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5"/>
  </p:notesMasterIdLst>
  <p:handoutMasterIdLst>
    <p:handoutMasterId r:id="rId46"/>
  </p:handoutMasterIdLst>
  <p:sldIdLst>
    <p:sldId id="356" r:id="rId4"/>
    <p:sldId id="323" r:id="rId5"/>
    <p:sldId id="324" r:id="rId6"/>
    <p:sldId id="325" r:id="rId7"/>
    <p:sldId id="326" r:id="rId8"/>
    <p:sldId id="327" r:id="rId9"/>
    <p:sldId id="328" r:id="rId10"/>
    <p:sldId id="352" r:id="rId11"/>
    <p:sldId id="329" r:id="rId12"/>
    <p:sldId id="330" r:id="rId13"/>
    <p:sldId id="331" r:id="rId14"/>
    <p:sldId id="332" r:id="rId15"/>
    <p:sldId id="333" r:id="rId16"/>
    <p:sldId id="334" r:id="rId17"/>
    <p:sldId id="353" r:id="rId18"/>
    <p:sldId id="335" r:id="rId19"/>
    <p:sldId id="336" r:id="rId20"/>
    <p:sldId id="337" r:id="rId21"/>
    <p:sldId id="338" r:id="rId22"/>
    <p:sldId id="339" r:id="rId23"/>
    <p:sldId id="340" r:id="rId24"/>
    <p:sldId id="354" r:id="rId25"/>
    <p:sldId id="341" r:id="rId26"/>
    <p:sldId id="342" r:id="rId27"/>
    <p:sldId id="343" r:id="rId28"/>
    <p:sldId id="344" r:id="rId29"/>
    <p:sldId id="345" r:id="rId30"/>
    <p:sldId id="346" r:id="rId31"/>
    <p:sldId id="347" r:id="rId32"/>
    <p:sldId id="348" r:id="rId33"/>
    <p:sldId id="349" r:id="rId34"/>
    <p:sldId id="350" r:id="rId35"/>
    <p:sldId id="351" r:id="rId36"/>
    <p:sldId id="257" r:id="rId37"/>
    <p:sldId id="262" r:id="rId38"/>
    <p:sldId id="264" r:id="rId39"/>
    <p:sldId id="320" r:id="rId40"/>
    <p:sldId id="321" r:id="rId41"/>
    <p:sldId id="266" r:id="rId42"/>
    <p:sldId id="355"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F88"/>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3943" autoAdjust="0"/>
  </p:normalViewPr>
  <p:slideViewPr>
    <p:cSldViewPr>
      <p:cViewPr varScale="1">
        <p:scale>
          <a:sx n="106" d="100"/>
          <a:sy n="106" d="100"/>
        </p:scale>
        <p:origin x="-185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extLst>
      <p:ext uri="{BB962C8B-B14F-4D97-AF65-F5344CB8AC3E}">
        <p14:creationId xmlns:p14="http://schemas.microsoft.com/office/powerpoint/2010/main" val="77761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a:p>
        </p:txBody>
      </p:sp>
    </p:spTree>
    <p:extLst>
      <p:ext uri="{BB962C8B-B14F-4D97-AF65-F5344CB8AC3E}">
        <p14:creationId xmlns:p14="http://schemas.microsoft.com/office/powerpoint/2010/main" val="421589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extLst>
      <p:ext uri="{BB962C8B-B14F-4D97-AF65-F5344CB8AC3E}">
        <p14:creationId xmlns:p14="http://schemas.microsoft.com/office/powerpoint/2010/main" val="240004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extLst>
      <p:ext uri="{BB962C8B-B14F-4D97-AF65-F5344CB8AC3E}">
        <p14:creationId xmlns:p14="http://schemas.microsoft.com/office/powerpoint/2010/main" val="240004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a:p>
        </p:txBody>
      </p:sp>
    </p:spTree>
    <p:extLst>
      <p:ext uri="{BB962C8B-B14F-4D97-AF65-F5344CB8AC3E}">
        <p14:creationId xmlns:p14="http://schemas.microsoft.com/office/powerpoint/2010/main" val="424647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a:p>
        </p:txBody>
      </p:sp>
    </p:spTree>
    <p:extLst>
      <p:ext uri="{BB962C8B-B14F-4D97-AF65-F5344CB8AC3E}">
        <p14:creationId xmlns:p14="http://schemas.microsoft.com/office/powerpoint/2010/main" val="425578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a:p>
        </p:txBody>
      </p:sp>
    </p:spTree>
    <p:extLst>
      <p:ext uri="{BB962C8B-B14F-4D97-AF65-F5344CB8AC3E}">
        <p14:creationId xmlns:p14="http://schemas.microsoft.com/office/powerpoint/2010/main" val="57551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31</a:t>
            </a:fld>
            <a:endParaRPr lang="el-GR"/>
          </a:p>
        </p:txBody>
      </p:sp>
    </p:spTree>
    <p:extLst>
      <p:ext uri="{BB962C8B-B14F-4D97-AF65-F5344CB8AC3E}">
        <p14:creationId xmlns:p14="http://schemas.microsoft.com/office/powerpoint/2010/main" val="378131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43852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1017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39127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952726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83222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7027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57441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74676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406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300"/>
            </a:lvl1pPr>
            <a:lvl2pPr marL="742950" indent="-382588">
              <a:lnSpc>
                <a:spcPct val="110000"/>
              </a:lnSpc>
              <a:spcBef>
                <a:spcPts val="1200"/>
              </a:spcBef>
              <a:buFont typeface="Courier New" panose="02070309020205020404" pitchFamily="49" charset="0"/>
              <a:buChar char="o"/>
              <a:defRPr sz="2300"/>
            </a:lvl2pPr>
            <a:lvl3pPr marL="1143000" indent="-228600">
              <a:lnSpc>
                <a:spcPct val="110000"/>
              </a:lnSpc>
              <a:spcBef>
                <a:spcPts val="1200"/>
              </a:spcBef>
              <a:buFont typeface="Calibri" panose="020F0502020204030204" pitchFamily="34" charset="0"/>
              <a:buChar char="−"/>
              <a:defRPr sz="2300"/>
            </a:lvl3pPr>
            <a:lvl4pPr>
              <a:lnSpc>
                <a:spcPct val="110000"/>
              </a:lnSpc>
              <a:spcBef>
                <a:spcPts val="1200"/>
              </a:spcBef>
              <a:defRPr sz="2300"/>
            </a:lvl4pPr>
            <a:lvl5pPr>
              <a:lnSpc>
                <a:spcPct val="110000"/>
              </a:lnSpc>
              <a:spcBef>
                <a:spcPts val="1200"/>
              </a:spcBef>
              <a:defRPr sz="23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7443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25233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33189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575413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900120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32247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062338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60971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047390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751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1270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57647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0198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vmede.org/sait/?page=3&amp;id=Anatomija_bili4_t1&amp;menu=Anatomija_bili4_t1"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medicine.medscape.com/article/1232902-overview"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ommons.wikimedia.org/wiki/File:Hallux_valgus_Normwerte.jpg" TargetMode="External"/><Relationship Id="rId3" Type="http://schemas.openxmlformats.org/officeDocument/2006/relationships/image" Target="../media/image19.pn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ons.wikimedia.org/wiki/User:BruceBlaus" TargetMode="External"/><Relationship Id="rId5" Type="http://schemas.openxmlformats.org/officeDocument/2006/relationships/hyperlink" Target="https://commons.wikimedia.org/wiki/File:Bunion.png" TargetMode="External"/><Relationship Id="rId10" Type="http://schemas.openxmlformats.org/officeDocument/2006/relationships/hyperlink" Target="http://creativecommons.org/licenses/by-sa/3.0/deed.en" TargetMode="External"/><Relationship Id="rId4" Type="http://schemas.openxmlformats.org/officeDocument/2006/relationships/image" Target="../media/image20.jpeg"/><Relationship Id="rId9" Type="http://schemas.openxmlformats.org/officeDocument/2006/relationships/hyperlink" Target="https://commons.wikimedia.org/wiki/User:Hellerhof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lideshare.net/guest8124203/appendicular-skeleton"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File:Gray826and831.PNG" TargetMode="External"/><Relationship Id="rId3" Type="http://schemas.openxmlformats.org/officeDocument/2006/relationships/image" Target="../media/image21.png"/><Relationship Id="rId7" Type="http://schemas.openxmlformats.org/officeDocument/2006/relationships/hyperlink" Target="https://commons.wikimedia.org/wiki/User:Pngbo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mmons.wikimedia.org/wiki/File:Gray835.png" TargetMode="External"/><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hyperlink" Target="https://commons.wikimedia.org/wiki/User:Arcadia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ommons.wikimedia.org/wiki/User:Pngbot" TargetMode="External"/><Relationship Id="rId3" Type="http://schemas.openxmlformats.org/officeDocument/2006/relationships/image" Target="../media/image22.png"/><Relationship Id="rId7" Type="http://schemas.openxmlformats.org/officeDocument/2006/relationships/hyperlink" Target="https://commons.wikimedia.org/wiki/File:Gray832.png"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commons.wikimedia.org/wiki/User:Arcadian" TargetMode="External"/><Relationship Id="rId5" Type="http://schemas.openxmlformats.org/officeDocument/2006/relationships/hyperlink" Target="https://commons.wikimedia.org/wiki/File:Gray826and831.PNG"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ommons.wikimedia.org/wiki/User:CFCF" TargetMode="External"/><Relationship Id="rId4" Type="http://schemas.openxmlformats.org/officeDocument/2006/relationships/hyperlink" Target="https://commons.wikimedia.org/wiki/File:Braus_1921_293.p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tudyblue.com/notes/note/n/footankle-anatomy/deck/337936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lasses.midlandstech.edu/carterp/Courses/bio110/chap07/chap07.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natomyfacts.com/muscle/anatomyillus.htm"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cbdfe00f-2ef8-4348-9111-9fd4ba7a02c5@4/Appendicular-Muscles-of-the-P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cbdfe00f-2ef8-4348-9111-9fd4ba7a02c5@4/Appendicular-Muscles-of-the-P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Gray442.png"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commons.wikimedia.org/wiki/User:Pngbo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wikimedia.org/wiki/File:Gray437-Musculus_extensor_digitorum_brevis.png"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commons.wikimedia.org/wiki/User:Bemoeial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cbdfe00f-2ef8-4348-9111-9fd4ba7a02c5@4/Appendicular-Muscles-of-the-P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ROd1Acma64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Ospied-de.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MovGP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creativecommons.org/licenses/by-sa/2.1/jp/deed.en" TargetMode="External"/><Relationship Id="rId5" Type="http://schemas.openxmlformats.org/officeDocument/2006/relationships/hyperlink" Target="http://commons.wikimedia.org/wiki/User:Was_a_bee" TargetMode="External"/><Relationship Id="rId4" Type="http://schemas.openxmlformats.org/officeDocument/2006/relationships/hyperlink" Target="https://commons.wikimedia.org/wiki/File:Metatarsal_bones01_-_superior_view.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hyperlink" Target="https://commons.wikimedia.org/wiki/File:Left_Metatarsal_bones_-_animation01.gif" TargetMode="Externa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hyperlink" Target="http://creativecommons.org/licenses/by-sa/2.1/jp/deed.en" TargetMode="External"/><Relationship Id="rId5" Type="http://schemas.openxmlformats.org/officeDocument/2006/relationships/hyperlink" Target="http://commons.wikimedia.org/wiki/User:Was_a_bee" TargetMode="External"/><Relationship Id="rId4" Type="http://schemas.openxmlformats.org/officeDocument/2006/relationships/hyperlink" Target="https://commons.wikimedia.org/wiki/File:Left_Metatarsal_bones_-_animation02.gi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omastruct.com/arches-of-the-foot/"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Κινησιολογία Ι</a:t>
            </a:r>
            <a:r>
              <a:rPr lang="en-US" sz="3600" b="1" dirty="0" smtClean="0">
                <a:solidFill>
                  <a:schemeClr val="tx1"/>
                </a:solidFill>
                <a:latin typeface="+mn-lt"/>
              </a:rPr>
              <a:t>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3999" cy="1752600"/>
          </a:xfrm>
        </p:spPr>
        <p:txBody>
          <a:bodyPr>
            <a:normAutofit/>
          </a:bodyPr>
          <a:lstStyle/>
          <a:p>
            <a:pPr>
              <a:spcBef>
                <a:spcPts val="0"/>
              </a:spcBef>
              <a:spcAft>
                <a:spcPts val="1200"/>
              </a:spcAft>
            </a:pPr>
            <a:r>
              <a:rPr lang="el-GR" sz="2600" b="1" dirty="0" smtClean="0"/>
              <a:t>Ενότητα 10</a:t>
            </a:r>
            <a:r>
              <a:rPr lang="el-GR" sz="2600" dirty="0" smtClean="0"/>
              <a:t>:</a:t>
            </a:r>
            <a:r>
              <a:rPr lang="en-US" sz="2600" dirty="0" smtClean="0"/>
              <a:t> </a:t>
            </a:r>
            <a:r>
              <a:rPr lang="el-GR" sz="2600" dirty="0" smtClean="0"/>
              <a:t>Άκρος πόδας (β’ μέρος)</a:t>
            </a:r>
            <a:endParaRPr lang="en-US" sz="2600" dirty="0" smtClean="0"/>
          </a:p>
          <a:p>
            <a:pPr>
              <a:spcBef>
                <a:spcPts val="0"/>
              </a:spcBef>
              <a:spcAft>
                <a:spcPts val="1200"/>
              </a:spcAft>
            </a:pPr>
            <a:r>
              <a:rPr lang="el-GR" sz="2200" dirty="0" err="1" smtClean="0"/>
              <a:t>Παλίνα</a:t>
            </a:r>
            <a:r>
              <a:rPr lang="el-GR" sz="2200" dirty="0" smtClean="0"/>
              <a:t> </a:t>
            </a:r>
            <a:r>
              <a:rPr lang="el-GR" sz="2200" dirty="0" err="1"/>
              <a:t>Καρακασίδου</a:t>
            </a:r>
            <a:r>
              <a:rPr lang="el-GR" sz="2200" dirty="0"/>
              <a:t>, </a:t>
            </a:r>
            <a:r>
              <a:rPr lang="en-US" sz="2200" dirty="0"/>
              <a:t>PT, OMT, </a:t>
            </a:r>
            <a:r>
              <a:rPr lang="en-US" sz="2200" dirty="0" err="1"/>
              <a:t>MManipTher</a:t>
            </a:r>
            <a:r>
              <a:rPr lang="en-US" sz="2200" dirty="0"/>
              <a:t>, </a:t>
            </a:r>
            <a:r>
              <a:rPr lang="en-US" sz="2200" dirty="0" smtClean="0"/>
              <a:t>MSc, </a:t>
            </a:r>
            <a:r>
              <a:rPr lang="en-US" sz="2200" dirty="0"/>
              <a:t>PhD</a:t>
            </a:r>
          </a:p>
          <a:p>
            <a:pPr>
              <a:spcBef>
                <a:spcPts val="0"/>
              </a:spcBef>
            </a:pPr>
            <a:r>
              <a:rPr lang="el-GR" sz="2200" dirty="0" smtClean="0"/>
              <a:t>Τμήμα 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95593627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075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908720"/>
          </a:xfrm>
        </p:spPr>
        <p:txBody>
          <a:bodyPr>
            <a:normAutofit/>
          </a:bodyPr>
          <a:lstStyle/>
          <a:p>
            <a:r>
              <a:rPr lang="el-GR" sz="3400" dirty="0" err="1"/>
              <a:t>Ταρσομετατάρσιες</a:t>
            </a:r>
            <a:r>
              <a:rPr lang="el-GR" sz="3400" dirty="0"/>
              <a:t> αρθρώσεις – Κινηματική </a:t>
            </a:r>
            <a:r>
              <a:rPr lang="el-GR" sz="3000" b="0" dirty="0" smtClean="0"/>
              <a:t>2/4</a:t>
            </a:r>
            <a:endParaRPr lang="el-GR" sz="3600" dirty="0"/>
          </a:p>
        </p:txBody>
      </p:sp>
      <p:sp>
        <p:nvSpPr>
          <p:cNvPr id="6" name="Content Placeholder 5"/>
          <p:cNvSpPr>
            <a:spLocks noGrp="1"/>
          </p:cNvSpPr>
          <p:nvPr>
            <p:ph idx="1"/>
          </p:nvPr>
        </p:nvSpPr>
        <p:spPr>
          <a:xfrm>
            <a:off x="457200" y="1196752"/>
            <a:ext cx="8507288" cy="5616624"/>
          </a:xfrm>
        </p:spPr>
        <p:txBody>
          <a:bodyPr>
            <a:normAutofit/>
          </a:bodyPr>
          <a:lstStyle/>
          <a:p>
            <a:r>
              <a:rPr lang="el-GR" dirty="0" smtClean="0"/>
              <a:t>Οι υπόλοιπες αρθρώσεις έχουν μεγαλύτερη κινητικότητα, ιδιαίτερα η 1</a:t>
            </a:r>
            <a:r>
              <a:rPr lang="el-GR" baseline="30000" dirty="0" smtClean="0"/>
              <a:t>η </a:t>
            </a:r>
            <a:r>
              <a:rPr lang="el-GR" dirty="0" smtClean="0"/>
              <a:t>άρθρωση.</a:t>
            </a:r>
          </a:p>
          <a:p>
            <a:r>
              <a:rPr lang="el-GR" dirty="0" smtClean="0"/>
              <a:t>Κατά την βάδιση, η συνολική τροχιά κίνησης της 1</a:t>
            </a:r>
            <a:r>
              <a:rPr lang="el-GR" baseline="30000" dirty="0" smtClean="0"/>
              <a:t>ης </a:t>
            </a:r>
            <a:r>
              <a:rPr lang="el-GR" dirty="0" smtClean="0"/>
              <a:t>ΤΜΤ άρθρωσης στο οβελιαίο επίπεδο είναι ~ 10</a:t>
            </a:r>
            <a:r>
              <a:rPr lang="el-GR" baseline="30000" dirty="0" smtClean="0"/>
              <a:t>ο</a:t>
            </a:r>
            <a:r>
              <a:rPr lang="el-GR" dirty="0" smtClean="0"/>
              <a:t>, με την τροχιά κίνησης στα δύο άλλα επίπεδα να είναι πολύ μικρή.</a:t>
            </a:r>
          </a:p>
          <a:p>
            <a:r>
              <a:rPr lang="el-GR" dirty="0" smtClean="0"/>
              <a:t>Καθώς το βάρος του σώματος συμπιέζει τα σφηνοειδή οστά προς το έδαφος πιέζοντας την βάση της 1</a:t>
            </a:r>
            <a:r>
              <a:rPr lang="el-GR" baseline="30000" dirty="0" smtClean="0"/>
              <a:t>η</a:t>
            </a:r>
            <a:r>
              <a:rPr lang="el-GR" dirty="0" smtClean="0"/>
              <a:t> στήλης προς τα άνω με αποτέλεσμα η 1</a:t>
            </a:r>
            <a:r>
              <a:rPr lang="el-GR" baseline="30000" dirty="0" smtClean="0"/>
              <a:t>η</a:t>
            </a:r>
            <a:r>
              <a:rPr lang="el-GR" dirty="0" smtClean="0"/>
              <a:t> ΤΜΤ άρθρωση να κάμπτεται ραχιαία κατά ~ 5</a:t>
            </a:r>
            <a:r>
              <a:rPr lang="el-GR" baseline="30000" dirty="0" smtClean="0"/>
              <a:t>ο</a:t>
            </a:r>
            <a:r>
              <a:rPr lang="el-GR" dirty="0" smtClean="0"/>
              <a:t>.</a:t>
            </a:r>
          </a:p>
          <a:p>
            <a:r>
              <a:rPr lang="el-GR" dirty="0" smtClean="0"/>
              <a:t>Λόγω αυτής της κίνησης, μειώνεται ελαφρώς το επίμηκες τόξο του άκρου ποδός.</a:t>
            </a:r>
          </a:p>
          <a:p>
            <a:r>
              <a:rPr lang="el-GR" dirty="0" smtClean="0"/>
              <a:t>Με αυτόν τον μηχανισμό απορροφώνται τα </a:t>
            </a:r>
            <a:r>
              <a:rPr lang="en-US" dirty="0" smtClean="0"/>
              <a:t>stress </a:t>
            </a:r>
            <a:r>
              <a:rPr lang="el-GR" dirty="0" smtClean="0"/>
              <a:t>που δρουν στον άκρο πόδα.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28654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400" dirty="0" err="1"/>
              <a:t>Ταρσομετατάρσιες</a:t>
            </a:r>
            <a:r>
              <a:rPr lang="el-GR" sz="3400" dirty="0"/>
              <a:t> αρθρώσεις – Κινηματική </a:t>
            </a:r>
            <a:r>
              <a:rPr lang="el-GR" sz="3000" b="0" dirty="0" smtClean="0"/>
              <a:t>3/4</a:t>
            </a:r>
            <a:endParaRPr lang="el-GR" sz="3600" dirty="0"/>
          </a:p>
        </p:txBody>
      </p:sp>
      <p:sp>
        <p:nvSpPr>
          <p:cNvPr id="3" name="Content Placeholder 2"/>
          <p:cNvSpPr>
            <a:spLocks noGrp="1"/>
          </p:cNvSpPr>
          <p:nvPr>
            <p:ph idx="1"/>
          </p:nvPr>
        </p:nvSpPr>
        <p:spPr>
          <a:xfrm>
            <a:off x="457200" y="1196752"/>
            <a:ext cx="8229600" cy="5256584"/>
          </a:xfrm>
        </p:spPr>
        <p:txBody>
          <a:bodyPr>
            <a:normAutofit/>
          </a:bodyPr>
          <a:lstStyle/>
          <a:p>
            <a:r>
              <a:rPr lang="el-GR" dirty="0" smtClean="0"/>
              <a:t>Στην φάση της βάδισης κατά την οποία τα δάκτυλα είναι έτοιμα να σηκωθούν από το έδαφος, η 1</a:t>
            </a:r>
            <a:r>
              <a:rPr lang="el-GR" baseline="30000" dirty="0" smtClean="0"/>
              <a:t>η</a:t>
            </a:r>
            <a:r>
              <a:rPr lang="el-GR" dirty="0" smtClean="0"/>
              <a:t> ΤΜΤ άρθρωση κάμπτεται πελματιαία κατά ~ 5</a:t>
            </a:r>
            <a:r>
              <a:rPr lang="el-GR" baseline="30000" dirty="0" smtClean="0"/>
              <a:t>ο</a:t>
            </a:r>
            <a:r>
              <a:rPr lang="el-GR" dirty="0" smtClean="0"/>
              <a:t>.</a:t>
            </a:r>
          </a:p>
          <a:p>
            <a:r>
              <a:rPr lang="el-GR" dirty="0" smtClean="0"/>
              <a:t>Η πελματιαία κάμψη της 1</a:t>
            </a:r>
            <a:r>
              <a:rPr lang="el-GR" baseline="30000" dirty="0" smtClean="0"/>
              <a:t>ης</a:t>
            </a:r>
            <a:r>
              <a:rPr lang="el-GR" dirty="0" smtClean="0"/>
              <a:t> στήλης του πρόσθιου πόδα ελέγχεται μερικώς από τον μακρό </a:t>
            </a:r>
            <a:r>
              <a:rPr lang="el-GR" dirty="0" err="1" smtClean="0"/>
              <a:t>περονιαίο</a:t>
            </a:r>
            <a:r>
              <a:rPr lang="el-GR" dirty="0" smtClean="0"/>
              <a:t> μυ αυξάνοντας ελαφρώς το ύψος του επιμήκους τόξου.</a:t>
            </a:r>
          </a:p>
          <a:p>
            <a:r>
              <a:rPr lang="el-GR" dirty="0" smtClean="0"/>
              <a:t>Αυτός ο μηχανισμός αυξάνει την σταθερότητα του τόξου (και της 1</a:t>
            </a:r>
            <a:r>
              <a:rPr lang="el-GR" baseline="30000" dirty="0" smtClean="0"/>
              <a:t>ης</a:t>
            </a:r>
            <a:r>
              <a:rPr lang="el-GR" dirty="0" smtClean="0"/>
              <a:t> στήλης του ποδός).</a:t>
            </a:r>
          </a:p>
          <a:p>
            <a:r>
              <a:rPr lang="el-GR" dirty="0" smtClean="0"/>
              <a:t>Η πελματιαία κάμψη συνδυάζεται με ελαφρά ανάσπαση έξω χείλους, ενώ η ραχιαία κάμψη με ανάσπαση του έσω χείλους.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98311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400" dirty="0" err="1"/>
              <a:t>Ταρσομετατάρσιες</a:t>
            </a:r>
            <a:r>
              <a:rPr lang="el-GR" sz="3400" dirty="0"/>
              <a:t> αρθρώσεις – Κινηματική </a:t>
            </a:r>
            <a:r>
              <a:rPr lang="el-GR" sz="3000" b="0" dirty="0"/>
              <a:t>4</a:t>
            </a:r>
            <a:r>
              <a:rPr lang="el-GR" sz="3000" b="0" dirty="0" smtClean="0"/>
              <a:t>/4</a:t>
            </a:r>
            <a:endParaRPr lang="el-GR" sz="3600" dirty="0"/>
          </a:p>
        </p:txBody>
      </p:sp>
      <p:pic>
        <p:nvPicPr>
          <p:cNvPr id="5" name="Content Placeholder 4" descr="Tarsometatarsal joint A.tif"/>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8273" y="1170876"/>
            <a:ext cx="3387623" cy="2690172"/>
          </a:xfrm>
          <a:ln>
            <a:solidFill>
              <a:schemeClr val="tx1"/>
            </a:solidFill>
          </a:ln>
        </p:spPr>
      </p:pic>
      <p:sp>
        <p:nvSpPr>
          <p:cNvPr id="4" name="Content Placeholder 3"/>
          <p:cNvSpPr>
            <a:spLocks noGrp="1"/>
          </p:cNvSpPr>
          <p:nvPr>
            <p:ph sz="half" idx="4294967295"/>
          </p:nvPr>
        </p:nvSpPr>
        <p:spPr>
          <a:xfrm>
            <a:off x="3851920" y="1196752"/>
            <a:ext cx="5029200" cy="4732784"/>
          </a:xfrm>
        </p:spPr>
        <p:txBody>
          <a:bodyPr>
            <a:normAutofit/>
          </a:bodyPr>
          <a:lstStyle/>
          <a:p>
            <a:pPr>
              <a:spcBef>
                <a:spcPts val="1800"/>
              </a:spcBef>
            </a:pPr>
            <a:r>
              <a:rPr lang="el-GR" sz="2600" dirty="0" smtClean="0"/>
              <a:t>Οι κινήσεις αυτές μπορούν να επιδειχθούν παθητικά σε ανοιχτή κινητική αλυσίδα.</a:t>
            </a:r>
          </a:p>
          <a:p>
            <a:pPr>
              <a:spcBef>
                <a:spcPts val="1800"/>
              </a:spcBef>
            </a:pPr>
            <a:r>
              <a:rPr lang="el-GR" sz="2600" dirty="0" smtClean="0"/>
              <a:t>Α: πελματιαία κάμψη με ανάσπαση έξω χείλους.</a:t>
            </a:r>
          </a:p>
          <a:p>
            <a:pPr>
              <a:spcBef>
                <a:spcPts val="1800"/>
              </a:spcBef>
            </a:pPr>
            <a:r>
              <a:rPr lang="el-GR" sz="2600" dirty="0" smtClean="0"/>
              <a:t>Β: ραχιαία κάμψη με ανάσπαση έσω χείλους.</a:t>
            </a:r>
            <a:endParaRPr lang="el-GR" sz="2600" dirty="0"/>
          </a:p>
        </p:txBody>
      </p:sp>
      <p:pic>
        <p:nvPicPr>
          <p:cNvPr id="3074" name="Picture 2" descr="C:\Users\Palina\Pictures\Kinesiology\Κινησιολογία ΙΙ\Foot\Tarsometatarsal jointB.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007057"/>
            <a:ext cx="3384376" cy="2734311"/>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7" name="Ορθογώνιο 6"/>
          <p:cNvSpPr/>
          <p:nvPr/>
        </p:nvSpPr>
        <p:spPr>
          <a:xfrm>
            <a:off x="3600475" y="6310481"/>
            <a:ext cx="4032448" cy="430887"/>
          </a:xfrm>
          <a:prstGeom prst="rect">
            <a:avLst/>
          </a:prstGeom>
        </p:spPr>
        <p:txBody>
          <a:bodyPr wrap="square">
            <a:spAutoFit/>
          </a:bodyPr>
          <a:lstStyle/>
          <a:p>
            <a:r>
              <a:rPr lang="en-US" sz="1100" dirty="0">
                <a:latin typeface="Calibri"/>
              </a:rPr>
              <a:t>© </a:t>
            </a:r>
            <a:r>
              <a:rPr lang="en-US" sz="1100" dirty="0" smtClean="0">
                <a:latin typeface="+mn-lt"/>
              </a:rPr>
              <a:t>Donald </a:t>
            </a:r>
            <a:r>
              <a:rPr lang="en-US" sz="1100" dirty="0">
                <a:latin typeface="+mn-lt"/>
              </a:rPr>
              <a:t>A. Neumann, “Kinesiology of the Musculoskeletal System: Foundations for Rehabilitation”, Mosby/Elsevier, 2010</a:t>
            </a:r>
            <a:endParaRPr lang="el-GR" sz="1100" dirty="0">
              <a:latin typeface="+mn-lt"/>
            </a:endParaRPr>
          </a:p>
        </p:txBody>
      </p:sp>
    </p:spTree>
    <p:extLst>
      <p:ext uri="{BB962C8B-B14F-4D97-AF65-F5344CB8AC3E}">
        <p14:creationId xmlns:p14="http://schemas.microsoft.com/office/powerpoint/2010/main" val="301186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3600" dirty="0" err="1" smtClean="0"/>
              <a:t>Μεσομετατάρσιες</a:t>
            </a:r>
            <a:r>
              <a:rPr lang="el-GR" sz="3600" dirty="0" smtClean="0"/>
              <a:t> αρθρώσεις</a:t>
            </a:r>
            <a:endParaRPr lang="el-GR" sz="3600" dirty="0"/>
          </a:p>
        </p:txBody>
      </p:sp>
      <p:sp>
        <p:nvSpPr>
          <p:cNvPr id="6" name="Content Placeholder 5"/>
          <p:cNvSpPr>
            <a:spLocks noGrp="1"/>
          </p:cNvSpPr>
          <p:nvPr>
            <p:ph idx="1"/>
          </p:nvPr>
        </p:nvSpPr>
        <p:spPr/>
        <p:txBody>
          <a:bodyPr>
            <a:normAutofit lnSpcReduction="10000"/>
          </a:bodyPr>
          <a:lstStyle/>
          <a:p>
            <a:r>
              <a:rPr lang="el-GR" dirty="0" smtClean="0"/>
              <a:t>Οι βάσεις των 4</a:t>
            </a:r>
            <a:r>
              <a:rPr lang="el-GR" baseline="30000" dirty="0" smtClean="0"/>
              <a:t>ων</a:t>
            </a:r>
            <a:r>
              <a:rPr lang="el-GR" dirty="0" smtClean="0"/>
              <a:t> έξω μεταταρσίων συνδέονται μεταξύ τους με ραχιαίους, πελματιαίους και </a:t>
            </a:r>
            <a:r>
              <a:rPr lang="el-GR" dirty="0" err="1" smtClean="0"/>
              <a:t>μεσόστεους</a:t>
            </a:r>
            <a:r>
              <a:rPr lang="el-GR" dirty="0" smtClean="0"/>
              <a:t> συνδέσμους.</a:t>
            </a:r>
          </a:p>
          <a:p>
            <a:r>
              <a:rPr lang="el-GR" dirty="0" smtClean="0"/>
              <a:t>Οι επιφάνειες επαφής τους σχηματίζουν διαρθρώσεις.</a:t>
            </a:r>
          </a:p>
          <a:p>
            <a:r>
              <a:rPr lang="el-GR" dirty="0" smtClean="0"/>
              <a:t>Το 1</a:t>
            </a:r>
            <a:r>
              <a:rPr lang="el-GR" baseline="30000" dirty="0" smtClean="0"/>
              <a:t>ο</a:t>
            </a:r>
            <a:r>
              <a:rPr lang="el-GR" dirty="0" smtClean="0"/>
              <a:t> και το 2</a:t>
            </a:r>
            <a:r>
              <a:rPr lang="el-GR" baseline="30000" dirty="0" smtClean="0"/>
              <a:t>ο</a:t>
            </a:r>
            <a:r>
              <a:rPr lang="el-GR" dirty="0" smtClean="0"/>
              <a:t> μετατάρσιο, αν και συνδέονται με συνδέσμους, δεν σχηματίζουν άρθρωση.</a:t>
            </a:r>
          </a:p>
          <a:p>
            <a:r>
              <a:rPr lang="el-GR" dirty="0" smtClean="0"/>
              <a:t>Η έλλειψη άρθρωσης μεταξύ τους επιτρέπει σχετικά μεγαλύτερη κίνηση της 1</a:t>
            </a:r>
            <a:r>
              <a:rPr lang="el-GR" baseline="30000" dirty="0" smtClean="0"/>
              <a:t>ης</a:t>
            </a:r>
            <a:r>
              <a:rPr lang="el-GR" dirty="0" smtClean="0"/>
              <a:t> στήλης του ποδός.</a:t>
            </a:r>
          </a:p>
          <a:p>
            <a:r>
              <a:rPr lang="el-GR" dirty="0" smtClean="0"/>
              <a:t>Οι κεφαλές όλων των μεταταρσίων συνδέονται μεταξύ τους με τους εν τω </a:t>
            </a:r>
            <a:r>
              <a:rPr lang="el-GR" dirty="0" err="1" smtClean="0"/>
              <a:t>βάθει</a:t>
            </a:r>
            <a:r>
              <a:rPr lang="el-GR" dirty="0" smtClean="0"/>
              <a:t> εγκάρσιους συνδέσμους.</a:t>
            </a:r>
          </a:p>
          <a:p>
            <a:r>
              <a:rPr lang="el-GR" dirty="0" smtClean="0"/>
              <a:t>Οι μικρές κινήσεις στις </a:t>
            </a:r>
            <a:r>
              <a:rPr lang="el-GR" dirty="0" err="1" smtClean="0"/>
              <a:t>μεσομετατάρσιες</a:t>
            </a:r>
            <a:r>
              <a:rPr lang="el-GR" dirty="0" smtClean="0"/>
              <a:t> αρθρώσεις αυξάνουν την ευκινησία των ΤΜΤ αρθρώσεων.</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56924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Μεταταρσο</a:t>
            </a:r>
            <a:r>
              <a:rPr lang="el-GR" sz="3600" dirty="0" smtClean="0"/>
              <a:t>-</a:t>
            </a:r>
            <a:r>
              <a:rPr lang="el-GR" sz="3600" dirty="0" err="1" smtClean="0"/>
              <a:t>φαλαγγικές</a:t>
            </a:r>
            <a:r>
              <a:rPr lang="el-GR" sz="3600" dirty="0" smtClean="0"/>
              <a:t> αρθρώσεις </a:t>
            </a:r>
            <a:r>
              <a:rPr lang="el-GR" sz="3000" b="0" dirty="0" smtClean="0"/>
              <a:t>1/</a:t>
            </a:r>
            <a:r>
              <a:rPr lang="en-US" sz="3000" b="0" dirty="0" smtClean="0"/>
              <a:t>3</a:t>
            </a:r>
            <a:endParaRPr lang="el-GR" sz="3000" b="0" dirty="0"/>
          </a:p>
        </p:txBody>
      </p:sp>
      <p:sp>
        <p:nvSpPr>
          <p:cNvPr id="4" name="Content Placeholder 3"/>
          <p:cNvSpPr>
            <a:spLocks noGrp="1"/>
          </p:cNvSpPr>
          <p:nvPr>
            <p:ph sz="half" idx="4294967295"/>
          </p:nvPr>
        </p:nvSpPr>
        <p:spPr>
          <a:xfrm>
            <a:off x="611560" y="1412776"/>
            <a:ext cx="8208912" cy="5105400"/>
          </a:xfrm>
        </p:spPr>
        <p:txBody>
          <a:bodyPr>
            <a:normAutofit/>
          </a:bodyPr>
          <a:lstStyle/>
          <a:p>
            <a:pPr>
              <a:lnSpc>
                <a:spcPct val="110000"/>
              </a:lnSpc>
              <a:spcBef>
                <a:spcPts val="1200"/>
              </a:spcBef>
            </a:pPr>
            <a:r>
              <a:rPr lang="el-GR" sz="2300" dirty="0" smtClean="0"/>
              <a:t>Σχηματίζονται από τις κυρτές αρθρικές επιφάνειες των κεφαλών των μεταταρσίων και τις κοίλες αρθρικές επιφάνειες των βάσεων των 1</a:t>
            </a:r>
            <a:r>
              <a:rPr lang="el-GR" sz="2300" baseline="30000" dirty="0" smtClean="0"/>
              <a:t>ων</a:t>
            </a:r>
            <a:r>
              <a:rPr lang="el-GR" sz="2300" dirty="0" smtClean="0"/>
              <a:t> φαλαγγών.</a:t>
            </a:r>
          </a:p>
          <a:p>
            <a:pPr>
              <a:lnSpc>
                <a:spcPct val="110000"/>
              </a:lnSpc>
              <a:spcBef>
                <a:spcPts val="1200"/>
              </a:spcBef>
            </a:pPr>
            <a:r>
              <a:rPr lang="el-GR" sz="2300" dirty="0" smtClean="0"/>
              <a:t>Ο αρθρικός θύλακος ενισχύεται από τους πλάγιους συνδέσμους.</a:t>
            </a:r>
          </a:p>
          <a:p>
            <a:pPr>
              <a:lnSpc>
                <a:spcPct val="110000"/>
              </a:lnSpc>
              <a:spcBef>
                <a:spcPts val="1200"/>
              </a:spcBef>
            </a:pPr>
            <a:r>
              <a:rPr lang="el-GR" sz="2300" dirty="0" smtClean="0"/>
              <a:t>Στην πελματιαία επιφάνεια υπάρχουν οι πελματιαίες πλάκες, που μαζί με τους συνδέσμους σχηματίζουν αύλακα για την διέλευση του τένοντα του καμπτήρα των δακτύλων μυός.</a:t>
            </a:r>
            <a:endParaRPr 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67373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3846" y="116632"/>
            <a:ext cx="2750154" cy="2376264"/>
          </a:xfrm>
        </p:spPr>
        <p:txBody>
          <a:bodyPr>
            <a:normAutofit/>
          </a:bodyPr>
          <a:lstStyle/>
          <a:p>
            <a:r>
              <a:rPr lang="el-GR" sz="3600" dirty="0" err="1" smtClean="0"/>
              <a:t>Μεταταρσο</a:t>
            </a:r>
            <a:r>
              <a:rPr lang="el-GR" sz="3600" dirty="0" smtClean="0"/>
              <a:t>-</a:t>
            </a:r>
            <a:r>
              <a:rPr lang="el-GR" sz="3600" dirty="0" err="1" smtClean="0"/>
              <a:t>φαλαγγικές</a:t>
            </a:r>
            <a:r>
              <a:rPr lang="el-GR" sz="3600" dirty="0" smtClean="0"/>
              <a:t> αρθρώσεις </a:t>
            </a:r>
            <a:r>
              <a:rPr lang="en-US" sz="3000" b="0" dirty="0" smtClean="0"/>
              <a:t>2</a:t>
            </a:r>
            <a:r>
              <a:rPr lang="el-GR" sz="3000" b="0" dirty="0" smtClean="0"/>
              <a:t>/</a:t>
            </a:r>
            <a:r>
              <a:rPr lang="en-US" sz="3000" b="0" dirty="0" smtClean="0"/>
              <a:t>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6150" name="Picture 6" descr="http://vmede.org/sait/content/Anatomija_bili4_t1/3_files/mb4_060.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5" y="44624"/>
            <a:ext cx="6358351" cy="681337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79512" y="6381328"/>
            <a:ext cx="2664296" cy="276999"/>
          </a:xfrm>
          <a:prstGeom prst="rect">
            <a:avLst/>
          </a:prstGeom>
        </p:spPr>
        <p:txBody>
          <a:bodyPr wrap="square">
            <a:spAutoFit/>
          </a:bodyPr>
          <a:lstStyle/>
          <a:p>
            <a:pPr algn="ctr"/>
            <a:r>
              <a:rPr lang="en-US" sz="1200" dirty="0" smtClean="0">
                <a:latin typeface="+mn-lt"/>
                <a:hlinkClick r:id="rId3"/>
              </a:rPr>
              <a:t>vmede.org</a:t>
            </a:r>
            <a:endParaRPr lang="el-GR" sz="1200" dirty="0">
              <a:latin typeface="+mn-lt"/>
            </a:endParaRPr>
          </a:p>
        </p:txBody>
      </p:sp>
      <p:sp>
        <p:nvSpPr>
          <p:cNvPr id="7" name="Ορθογώνιο 6"/>
          <p:cNvSpPr/>
          <p:nvPr/>
        </p:nvSpPr>
        <p:spPr>
          <a:xfrm>
            <a:off x="6537862" y="2636912"/>
            <a:ext cx="2642650" cy="3139321"/>
          </a:xfrm>
          <a:prstGeom prst="rect">
            <a:avLst/>
          </a:prstGeom>
        </p:spPr>
        <p:txBody>
          <a:bodyPr wrap="square">
            <a:spAutoFit/>
          </a:bodyPr>
          <a:lstStyle/>
          <a:p>
            <a:r>
              <a:rPr lang="el-GR" dirty="0">
                <a:latin typeface="+mn-lt"/>
              </a:rPr>
              <a:t>5. Πλάγιοι σύνδεσμοι</a:t>
            </a:r>
          </a:p>
          <a:p>
            <a:r>
              <a:rPr lang="el-GR" dirty="0">
                <a:latin typeface="+mn-lt"/>
              </a:rPr>
              <a:t>6. </a:t>
            </a:r>
            <a:r>
              <a:rPr lang="el-GR" dirty="0" err="1">
                <a:latin typeface="+mn-lt"/>
              </a:rPr>
              <a:t>Μεταταρσοφαλαγγική</a:t>
            </a:r>
            <a:r>
              <a:rPr lang="el-GR" dirty="0">
                <a:latin typeface="+mn-lt"/>
              </a:rPr>
              <a:t> άρθρωση </a:t>
            </a:r>
          </a:p>
          <a:p>
            <a:r>
              <a:rPr lang="el-GR" dirty="0">
                <a:latin typeface="+mn-lt"/>
              </a:rPr>
              <a:t>7. </a:t>
            </a:r>
            <a:r>
              <a:rPr lang="el-GR" dirty="0" err="1">
                <a:latin typeface="+mn-lt"/>
              </a:rPr>
              <a:t>Μεσοφαλαγγική</a:t>
            </a:r>
            <a:r>
              <a:rPr lang="el-GR" dirty="0">
                <a:latin typeface="+mn-lt"/>
              </a:rPr>
              <a:t> άρθρωση </a:t>
            </a:r>
          </a:p>
          <a:p>
            <a:r>
              <a:rPr lang="el-GR" dirty="0">
                <a:latin typeface="+mn-lt"/>
              </a:rPr>
              <a:t>8. Αρθρικός θύλακος </a:t>
            </a:r>
          </a:p>
          <a:p>
            <a:r>
              <a:rPr lang="el-GR" dirty="0">
                <a:latin typeface="+mn-lt"/>
              </a:rPr>
              <a:t>9. Θήκη του τένοντα του μακρού καμπτήρα μεγάλου δακτύλου </a:t>
            </a:r>
          </a:p>
          <a:p>
            <a:r>
              <a:rPr lang="el-GR" dirty="0">
                <a:latin typeface="+mn-lt"/>
              </a:rPr>
              <a:t>10. Πελματιαίοι σύνδεσμοι</a:t>
            </a:r>
          </a:p>
        </p:txBody>
      </p:sp>
    </p:spTree>
    <p:extLst>
      <p:ext uri="{BB962C8B-B14F-4D97-AF65-F5344CB8AC3E}">
        <p14:creationId xmlns:p14="http://schemas.microsoft.com/office/powerpoint/2010/main" val="384766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116632"/>
            <a:ext cx="5061248" cy="1296144"/>
          </a:xfrm>
        </p:spPr>
        <p:txBody>
          <a:bodyPr>
            <a:normAutofit/>
          </a:bodyPr>
          <a:lstStyle/>
          <a:p>
            <a:r>
              <a:rPr lang="el-GR" sz="3600" dirty="0" err="1" smtClean="0"/>
              <a:t>Μεταταρσο</a:t>
            </a:r>
            <a:r>
              <a:rPr lang="el-GR" sz="3600" dirty="0" smtClean="0"/>
              <a:t>-</a:t>
            </a:r>
            <a:r>
              <a:rPr lang="el-GR" sz="3600" dirty="0" err="1" smtClean="0"/>
              <a:t>φαλαγγικές</a:t>
            </a:r>
            <a:r>
              <a:rPr lang="el-GR" sz="3600" dirty="0" smtClean="0"/>
              <a:t> αρθρώσεις </a:t>
            </a:r>
            <a:r>
              <a:rPr lang="el-GR" sz="3000" b="0" dirty="0" smtClean="0"/>
              <a:t>3/3</a:t>
            </a:r>
            <a:endParaRPr lang="el-GR" sz="3600" dirty="0"/>
          </a:p>
        </p:txBody>
      </p:sp>
      <p:sp>
        <p:nvSpPr>
          <p:cNvPr id="4" name="Content Placeholder 3"/>
          <p:cNvSpPr>
            <a:spLocks noGrp="1"/>
          </p:cNvSpPr>
          <p:nvPr>
            <p:ph sz="half" idx="4294967295"/>
          </p:nvPr>
        </p:nvSpPr>
        <p:spPr>
          <a:xfrm>
            <a:off x="3923928" y="1556792"/>
            <a:ext cx="4608512" cy="4680496"/>
          </a:xfrm>
        </p:spPr>
        <p:txBody>
          <a:bodyPr>
            <a:normAutofit/>
          </a:bodyPr>
          <a:lstStyle/>
          <a:p>
            <a:pPr>
              <a:lnSpc>
                <a:spcPct val="110000"/>
              </a:lnSpc>
            </a:pPr>
            <a:r>
              <a:rPr lang="el-GR" sz="2600" dirty="0" smtClean="0"/>
              <a:t>Στην περιοχή της πελματιαίας πλάκας της 1</a:t>
            </a:r>
            <a:r>
              <a:rPr lang="el-GR" sz="2600" baseline="30000" dirty="0" smtClean="0"/>
              <a:t>ης</a:t>
            </a:r>
            <a:r>
              <a:rPr lang="el-GR" sz="2600" dirty="0" smtClean="0"/>
              <a:t> ΜΦ άρθρωσης και μέσα στον τένοντα του βραχέος καμπτήρα του μεγάλου δακτύλου υπάρχουν 2 </a:t>
            </a:r>
            <a:r>
              <a:rPr lang="el-GR" sz="2600" dirty="0" err="1" smtClean="0"/>
              <a:t>σισαμοειδή</a:t>
            </a:r>
            <a:r>
              <a:rPr lang="el-GR" sz="2600" dirty="0" smtClean="0"/>
              <a:t> οστάρια.</a:t>
            </a:r>
            <a:endParaRPr lang="el-GR" sz="2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7" name="Picture 2" descr="Lateral view of the first metatarsophalangeal jo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3705943"/>
            <a:ext cx="3619500" cy="2819401"/>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246237" y="6453336"/>
            <a:ext cx="3215952" cy="276999"/>
          </a:xfrm>
          <a:prstGeom prst="rect">
            <a:avLst/>
          </a:prstGeom>
        </p:spPr>
        <p:txBody>
          <a:bodyPr wrap="square">
            <a:spAutoFit/>
          </a:bodyPr>
          <a:lstStyle/>
          <a:p>
            <a:pPr algn="ctr"/>
            <a:r>
              <a:rPr lang="en-US" sz="1200" dirty="0" smtClean="0">
                <a:latin typeface="+mn-lt"/>
                <a:hlinkClick r:id="rId3"/>
              </a:rPr>
              <a:t>emedicine.medscape.com</a:t>
            </a:r>
            <a:endParaRPr lang="el-GR" sz="1200" dirty="0">
              <a:latin typeface="+mn-lt"/>
            </a:endParaRPr>
          </a:p>
        </p:txBody>
      </p:sp>
      <p:pic>
        <p:nvPicPr>
          <p:cNvPr id="7170" name="Picture 2" descr="Plantar muscles that contribute to the deforming 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575" y="188640"/>
            <a:ext cx="31051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8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080120"/>
          </a:xfrm>
        </p:spPr>
        <p:txBody>
          <a:bodyPr>
            <a:noAutofit/>
          </a:bodyPr>
          <a:lstStyle/>
          <a:p>
            <a:r>
              <a:rPr lang="el-GR" dirty="0" err="1" smtClean="0"/>
              <a:t>Μεταταρσο</a:t>
            </a:r>
            <a:r>
              <a:rPr lang="el-GR" dirty="0" smtClean="0"/>
              <a:t>-</a:t>
            </a:r>
            <a:r>
              <a:rPr lang="el-GR" dirty="0" err="1" smtClean="0"/>
              <a:t>φαλαγγικές</a:t>
            </a:r>
            <a:r>
              <a:rPr lang="el-GR" dirty="0" smtClean="0"/>
              <a:t> αρθρώσεις – Κινηματική </a:t>
            </a:r>
            <a:endParaRPr lang="el-GR" dirty="0"/>
          </a:p>
        </p:txBody>
      </p:sp>
      <p:sp>
        <p:nvSpPr>
          <p:cNvPr id="6" name="Content Placeholder 5"/>
          <p:cNvSpPr>
            <a:spLocks noGrp="1"/>
          </p:cNvSpPr>
          <p:nvPr>
            <p:ph idx="1"/>
          </p:nvPr>
        </p:nvSpPr>
        <p:spPr>
          <a:xfrm>
            <a:off x="457200" y="1556792"/>
            <a:ext cx="8229600" cy="4680520"/>
          </a:xfrm>
        </p:spPr>
        <p:txBody>
          <a:bodyPr>
            <a:normAutofit/>
          </a:bodyPr>
          <a:lstStyle/>
          <a:p>
            <a:r>
              <a:rPr lang="el-GR" sz="2400" dirty="0" smtClean="0"/>
              <a:t>Είναι διαξονικές αρθρώσεις που εκτελούν: κάμψη / έκταση και απαγωγή/ προσαγωγή.</a:t>
            </a:r>
          </a:p>
          <a:p>
            <a:r>
              <a:rPr lang="el-GR" sz="2400" dirty="0" smtClean="0"/>
              <a:t>Παθητική έκταση: ˜ 65</a:t>
            </a:r>
            <a:r>
              <a:rPr lang="el-GR" sz="2400" baseline="30000" dirty="0" smtClean="0"/>
              <a:t>ο</a:t>
            </a:r>
            <a:r>
              <a:rPr lang="el-GR" sz="2400" dirty="0" smtClean="0"/>
              <a:t> με το μεγάλο δάκτυλο να έχει μεγαλύτερη έκταση (˜ 85</a:t>
            </a:r>
            <a:r>
              <a:rPr lang="el-GR" sz="2400" baseline="30000" dirty="0" smtClean="0"/>
              <a:t>ο</a:t>
            </a:r>
            <a:r>
              <a:rPr lang="el-GR" sz="2400" dirty="0" smtClean="0"/>
              <a:t>).</a:t>
            </a:r>
          </a:p>
          <a:p>
            <a:r>
              <a:rPr lang="el-GR" sz="2400" dirty="0" smtClean="0"/>
              <a:t>Παθητική κάμψη: ˜ 30</a:t>
            </a:r>
            <a:r>
              <a:rPr lang="el-GR" sz="2400" baseline="30000" dirty="0" smtClean="0"/>
              <a:t>ο</a:t>
            </a:r>
            <a:r>
              <a:rPr lang="el-GR" sz="2400" dirty="0" smtClean="0"/>
              <a:t> – 40</a:t>
            </a:r>
            <a:r>
              <a:rPr lang="el-GR" sz="2400" baseline="30000" dirty="0" smtClean="0"/>
              <a:t>ο</a:t>
            </a:r>
            <a:r>
              <a:rPr lang="el-GR" sz="2400" dirty="0" smtClean="0"/>
              <a:t>.</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97295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r>
              <a:rPr lang="el-GR" dirty="0" smtClean="0"/>
              <a:t>Λειτουργία των αρθρώσεων του ποδιού κατά την βάδιση</a:t>
            </a:r>
            <a:endParaRPr lang="el-GR" dirty="0"/>
          </a:p>
        </p:txBody>
      </p:sp>
      <p:pic>
        <p:nvPicPr>
          <p:cNvPr id="5" name="Content Placeholder 4" descr="Normal foot.tif"/>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478" y="1556792"/>
            <a:ext cx="4367514" cy="4320480"/>
          </a:xfrm>
        </p:spPr>
      </p:pic>
      <p:pic>
        <p:nvPicPr>
          <p:cNvPr id="6" name="Content Placeholder 4" descr="Foot pes planus.tif"/>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713530" y="1556792"/>
            <a:ext cx="4245912" cy="4320480"/>
          </a:xfrm>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7" name="Ορθογώνιο 6"/>
          <p:cNvSpPr/>
          <p:nvPr/>
        </p:nvSpPr>
        <p:spPr>
          <a:xfrm>
            <a:off x="2627784" y="6095037"/>
            <a:ext cx="4032448" cy="430887"/>
          </a:xfrm>
          <a:prstGeom prst="rect">
            <a:avLst/>
          </a:prstGeom>
        </p:spPr>
        <p:txBody>
          <a:bodyPr wrap="square">
            <a:spAutoFit/>
          </a:bodyPr>
          <a:lstStyle/>
          <a:p>
            <a:r>
              <a:rPr lang="en-US" sz="1100" dirty="0">
                <a:latin typeface="Calibri"/>
              </a:rPr>
              <a:t>© </a:t>
            </a:r>
            <a:r>
              <a:rPr lang="en-US" sz="1100" dirty="0" smtClean="0">
                <a:latin typeface="+mn-lt"/>
              </a:rPr>
              <a:t>Donald </a:t>
            </a:r>
            <a:r>
              <a:rPr lang="en-US" sz="1100" dirty="0">
                <a:latin typeface="+mn-lt"/>
              </a:rPr>
              <a:t>A. Neumann, “Kinesiology of the Musculoskeletal System: Foundations for Rehabilitation”, Mosby/Elsevier, 2010</a:t>
            </a:r>
            <a:endParaRPr lang="el-GR" sz="1100" dirty="0">
              <a:latin typeface="+mn-lt"/>
            </a:endParaRPr>
          </a:p>
        </p:txBody>
      </p:sp>
    </p:spTree>
    <p:extLst>
      <p:ext uri="{BB962C8B-B14F-4D97-AF65-F5344CB8AC3E}">
        <p14:creationId xmlns:p14="http://schemas.microsoft.com/office/powerpoint/2010/main" val="98125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Βλαισό μέγα δάκτυλο</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grpSp>
        <p:nvGrpSpPr>
          <p:cNvPr id="34" name="Ομάδα 33"/>
          <p:cNvGrpSpPr/>
          <p:nvPr/>
        </p:nvGrpSpPr>
        <p:grpSpPr>
          <a:xfrm>
            <a:off x="391172" y="889528"/>
            <a:ext cx="2437209" cy="5283671"/>
            <a:chOff x="1115616" y="764704"/>
            <a:chExt cx="2437209" cy="5283671"/>
          </a:xfrm>
        </p:grpSpPr>
        <p:pic>
          <p:nvPicPr>
            <p:cNvPr id="8196" name="Picture 4" descr="File:Bunion.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160" r="22979" b="7547"/>
            <a:stretch/>
          </p:blipFill>
          <p:spPr bwMode="auto">
            <a:xfrm>
              <a:off x="1115616" y="764704"/>
              <a:ext cx="2437209" cy="52836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εία γραμμή σύνδεσης 6"/>
            <p:cNvCxnSpPr/>
            <p:nvPr/>
          </p:nvCxnSpPr>
          <p:spPr>
            <a:xfrm flipH="1">
              <a:off x="1475656" y="1412776"/>
              <a:ext cx="288032" cy="7920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2204864"/>
              <a:ext cx="720080" cy="194421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2195736" y="1988840"/>
              <a:ext cx="72008" cy="21602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H="1" flipV="1">
              <a:off x="1115616" y="1340768"/>
              <a:ext cx="360040" cy="86409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37582" y="1484784"/>
              <a:ext cx="500458" cy="369332"/>
            </a:xfrm>
            <a:prstGeom prst="rect">
              <a:avLst/>
            </a:prstGeom>
            <a:noFill/>
          </p:spPr>
          <p:txBody>
            <a:bodyPr wrap="none" rtlCol="0">
              <a:spAutoFit/>
            </a:bodyPr>
            <a:lstStyle/>
            <a:p>
              <a:r>
                <a:rPr lang="el-GR" dirty="0" smtClean="0">
                  <a:latin typeface="+mn-lt"/>
                </a:rPr>
                <a:t>52</a:t>
              </a:r>
              <a:r>
                <a:rPr lang="el-GR" baseline="30000" dirty="0" smtClean="0">
                  <a:latin typeface="+mn-lt"/>
                </a:rPr>
                <a:t>ο</a:t>
              </a:r>
              <a:endParaRPr lang="el-GR" dirty="0">
                <a:latin typeface="+mn-lt"/>
              </a:endParaRPr>
            </a:p>
          </p:txBody>
        </p:sp>
        <p:sp>
          <p:nvSpPr>
            <p:cNvPr id="36" name="TextBox 35"/>
            <p:cNvSpPr txBox="1"/>
            <p:nvPr/>
          </p:nvSpPr>
          <p:spPr>
            <a:xfrm>
              <a:off x="1845272" y="3350515"/>
              <a:ext cx="500458" cy="369332"/>
            </a:xfrm>
            <a:prstGeom prst="rect">
              <a:avLst/>
            </a:prstGeom>
            <a:noFill/>
          </p:spPr>
          <p:txBody>
            <a:bodyPr wrap="none" rtlCol="0">
              <a:spAutoFit/>
            </a:bodyPr>
            <a:lstStyle/>
            <a:p>
              <a:r>
                <a:rPr lang="el-GR" dirty="0" smtClean="0">
                  <a:latin typeface="+mn-lt"/>
                </a:rPr>
                <a:t>20</a:t>
              </a:r>
              <a:r>
                <a:rPr lang="el-GR" baseline="30000" dirty="0" smtClean="0">
                  <a:latin typeface="+mn-lt"/>
                </a:rPr>
                <a:t>ο</a:t>
              </a:r>
              <a:endParaRPr lang="el-GR" dirty="0">
                <a:latin typeface="+mn-lt"/>
              </a:endParaRPr>
            </a:p>
          </p:txBody>
        </p:sp>
      </p:grpSp>
      <p:grpSp>
        <p:nvGrpSpPr>
          <p:cNvPr id="40" name="Ομάδα 39"/>
          <p:cNvGrpSpPr/>
          <p:nvPr/>
        </p:nvGrpSpPr>
        <p:grpSpPr>
          <a:xfrm>
            <a:off x="3779912" y="1046139"/>
            <a:ext cx="5248672" cy="5104057"/>
            <a:chOff x="2987824" y="1134899"/>
            <a:chExt cx="5248672" cy="5104057"/>
          </a:xfrm>
        </p:grpSpPr>
        <p:pic>
          <p:nvPicPr>
            <p:cNvPr id="8198" name="Picture 6" descr="File:Hallux valgus Normwert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7824" y="1134899"/>
              <a:ext cx="5248672" cy="5104057"/>
            </a:xfrm>
            <a:prstGeom prst="rect">
              <a:avLst/>
            </a:prstGeom>
            <a:noFill/>
            <a:extLst>
              <a:ext uri="{909E8E84-426E-40DD-AFC4-6F175D3DCCD1}">
                <a14:hiddenFill xmlns:a14="http://schemas.microsoft.com/office/drawing/2010/main">
                  <a:solidFill>
                    <a:srgbClr val="FFFFFF"/>
                  </a:solidFill>
                </a14:hiddenFill>
              </a:ext>
            </a:extLst>
          </p:spPr>
        </p:pic>
        <p:sp>
          <p:nvSpPr>
            <p:cNvPr id="39" name="Ορθογώνιο 38"/>
            <p:cNvSpPr/>
            <p:nvPr/>
          </p:nvSpPr>
          <p:spPr>
            <a:xfrm>
              <a:off x="5652120" y="2420888"/>
              <a:ext cx="2520280" cy="457200"/>
            </a:xfrm>
            <a:prstGeom prst="rect">
              <a:avLst/>
            </a:prstGeom>
            <a:solidFill>
              <a:srgbClr val="F3DF8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Φυσιολογική τιμή &lt; 9</a:t>
              </a:r>
              <a:r>
                <a:rPr lang="el-GR" baseline="30000" dirty="0" smtClean="0">
                  <a:solidFill>
                    <a:schemeClr val="tx1"/>
                  </a:solidFill>
                </a:rPr>
                <a:t>ο</a:t>
              </a:r>
              <a:r>
                <a:rPr lang="el-GR" dirty="0" smtClean="0">
                  <a:solidFill>
                    <a:schemeClr val="tx1"/>
                  </a:solidFill>
                </a:rPr>
                <a:t> </a:t>
              </a:r>
              <a:endParaRPr lang="el-GR" dirty="0">
                <a:solidFill>
                  <a:schemeClr val="tx1"/>
                </a:solidFill>
              </a:endParaRPr>
            </a:p>
          </p:txBody>
        </p:sp>
        <p:sp>
          <p:nvSpPr>
            <p:cNvPr id="43" name="Ορθογώνιο 42"/>
            <p:cNvSpPr/>
            <p:nvPr/>
          </p:nvSpPr>
          <p:spPr>
            <a:xfrm>
              <a:off x="5652120" y="3140968"/>
              <a:ext cx="2520280" cy="457200"/>
            </a:xfrm>
            <a:prstGeom prst="rect">
              <a:avLst/>
            </a:prstGeom>
            <a:solidFill>
              <a:srgbClr val="F3DF8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Φυσιολογική τιμή &lt; 15</a:t>
              </a:r>
              <a:r>
                <a:rPr lang="el-GR" baseline="30000" dirty="0" smtClean="0">
                  <a:solidFill>
                    <a:schemeClr val="tx1"/>
                  </a:solidFill>
                </a:rPr>
                <a:t>ο</a:t>
              </a:r>
              <a:r>
                <a:rPr lang="el-GR" dirty="0" smtClean="0">
                  <a:solidFill>
                    <a:schemeClr val="tx1"/>
                  </a:solidFill>
                </a:rPr>
                <a:t> </a:t>
              </a:r>
              <a:endParaRPr lang="el-GR" dirty="0">
                <a:solidFill>
                  <a:schemeClr val="tx1"/>
                </a:solidFill>
              </a:endParaRPr>
            </a:p>
          </p:txBody>
        </p:sp>
        <p:sp>
          <p:nvSpPr>
            <p:cNvPr id="44" name="Ορθογώνιο 43"/>
            <p:cNvSpPr/>
            <p:nvPr/>
          </p:nvSpPr>
          <p:spPr>
            <a:xfrm>
              <a:off x="5652120" y="3907904"/>
              <a:ext cx="2520280" cy="457200"/>
            </a:xfrm>
            <a:prstGeom prst="rect">
              <a:avLst/>
            </a:prstGeom>
            <a:solidFill>
              <a:srgbClr val="F3DF8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Φυσιολογική τιμή &lt; 8</a:t>
              </a:r>
              <a:r>
                <a:rPr lang="el-GR" baseline="30000" dirty="0" smtClean="0">
                  <a:solidFill>
                    <a:schemeClr val="tx1"/>
                  </a:solidFill>
                </a:rPr>
                <a:t>ο</a:t>
              </a:r>
              <a:r>
                <a:rPr lang="el-GR" dirty="0" smtClean="0">
                  <a:solidFill>
                    <a:schemeClr val="tx1"/>
                  </a:solidFill>
                </a:rPr>
                <a:t> </a:t>
              </a:r>
              <a:endParaRPr lang="el-GR" dirty="0">
                <a:solidFill>
                  <a:schemeClr val="tx1"/>
                </a:solidFill>
              </a:endParaRPr>
            </a:p>
          </p:txBody>
        </p:sp>
      </p:grpSp>
      <p:sp>
        <p:nvSpPr>
          <p:cNvPr id="19" name="Rectangle 7"/>
          <p:cNvSpPr/>
          <p:nvPr/>
        </p:nvSpPr>
        <p:spPr>
          <a:xfrm>
            <a:off x="329196" y="6199131"/>
            <a:ext cx="2874651" cy="461665"/>
          </a:xfrm>
          <a:prstGeom prst="rect">
            <a:avLst/>
          </a:prstGeom>
        </p:spPr>
        <p:txBody>
          <a:bodyPr wrap="square">
            <a:spAutoFit/>
          </a:bodyPr>
          <a:lstStyle/>
          <a:p>
            <a:pPr algn="ctr"/>
            <a:r>
              <a:rPr lang="el-GR" sz="1200" dirty="0" smtClean="0">
                <a:solidFill>
                  <a:prstClr val="black">
                    <a:lumMod val="75000"/>
                    <a:lumOff val="25000"/>
                  </a:prstClr>
                </a:solidFill>
                <a:latin typeface="+mn-lt"/>
              </a:rPr>
              <a:t>Αναδημιουργία από: </a:t>
            </a:r>
            <a:r>
              <a:rPr lang="en-US" sz="1200" dirty="0" smtClean="0">
                <a:solidFill>
                  <a:prstClr val="black">
                    <a:lumMod val="75000"/>
                    <a:lumOff val="25000"/>
                  </a:prstClr>
                </a:solidFill>
                <a:latin typeface="+mn-lt"/>
              </a:rPr>
              <a:t>“</a:t>
            </a:r>
            <a:r>
              <a:rPr lang="en-US" sz="1200" dirty="0" smtClean="0">
                <a:latin typeface="+mn-lt"/>
                <a:hlinkClick r:id="rId5"/>
              </a:rPr>
              <a:t>Bunion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6"/>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7"/>
              </a:rPr>
              <a:t>CC BY 3.0</a:t>
            </a:r>
            <a:endParaRPr lang="en-US" sz="1200" dirty="0">
              <a:solidFill>
                <a:prstClr val="black">
                  <a:lumMod val="75000"/>
                  <a:lumOff val="25000"/>
                </a:prstClr>
              </a:solidFill>
              <a:latin typeface="+mn-lt"/>
            </a:endParaRPr>
          </a:p>
        </p:txBody>
      </p:sp>
      <p:sp>
        <p:nvSpPr>
          <p:cNvPr id="20" name="Rectangle 7"/>
          <p:cNvSpPr/>
          <p:nvPr/>
        </p:nvSpPr>
        <p:spPr>
          <a:xfrm>
            <a:off x="4822050" y="6207533"/>
            <a:ext cx="3164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8"/>
              </a:rPr>
              <a:t>Hallux valgus </a:t>
            </a:r>
            <a:r>
              <a:rPr lang="en-US" sz="1200" dirty="0" err="1" smtClean="0">
                <a:latin typeface="+mn-lt"/>
                <a:hlinkClick r:id="rId8"/>
              </a:rPr>
              <a:t>Normwerte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9" tooltip="User:Hellerhoff"/>
              </a:rPr>
              <a:t>Hellerhoff</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10"/>
              </a:rPr>
              <a:t>CC BY-SA 3.0</a:t>
            </a:r>
            <a:endParaRPr lang="en-US" sz="1200" dirty="0">
              <a:solidFill>
                <a:prstClr val="black"/>
              </a:solidFill>
              <a:latin typeface="+mn-lt"/>
            </a:endParaRPr>
          </a:p>
        </p:txBody>
      </p:sp>
    </p:spTree>
    <p:extLst>
      <p:ext uri="{BB962C8B-B14F-4D97-AF65-F5344CB8AC3E}">
        <p14:creationId xmlns:p14="http://schemas.microsoft.com/office/powerpoint/2010/main" val="314564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Περιφερικές </a:t>
            </a:r>
            <a:r>
              <a:rPr lang="el-GR" sz="3600" dirty="0" err="1" smtClean="0"/>
              <a:t>μεσοτάρσιες</a:t>
            </a:r>
            <a:r>
              <a:rPr lang="el-GR" sz="3600" dirty="0" smtClean="0"/>
              <a:t> αρθρώσεις</a:t>
            </a:r>
            <a:endParaRPr lang="el-GR" sz="3600" dirty="0"/>
          </a:p>
        </p:txBody>
      </p:sp>
      <p:sp>
        <p:nvSpPr>
          <p:cNvPr id="6" name="Content Placeholder 5"/>
          <p:cNvSpPr>
            <a:spLocks noGrp="1"/>
          </p:cNvSpPr>
          <p:nvPr>
            <p:ph sz="half" idx="4294967295"/>
          </p:nvPr>
        </p:nvSpPr>
        <p:spPr>
          <a:xfrm>
            <a:off x="5410200" y="1556792"/>
            <a:ext cx="3733800" cy="4144963"/>
          </a:xfrm>
        </p:spPr>
        <p:txBody>
          <a:bodyPr>
            <a:normAutofit/>
          </a:bodyPr>
          <a:lstStyle/>
          <a:p>
            <a:pPr>
              <a:spcBef>
                <a:spcPts val="1800"/>
              </a:spcBef>
            </a:pPr>
            <a:r>
              <a:rPr lang="el-GR" sz="2600" dirty="0" smtClean="0"/>
              <a:t>Σκαφο-σφηνοειδής.</a:t>
            </a:r>
          </a:p>
          <a:p>
            <a:pPr>
              <a:spcBef>
                <a:spcPts val="1800"/>
              </a:spcBef>
            </a:pPr>
            <a:r>
              <a:rPr lang="el-GR" sz="2600" dirty="0" err="1" smtClean="0"/>
              <a:t>Κυβο</a:t>
            </a:r>
            <a:r>
              <a:rPr lang="el-GR" sz="2600" dirty="0" smtClean="0"/>
              <a:t>-σκαφοειδής.</a:t>
            </a:r>
          </a:p>
          <a:p>
            <a:pPr>
              <a:spcBef>
                <a:spcPts val="1800"/>
              </a:spcBef>
            </a:pPr>
            <a:r>
              <a:rPr lang="el-GR" sz="2600" dirty="0" err="1" smtClean="0"/>
              <a:t>Κυβο</a:t>
            </a:r>
            <a:r>
              <a:rPr lang="el-GR" sz="2600" dirty="0" smtClean="0"/>
              <a:t>-σφηνοειδής.</a:t>
            </a:r>
          </a:p>
          <a:p>
            <a:pPr>
              <a:spcBef>
                <a:spcPts val="1800"/>
              </a:spcBef>
            </a:pPr>
            <a:r>
              <a:rPr lang="el-GR" sz="2600" dirty="0" err="1" smtClean="0"/>
              <a:t>Μεσοσφηνοειδείς</a:t>
            </a:r>
            <a:r>
              <a:rPr lang="el-GR" sz="2600" dirty="0"/>
              <a:t>.</a:t>
            </a:r>
            <a:endParaRPr lang="el-GR" sz="26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1026" name="Picture 2" descr="http://image.slidesharecdn.com/appendicularskeleton-100307221740-phpapp02/95/appendicular-skeleton-18-728.jpg?cb=12680003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5" y="1268760"/>
            <a:ext cx="5376597" cy="403244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79512" y="5594756"/>
            <a:ext cx="4139952" cy="276999"/>
          </a:xfrm>
          <a:prstGeom prst="rect">
            <a:avLst/>
          </a:prstGeom>
        </p:spPr>
        <p:txBody>
          <a:bodyPr wrap="square">
            <a:spAutoFit/>
          </a:bodyPr>
          <a:lstStyle/>
          <a:p>
            <a:pPr algn="ctr"/>
            <a:r>
              <a:rPr lang="en-US" sz="1200" dirty="0" smtClean="0">
                <a:latin typeface="+mn-lt"/>
                <a:hlinkClick r:id="rId4"/>
              </a:rPr>
              <a:t>slideshare.net</a:t>
            </a:r>
            <a:endParaRPr lang="el-GR" sz="1200" dirty="0">
              <a:latin typeface="+mn-lt"/>
            </a:endParaRPr>
          </a:p>
        </p:txBody>
      </p:sp>
    </p:spTree>
    <p:extLst>
      <p:ext uri="{BB962C8B-B14F-4D97-AF65-F5344CB8AC3E}">
        <p14:creationId xmlns:p14="http://schemas.microsoft.com/office/powerpoint/2010/main" val="195211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Κοινό </a:t>
            </a:r>
            <a:r>
              <a:rPr lang="el-GR" sz="3600" dirty="0" err="1" smtClean="0"/>
              <a:t>περονιαίο</a:t>
            </a:r>
            <a:r>
              <a:rPr lang="el-GR" sz="3600" dirty="0" smtClean="0"/>
              <a:t> νεύρο</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12290" name="Picture 2" descr="File:Gray83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784212"/>
            <a:ext cx="2571750" cy="570547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Ομάδα 8"/>
          <p:cNvGrpSpPr/>
          <p:nvPr/>
        </p:nvGrpSpPr>
        <p:grpSpPr>
          <a:xfrm>
            <a:off x="3563888" y="1075097"/>
            <a:ext cx="4892486" cy="5395903"/>
            <a:chOff x="4932040" y="2873828"/>
            <a:chExt cx="3600400" cy="3937807"/>
          </a:xfrm>
        </p:grpSpPr>
        <p:pic>
          <p:nvPicPr>
            <p:cNvPr id="12294" name="Picture 6" descr="File:Gray826and831.PN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bwMode="auto">
            <a:xfrm>
              <a:off x="5220072" y="2873828"/>
              <a:ext cx="3177385" cy="3937807"/>
            </a:xfrm>
            <a:prstGeom prst="rect">
              <a:avLst/>
            </a:prstGeom>
            <a:noFill/>
            <a:extLst>
              <a:ext uri="{909E8E84-426E-40DD-AFC4-6F175D3DCCD1}">
                <a14:hiddenFill xmlns:a14="http://schemas.microsoft.com/office/drawing/2010/main">
                  <a:solidFill>
                    <a:srgbClr val="FFFFFF"/>
                  </a:solidFill>
                </a14:hiddenFill>
              </a:ext>
            </a:extLst>
          </p:spPr>
        </p:pic>
        <p:sp>
          <p:nvSpPr>
            <p:cNvPr id="8" name="Έλλειψη 7"/>
            <p:cNvSpPr/>
            <p:nvPr/>
          </p:nvSpPr>
          <p:spPr>
            <a:xfrm>
              <a:off x="4932040" y="3761458"/>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Έλλειψη 11"/>
            <p:cNvSpPr/>
            <p:nvPr/>
          </p:nvSpPr>
          <p:spPr>
            <a:xfrm>
              <a:off x="6372200" y="6258654"/>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Έλλειψη 12"/>
            <p:cNvSpPr/>
            <p:nvPr/>
          </p:nvSpPr>
          <p:spPr>
            <a:xfrm>
              <a:off x="4960438" y="5373216"/>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Έλλειψη 13"/>
            <p:cNvSpPr/>
            <p:nvPr/>
          </p:nvSpPr>
          <p:spPr>
            <a:xfrm>
              <a:off x="7740352" y="3761458"/>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Έλλειψη 14"/>
            <p:cNvSpPr/>
            <p:nvPr/>
          </p:nvSpPr>
          <p:spPr>
            <a:xfrm>
              <a:off x="7740352" y="4725144"/>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6" name="Rectangle 7"/>
          <p:cNvSpPr/>
          <p:nvPr/>
        </p:nvSpPr>
        <p:spPr>
          <a:xfrm>
            <a:off x="107504" y="6489688"/>
            <a:ext cx="372088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Gray835</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7" tooltip="User:Pngbot"/>
              </a:rPr>
              <a:t>Pngbot</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17" name="Rectangle 7"/>
          <p:cNvSpPr/>
          <p:nvPr/>
        </p:nvSpPr>
        <p:spPr>
          <a:xfrm>
            <a:off x="4211960" y="6471000"/>
            <a:ext cx="442947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8"/>
              </a:rPr>
              <a:t>Gray826and831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9" tooltip="User:Arcadian"/>
              </a:rPr>
              <a:t>Arcadian</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9177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Κνημιαίο νεύρο</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11266" name="Picture 2" descr="File:Gray8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7662"/>
            <a:ext cx="2250182" cy="654300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Ομάδα 8"/>
          <p:cNvGrpSpPr/>
          <p:nvPr/>
        </p:nvGrpSpPr>
        <p:grpSpPr>
          <a:xfrm>
            <a:off x="3740357" y="1055843"/>
            <a:ext cx="4901081" cy="5415157"/>
            <a:chOff x="4932040" y="2873828"/>
            <a:chExt cx="3600400" cy="3937807"/>
          </a:xfrm>
        </p:grpSpPr>
        <p:pic>
          <p:nvPicPr>
            <p:cNvPr id="10" name="Picture 6" descr="File:Gray826and83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5220072" y="2873828"/>
              <a:ext cx="3177385" cy="3937807"/>
            </a:xfrm>
            <a:prstGeom prst="rect">
              <a:avLst/>
            </a:prstGeom>
            <a:noFill/>
            <a:extLst>
              <a:ext uri="{909E8E84-426E-40DD-AFC4-6F175D3DCCD1}">
                <a14:hiddenFill xmlns:a14="http://schemas.microsoft.com/office/drawing/2010/main">
                  <a:solidFill>
                    <a:srgbClr val="FFFFFF"/>
                  </a:solidFill>
                </a14:hiddenFill>
              </a:ext>
            </a:extLst>
          </p:spPr>
        </p:pic>
        <p:sp>
          <p:nvSpPr>
            <p:cNvPr id="11" name="Έλλειψη 10"/>
            <p:cNvSpPr/>
            <p:nvPr/>
          </p:nvSpPr>
          <p:spPr>
            <a:xfrm>
              <a:off x="4932040" y="3761458"/>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Έλλειψη 11"/>
            <p:cNvSpPr/>
            <p:nvPr/>
          </p:nvSpPr>
          <p:spPr>
            <a:xfrm>
              <a:off x="6372200" y="6258654"/>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Έλλειψη 12"/>
            <p:cNvSpPr/>
            <p:nvPr/>
          </p:nvSpPr>
          <p:spPr>
            <a:xfrm>
              <a:off x="4960438" y="5373216"/>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Έλλειψη 13"/>
            <p:cNvSpPr/>
            <p:nvPr/>
          </p:nvSpPr>
          <p:spPr>
            <a:xfrm>
              <a:off x="7740352" y="3761458"/>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Έλλειψη 14"/>
            <p:cNvSpPr/>
            <p:nvPr/>
          </p:nvSpPr>
          <p:spPr>
            <a:xfrm>
              <a:off x="7740352" y="4725144"/>
              <a:ext cx="792088" cy="459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6" name="Rectangle 7"/>
          <p:cNvSpPr/>
          <p:nvPr/>
        </p:nvSpPr>
        <p:spPr>
          <a:xfrm>
            <a:off x="4211960" y="6471000"/>
            <a:ext cx="442947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5"/>
              </a:rPr>
              <a:t>Gray826and831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Arcadian"/>
              </a:rPr>
              <a:t>Arcadian</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17" name="Rectangle 7"/>
          <p:cNvSpPr/>
          <p:nvPr/>
        </p:nvSpPr>
        <p:spPr>
          <a:xfrm>
            <a:off x="107504" y="6489688"/>
            <a:ext cx="372088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7"/>
              </a:rPr>
              <a:t>Gray832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8" tooltip="User:Pngbot"/>
              </a:rPr>
              <a:t>Pngbot</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13451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Ομάδα 16"/>
          <p:cNvGrpSpPr/>
          <p:nvPr/>
        </p:nvGrpSpPr>
        <p:grpSpPr>
          <a:xfrm>
            <a:off x="1115616" y="908720"/>
            <a:ext cx="7992888" cy="5705476"/>
            <a:chOff x="1115616" y="908720"/>
            <a:chExt cx="7992888" cy="5705476"/>
          </a:xfrm>
        </p:grpSpPr>
        <p:pic>
          <p:nvPicPr>
            <p:cNvPr id="12292" name="Picture 4" descr="File:Braus 1921 29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908720"/>
              <a:ext cx="6781800" cy="570547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403648" y="4797152"/>
              <a:ext cx="1224136" cy="576064"/>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Κνημνιαίο</a:t>
              </a:r>
              <a:r>
                <a:rPr lang="el-GR" dirty="0" smtClean="0">
                  <a:solidFill>
                    <a:schemeClr val="tx1"/>
                  </a:solidFill>
                </a:rPr>
                <a:t> νεύρο</a:t>
              </a:r>
              <a:endParaRPr lang="el-GR" dirty="0">
                <a:solidFill>
                  <a:schemeClr val="tx1"/>
                </a:solidFill>
              </a:endParaRPr>
            </a:p>
          </p:txBody>
        </p:sp>
        <p:cxnSp>
          <p:nvCxnSpPr>
            <p:cNvPr id="10" name="Ευθεία γραμμή σύνδεσης 9"/>
            <p:cNvCxnSpPr/>
            <p:nvPr/>
          </p:nvCxnSpPr>
          <p:spPr>
            <a:xfrm flipV="1">
              <a:off x="2627784" y="4509120"/>
              <a:ext cx="1584176" cy="64807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6061212" y="4221088"/>
              <a:ext cx="2975284" cy="288032"/>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smtClean="0">
                  <a:solidFill>
                    <a:schemeClr val="tx1"/>
                  </a:solidFill>
                </a:rPr>
                <a:t>Επιπολής</a:t>
              </a:r>
              <a:r>
                <a:rPr lang="el-GR" sz="1600" dirty="0" smtClean="0">
                  <a:solidFill>
                    <a:schemeClr val="tx1"/>
                  </a:solidFill>
                </a:rPr>
                <a:t> </a:t>
              </a:r>
              <a:r>
                <a:rPr lang="el-GR" sz="1600" dirty="0" err="1" smtClean="0">
                  <a:solidFill>
                    <a:schemeClr val="tx1"/>
                  </a:solidFill>
                </a:rPr>
                <a:t>περονιαίο</a:t>
              </a:r>
              <a:r>
                <a:rPr lang="el-GR" sz="1600" dirty="0" smtClean="0">
                  <a:solidFill>
                    <a:schemeClr val="tx1"/>
                  </a:solidFill>
                </a:rPr>
                <a:t> νεύρο</a:t>
              </a:r>
              <a:endParaRPr lang="el-GR" sz="1600" dirty="0">
                <a:solidFill>
                  <a:schemeClr val="tx1"/>
                </a:solidFill>
              </a:endParaRPr>
            </a:p>
          </p:txBody>
        </p:sp>
        <p:cxnSp>
          <p:nvCxnSpPr>
            <p:cNvPr id="14" name="Ευθεία γραμμή σύνδεσης 13"/>
            <p:cNvCxnSpPr>
              <a:stCxn id="13" idx="1"/>
            </p:cNvCxnSpPr>
            <p:nvPr/>
          </p:nvCxnSpPr>
          <p:spPr>
            <a:xfrm flipH="1" flipV="1">
              <a:off x="5436096" y="4221088"/>
              <a:ext cx="625116" cy="14401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6133220" y="3789040"/>
              <a:ext cx="2975284" cy="288032"/>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Εν τω </a:t>
              </a:r>
              <a:r>
                <a:rPr lang="el-GR" sz="1600" dirty="0" err="1" smtClean="0">
                  <a:solidFill>
                    <a:schemeClr val="tx1"/>
                  </a:solidFill>
                </a:rPr>
                <a:t>βάθει</a:t>
              </a:r>
              <a:r>
                <a:rPr lang="el-GR" sz="1600" dirty="0" smtClean="0">
                  <a:solidFill>
                    <a:schemeClr val="tx1"/>
                  </a:solidFill>
                </a:rPr>
                <a:t> </a:t>
              </a:r>
              <a:r>
                <a:rPr lang="el-GR" sz="1600" dirty="0" err="1" smtClean="0">
                  <a:solidFill>
                    <a:schemeClr val="tx1"/>
                  </a:solidFill>
                </a:rPr>
                <a:t>περονιαίο</a:t>
              </a:r>
              <a:r>
                <a:rPr lang="el-GR" sz="1600" dirty="0" smtClean="0">
                  <a:solidFill>
                    <a:schemeClr val="tx1"/>
                  </a:solidFill>
                </a:rPr>
                <a:t> νεύρο</a:t>
              </a:r>
              <a:endParaRPr lang="el-GR" sz="1600" dirty="0">
                <a:solidFill>
                  <a:schemeClr val="tx1"/>
                </a:solidFill>
              </a:endParaRPr>
            </a:p>
          </p:txBody>
        </p:sp>
        <p:cxnSp>
          <p:nvCxnSpPr>
            <p:cNvPr id="19" name="Ευθεία γραμμή σύνδεσης 18"/>
            <p:cNvCxnSpPr>
              <a:stCxn id="18" idx="1"/>
            </p:cNvCxnSpPr>
            <p:nvPr/>
          </p:nvCxnSpPr>
          <p:spPr>
            <a:xfrm flipH="1">
              <a:off x="5364088" y="3933056"/>
              <a:ext cx="769132" cy="14401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l-GR" dirty="0" smtClean="0"/>
              <a:t>Εγκάρσια διατομή κνήμης</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15" name="Rectangle 7"/>
          <p:cNvSpPr/>
          <p:nvPr/>
        </p:nvSpPr>
        <p:spPr>
          <a:xfrm>
            <a:off x="35496" y="6536377"/>
            <a:ext cx="372088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Braus 1921 </a:t>
            </a:r>
            <a:r>
              <a:rPr lang="en-US" sz="1200" dirty="0" smtClean="0">
                <a:latin typeface="+mn-lt"/>
                <a:hlinkClick r:id="rId4"/>
              </a:rPr>
              <a:t>293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57618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Λειτουργία των μυών</a:t>
            </a:r>
            <a:endParaRPr lang="el-GR" sz="3600" dirty="0"/>
          </a:p>
        </p:txBody>
      </p:sp>
      <p:pic>
        <p:nvPicPr>
          <p:cNvPr id="5" name="Content Placeholder 4" descr="Muscles multiple actions.tif"/>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484784"/>
            <a:ext cx="4094738" cy="3746249"/>
          </a:xfrm>
        </p:spPr>
      </p:pic>
      <p:sp>
        <p:nvSpPr>
          <p:cNvPr id="4" name="Content Placeholder 3"/>
          <p:cNvSpPr>
            <a:spLocks noGrp="1"/>
          </p:cNvSpPr>
          <p:nvPr>
            <p:ph sz="half" idx="4294967295"/>
          </p:nvPr>
        </p:nvSpPr>
        <p:spPr>
          <a:xfrm>
            <a:off x="3995936" y="1628800"/>
            <a:ext cx="4896544" cy="5229200"/>
          </a:xfrm>
        </p:spPr>
        <p:txBody>
          <a:bodyPr>
            <a:normAutofit/>
          </a:bodyPr>
          <a:lstStyle/>
          <a:p>
            <a:r>
              <a:rPr lang="el-GR" sz="2600" dirty="0" smtClean="0"/>
              <a:t>Οι μύες του άκρου πόδα διασχίζουν πολλές αρθρώσεις με αποτέλεσμα να κάνουν πολλαπλές κινήσεις.</a:t>
            </a:r>
          </a:p>
          <a:p>
            <a:r>
              <a:rPr lang="el-GR" sz="2600" dirty="0" smtClean="0"/>
              <a:t>Αν και στην εικόνα δεν απεικονίζονται οι υπόλοιποι άξονες, μπορεί να παρέχει έναν οδηγό για την μυϊκή λειτουργία.</a:t>
            </a:r>
            <a:endParaRPr lang="el-GR" sz="2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6" name="Ορθογώνιο 5"/>
          <p:cNvSpPr/>
          <p:nvPr/>
        </p:nvSpPr>
        <p:spPr>
          <a:xfrm>
            <a:off x="0" y="5384667"/>
            <a:ext cx="4032448" cy="430887"/>
          </a:xfrm>
          <a:prstGeom prst="rect">
            <a:avLst/>
          </a:prstGeom>
        </p:spPr>
        <p:txBody>
          <a:bodyPr wrap="square">
            <a:spAutoFit/>
          </a:bodyPr>
          <a:lstStyle/>
          <a:p>
            <a:r>
              <a:rPr lang="en-US" sz="1100" dirty="0">
                <a:latin typeface="Calibri"/>
              </a:rPr>
              <a:t>© </a:t>
            </a:r>
            <a:r>
              <a:rPr lang="en-US" sz="1100" dirty="0" smtClean="0">
                <a:latin typeface="+mn-lt"/>
              </a:rPr>
              <a:t>Donald </a:t>
            </a:r>
            <a:r>
              <a:rPr lang="en-US" sz="1100" dirty="0">
                <a:latin typeface="+mn-lt"/>
              </a:rPr>
              <a:t>A. Neumann, “Kinesiology of the Musculoskeletal System: Foundations for Rehabilitation”, Mosby/Elsevier, 2010</a:t>
            </a:r>
            <a:endParaRPr lang="el-GR" sz="1100" dirty="0">
              <a:latin typeface="+mn-lt"/>
            </a:endParaRPr>
          </a:p>
        </p:txBody>
      </p:sp>
    </p:spTree>
    <p:extLst>
      <p:ext uri="{BB962C8B-B14F-4D97-AF65-F5344CB8AC3E}">
        <p14:creationId xmlns:p14="http://schemas.microsoft.com/office/powerpoint/2010/main" val="424504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Μύες πρόσθιου διαμερίσματος</a:t>
            </a:r>
            <a:endParaRPr lang="el-GR" sz="3600" dirty="0"/>
          </a:p>
        </p:txBody>
      </p:sp>
      <p:sp>
        <p:nvSpPr>
          <p:cNvPr id="4" name="Content Placeholder 3"/>
          <p:cNvSpPr>
            <a:spLocks noGrp="1"/>
          </p:cNvSpPr>
          <p:nvPr>
            <p:ph sz="half" idx="4294967295"/>
          </p:nvPr>
        </p:nvSpPr>
        <p:spPr>
          <a:xfrm>
            <a:off x="5004048" y="1340768"/>
            <a:ext cx="4038600" cy="5040313"/>
          </a:xfrm>
        </p:spPr>
        <p:txBody>
          <a:bodyPr>
            <a:normAutofit/>
          </a:bodyPr>
          <a:lstStyle/>
          <a:p>
            <a:pPr>
              <a:spcBef>
                <a:spcPts val="1800"/>
              </a:spcBef>
            </a:pPr>
            <a:r>
              <a:rPr lang="el-GR" sz="2600" dirty="0" smtClean="0"/>
              <a:t>Πρόσθιος κνημιαίος.</a:t>
            </a:r>
          </a:p>
          <a:p>
            <a:pPr>
              <a:spcBef>
                <a:spcPts val="1800"/>
              </a:spcBef>
            </a:pPr>
            <a:r>
              <a:rPr lang="el-GR" sz="2600" dirty="0" smtClean="0"/>
              <a:t>Μακρός εκτείνων του μεγάλου δακτύλου.</a:t>
            </a:r>
          </a:p>
          <a:p>
            <a:pPr>
              <a:spcBef>
                <a:spcPts val="1800"/>
              </a:spcBef>
            </a:pPr>
            <a:r>
              <a:rPr lang="el-GR" sz="2600" dirty="0" smtClean="0"/>
              <a:t>Κοινός εκτείνων των δακτύλων.</a:t>
            </a:r>
          </a:p>
          <a:p>
            <a:pPr>
              <a:spcBef>
                <a:spcPts val="1800"/>
              </a:spcBef>
            </a:pPr>
            <a:r>
              <a:rPr lang="el-GR" sz="2600" dirty="0" smtClean="0"/>
              <a:t>Τρίτος </a:t>
            </a:r>
            <a:r>
              <a:rPr lang="el-GR" sz="2600" dirty="0" err="1" smtClean="0"/>
              <a:t>περονιαίος</a:t>
            </a:r>
            <a:r>
              <a:rPr lang="el-GR" sz="2600" dirty="0" smtClean="0"/>
              <a:t>.</a:t>
            </a:r>
            <a:endParaRPr lang="el-GR" sz="2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14338" name="Picture 2" descr="https://classconnection.s3.amazonaws.com/673/flashcards/1166673/jpg/study134603822971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1412776"/>
            <a:ext cx="4391347" cy="4016921"/>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043608" y="5589240"/>
            <a:ext cx="3240360" cy="276999"/>
          </a:xfrm>
          <a:prstGeom prst="rect">
            <a:avLst/>
          </a:prstGeom>
        </p:spPr>
        <p:txBody>
          <a:bodyPr wrap="square">
            <a:spAutoFit/>
          </a:bodyPr>
          <a:lstStyle/>
          <a:p>
            <a:pPr algn="ctr"/>
            <a:r>
              <a:rPr lang="en-US" sz="1200" dirty="0" smtClean="0">
                <a:latin typeface="+mn-lt"/>
                <a:hlinkClick r:id="rId4"/>
              </a:rPr>
              <a:t>studyblue.com</a:t>
            </a:r>
            <a:endParaRPr lang="el-GR" sz="1200" dirty="0">
              <a:latin typeface="+mn-lt"/>
            </a:endParaRPr>
          </a:p>
        </p:txBody>
      </p:sp>
    </p:spTree>
    <p:extLst>
      <p:ext uri="{BB962C8B-B14F-4D97-AF65-F5344CB8AC3E}">
        <p14:creationId xmlns:p14="http://schemas.microsoft.com/office/powerpoint/2010/main" val="1426740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Μύες έξω διαμερίσματος</a:t>
            </a:r>
            <a:endParaRPr lang="el-GR" sz="3600" dirty="0"/>
          </a:p>
        </p:txBody>
      </p:sp>
      <p:sp>
        <p:nvSpPr>
          <p:cNvPr id="4" name="Content Placeholder 3"/>
          <p:cNvSpPr>
            <a:spLocks noGrp="1"/>
          </p:cNvSpPr>
          <p:nvPr>
            <p:ph sz="half" idx="4294967295"/>
          </p:nvPr>
        </p:nvSpPr>
        <p:spPr>
          <a:xfrm>
            <a:off x="4783610" y="980728"/>
            <a:ext cx="4360390" cy="5694040"/>
          </a:xfrm>
        </p:spPr>
        <p:txBody>
          <a:bodyPr>
            <a:normAutofit/>
          </a:bodyPr>
          <a:lstStyle/>
          <a:p>
            <a:pPr>
              <a:lnSpc>
                <a:spcPct val="110000"/>
              </a:lnSpc>
              <a:spcBef>
                <a:spcPts val="1200"/>
              </a:spcBef>
            </a:pPr>
            <a:r>
              <a:rPr lang="el-GR" sz="2300" dirty="0" smtClean="0"/>
              <a:t>Μακρός </a:t>
            </a:r>
            <a:r>
              <a:rPr lang="el-GR" sz="2300" dirty="0" err="1" smtClean="0"/>
              <a:t>περονιαίος</a:t>
            </a:r>
            <a:r>
              <a:rPr lang="el-GR" sz="2300" dirty="0" smtClean="0"/>
              <a:t>.</a:t>
            </a:r>
          </a:p>
          <a:p>
            <a:pPr>
              <a:lnSpc>
                <a:spcPct val="110000"/>
              </a:lnSpc>
              <a:spcBef>
                <a:spcPts val="1200"/>
              </a:spcBef>
            </a:pPr>
            <a:r>
              <a:rPr lang="el-GR" sz="2300" dirty="0" smtClean="0"/>
              <a:t>Βραχύς </a:t>
            </a:r>
            <a:r>
              <a:rPr lang="el-GR" sz="2300" dirty="0" err="1" smtClean="0"/>
              <a:t>περονιαίος</a:t>
            </a:r>
            <a:r>
              <a:rPr lang="el-GR" sz="2300" dirty="0" smtClean="0"/>
              <a:t>.</a:t>
            </a:r>
          </a:p>
          <a:p>
            <a:pPr>
              <a:lnSpc>
                <a:spcPct val="110000"/>
              </a:lnSpc>
              <a:spcBef>
                <a:spcPts val="1200"/>
              </a:spcBef>
            </a:pPr>
            <a:r>
              <a:rPr lang="el-GR" sz="2300" dirty="0" smtClean="0"/>
              <a:t>Μία σημαντική ενέργεια του μακρού </a:t>
            </a:r>
            <a:r>
              <a:rPr lang="el-GR" sz="2300" dirty="0" err="1" smtClean="0"/>
              <a:t>περονιαίου</a:t>
            </a:r>
            <a:r>
              <a:rPr lang="el-GR" sz="2300" dirty="0" smtClean="0"/>
              <a:t> μυός είναι η σταθερότητα που παρέχει στην 1</a:t>
            </a:r>
            <a:r>
              <a:rPr lang="el-GR" sz="2300" baseline="30000" dirty="0" smtClean="0"/>
              <a:t>η</a:t>
            </a:r>
            <a:r>
              <a:rPr lang="el-GR" sz="2300" dirty="0" smtClean="0"/>
              <a:t> ΤΜΤ άρθρωση προβάλλοντας αντίσταση στην έλξη του πρόσθιου κνημιαίου που έλκει το 1</a:t>
            </a:r>
            <a:r>
              <a:rPr lang="el-GR" sz="2300" baseline="30000" dirty="0" smtClean="0"/>
              <a:t>ο</a:t>
            </a:r>
            <a:r>
              <a:rPr lang="el-GR" sz="2300" dirty="0" smtClean="0"/>
              <a:t> μετατάρσιο προς τα έσω.</a:t>
            </a:r>
          </a:p>
          <a:p>
            <a:pPr>
              <a:lnSpc>
                <a:spcPct val="110000"/>
              </a:lnSpc>
              <a:spcBef>
                <a:spcPts val="1200"/>
              </a:spcBef>
            </a:pPr>
            <a:r>
              <a:rPr lang="el-GR" sz="2300" dirty="0" smtClean="0"/>
              <a:t>Χωρίς αυτήν την ενέργεια του μυός θα υπήρχε η προδιάθεση για βλαισό μέγα δάκτυλο.</a:t>
            </a:r>
            <a:endParaRPr 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15362" name="Picture 2" descr="http://classes.midlandstech.edu/carterp/Courses/bio110/chap07/110Figure7.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80" y="836712"/>
            <a:ext cx="4768331" cy="5921574"/>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13445" y="6562636"/>
            <a:ext cx="4572000" cy="276999"/>
          </a:xfrm>
          <a:prstGeom prst="rect">
            <a:avLst/>
          </a:prstGeom>
        </p:spPr>
        <p:txBody>
          <a:bodyPr>
            <a:spAutoFit/>
          </a:bodyPr>
          <a:lstStyle/>
          <a:p>
            <a:pPr algn="ctr"/>
            <a:r>
              <a:rPr lang="en-US" sz="1200" dirty="0" smtClean="0">
                <a:latin typeface="+mn-lt"/>
                <a:hlinkClick r:id="rId3"/>
              </a:rPr>
              <a:t>classes.midlandstech.edu</a:t>
            </a:r>
            <a:endParaRPr lang="el-GR" sz="1200" dirty="0">
              <a:latin typeface="+mn-lt"/>
            </a:endParaRPr>
          </a:p>
        </p:txBody>
      </p:sp>
    </p:spTree>
    <p:extLst>
      <p:ext uri="{BB962C8B-B14F-4D97-AF65-F5344CB8AC3E}">
        <p14:creationId xmlns:p14="http://schemas.microsoft.com/office/powerpoint/2010/main" val="2392131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116632"/>
            <a:ext cx="5040560" cy="1728192"/>
          </a:xfrm>
        </p:spPr>
        <p:txBody>
          <a:bodyPr>
            <a:noAutofit/>
          </a:bodyPr>
          <a:lstStyle/>
          <a:p>
            <a:r>
              <a:rPr lang="el-GR" dirty="0" smtClean="0"/>
              <a:t>Πορεία τενόντων των περονιαίων μυών και οπίσθιου κνημιαίου</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16386" name="Picture 2" descr="http://www.anatomyfacts.com/muscle/anatomyillus_files/image0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44624"/>
            <a:ext cx="3744416" cy="67196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995936" y="6551955"/>
            <a:ext cx="1872208" cy="276999"/>
          </a:xfrm>
          <a:prstGeom prst="rect">
            <a:avLst/>
          </a:prstGeom>
        </p:spPr>
        <p:txBody>
          <a:bodyPr wrap="square">
            <a:spAutoFit/>
          </a:bodyPr>
          <a:lstStyle/>
          <a:p>
            <a:pPr algn="ctr"/>
            <a:r>
              <a:rPr lang="en-US" sz="1200" dirty="0" smtClean="0">
                <a:latin typeface="+mn-lt"/>
                <a:hlinkClick r:id="rId3"/>
              </a:rPr>
              <a:t>anatomyfacts.com</a:t>
            </a:r>
            <a:endParaRPr lang="el-GR" sz="1200" dirty="0">
              <a:latin typeface="+mn-lt"/>
            </a:endParaRPr>
          </a:p>
        </p:txBody>
      </p:sp>
    </p:spTree>
    <p:extLst>
      <p:ext uri="{BB962C8B-B14F-4D97-AF65-F5344CB8AC3E}">
        <p14:creationId xmlns:p14="http://schemas.microsoft.com/office/powerpoint/2010/main" val="4160476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Γραμμές δυνάμεων</a:t>
            </a:r>
            <a:endParaRPr lang="el-GR" sz="3600" dirty="0"/>
          </a:p>
        </p:txBody>
      </p:sp>
      <p:pic>
        <p:nvPicPr>
          <p:cNvPr id="5" name="Content Placeholder 4" descr="Foot force lines.tif"/>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560" y="1052736"/>
            <a:ext cx="3168352" cy="4855524"/>
          </a:xfrm>
        </p:spPr>
      </p:pic>
      <p:sp>
        <p:nvSpPr>
          <p:cNvPr id="4" name="Content Placeholder 3"/>
          <p:cNvSpPr>
            <a:spLocks noGrp="1"/>
          </p:cNvSpPr>
          <p:nvPr>
            <p:ph sz="half" idx="4294967295"/>
          </p:nvPr>
        </p:nvSpPr>
        <p:spPr>
          <a:xfrm>
            <a:off x="4211960" y="1340768"/>
            <a:ext cx="4572000" cy="4525963"/>
          </a:xfrm>
        </p:spPr>
        <p:txBody>
          <a:bodyPr>
            <a:normAutofit/>
          </a:bodyPr>
          <a:lstStyle/>
          <a:p>
            <a:pPr>
              <a:lnSpc>
                <a:spcPct val="110000"/>
              </a:lnSpc>
            </a:pPr>
            <a:r>
              <a:rPr lang="el-GR" sz="2600" dirty="0" smtClean="0"/>
              <a:t>Η έλξη των περονιαίων μυών εξουδετερώνει την ισχυρή ανάσπαση έσω χείλους των υπολοίπων πελματιαίων καμπτήρων του άκρου ποδός.</a:t>
            </a:r>
            <a:endParaRPr lang="el-GR" sz="2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6" name="Ορθογώνιο 5"/>
          <p:cNvSpPr/>
          <p:nvPr/>
        </p:nvSpPr>
        <p:spPr>
          <a:xfrm>
            <a:off x="539552" y="6018875"/>
            <a:ext cx="4032448" cy="430887"/>
          </a:xfrm>
          <a:prstGeom prst="rect">
            <a:avLst/>
          </a:prstGeom>
        </p:spPr>
        <p:txBody>
          <a:bodyPr wrap="square">
            <a:spAutoFit/>
          </a:bodyPr>
          <a:lstStyle/>
          <a:p>
            <a:r>
              <a:rPr lang="en-US" sz="1100" dirty="0">
                <a:latin typeface="Calibri"/>
              </a:rPr>
              <a:t>© </a:t>
            </a:r>
            <a:r>
              <a:rPr lang="en-US" sz="1100" dirty="0" smtClean="0">
                <a:latin typeface="+mn-lt"/>
              </a:rPr>
              <a:t>Donald </a:t>
            </a:r>
            <a:r>
              <a:rPr lang="en-US" sz="1100" dirty="0">
                <a:latin typeface="+mn-lt"/>
              </a:rPr>
              <a:t>A. Neumann, “Kinesiology of the Musculoskeletal System: Foundations for Rehabilitation”, Mosby/Elsevier, 2010</a:t>
            </a:r>
            <a:endParaRPr lang="el-GR" sz="1100" dirty="0">
              <a:latin typeface="+mn-lt"/>
            </a:endParaRPr>
          </a:p>
        </p:txBody>
      </p:sp>
    </p:spTree>
    <p:extLst>
      <p:ext uri="{BB962C8B-B14F-4D97-AF65-F5344CB8AC3E}">
        <p14:creationId xmlns:p14="http://schemas.microsoft.com/office/powerpoint/2010/main" val="166736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Μύες οπίσθιου διαμερίσματος (</a:t>
            </a:r>
            <a:r>
              <a:rPr lang="el-GR" sz="3600" dirty="0" err="1" smtClean="0"/>
              <a:t>επιπολής</a:t>
            </a:r>
            <a:r>
              <a:rPr lang="el-GR" sz="3600" dirty="0" smtClean="0"/>
              <a:t>)</a:t>
            </a:r>
            <a:endParaRPr lang="el-GR" sz="3600" dirty="0"/>
          </a:p>
        </p:txBody>
      </p:sp>
      <p:sp>
        <p:nvSpPr>
          <p:cNvPr id="4" name="Content Placeholder 3"/>
          <p:cNvSpPr>
            <a:spLocks noGrp="1"/>
          </p:cNvSpPr>
          <p:nvPr>
            <p:ph sz="half" idx="4294967295"/>
          </p:nvPr>
        </p:nvSpPr>
        <p:spPr>
          <a:xfrm>
            <a:off x="5004048" y="1484784"/>
            <a:ext cx="3048000" cy="4068763"/>
          </a:xfrm>
        </p:spPr>
        <p:txBody>
          <a:bodyPr>
            <a:normAutofit/>
          </a:bodyPr>
          <a:lstStyle/>
          <a:p>
            <a:pPr>
              <a:spcBef>
                <a:spcPts val="1800"/>
              </a:spcBef>
            </a:pPr>
            <a:r>
              <a:rPr lang="el-GR" sz="2600" dirty="0" smtClean="0"/>
              <a:t>Γαστροκνήμιος.</a:t>
            </a:r>
          </a:p>
          <a:p>
            <a:pPr>
              <a:spcBef>
                <a:spcPts val="1800"/>
              </a:spcBef>
            </a:pPr>
            <a:r>
              <a:rPr lang="el-GR" sz="2600" dirty="0" err="1" smtClean="0"/>
              <a:t>Υποκνημίδιος</a:t>
            </a:r>
            <a:r>
              <a:rPr lang="el-GR" sz="2600" dirty="0" smtClean="0"/>
              <a:t>.</a:t>
            </a:r>
          </a:p>
          <a:p>
            <a:pPr>
              <a:spcBef>
                <a:spcPts val="1800"/>
              </a:spcBef>
            </a:pPr>
            <a:r>
              <a:rPr lang="el-GR" sz="2600" dirty="0" smtClean="0"/>
              <a:t>Πελματικός.</a:t>
            </a:r>
            <a:endParaRPr lang="el-GR" sz="2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1026" name="Picture 2" descr="The left panel shows the superficial muscles that move the feet and the center panel shows the posterior view of the same muscles. The right panel shows the deep muscles of the right lower l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908720"/>
            <a:ext cx="3240360" cy="581279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275856" y="6259851"/>
            <a:ext cx="5220072" cy="461665"/>
          </a:xfrm>
          <a:prstGeom prst="rect">
            <a:avLst/>
          </a:prstGeom>
        </p:spPr>
        <p:txBody>
          <a:bodyPr wrap="square">
            <a:spAutoFit/>
          </a:bodyPr>
          <a:lstStyle/>
          <a:p>
            <a:r>
              <a:rPr lang="en-US" sz="1200" dirty="0">
                <a:latin typeface="+mn-lt"/>
              </a:rPr>
              <a:t>© 27 Μαΐ 2015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4063654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600" dirty="0" smtClean="0"/>
              <a:t>Μύες οπίσθιου διαμερίσματος (εν τω </a:t>
            </a:r>
            <a:r>
              <a:rPr lang="el-GR" sz="3600" dirty="0" err="1" smtClean="0"/>
              <a:t>βάθει</a:t>
            </a:r>
            <a:r>
              <a:rPr lang="el-GR" sz="3600" dirty="0" smtClean="0"/>
              <a:t>)</a:t>
            </a:r>
            <a:endParaRPr lang="el-GR" sz="3600" dirty="0"/>
          </a:p>
        </p:txBody>
      </p:sp>
      <p:sp>
        <p:nvSpPr>
          <p:cNvPr id="4" name="Content Placeholder 3"/>
          <p:cNvSpPr>
            <a:spLocks noGrp="1"/>
          </p:cNvSpPr>
          <p:nvPr>
            <p:ph sz="half" idx="4294967295"/>
          </p:nvPr>
        </p:nvSpPr>
        <p:spPr>
          <a:xfrm>
            <a:off x="4139952" y="1464300"/>
            <a:ext cx="4464496" cy="5040313"/>
          </a:xfrm>
        </p:spPr>
        <p:txBody>
          <a:bodyPr>
            <a:normAutofit/>
          </a:bodyPr>
          <a:lstStyle/>
          <a:p>
            <a:pPr>
              <a:spcBef>
                <a:spcPts val="1800"/>
              </a:spcBef>
            </a:pPr>
            <a:r>
              <a:rPr lang="el-GR" sz="2600" dirty="0" smtClean="0"/>
              <a:t>Οπίσθιος κνημιαίος.</a:t>
            </a:r>
          </a:p>
          <a:p>
            <a:pPr>
              <a:spcBef>
                <a:spcPts val="1800"/>
              </a:spcBef>
            </a:pPr>
            <a:r>
              <a:rPr lang="el-GR" sz="2600" dirty="0" smtClean="0"/>
              <a:t>Μακρός καμπτήρας του μεγάλου δακτύλου.</a:t>
            </a:r>
          </a:p>
          <a:p>
            <a:pPr>
              <a:spcBef>
                <a:spcPts val="1800"/>
              </a:spcBef>
            </a:pPr>
            <a:r>
              <a:rPr lang="el-GR" sz="2600" dirty="0" smtClean="0"/>
              <a:t>Μακρός κοινός καμπτήρας των δακτύλων.</a:t>
            </a:r>
            <a:endParaRPr lang="el-GR" sz="2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grpSp>
        <p:nvGrpSpPr>
          <p:cNvPr id="11" name="Ομάδα 10"/>
          <p:cNvGrpSpPr/>
          <p:nvPr/>
        </p:nvGrpSpPr>
        <p:grpSpPr>
          <a:xfrm>
            <a:off x="154410" y="908720"/>
            <a:ext cx="3059925" cy="5826726"/>
            <a:chOff x="154410" y="908720"/>
            <a:chExt cx="3059925" cy="5826726"/>
          </a:xfrm>
        </p:grpSpPr>
        <p:pic>
          <p:nvPicPr>
            <p:cNvPr id="6" name="Picture 2" descr="The left panel shows the superficial muscles that move the feet and the center panel shows the posterior view of the same muscles. The right panel shows the deep muscles of the right lower l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512" y="908720"/>
              <a:ext cx="3034823" cy="5826726"/>
            </a:xfrm>
            <a:prstGeom prst="rect">
              <a:avLst/>
            </a:prstGeom>
            <a:noFill/>
            <a:extLst>
              <a:ext uri="{909E8E84-426E-40DD-AFC4-6F175D3DCCD1}">
                <a14:hiddenFill xmlns:a14="http://schemas.microsoft.com/office/drawing/2010/main">
                  <a:solidFill>
                    <a:srgbClr val="FFFFFF"/>
                  </a:solidFill>
                </a14:hiddenFill>
              </a:ext>
            </a:extLst>
          </p:spPr>
        </p:pic>
        <p:sp>
          <p:nvSpPr>
            <p:cNvPr id="8" name="Έλλειψη 7"/>
            <p:cNvSpPr/>
            <p:nvPr/>
          </p:nvSpPr>
          <p:spPr>
            <a:xfrm>
              <a:off x="179512" y="3212976"/>
              <a:ext cx="1445403"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183409" y="3641204"/>
              <a:ext cx="1445403"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Έλλειψη 9"/>
            <p:cNvSpPr/>
            <p:nvPr/>
          </p:nvSpPr>
          <p:spPr>
            <a:xfrm>
              <a:off x="154410" y="4198987"/>
              <a:ext cx="1445403" cy="5261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 name="Ορθογώνιο 11"/>
          <p:cNvSpPr/>
          <p:nvPr/>
        </p:nvSpPr>
        <p:spPr>
          <a:xfrm>
            <a:off x="2987824" y="6273781"/>
            <a:ext cx="5220072" cy="461665"/>
          </a:xfrm>
          <a:prstGeom prst="rect">
            <a:avLst/>
          </a:prstGeom>
        </p:spPr>
        <p:txBody>
          <a:bodyPr wrap="square">
            <a:spAutoFit/>
          </a:bodyPr>
          <a:lstStyle/>
          <a:p>
            <a:r>
              <a:rPr lang="en-US" sz="1200" dirty="0">
                <a:latin typeface="+mn-lt"/>
              </a:rPr>
              <a:t>© 27 Μαΐ 2015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58419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Σκαφο</a:t>
            </a:r>
            <a:r>
              <a:rPr lang="el-GR" sz="3600" dirty="0" smtClean="0"/>
              <a:t>-σφηνοειδής άρθρωση</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6" name="Θέση περιεχομένου 5"/>
          <p:cNvSpPr>
            <a:spLocks noGrp="1"/>
          </p:cNvSpPr>
          <p:nvPr>
            <p:ph idx="1"/>
          </p:nvPr>
        </p:nvSpPr>
        <p:spPr>
          <a:xfrm>
            <a:off x="457200" y="1196752"/>
            <a:ext cx="8291264" cy="5040560"/>
          </a:xfrm>
        </p:spPr>
        <p:txBody>
          <a:bodyPr/>
          <a:lstStyle/>
          <a:p>
            <a:r>
              <a:rPr lang="el-GR" dirty="0"/>
              <a:t>Η αρθρική επιφάνεια του σκαφοειδούς είναι ελαφρώς κυρτή, ενώ των </a:t>
            </a:r>
            <a:r>
              <a:rPr lang="el-GR" dirty="0" smtClean="0"/>
              <a:t>σφηνοειδών </a:t>
            </a:r>
            <a:r>
              <a:rPr lang="el-GR" dirty="0"/>
              <a:t>είναι ελαφρώς κοίλη.</a:t>
            </a:r>
          </a:p>
          <a:p>
            <a:r>
              <a:rPr lang="el-GR" dirty="0"/>
              <a:t>Η άρθρωση ενισχύεται από τους ραχιαίους και πελματιαίους συνδέσμους.</a:t>
            </a:r>
          </a:p>
          <a:p>
            <a:r>
              <a:rPr lang="el-GR" dirty="0"/>
              <a:t>Η άρθρωση βοηθά στην μεταφορά των κινήσεων πρηνισμού και υπτιασμού προς τον πρόσθιο πόδα.</a:t>
            </a:r>
          </a:p>
          <a:p>
            <a:endParaRPr lang="el-GR" dirty="0"/>
          </a:p>
        </p:txBody>
      </p:sp>
    </p:spTree>
    <p:extLst>
      <p:ext uri="{BB962C8B-B14F-4D97-AF65-F5344CB8AC3E}">
        <p14:creationId xmlns:p14="http://schemas.microsoft.com/office/powerpoint/2010/main" val="2960485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Έσω </a:t>
            </a:r>
            <a:r>
              <a:rPr lang="el-GR" sz="3600" dirty="0" err="1" smtClean="0"/>
              <a:t>καθεκτικός</a:t>
            </a:r>
            <a:r>
              <a:rPr lang="el-GR" sz="3600" dirty="0" smtClean="0"/>
              <a:t> σύνδεσμος</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grpSp>
        <p:nvGrpSpPr>
          <p:cNvPr id="6" name="Ομάδα 5"/>
          <p:cNvGrpSpPr/>
          <p:nvPr/>
        </p:nvGrpSpPr>
        <p:grpSpPr>
          <a:xfrm>
            <a:off x="1043608" y="1556792"/>
            <a:ext cx="6667500" cy="4152901"/>
            <a:chOff x="1043608" y="1556792"/>
            <a:chExt cx="6667500" cy="4152901"/>
          </a:xfrm>
        </p:grpSpPr>
        <p:pic>
          <p:nvPicPr>
            <p:cNvPr id="17410" name="Picture 2" descr="File:Gray44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556792"/>
              <a:ext cx="6667500" cy="4152901"/>
            </a:xfrm>
            <a:prstGeom prst="rect">
              <a:avLst/>
            </a:prstGeom>
            <a:noFill/>
            <a:extLst>
              <a:ext uri="{909E8E84-426E-40DD-AFC4-6F175D3DCCD1}">
                <a14:hiddenFill xmlns:a14="http://schemas.microsoft.com/office/drawing/2010/main">
                  <a:solidFill>
                    <a:srgbClr val="FFFFFF"/>
                  </a:solidFill>
                </a14:hiddenFill>
              </a:ext>
            </a:extLst>
          </p:spPr>
        </p:pic>
        <p:sp>
          <p:nvSpPr>
            <p:cNvPr id="7" name="Έλλειψη 6"/>
            <p:cNvSpPr/>
            <p:nvPr/>
          </p:nvSpPr>
          <p:spPr>
            <a:xfrm rot="20175362">
              <a:off x="5500494" y="2960279"/>
              <a:ext cx="1445403" cy="13886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 name="Rectangle 7"/>
          <p:cNvSpPr/>
          <p:nvPr/>
        </p:nvSpPr>
        <p:spPr>
          <a:xfrm>
            <a:off x="2516915" y="6021288"/>
            <a:ext cx="372088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hlinkClick r:id="rId3"/>
              </a:rPr>
              <a:t>Gray442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Pngbot"/>
              </a:rPr>
              <a:t>Pngbot</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88999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224136"/>
          </a:xfrm>
        </p:spPr>
        <p:txBody>
          <a:bodyPr>
            <a:noAutofit/>
          </a:bodyPr>
          <a:lstStyle/>
          <a:p>
            <a:r>
              <a:rPr lang="el-GR" dirty="0" smtClean="0"/>
              <a:t>Βραχύς μύες του άκρου ποδός – </a:t>
            </a:r>
            <a:br>
              <a:rPr lang="el-GR" dirty="0" smtClean="0"/>
            </a:br>
            <a:r>
              <a:rPr lang="el-GR" dirty="0" smtClean="0"/>
              <a:t>Ραχιαία επιφάνεια </a:t>
            </a:r>
            <a:endParaRPr lang="el-GR" dirty="0"/>
          </a:p>
        </p:txBody>
      </p:sp>
      <p:sp>
        <p:nvSpPr>
          <p:cNvPr id="5" name="Content Placeholder 4"/>
          <p:cNvSpPr>
            <a:spLocks noGrp="1"/>
          </p:cNvSpPr>
          <p:nvPr>
            <p:ph sz="half" idx="4294967295"/>
          </p:nvPr>
        </p:nvSpPr>
        <p:spPr>
          <a:xfrm>
            <a:off x="5148064" y="1772816"/>
            <a:ext cx="3048000" cy="3611563"/>
          </a:xfrm>
        </p:spPr>
        <p:txBody>
          <a:bodyPr>
            <a:normAutofit/>
          </a:bodyPr>
          <a:lstStyle/>
          <a:p>
            <a:r>
              <a:rPr lang="el-GR" sz="2600" dirty="0" smtClean="0"/>
              <a:t>Βραχύς εκτείνων των δακτύλων.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18434" name="Picture 2" descr="File:Gray437-Musculus extensor digitorum brevi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700808"/>
            <a:ext cx="3372633" cy="42484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27584" y="6165304"/>
            <a:ext cx="372088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Gray437-Musculus extensor </a:t>
            </a:r>
            <a:r>
              <a:rPr lang="en-US" sz="1200" dirty="0" err="1">
                <a:latin typeface="+mn-lt"/>
                <a:hlinkClick r:id="rId3"/>
              </a:rPr>
              <a:t>digitorum</a:t>
            </a:r>
            <a:r>
              <a:rPr lang="en-US" sz="1200" dirty="0">
                <a:latin typeface="+mn-lt"/>
                <a:hlinkClick r:id="rId3"/>
              </a:rPr>
              <a:t> </a:t>
            </a:r>
            <a:r>
              <a:rPr lang="en-US" sz="1200" dirty="0" smtClean="0">
                <a:latin typeface="+mn-lt"/>
                <a:hlinkClick r:id="rId3"/>
              </a:rPr>
              <a:t>brevis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emoeial1"/>
              </a:rPr>
              <a:t>Bemoeial1</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044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008112"/>
          </a:xfrm>
        </p:spPr>
        <p:txBody>
          <a:bodyPr>
            <a:noAutofit/>
          </a:bodyPr>
          <a:lstStyle/>
          <a:p>
            <a:r>
              <a:rPr lang="el-GR" dirty="0" smtClean="0"/>
              <a:t>Βραχύς μύες του άκρου ποδός</a:t>
            </a:r>
            <a:br>
              <a:rPr lang="el-GR" dirty="0" smtClean="0"/>
            </a:br>
            <a:r>
              <a:rPr lang="el-GR" sz="3000" b="0" dirty="0" smtClean="0"/>
              <a:t>Πελματιαία επιφάνεια</a:t>
            </a:r>
            <a:endParaRPr lang="el-GR" sz="3000" b="0" dirty="0"/>
          </a:p>
        </p:txBody>
      </p:sp>
      <p:sp>
        <p:nvSpPr>
          <p:cNvPr id="4" name="Content Placeholder 3"/>
          <p:cNvSpPr>
            <a:spLocks noGrp="1"/>
          </p:cNvSpPr>
          <p:nvPr>
            <p:ph sz="half" idx="4294967295"/>
          </p:nvPr>
        </p:nvSpPr>
        <p:spPr>
          <a:xfrm>
            <a:off x="467544" y="4581128"/>
            <a:ext cx="8568952" cy="2304256"/>
          </a:xfrm>
        </p:spPr>
        <p:txBody>
          <a:bodyPr>
            <a:noAutofit/>
          </a:bodyPr>
          <a:lstStyle/>
          <a:p>
            <a:pPr>
              <a:spcBef>
                <a:spcPts val="600"/>
              </a:spcBef>
            </a:pPr>
            <a:r>
              <a:rPr lang="el-GR" sz="2000" dirty="0" smtClean="0"/>
              <a:t>1</a:t>
            </a:r>
            <a:r>
              <a:rPr lang="el-GR" sz="2000" baseline="30000" dirty="0" smtClean="0"/>
              <a:t>η</a:t>
            </a:r>
            <a:r>
              <a:rPr lang="el-GR" sz="2000" dirty="0" smtClean="0"/>
              <a:t> στοιβάδα: βραχύς καμπτήρας των δακτύλων, </a:t>
            </a:r>
            <a:r>
              <a:rPr lang="el-GR" sz="2000" dirty="0" err="1" smtClean="0"/>
              <a:t>απαγωγός</a:t>
            </a:r>
            <a:r>
              <a:rPr lang="el-GR" sz="2000" dirty="0" smtClean="0"/>
              <a:t> του μεγάλου δακτύλου και </a:t>
            </a:r>
            <a:r>
              <a:rPr lang="el-GR" sz="2000" dirty="0" err="1" smtClean="0"/>
              <a:t>απαγωγός</a:t>
            </a:r>
            <a:r>
              <a:rPr lang="el-GR" sz="2000" dirty="0" smtClean="0"/>
              <a:t> του μικρού.</a:t>
            </a:r>
          </a:p>
          <a:p>
            <a:pPr>
              <a:spcBef>
                <a:spcPts val="600"/>
              </a:spcBef>
            </a:pPr>
            <a:r>
              <a:rPr lang="el-GR" sz="2000" dirty="0" smtClean="0"/>
              <a:t>2</a:t>
            </a:r>
            <a:r>
              <a:rPr lang="el-GR" sz="2000" baseline="30000" dirty="0" smtClean="0"/>
              <a:t>η</a:t>
            </a:r>
            <a:r>
              <a:rPr lang="el-GR" sz="2000" dirty="0" smtClean="0"/>
              <a:t> στοιβάδα: τετράγωνος πελματικός και </a:t>
            </a:r>
            <a:r>
              <a:rPr lang="el-GR" sz="2000" dirty="0" err="1" smtClean="0"/>
              <a:t>ελμινθοειδείς</a:t>
            </a:r>
            <a:r>
              <a:rPr lang="el-GR" sz="2000" dirty="0" smtClean="0"/>
              <a:t>.</a:t>
            </a:r>
          </a:p>
          <a:p>
            <a:pPr>
              <a:spcBef>
                <a:spcPts val="600"/>
              </a:spcBef>
            </a:pPr>
            <a:r>
              <a:rPr lang="el-GR" sz="2000" dirty="0" smtClean="0"/>
              <a:t>3</a:t>
            </a:r>
            <a:r>
              <a:rPr lang="el-GR" sz="2000" baseline="30000" dirty="0" smtClean="0"/>
              <a:t>η</a:t>
            </a:r>
            <a:r>
              <a:rPr lang="el-GR" sz="2000" dirty="0" smtClean="0"/>
              <a:t> στοιβάδα: προσαγωγός μεγάλου δακτύλου, βραχύς καμπτήρας μεγάλου δακτύλου και καμπτήρας μικρού δακτύλου.</a:t>
            </a:r>
          </a:p>
          <a:p>
            <a:pPr>
              <a:spcBef>
                <a:spcPts val="600"/>
              </a:spcBef>
            </a:pPr>
            <a:r>
              <a:rPr lang="el-GR" sz="2000" dirty="0" smtClean="0"/>
              <a:t>4</a:t>
            </a:r>
            <a:r>
              <a:rPr lang="el-GR" sz="2000" baseline="30000" dirty="0" smtClean="0"/>
              <a:t>η</a:t>
            </a:r>
            <a:r>
              <a:rPr lang="el-GR" sz="2000" dirty="0" smtClean="0"/>
              <a:t> στοιβάδα:  ραχιαίοι και πελματιαίοι </a:t>
            </a:r>
            <a:r>
              <a:rPr lang="el-GR" sz="2000" dirty="0" err="1" smtClean="0"/>
              <a:t>μεσόστεοι</a:t>
            </a:r>
            <a:r>
              <a:rPr lang="el-GR" sz="20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2050" name="Picture 2" descr="This figure shows the muscles of the foot. The top panel shows the lateral view of the dorsal muscles. The bottom left panel shows the superficial muscles of the left sole, the center panel shows the intermediate muscles of the left sole, and the right panel shows the deep muscles of the left so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06" y="1029000"/>
            <a:ext cx="7774402" cy="320619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893807" y="4230253"/>
            <a:ext cx="5220072" cy="461665"/>
          </a:xfrm>
          <a:prstGeom prst="rect">
            <a:avLst/>
          </a:prstGeom>
        </p:spPr>
        <p:txBody>
          <a:bodyPr wrap="square">
            <a:spAutoFit/>
          </a:bodyPr>
          <a:lstStyle/>
          <a:p>
            <a:r>
              <a:rPr lang="en-US" sz="1200" dirty="0">
                <a:latin typeface="+mn-lt"/>
              </a:rPr>
              <a:t>© 27 Μαΐ 2015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2998125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5" name="Ορθογώνιο 4"/>
          <p:cNvSpPr/>
          <p:nvPr/>
        </p:nvSpPr>
        <p:spPr>
          <a:xfrm>
            <a:off x="2844507" y="3244334"/>
            <a:ext cx="3454985" cy="369332"/>
          </a:xfrm>
          <a:prstGeom prst="rect">
            <a:avLst/>
          </a:prstGeom>
        </p:spPr>
        <p:txBody>
          <a:bodyPr wrap="none">
            <a:spAutoFit/>
          </a:bodyPr>
          <a:lstStyle/>
          <a:p>
            <a:pPr fontAlgn="t"/>
            <a:r>
              <a:rPr lang="en-US" dirty="0">
                <a:hlinkClick r:id="rId2"/>
              </a:rPr>
              <a:t>Foot Anatomy Animated Tutorial</a:t>
            </a:r>
            <a:endParaRPr lang="en-US" dirty="0"/>
          </a:p>
        </p:txBody>
      </p:sp>
      <p:pic>
        <p:nvPicPr>
          <p:cNvPr id="1026" name="Picture 2" descr="C:\Users\fkaram2\Desktop\Photo-Video-Film2-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3244334"/>
            <a:ext cx="440253" cy="44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14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a:t>Παλίνα</a:t>
            </a:r>
            <a:r>
              <a:rPr lang="el-GR" sz="2000" dirty="0"/>
              <a:t> </a:t>
            </a:r>
            <a:r>
              <a:rPr lang="el-GR" sz="2000" dirty="0" err="1"/>
              <a:t>Καρακασίδου</a:t>
            </a:r>
            <a:r>
              <a:rPr lang="el-GR" sz="2000" dirty="0"/>
              <a:t> 2014</a:t>
            </a:r>
            <a:r>
              <a:rPr lang="el-GR" sz="2000" dirty="0" smtClean="0"/>
              <a:t>. </a:t>
            </a:r>
            <a:r>
              <a:rPr lang="el-GR" sz="2000" dirty="0" err="1"/>
              <a:t>Παλίνα</a:t>
            </a:r>
            <a:r>
              <a:rPr lang="el-GR" sz="2000" dirty="0"/>
              <a:t> </a:t>
            </a:r>
            <a:r>
              <a:rPr lang="el-GR" sz="2000" dirty="0" err="1"/>
              <a:t>Καρακασίδου</a:t>
            </a:r>
            <a:r>
              <a:rPr lang="el-GR" sz="2000" dirty="0"/>
              <a:t>. «Κινησιολογία </a:t>
            </a:r>
            <a:r>
              <a:rPr lang="el-GR" sz="2000" dirty="0" smtClean="0"/>
              <a:t>Ι</a:t>
            </a:r>
            <a:r>
              <a:rPr lang="en-US" sz="2000" dirty="0" smtClean="0"/>
              <a:t>I</a:t>
            </a:r>
            <a:r>
              <a:rPr lang="el-GR" sz="2000" dirty="0" smtClean="0"/>
              <a:t> </a:t>
            </a:r>
            <a:r>
              <a:rPr lang="el-GR" sz="2000" dirty="0"/>
              <a:t>(Θ). </a:t>
            </a:r>
            <a:r>
              <a:rPr lang="el-GR" sz="2000" dirty="0" smtClean="0"/>
              <a:t>Ενότητα 10</a:t>
            </a:r>
            <a:r>
              <a:rPr lang="en-US" sz="2000" dirty="0" smtClean="0"/>
              <a:t>:</a:t>
            </a:r>
            <a:r>
              <a:rPr lang="el-GR" sz="2000" dirty="0" smtClean="0"/>
              <a:t> </a:t>
            </a:r>
            <a:r>
              <a:rPr lang="el-GR" sz="2000" dirty="0"/>
              <a:t>Άκρος πόδας </a:t>
            </a:r>
            <a:r>
              <a:rPr lang="el-GR" sz="2000" dirty="0" smtClean="0"/>
              <a:t>(β’ </a:t>
            </a:r>
            <a:r>
              <a:rPr lang="el-GR" sz="2000" dirty="0"/>
              <a:t>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544176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271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Κυβο</a:t>
            </a:r>
            <a:r>
              <a:rPr lang="el-GR" sz="3600" dirty="0" smtClean="0"/>
              <a:t>-σφηνοειδής άρθρωση</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6" name="Θέση περιεχομένου 5"/>
          <p:cNvSpPr>
            <a:spLocks noGrp="1"/>
          </p:cNvSpPr>
          <p:nvPr>
            <p:ph idx="1"/>
          </p:nvPr>
        </p:nvSpPr>
        <p:spPr>
          <a:xfrm>
            <a:off x="457200" y="1196752"/>
            <a:ext cx="8291264" cy="5040560"/>
          </a:xfrm>
        </p:spPr>
        <p:txBody>
          <a:bodyPr>
            <a:normAutofit/>
          </a:bodyPr>
          <a:lstStyle/>
          <a:p>
            <a:r>
              <a:rPr lang="el-GR" sz="2400" dirty="0"/>
              <a:t>Είναι μία μικρή συνάρθρωση (σε ορισμένα άτομα διάρθρωση).</a:t>
            </a:r>
          </a:p>
          <a:p>
            <a:r>
              <a:rPr lang="el-GR" sz="2400" dirty="0"/>
              <a:t>Η άρθρωση επιτρέπει μικρή ολίσθηση μεταξύ των αρθρικών επιφανειών στις περισσότερες κινήσεις του μέσου πόδα, ιδιαίτερα κατά την ανάσπαση έσω και έξω χείλους.</a:t>
            </a:r>
          </a:p>
          <a:p>
            <a:endParaRPr lang="el-GR" sz="2400" dirty="0"/>
          </a:p>
        </p:txBody>
      </p:sp>
    </p:spTree>
    <p:extLst>
      <p:ext uri="{BB962C8B-B14F-4D97-AF65-F5344CB8AC3E}">
        <p14:creationId xmlns:p14="http://schemas.microsoft.com/office/powerpoint/2010/main" val="3668064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n-US" sz="2000" dirty="0"/>
              <a:t>Donald A. Neumann, </a:t>
            </a:r>
            <a:r>
              <a:rPr lang="en-US" sz="2000" dirty="0" smtClean="0"/>
              <a:t>“Kinesiology </a:t>
            </a:r>
            <a:r>
              <a:rPr lang="en-US" sz="2000" dirty="0"/>
              <a:t>of the Musculoskeletal System: Foundations for </a:t>
            </a:r>
            <a:r>
              <a:rPr lang="en-US" sz="2000" dirty="0" smtClean="0"/>
              <a:t>Rehabilitation</a:t>
            </a:r>
            <a:r>
              <a:rPr lang="en-US" sz="2000" dirty="0"/>
              <a:t>”, Mosby/Elsevier, </a:t>
            </a:r>
            <a:r>
              <a:rPr lang="en-US" sz="2000" dirty="0" smtClean="0"/>
              <a:t>2010.</a:t>
            </a:r>
          </a:p>
        </p:txBody>
      </p:sp>
    </p:spTree>
    <p:extLst>
      <p:ext uri="{BB962C8B-B14F-4D97-AF65-F5344CB8AC3E}">
        <p14:creationId xmlns:p14="http://schemas.microsoft.com/office/powerpoint/2010/main" val="4096395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r>
              <a:rPr lang="el-GR" dirty="0" err="1" smtClean="0"/>
              <a:t>Μεσοσφηνοειδείς</a:t>
            </a:r>
            <a:r>
              <a:rPr lang="el-GR" dirty="0" smtClean="0"/>
              <a:t> και </a:t>
            </a:r>
            <a:r>
              <a:rPr lang="el-GR" dirty="0" err="1" smtClean="0"/>
              <a:t>Κυβο</a:t>
            </a:r>
            <a:r>
              <a:rPr lang="el-GR" dirty="0" smtClean="0"/>
              <a:t>-σφηνοειδής αρθρώσεις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6" name="Θέση περιεχομένου 5"/>
          <p:cNvSpPr>
            <a:spLocks noGrp="1"/>
          </p:cNvSpPr>
          <p:nvPr>
            <p:ph idx="1"/>
          </p:nvPr>
        </p:nvSpPr>
        <p:spPr>
          <a:xfrm>
            <a:off x="457200" y="1484784"/>
            <a:ext cx="8363272" cy="4752528"/>
          </a:xfrm>
        </p:spPr>
        <p:txBody>
          <a:bodyPr>
            <a:normAutofit/>
          </a:bodyPr>
          <a:lstStyle/>
          <a:p>
            <a:r>
              <a:rPr lang="el-GR" sz="2400" dirty="0"/>
              <a:t>Οι αρθρικές τους επιφάνειες είναι επίπεδες και προσανατολίζονται σχεδόν </a:t>
            </a:r>
            <a:r>
              <a:rPr lang="el-GR" sz="2400" dirty="0" smtClean="0"/>
              <a:t>παράλληλα </a:t>
            </a:r>
            <a:r>
              <a:rPr lang="el-GR" sz="2400" dirty="0"/>
              <a:t>με τον επιμήκη άξονα των μεταταρσίων.</a:t>
            </a:r>
          </a:p>
          <a:p>
            <a:r>
              <a:rPr lang="el-GR" sz="2400" dirty="0"/>
              <a:t>Οι αρθρώσεις ενισχύονται με τους ραχιαίους, πελματιαίους και </a:t>
            </a:r>
            <a:r>
              <a:rPr lang="el-GR" sz="2400" dirty="0" err="1"/>
              <a:t>μεσόστεους</a:t>
            </a:r>
            <a:r>
              <a:rPr lang="el-GR" sz="2400" dirty="0"/>
              <a:t> συνδέσμους.</a:t>
            </a:r>
          </a:p>
          <a:p>
            <a:endParaRPr lang="el-GR" sz="2400" dirty="0"/>
          </a:p>
        </p:txBody>
      </p:sp>
    </p:spTree>
    <p:extLst>
      <p:ext uri="{BB962C8B-B14F-4D97-AF65-F5344CB8AC3E}">
        <p14:creationId xmlns:p14="http://schemas.microsoft.com/office/powerpoint/2010/main" val="371773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3743400" y="1475366"/>
            <a:ext cx="5400600" cy="5373216"/>
          </a:xfrm>
        </p:spPr>
        <p:txBody>
          <a:bodyPr>
            <a:normAutofit/>
          </a:bodyPr>
          <a:lstStyle/>
          <a:p>
            <a:r>
              <a:rPr lang="el-GR" sz="2300" dirty="0" smtClean="0"/>
              <a:t>Οι αρθρώσεις αυτές σχηματίζουν το εγκάρσιο τόξο του άκρου ποδιού με ακρογωνιαίο λίθο το 2</a:t>
            </a:r>
            <a:r>
              <a:rPr lang="el-GR" sz="2300" baseline="30000" dirty="0" smtClean="0"/>
              <a:t>ο</a:t>
            </a:r>
            <a:r>
              <a:rPr lang="el-GR" sz="2300" dirty="0" smtClean="0"/>
              <a:t> σφηνοειδές.</a:t>
            </a:r>
          </a:p>
          <a:p>
            <a:r>
              <a:rPr lang="el-GR" sz="2300" dirty="0" smtClean="0"/>
              <a:t>Αυτό το τόξο παρέχει την εγκάρσια σταθερότητα στον μέσο πόδα.</a:t>
            </a:r>
          </a:p>
          <a:p>
            <a:r>
              <a:rPr lang="el-GR" sz="2300" dirty="0" smtClean="0"/>
              <a:t>Κάτω από το βάρος του σώματος, το τόξο υποχωρεί ελαφρώς για να μεταφέρει το φορτίο προς τις κεφαλές των μεταταρσίων.</a:t>
            </a:r>
          </a:p>
          <a:p>
            <a:r>
              <a:rPr lang="el-GR" sz="2300" dirty="0" smtClean="0"/>
              <a:t>Το τόξο υποστηρίζεται από τον οπίσθιο κνημιαίο και τον μακρό </a:t>
            </a:r>
            <a:r>
              <a:rPr lang="el-GR" sz="2300" dirty="0" err="1" smtClean="0"/>
              <a:t>περονιαίο</a:t>
            </a:r>
            <a:r>
              <a:rPr lang="el-GR" sz="2300" dirty="0" smtClean="0"/>
              <a:t> μυ και από τον συνδετικό ιστό.</a:t>
            </a:r>
            <a:endParaRPr 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7" name="Title 1"/>
          <p:cNvSpPr>
            <a:spLocks noGrp="1"/>
          </p:cNvSpPr>
          <p:nvPr>
            <p:ph type="title"/>
          </p:nvPr>
        </p:nvSpPr>
        <p:spPr>
          <a:xfrm>
            <a:off x="467544" y="116632"/>
            <a:ext cx="8229600" cy="1080120"/>
          </a:xfrm>
        </p:spPr>
        <p:txBody>
          <a:bodyPr>
            <a:noAutofit/>
          </a:bodyPr>
          <a:lstStyle/>
          <a:p>
            <a:r>
              <a:rPr lang="el-GR" dirty="0" err="1" smtClean="0"/>
              <a:t>Μεσοσφηνοειδείς</a:t>
            </a:r>
            <a:r>
              <a:rPr lang="el-GR" dirty="0" smtClean="0"/>
              <a:t> και </a:t>
            </a:r>
            <a:r>
              <a:rPr lang="el-GR" dirty="0" err="1" smtClean="0"/>
              <a:t>Κυβο</a:t>
            </a:r>
            <a:r>
              <a:rPr lang="el-GR" dirty="0" smtClean="0"/>
              <a:t>-σφηνοειδής αρθρώσεις </a:t>
            </a:r>
            <a:r>
              <a:rPr lang="el-GR" sz="3000" b="0" dirty="0"/>
              <a:t>2</a:t>
            </a:r>
            <a:r>
              <a:rPr lang="el-GR" sz="3000" b="0" dirty="0" smtClean="0"/>
              <a:t>/2</a:t>
            </a:r>
            <a:endParaRPr lang="el-GR" sz="3000" b="0" dirty="0"/>
          </a:p>
        </p:txBody>
      </p:sp>
      <p:grpSp>
        <p:nvGrpSpPr>
          <p:cNvPr id="9" name="Ομάδα 8"/>
          <p:cNvGrpSpPr/>
          <p:nvPr/>
        </p:nvGrpSpPr>
        <p:grpSpPr>
          <a:xfrm>
            <a:off x="107504" y="1700808"/>
            <a:ext cx="3981450" cy="3486151"/>
            <a:chOff x="323528" y="1628800"/>
            <a:chExt cx="3981450" cy="3486151"/>
          </a:xfrm>
        </p:grpSpPr>
        <p:pic>
          <p:nvPicPr>
            <p:cNvPr id="2050" name="Picture 2" descr="File:Ospied-de.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628800"/>
              <a:ext cx="3981450" cy="3486151"/>
            </a:xfrm>
            <a:prstGeom prst="rect">
              <a:avLst/>
            </a:prstGeom>
            <a:noFill/>
            <a:extLst>
              <a:ext uri="{909E8E84-426E-40DD-AFC4-6F175D3DCCD1}">
                <a14:hiddenFill xmlns:a14="http://schemas.microsoft.com/office/drawing/2010/main">
                  <a:solidFill>
                    <a:srgbClr val="FFFFFF"/>
                  </a:solidFill>
                </a14:hiddenFill>
              </a:ext>
            </a:extLst>
          </p:spPr>
        </p:pic>
        <p:sp>
          <p:nvSpPr>
            <p:cNvPr id="8" name="Ελεύθερη σχεδίαση 7"/>
            <p:cNvSpPr/>
            <p:nvPr/>
          </p:nvSpPr>
          <p:spPr>
            <a:xfrm>
              <a:off x="2876550" y="3548528"/>
              <a:ext cx="914400" cy="366247"/>
            </a:xfrm>
            <a:custGeom>
              <a:avLst/>
              <a:gdLst>
                <a:gd name="connsiteX0" fmla="*/ 0 w 914400"/>
                <a:gd name="connsiteY0" fmla="*/ 61447 h 366247"/>
                <a:gd name="connsiteX1" fmla="*/ 228600 w 914400"/>
                <a:gd name="connsiteY1" fmla="*/ 4297 h 366247"/>
                <a:gd name="connsiteX2" fmla="*/ 447675 w 914400"/>
                <a:gd name="connsiteY2" fmla="*/ 23347 h 366247"/>
                <a:gd name="connsiteX3" fmla="*/ 714375 w 914400"/>
                <a:gd name="connsiteY3" fmla="*/ 175747 h 366247"/>
                <a:gd name="connsiteX4" fmla="*/ 914400 w 914400"/>
                <a:gd name="connsiteY4" fmla="*/ 366247 h 36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66247">
                  <a:moveTo>
                    <a:pt x="0" y="61447"/>
                  </a:moveTo>
                  <a:cubicBezTo>
                    <a:pt x="76994" y="36047"/>
                    <a:pt x="153988" y="10647"/>
                    <a:pt x="228600" y="4297"/>
                  </a:cubicBezTo>
                  <a:cubicBezTo>
                    <a:pt x="303212" y="-2053"/>
                    <a:pt x="366713" y="-5228"/>
                    <a:pt x="447675" y="23347"/>
                  </a:cubicBezTo>
                  <a:cubicBezTo>
                    <a:pt x="528638" y="51922"/>
                    <a:pt x="636588" y="118597"/>
                    <a:pt x="714375" y="175747"/>
                  </a:cubicBezTo>
                  <a:cubicBezTo>
                    <a:pt x="792162" y="232897"/>
                    <a:pt x="853281" y="299572"/>
                    <a:pt x="914400" y="36624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0" name="Rectangle 7"/>
          <p:cNvSpPr/>
          <p:nvPr/>
        </p:nvSpPr>
        <p:spPr>
          <a:xfrm>
            <a:off x="766081" y="5517231"/>
            <a:ext cx="26642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Ospied-de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MovGP0"/>
              </a:rPr>
              <a:t>MovGP0</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273393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Ταρσομετατάρσιες</a:t>
            </a:r>
            <a:r>
              <a:rPr lang="el-GR" sz="3600" dirty="0" smtClean="0"/>
              <a:t> αρθρώσεις</a:t>
            </a:r>
            <a:r>
              <a:rPr lang="en-US" sz="3600" dirty="0" smtClean="0"/>
              <a:t> </a:t>
            </a:r>
            <a:r>
              <a:rPr lang="en-US" sz="3000" b="0" dirty="0" smtClean="0"/>
              <a:t>1/2</a:t>
            </a:r>
            <a:endParaRPr lang="el-GR" sz="3000" b="0" dirty="0"/>
          </a:p>
        </p:txBody>
      </p:sp>
      <p:sp>
        <p:nvSpPr>
          <p:cNvPr id="4" name="Content Placeholder 3"/>
          <p:cNvSpPr>
            <a:spLocks noGrp="1"/>
          </p:cNvSpPr>
          <p:nvPr>
            <p:ph sz="half" idx="4294967295"/>
          </p:nvPr>
        </p:nvSpPr>
        <p:spPr>
          <a:xfrm>
            <a:off x="4071934" y="1340768"/>
            <a:ext cx="4856042" cy="5040313"/>
          </a:xfrm>
        </p:spPr>
        <p:txBody>
          <a:bodyPr>
            <a:normAutofit/>
          </a:bodyPr>
          <a:lstStyle/>
          <a:p>
            <a:r>
              <a:rPr lang="el-GR" sz="2300" dirty="0" smtClean="0"/>
              <a:t>Χωρίζουν τον πρόσθιο πόδα από τον μέσο.</a:t>
            </a:r>
          </a:p>
          <a:p>
            <a:r>
              <a:rPr lang="el-GR" sz="2300" dirty="0" smtClean="0"/>
              <a:t>Γενικά, οι αρθρικές τους επιφάνειες είναι επίπεδες, αν και οι επιφάνειες της 1</a:t>
            </a:r>
            <a:r>
              <a:rPr lang="el-GR" sz="2300" baseline="30000" dirty="0" smtClean="0"/>
              <a:t>ης</a:t>
            </a:r>
            <a:r>
              <a:rPr lang="el-GR" sz="2300" dirty="0" smtClean="0"/>
              <a:t> και 2</a:t>
            </a:r>
            <a:r>
              <a:rPr lang="el-GR" sz="2300" baseline="30000" dirty="0" smtClean="0"/>
              <a:t>ης</a:t>
            </a:r>
            <a:r>
              <a:rPr lang="el-GR" sz="2300" dirty="0" smtClean="0"/>
              <a:t> άρθρωσης είναι ελαφρώς κυρτές / κοίλες.</a:t>
            </a:r>
          </a:p>
          <a:p>
            <a:r>
              <a:rPr lang="el-GR" sz="2300" dirty="0" smtClean="0"/>
              <a:t>Οι αρθρώσεις ενισχύονται από ραχιαίους, πελματιαίους και </a:t>
            </a:r>
            <a:r>
              <a:rPr lang="el-GR" sz="2300" dirty="0" err="1" smtClean="0"/>
              <a:t>μεσόστεους</a:t>
            </a:r>
            <a:r>
              <a:rPr lang="el-GR" sz="2300" dirty="0" smtClean="0"/>
              <a:t> συνδέσμους.</a:t>
            </a:r>
          </a:p>
          <a:p>
            <a:r>
              <a:rPr lang="el-GR" sz="2300" dirty="0" smtClean="0"/>
              <a:t>Μόνο η 1</a:t>
            </a:r>
            <a:r>
              <a:rPr lang="el-GR" sz="2300" baseline="30000" dirty="0" smtClean="0"/>
              <a:t>η</a:t>
            </a:r>
            <a:r>
              <a:rPr lang="el-GR" sz="2300" dirty="0" smtClean="0"/>
              <a:t> ΤΜΤ έχει καλά σχηματισμένο αρθρικό θύλακο.</a:t>
            </a:r>
            <a:endParaRPr 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3074" name="Picture 2" descr="File:Metatarsal bones01 - superior view.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61084" y="1412775"/>
            <a:ext cx="1820094" cy="3857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Metatarsal bones01 - superior view.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8803" y="1372988"/>
            <a:ext cx="1942281" cy="38576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444352" y="5688830"/>
            <a:ext cx="3134943"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Metatarsal bones01 - superior </a:t>
            </a:r>
            <a:r>
              <a:rPr lang="en-US" sz="1200" dirty="0" smtClean="0">
                <a:latin typeface="+mn-lt"/>
                <a:hlinkClick r:id="rId4"/>
              </a:rPr>
              <a:t>view</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Was a bee"/>
              </a:rPr>
              <a:t>Was a bee</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BY-SA 2.1 JP</a:t>
            </a:r>
            <a:endParaRPr lang="en-US" sz="1200" dirty="0">
              <a:latin typeface="+mn-lt"/>
            </a:endParaRPr>
          </a:p>
        </p:txBody>
      </p:sp>
    </p:spTree>
    <p:extLst>
      <p:ext uri="{BB962C8B-B14F-4D97-AF65-F5344CB8AC3E}">
        <p14:creationId xmlns:p14="http://schemas.microsoft.com/office/powerpoint/2010/main" val="4196109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Ταρσομετατάρσιες</a:t>
            </a:r>
            <a:r>
              <a:rPr lang="el-GR" dirty="0"/>
              <a:t> αρθρώσεις</a:t>
            </a:r>
            <a:r>
              <a:rPr lang="en-US" dirty="0"/>
              <a:t> </a:t>
            </a:r>
            <a:r>
              <a:rPr lang="en-US"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4098" name="Picture 2" descr="File:Left Metatarsal bones - animation02.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51520" y="1306538"/>
            <a:ext cx="4786758" cy="47867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Left Metatarsal bones - animation01.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27984" y="1340768"/>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27173" y="5703639"/>
            <a:ext cx="3134943"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Left Metatarsal bones - </a:t>
            </a:r>
            <a:r>
              <a:rPr lang="en-US" sz="1200" dirty="0" smtClean="0">
                <a:latin typeface="+mn-lt"/>
                <a:hlinkClick r:id="rId4"/>
              </a:rPr>
              <a:t>animation02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Was a bee"/>
              </a:rPr>
              <a:t>Was a bee</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BY-SA 2.1 JP</a:t>
            </a:r>
            <a:endParaRPr lang="en-US" sz="1200" dirty="0">
              <a:latin typeface="+mn-lt"/>
            </a:endParaRPr>
          </a:p>
        </p:txBody>
      </p:sp>
      <p:sp>
        <p:nvSpPr>
          <p:cNvPr id="9" name="Rectangle 7"/>
          <p:cNvSpPr/>
          <p:nvPr/>
        </p:nvSpPr>
        <p:spPr>
          <a:xfrm>
            <a:off x="5003637" y="5702932"/>
            <a:ext cx="3134943"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Left Metatarsal bones - </a:t>
            </a:r>
            <a:r>
              <a:rPr lang="en-US" sz="1200" dirty="0" smtClean="0">
                <a:latin typeface="+mn-lt"/>
                <a:hlinkClick r:id="rId7"/>
              </a:rPr>
              <a:t>animation01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Was a bee"/>
              </a:rPr>
              <a:t>Was a bee</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BY-SA 2.1 JP</a:t>
            </a:r>
            <a:endParaRPr lang="en-US" sz="1200" dirty="0">
              <a:latin typeface="+mn-lt"/>
            </a:endParaRPr>
          </a:p>
        </p:txBody>
      </p:sp>
    </p:spTree>
    <p:extLst>
      <p:ext uri="{BB962C8B-B14F-4D97-AF65-F5344CB8AC3E}">
        <p14:creationId xmlns:p14="http://schemas.microsoft.com/office/powerpoint/2010/main" val="145599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400" dirty="0" err="1" smtClean="0"/>
              <a:t>Ταρσομετατάρσιες</a:t>
            </a:r>
            <a:r>
              <a:rPr lang="el-GR" sz="3400" dirty="0" smtClean="0"/>
              <a:t> αρθρώσεις – Κινηματική </a:t>
            </a:r>
            <a:r>
              <a:rPr lang="el-GR" sz="3000" b="0" dirty="0" smtClean="0"/>
              <a:t>1/4</a:t>
            </a:r>
            <a:endParaRPr lang="el-GR" sz="3000" b="0" dirty="0"/>
          </a:p>
        </p:txBody>
      </p:sp>
      <p:sp>
        <p:nvSpPr>
          <p:cNvPr id="4" name="Content Placeholder 3"/>
          <p:cNvSpPr>
            <a:spLocks noGrp="1"/>
          </p:cNvSpPr>
          <p:nvPr>
            <p:ph sz="half" idx="4294967295"/>
          </p:nvPr>
        </p:nvSpPr>
        <p:spPr>
          <a:xfrm>
            <a:off x="4139952" y="1412776"/>
            <a:ext cx="5004048" cy="5445224"/>
          </a:xfrm>
        </p:spPr>
        <p:txBody>
          <a:bodyPr>
            <a:normAutofit/>
          </a:bodyPr>
          <a:lstStyle/>
          <a:p>
            <a:pPr>
              <a:spcBef>
                <a:spcPts val="1200"/>
              </a:spcBef>
            </a:pPr>
            <a:r>
              <a:rPr lang="el-GR" sz="2400" dirty="0" smtClean="0"/>
              <a:t>Η κινητικότητα της 2</a:t>
            </a:r>
            <a:r>
              <a:rPr lang="el-GR" sz="2400" baseline="30000" dirty="0" smtClean="0"/>
              <a:t>ης</a:t>
            </a:r>
            <a:r>
              <a:rPr lang="el-GR" sz="2400" dirty="0" smtClean="0"/>
              <a:t> και 3</a:t>
            </a:r>
            <a:r>
              <a:rPr lang="el-GR" sz="2400" baseline="30000" dirty="0" smtClean="0"/>
              <a:t>ης</a:t>
            </a:r>
            <a:r>
              <a:rPr lang="el-GR" sz="2400" dirty="0" smtClean="0"/>
              <a:t> άρθρωσης (ιδιαίτερα της 2</a:t>
            </a:r>
            <a:r>
              <a:rPr lang="el-GR" sz="2400" baseline="30000" dirty="0" smtClean="0"/>
              <a:t>ης</a:t>
            </a:r>
            <a:r>
              <a:rPr lang="el-GR" sz="2400" dirty="0" smtClean="0"/>
              <a:t>) είναι πολύ μικρή λόγω:</a:t>
            </a:r>
          </a:p>
          <a:p>
            <a:pPr>
              <a:spcBef>
                <a:spcPts val="1200"/>
              </a:spcBef>
              <a:buFont typeface="Wingdings" pitchFamily="2" charset="2"/>
              <a:buChar char="ü"/>
            </a:pPr>
            <a:r>
              <a:rPr lang="el-GR" sz="2400" dirty="0" smtClean="0"/>
              <a:t>Των ισχυρών συνδέσμων.</a:t>
            </a:r>
          </a:p>
          <a:p>
            <a:pPr>
              <a:spcBef>
                <a:spcPts val="1200"/>
              </a:spcBef>
              <a:buFont typeface="Wingdings" pitchFamily="2" charset="2"/>
              <a:buChar char="ü"/>
            </a:pPr>
            <a:r>
              <a:rPr lang="el-GR" sz="2400" dirty="0" smtClean="0"/>
              <a:t>Του σφηνοειδούς σχήματος του 2</a:t>
            </a:r>
            <a:r>
              <a:rPr lang="el-GR" sz="2400" baseline="30000" dirty="0" smtClean="0"/>
              <a:t>ου</a:t>
            </a:r>
            <a:r>
              <a:rPr lang="el-GR" sz="2400" dirty="0" smtClean="0"/>
              <a:t> σφηνοειδούς οστού.</a:t>
            </a:r>
          </a:p>
          <a:p>
            <a:pPr>
              <a:spcBef>
                <a:spcPts val="1200"/>
              </a:spcBef>
            </a:pPr>
            <a:r>
              <a:rPr lang="el-GR" sz="2400" dirty="0" smtClean="0"/>
              <a:t>Κατά συνέπεια, η 2</a:t>
            </a:r>
            <a:r>
              <a:rPr lang="el-GR" sz="2400" baseline="30000" dirty="0" smtClean="0"/>
              <a:t>η</a:t>
            </a:r>
            <a:r>
              <a:rPr lang="el-GR" sz="2400" dirty="0" smtClean="0"/>
              <a:t> και η 3</a:t>
            </a:r>
            <a:r>
              <a:rPr lang="el-GR" sz="2400" baseline="30000" dirty="0" smtClean="0"/>
              <a:t>η</a:t>
            </a:r>
            <a:r>
              <a:rPr lang="el-GR" sz="2400" dirty="0" smtClean="0"/>
              <a:t> στήλη παρέχει την επιμήκη σταθερότητα του άκρου πόδα.</a:t>
            </a:r>
            <a:endParaRPr 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5122" name="Picture 2" descr="Foot bon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02" y="1700807"/>
            <a:ext cx="4117449" cy="2937113"/>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938226" y="4657719"/>
            <a:ext cx="2286000" cy="276999"/>
          </a:xfrm>
          <a:prstGeom prst="rect">
            <a:avLst/>
          </a:prstGeom>
        </p:spPr>
        <p:txBody>
          <a:bodyPr wrap="square">
            <a:spAutoFit/>
          </a:bodyPr>
          <a:lstStyle/>
          <a:p>
            <a:pPr algn="ctr"/>
            <a:r>
              <a:rPr lang="en-US" sz="1200" dirty="0" smtClean="0">
                <a:latin typeface="+mn-lt"/>
                <a:hlinkClick r:id="rId3"/>
              </a:rPr>
              <a:t>somastruct.com</a:t>
            </a:r>
            <a:endParaRPr lang="el-GR" sz="1200" dirty="0">
              <a:latin typeface="+mn-lt"/>
            </a:endParaRPr>
          </a:p>
        </p:txBody>
      </p:sp>
    </p:spTree>
    <p:extLst>
      <p:ext uri="{BB962C8B-B14F-4D97-AF65-F5344CB8AC3E}">
        <p14:creationId xmlns:p14="http://schemas.microsoft.com/office/powerpoint/2010/main" val="3740190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68863a85ded487f47f3bbfda933224d483ea29"/>
</p:tagLst>
</file>

<file path=ppt/theme/theme1.xml><?xml version="1.0" encoding="utf-8"?>
<a:theme xmlns:a="http://schemas.openxmlformats.org/drawingml/2006/main" name="template">
  <a:themeElements>
    <a:clrScheme name="Προσαρμοσμένο 1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Προσαρμοσμένο 1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481</TotalTime>
  <Words>2027</Words>
  <Application>Microsoft Office PowerPoint</Application>
  <PresentationFormat>Προβολή στην οθόνη (4:3)</PresentationFormat>
  <Paragraphs>252</Paragraphs>
  <Slides>41</Slides>
  <Notes>16</Notes>
  <HiddenSlides>0</HiddenSlides>
  <MMClips>0</MMClips>
  <ScaleCrop>false</ScaleCrop>
  <HeadingPairs>
    <vt:vector size="4" baseType="variant">
      <vt:variant>
        <vt:lpstr>Θέμα</vt:lpstr>
      </vt:variant>
      <vt:variant>
        <vt:i4>3</vt:i4>
      </vt:variant>
      <vt:variant>
        <vt:lpstr>Τίτλοι διαφανειών</vt:lpstr>
      </vt:variant>
      <vt:variant>
        <vt:i4>41</vt:i4>
      </vt:variant>
    </vt:vector>
  </HeadingPairs>
  <TitlesOfParts>
    <vt:vector size="44" baseType="lpstr">
      <vt:lpstr>template</vt:lpstr>
      <vt:lpstr>1_OC_template_updated</vt:lpstr>
      <vt:lpstr>OC_template_updated</vt:lpstr>
      <vt:lpstr>Κινησιολογία ΙI (Θ)</vt:lpstr>
      <vt:lpstr>Περιφερικές μεσοτάρσιες αρθρώσεις</vt:lpstr>
      <vt:lpstr>Σκαφο-σφηνοειδής άρθρωση</vt:lpstr>
      <vt:lpstr>Κυβο-σφηνοειδής άρθρωση</vt:lpstr>
      <vt:lpstr>Μεσοσφηνοειδείς και Κυβο-σφηνοειδής αρθρώσεις 1/2</vt:lpstr>
      <vt:lpstr>Μεσοσφηνοειδείς και Κυβο-σφηνοειδής αρθρώσεις 2/2</vt:lpstr>
      <vt:lpstr>Ταρσομετατάρσιες αρθρώσεις 1/2</vt:lpstr>
      <vt:lpstr>Ταρσομετατάρσιες αρθρώσεις 2/2</vt:lpstr>
      <vt:lpstr>Ταρσομετατάρσιες αρθρώσεις – Κινηματική 1/4</vt:lpstr>
      <vt:lpstr>Ταρσομετατάρσιες αρθρώσεις – Κινηματική 2/4</vt:lpstr>
      <vt:lpstr>Ταρσομετατάρσιες αρθρώσεις – Κινηματική 3/4</vt:lpstr>
      <vt:lpstr>Ταρσομετατάρσιες αρθρώσεις – Κινηματική 4/4</vt:lpstr>
      <vt:lpstr>Μεσομετατάρσιες αρθρώσεις</vt:lpstr>
      <vt:lpstr>Μεταταρσο-φαλαγγικές αρθρώσεις 1/3</vt:lpstr>
      <vt:lpstr>Μεταταρσο-φαλαγγικές αρθρώσεις 2/3</vt:lpstr>
      <vt:lpstr>Μεταταρσο-φαλαγγικές αρθρώσεις 3/3</vt:lpstr>
      <vt:lpstr>Μεταταρσο-φαλαγγικές αρθρώσεις – Κινηματική </vt:lpstr>
      <vt:lpstr>Λειτουργία των αρθρώσεων του ποδιού κατά την βάδιση</vt:lpstr>
      <vt:lpstr>Βλαισό μέγα δάκτυλο</vt:lpstr>
      <vt:lpstr>Κοινό περονιαίο νεύρο</vt:lpstr>
      <vt:lpstr>Κνημιαίο νεύρο</vt:lpstr>
      <vt:lpstr>Εγκάρσια διατομή κνήμης</vt:lpstr>
      <vt:lpstr>Λειτουργία των μυών</vt:lpstr>
      <vt:lpstr>Μύες πρόσθιου διαμερίσματος</vt:lpstr>
      <vt:lpstr>Μύες έξω διαμερίσματος</vt:lpstr>
      <vt:lpstr>Πορεία τενόντων των περονιαίων μυών και οπίσθιου κνημιαίου</vt:lpstr>
      <vt:lpstr>Γραμμές δυνάμεων</vt:lpstr>
      <vt:lpstr>Μύες οπίσθιου διαμερίσματος (επιπολής)</vt:lpstr>
      <vt:lpstr>Μύες οπίσθιου διαμερίσματος (εν τω βάθει)</vt:lpstr>
      <vt:lpstr>Έσω καθεκτικός σύνδεσμος</vt:lpstr>
      <vt:lpstr>Βραχύς μύες του άκρου ποδός –  Ραχιαία επιφάνεια </vt:lpstr>
      <vt:lpstr>Βραχύς μύες του άκρου ποδός Πελματιαία επιφάνεια</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Κινησιολογία ΙI (Θ)</dc:title>
  <dc:creator>fkaram2</dc:creator>
  <cp:lastModifiedBy>fkaram2</cp:lastModifiedBy>
  <cp:revision>45</cp:revision>
  <dcterms:created xsi:type="dcterms:W3CDTF">2015-06-17T12:09:58Z</dcterms:created>
  <dcterms:modified xsi:type="dcterms:W3CDTF">2015-10-15T13:26:34Z</dcterms:modified>
</cp:coreProperties>
</file>