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4" r:id="rId1"/>
  </p:sldMasterIdLst>
  <p:notesMasterIdLst>
    <p:notesMasterId r:id="rId38"/>
  </p:notesMasterIdLst>
  <p:handoutMasterIdLst>
    <p:handoutMasterId r:id="rId39"/>
  </p:handoutMasterIdLst>
  <p:sldIdLst>
    <p:sldId id="256" r:id="rId2"/>
    <p:sldId id="284" r:id="rId3"/>
    <p:sldId id="285" r:id="rId4"/>
    <p:sldId id="354" r:id="rId5"/>
    <p:sldId id="368" r:id="rId6"/>
    <p:sldId id="373" r:id="rId7"/>
    <p:sldId id="374" r:id="rId8"/>
    <p:sldId id="375" r:id="rId9"/>
    <p:sldId id="383" r:id="rId10"/>
    <p:sldId id="376" r:id="rId11"/>
    <p:sldId id="377" r:id="rId12"/>
    <p:sldId id="380" r:id="rId13"/>
    <p:sldId id="381" r:id="rId14"/>
    <p:sldId id="382" r:id="rId15"/>
    <p:sldId id="384" r:id="rId16"/>
    <p:sldId id="385" r:id="rId17"/>
    <p:sldId id="394" r:id="rId18"/>
    <p:sldId id="409" r:id="rId19"/>
    <p:sldId id="410" r:id="rId20"/>
    <p:sldId id="395" r:id="rId21"/>
    <p:sldId id="396" r:id="rId22"/>
    <p:sldId id="397" r:id="rId23"/>
    <p:sldId id="398" r:id="rId24"/>
    <p:sldId id="399" r:id="rId25"/>
    <p:sldId id="400" r:id="rId26"/>
    <p:sldId id="401" r:id="rId27"/>
    <p:sldId id="402" r:id="rId28"/>
    <p:sldId id="403" r:id="rId29"/>
    <p:sldId id="404" r:id="rId30"/>
    <p:sldId id="411" r:id="rId31"/>
    <p:sldId id="405" r:id="rId32"/>
    <p:sldId id="406" r:id="rId33"/>
    <p:sldId id="264" r:id="rId34"/>
    <p:sldId id="265" r:id="rId35"/>
    <p:sldId id="266" r:id="rId36"/>
    <p:sldId id="261" r:id="rId37"/>
  </p:sldIdLst>
  <p:sldSz cx="9144000" cy="6858000" type="screen4x3"/>
  <p:notesSz cx="7104063" cy="10234613"/>
  <p:custDataLst>
    <p:tags r:id="rId40"/>
  </p:custDataLst>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223">
          <p15:clr>
            <a:srgbClr val="A4A3A4"/>
          </p15:clr>
        </p15:guide>
        <p15:guide id="2" pos="223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B82"/>
    <a:srgbClr val="820000"/>
    <a:srgbClr val="333399"/>
    <a:srgbClr val="4545C3"/>
    <a:srgbClr val="C000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35" autoAdjust="0"/>
    <p:restoredTop sz="94660"/>
  </p:normalViewPr>
  <p:slideViewPr>
    <p:cSldViewPr>
      <p:cViewPr>
        <p:scale>
          <a:sx n="66" d="100"/>
          <a:sy n="66" d="100"/>
        </p:scale>
        <p:origin x="-486" y="-96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76" d="100"/>
          <a:sy n="76" d="100"/>
        </p:scale>
        <p:origin x="-3978" y="-108"/>
      </p:cViewPr>
      <p:guideLst>
        <p:guide orient="horz" pos="3223"/>
        <p:guide pos="2237"/>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3078163"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defTabSz="990600" eaLnBrk="0" hangingPunct="0">
              <a:defRPr sz="1300"/>
            </a:lvl1pPr>
          </a:lstStyle>
          <a:p>
            <a:pPr>
              <a:defRPr/>
            </a:pPr>
            <a:endParaRPr lang="el-GR"/>
          </a:p>
        </p:txBody>
      </p:sp>
      <p:sp>
        <p:nvSpPr>
          <p:cNvPr id="92163" name="Rectangle 3"/>
          <p:cNvSpPr>
            <a:spLocks noGrp="1" noChangeArrowheads="1"/>
          </p:cNvSpPr>
          <p:nvPr>
            <p:ph type="dt" sz="quarter" idx="1"/>
          </p:nvPr>
        </p:nvSpPr>
        <p:spPr bwMode="auto">
          <a:xfrm>
            <a:off x="4024313" y="0"/>
            <a:ext cx="3078162"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algn="r" defTabSz="990600" eaLnBrk="0" hangingPunct="0">
              <a:defRPr sz="1300"/>
            </a:lvl1pPr>
          </a:lstStyle>
          <a:p>
            <a:pPr>
              <a:defRPr/>
            </a:pPr>
            <a:fld id="{84A79048-66B1-475A-B924-F459D231C4C3}" type="datetimeFigureOut">
              <a:rPr lang="el-GR"/>
              <a:pPr>
                <a:defRPr/>
              </a:pPr>
              <a:t>12/10/2015</a:t>
            </a:fld>
            <a:endParaRPr lang="el-GR"/>
          </a:p>
        </p:txBody>
      </p:sp>
      <p:sp>
        <p:nvSpPr>
          <p:cNvPr id="92164" name="Rectangle 4"/>
          <p:cNvSpPr>
            <a:spLocks noGrp="1" noChangeArrowheads="1"/>
          </p:cNvSpPr>
          <p:nvPr>
            <p:ph type="ftr" sz="quarter" idx="2"/>
          </p:nvPr>
        </p:nvSpPr>
        <p:spPr bwMode="auto">
          <a:xfrm>
            <a:off x="0" y="9721850"/>
            <a:ext cx="3078163"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defTabSz="990600" eaLnBrk="0" hangingPunct="0">
              <a:defRPr sz="1300"/>
            </a:lvl1pPr>
          </a:lstStyle>
          <a:p>
            <a:pPr>
              <a:defRPr/>
            </a:pPr>
            <a:endParaRPr lang="el-GR"/>
          </a:p>
        </p:txBody>
      </p:sp>
      <p:sp>
        <p:nvSpPr>
          <p:cNvPr id="92165" name="Rectangle 5"/>
          <p:cNvSpPr>
            <a:spLocks noGrp="1" noChangeArrowheads="1"/>
          </p:cNvSpPr>
          <p:nvPr>
            <p:ph type="sldNum" sz="quarter" idx="3"/>
          </p:nvPr>
        </p:nvSpPr>
        <p:spPr bwMode="auto">
          <a:xfrm>
            <a:off x="4024313" y="9721850"/>
            <a:ext cx="3078162"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algn="r" defTabSz="990600" eaLnBrk="0" hangingPunct="0">
              <a:defRPr sz="1300"/>
            </a:lvl1pPr>
          </a:lstStyle>
          <a:p>
            <a:pPr>
              <a:defRPr/>
            </a:pPr>
            <a:fld id="{2EBCFCCB-10BB-4121-80C8-1E5058FD1454}" type="slidenum">
              <a:rPr lang="el-GR"/>
              <a:pPr>
                <a:defRPr/>
              </a:pPr>
              <a:t>‹#›</a:t>
            </a:fld>
            <a:endParaRPr lang="el-GR"/>
          </a:p>
        </p:txBody>
      </p:sp>
    </p:spTree>
    <p:extLst>
      <p:ext uri="{BB962C8B-B14F-4D97-AF65-F5344CB8AC3E}">
        <p14:creationId xmlns:p14="http://schemas.microsoft.com/office/powerpoint/2010/main" val="41960094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bwMode="auto">
          <a:xfrm>
            <a:off x="0" y="0"/>
            <a:ext cx="3078163"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defTabSz="990600">
              <a:defRPr sz="1300"/>
            </a:lvl1pPr>
          </a:lstStyle>
          <a:p>
            <a:pPr>
              <a:defRPr/>
            </a:pPr>
            <a:endParaRPr lang="el-GR"/>
          </a:p>
        </p:txBody>
      </p:sp>
      <p:sp>
        <p:nvSpPr>
          <p:cNvPr id="3" name="2 - Θέση ημερομηνίας"/>
          <p:cNvSpPr>
            <a:spLocks noGrp="1"/>
          </p:cNvSpPr>
          <p:nvPr>
            <p:ph type="dt" idx="1"/>
          </p:nvPr>
        </p:nvSpPr>
        <p:spPr bwMode="auto">
          <a:xfrm>
            <a:off x="4024313" y="0"/>
            <a:ext cx="3078162"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algn="r" defTabSz="990600">
              <a:defRPr sz="1300"/>
            </a:lvl1pPr>
          </a:lstStyle>
          <a:p>
            <a:pPr>
              <a:defRPr/>
            </a:pPr>
            <a:fld id="{19B0F716-1969-45AD-B426-D0CBFDF13F46}" type="datetimeFigureOut">
              <a:rPr lang="el-GR"/>
              <a:pPr>
                <a:defRPr/>
              </a:pPr>
              <a:t>12/10/2015</a:t>
            </a:fld>
            <a:endParaRPr lang="el-GR"/>
          </a:p>
        </p:txBody>
      </p:sp>
      <p:sp>
        <p:nvSpPr>
          <p:cNvPr id="4" name="3 - Θέση εικόνας διαφάνειας"/>
          <p:cNvSpPr>
            <a:spLocks noGrp="1" noRot="1" noChangeAspect="1"/>
          </p:cNvSpPr>
          <p:nvPr>
            <p:ph type="sldImg" idx="2"/>
          </p:nvPr>
        </p:nvSpPr>
        <p:spPr>
          <a:xfrm>
            <a:off x="993775" y="768350"/>
            <a:ext cx="5116513" cy="3836988"/>
          </a:xfrm>
          <a:prstGeom prst="rect">
            <a:avLst/>
          </a:prstGeom>
          <a:noFill/>
          <a:ln w="12700">
            <a:solidFill>
              <a:prstClr val="black"/>
            </a:solidFill>
          </a:ln>
        </p:spPr>
        <p:txBody>
          <a:bodyPr vert="horz" lIns="91440" tIns="45720" rIns="91440" bIns="45720" rtlCol="0" anchor="ctr"/>
          <a:lstStyle/>
          <a:p>
            <a:pPr lvl="0"/>
            <a:endParaRPr lang="el-GR" noProof="0" smtClean="0"/>
          </a:p>
        </p:txBody>
      </p:sp>
      <p:sp>
        <p:nvSpPr>
          <p:cNvPr id="5" name="4 - Θέση σημειώσεων"/>
          <p:cNvSpPr>
            <a:spLocks noGrp="1"/>
          </p:cNvSpPr>
          <p:nvPr>
            <p:ph type="body" sz="quarter" idx="3"/>
          </p:nvPr>
        </p:nvSpPr>
        <p:spPr bwMode="auto">
          <a:xfrm>
            <a:off x="711200" y="4860925"/>
            <a:ext cx="5683250" cy="4605338"/>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6" name="5 - Θέση υποσέλιδου"/>
          <p:cNvSpPr>
            <a:spLocks noGrp="1"/>
          </p:cNvSpPr>
          <p:nvPr>
            <p:ph type="ftr" sz="quarter" idx="4"/>
          </p:nvPr>
        </p:nvSpPr>
        <p:spPr bwMode="auto">
          <a:xfrm>
            <a:off x="0" y="9721850"/>
            <a:ext cx="3078163"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defTabSz="990600">
              <a:defRPr sz="1300"/>
            </a:lvl1pPr>
          </a:lstStyle>
          <a:p>
            <a:pPr>
              <a:defRPr/>
            </a:pPr>
            <a:endParaRPr lang="el-GR"/>
          </a:p>
        </p:txBody>
      </p:sp>
      <p:sp>
        <p:nvSpPr>
          <p:cNvPr id="7" name="6 - Θέση αριθμού διαφάνειας"/>
          <p:cNvSpPr>
            <a:spLocks noGrp="1"/>
          </p:cNvSpPr>
          <p:nvPr>
            <p:ph type="sldNum" sz="quarter" idx="5"/>
          </p:nvPr>
        </p:nvSpPr>
        <p:spPr bwMode="auto">
          <a:xfrm>
            <a:off x="4024313" y="9721850"/>
            <a:ext cx="3078162"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algn="r" defTabSz="990600">
              <a:defRPr sz="1300"/>
            </a:lvl1pPr>
          </a:lstStyle>
          <a:p>
            <a:pPr>
              <a:defRPr/>
            </a:pPr>
            <a:fld id="{71016A41-0609-40C7-9E3E-89C33107DF6A}" type="slidenum">
              <a:rPr lang="el-GR"/>
              <a:pPr>
                <a:defRPr/>
              </a:pPr>
              <a:t>‹#›</a:t>
            </a:fld>
            <a:endParaRPr lang="el-GR"/>
          </a:p>
        </p:txBody>
      </p:sp>
    </p:spTree>
    <p:extLst>
      <p:ext uri="{BB962C8B-B14F-4D97-AF65-F5344CB8AC3E}">
        <p14:creationId xmlns:p14="http://schemas.microsoft.com/office/powerpoint/2010/main" val="243665844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0</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600">
                <a:solidFill>
                  <a:schemeClr val="tx1"/>
                </a:solidFill>
                <a:latin typeface="Times New Roman" pitchFamily="18" charset="0"/>
              </a:defRPr>
            </a:lvl1pPr>
            <a:lvl2pPr marL="804986" indent="-309610" eaLnBrk="0" hangingPunct="0">
              <a:defRPr sz="2600">
                <a:solidFill>
                  <a:schemeClr val="tx1"/>
                </a:solidFill>
                <a:latin typeface="Times New Roman" pitchFamily="18" charset="0"/>
              </a:defRPr>
            </a:lvl2pPr>
            <a:lvl3pPr marL="1238441" indent="-247688" eaLnBrk="0" hangingPunct="0">
              <a:defRPr sz="2600">
                <a:solidFill>
                  <a:schemeClr val="tx1"/>
                </a:solidFill>
                <a:latin typeface="Times New Roman" pitchFamily="18" charset="0"/>
              </a:defRPr>
            </a:lvl3pPr>
            <a:lvl4pPr marL="1733817" indent="-247688" eaLnBrk="0" hangingPunct="0">
              <a:defRPr sz="2600">
                <a:solidFill>
                  <a:schemeClr val="tx1"/>
                </a:solidFill>
                <a:latin typeface="Times New Roman" pitchFamily="18" charset="0"/>
              </a:defRPr>
            </a:lvl4pPr>
            <a:lvl5pPr marL="2229193" indent="-247688" eaLnBrk="0" hangingPunct="0">
              <a:defRPr sz="2600">
                <a:solidFill>
                  <a:schemeClr val="tx1"/>
                </a:solidFill>
                <a:latin typeface="Times New Roman" pitchFamily="18" charset="0"/>
              </a:defRPr>
            </a:lvl5pPr>
            <a:lvl6pPr marL="2724569" indent="-247688" eaLnBrk="0" fontAlgn="base" hangingPunct="0">
              <a:spcBef>
                <a:spcPct val="0"/>
              </a:spcBef>
              <a:spcAft>
                <a:spcPct val="0"/>
              </a:spcAft>
              <a:defRPr sz="2600">
                <a:solidFill>
                  <a:schemeClr val="tx1"/>
                </a:solidFill>
                <a:latin typeface="Times New Roman" pitchFamily="18" charset="0"/>
              </a:defRPr>
            </a:lvl6pPr>
            <a:lvl7pPr marL="3219945" indent="-247688" eaLnBrk="0" fontAlgn="base" hangingPunct="0">
              <a:spcBef>
                <a:spcPct val="0"/>
              </a:spcBef>
              <a:spcAft>
                <a:spcPct val="0"/>
              </a:spcAft>
              <a:defRPr sz="2600">
                <a:solidFill>
                  <a:schemeClr val="tx1"/>
                </a:solidFill>
                <a:latin typeface="Times New Roman" pitchFamily="18" charset="0"/>
              </a:defRPr>
            </a:lvl7pPr>
            <a:lvl8pPr marL="3715322" indent="-247688" eaLnBrk="0" fontAlgn="base" hangingPunct="0">
              <a:spcBef>
                <a:spcPct val="0"/>
              </a:spcBef>
              <a:spcAft>
                <a:spcPct val="0"/>
              </a:spcAft>
              <a:defRPr sz="2600">
                <a:solidFill>
                  <a:schemeClr val="tx1"/>
                </a:solidFill>
                <a:latin typeface="Times New Roman" pitchFamily="18" charset="0"/>
              </a:defRPr>
            </a:lvl8pPr>
            <a:lvl9pPr marL="4210698" indent="-247688" eaLnBrk="0" fontAlgn="base" hangingPunct="0">
              <a:spcBef>
                <a:spcPct val="0"/>
              </a:spcBef>
              <a:spcAft>
                <a:spcPct val="0"/>
              </a:spcAft>
              <a:defRPr sz="2600">
                <a:solidFill>
                  <a:schemeClr val="tx1"/>
                </a:solidFill>
                <a:latin typeface="Times New Roman" pitchFamily="18" charset="0"/>
              </a:defRPr>
            </a:lvl9pPr>
          </a:lstStyle>
          <a:p>
            <a:pPr eaLnBrk="1" hangingPunct="1"/>
            <a:fld id="{1E8E49C5-4084-4928-B0D1-D1D10ED93DED}" type="slidenum">
              <a:rPr lang="el-GR" altLang="el-GR" sz="1300"/>
              <a:pPr eaLnBrk="1" hangingPunct="1"/>
              <a:t>1</a:t>
            </a:fld>
            <a:endParaRPr lang="el-GR" altLang="el-GR" sz="130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p>
        </p:txBody>
      </p:sp>
    </p:spTree>
    <p:extLst>
      <p:ext uri="{BB962C8B-B14F-4D97-AF65-F5344CB8AC3E}">
        <p14:creationId xmlns:p14="http://schemas.microsoft.com/office/powerpoint/2010/main" val="22520428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111F1C43-E2AC-45A3-9562-2D38A7D4C503}" type="slidenum">
              <a:rPr lang="en-US"/>
              <a:pPr/>
              <a:t>3</a:t>
            </a:fld>
            <a:endParaRPr lang="en-US"/>
          </a:p>
        </p:txBody>
      </p:sp>
    </p:spTree>
    <p:extLst>
      <p:ext uri="{BB962C8B-B14F-4D97-AF65-F5344CB8AC3E}">
        <p14:creationId xmlns:p14="http://schemas.microsoft.com/office/powerpoint/2010/main" val="12155521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pPr>
              <a:defRPr/>
            </a:pPr>
            <a:fld id="{71016A41-0609-40C7-9E3E-89C33107DF6A}" type="slidenum">
              <a:rPr lang="el-GR" smtClean="0"/>
              <a:pPr>
                <a:defRPr/>
              </a:pPr>
              <a:t>5</a:t>
            </a:fld>
            <a:endParaRPr lang="el-GR"/>
          </a:p>
        </p:txBody>
      </p:sp>
    </p:spTree>
    <p:extLst>
      <p:ext uri="{BB962C8B-B14F-4D97-AF65-F5344CB8AC3E}">
        <p14:creationId xmlns:p14="http://schemas.microsoft.com/office/powerpoint/2010/main" val="9530505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pPr>
              <a:defRPr/>
            </a:pPr>
            <a:fld id="{71016A41-0609-40C7-9E3E-89C33107DF6A}" type="slidenum">
              <a:rPr lang="el-GR" smtClean="0"/>
              <a:pPr>
                <a:defRPr/>
              </a:pPr>
              <a:t>7</a:t>
            </a:fld>
            <a:endParaRPr lang="el-GR"/>
          </a:p>
        </p:txBody>
      </p:sp>
    </p:spTree>
    <p:extLst>
      <p:ext uri="{BB962C8B-B14F-4D97-AF65-F5344CB8AC3E}">
        <p14:creationId xmlns:p14="http://schemas.microsoft.com/office/powerpoint/2010/main" val="37441933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32</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33</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34</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35</a:t>
            </a:fld>
            <a:endParaRPr lang="el-GR"/>
          </a:p>
        </p:txBody>
      </p:sp>
    </p:spTree>
    <p:extLst>
      <p:ext uri="{BB962C8B-B14F-4D97-AF65-F5344CB8AC3E}">
        <p14:creationId xmlns:p14="http://schemas.microsoft.com/office/powerpoint/2010/main" val="2445984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n-US" smtClean="0"/>
              <a:t>Click to edit Master title style</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pPr>
              <a:defRPr/>
            </a:pPr>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159923134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412362244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xAndClipArt">
  <p:cSld name="Τίτλος, Κείμενο και Clip Art">
    <p:spTree>
      <p:nvGrpSpPr>
        <p:cNvPr id="1" name=""/>
        <p:cNvGrpSpPr/>
        <p:nvPr/>
      </p:nvGrpSpPr>
      <p:grpSpPr>
        <a:xfrm>
          <a:off x="0" y="0"/>
          <a:ext cx="0" cy="0"/>
          <a:chOff x="0" y="0"/>
          <a:chExt cx="0" cy="0"/>
        </a:xfrm>
      </p:grpSpPr>
      <p:sp>
        <p:nvSpPr>
          <p:cNvPr id="2" name="1 - Τίτλος"/>
          <p:cNvSpPr>
            <a:spLocks noGrp="1"/>
          </p:cNvSpPr>
          <p:nvPr>
            <p:ph type="title"/>
          </p:nvPr>
        </p:nvSpPr>
        <p:spPr>
          <a:xfrm>
            <a:off x="0" y="609600"/>
            <a:ext cx="9144000" cy="487363"/>
          </a:xfrm>
        </p:spPr>
        <p:txBody>
          <a:bodyPr/>
          <a:lstStyle/>
          <a:p>
            <a:r>
              <a:rPr lang="el-GR" smtClean="0"/>
              <a:t>Kλικ για επεξεργασία του τίτλου</a:t>
            </a:r>
            <a:endParaRPr lang="el-GR"/>
          </a:p>
        </p:txBody>
      </p:sp>
      <p:sp>
        <p:nvSpPr>
          <p:cNvPr id="3" name="2 - Θέση κειμένου"/>
          <p:cNvSpPr>
            <a:spLocks noGrp="1"/>
          </p:cNvSpPr>
          <p:nvPr>
            <p:ph type="body" sz="half" idx="1"/>
          </p:nvPr>
        </p:nvSpPr>
        <p:spPr>
          <a:xfrm>
            <a:off x="533400" y="1611313"/>
            <a:ext cx="4019550" cy="4713287"/>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ClipArt"/>
          <p:cNvSpPr>
            <a:spLocks noGrp="1"/>
          </p:cNvSpPr>
          <p:nvPr>
            <p:ph type="clipArt" sz="half" idx="2"/>
          </p:nvPr>
        </p:nvSpPr>
        <p:spPr>
          <a:xfrm>
            <a:off x="4705350" y="1611313"/>
            <a:ext cx="4019550" cy="4713287"/>
          </a:xfrm>
        </p:spPr>
        <p:txBody>
          <a:bodyPr/>
          <a:lstStyle/>
          <a:p>
            <a:pPr lvl="0"/>
            <a:endParaRPr lang="el-GR" noProof="0" smtClean="0"/>
          </a:p>
        </p:txBody>
      </p:sp>
      <p:sp>
        <p:nvSpPr>
          <p:cNvPr id="5" name="Rectangle 4"/>
          <p:cNvSpPr>
            <a:spLocks noGrp="1" noChangeArrowheads="1"/>
          </p:cNvSpPr>
          <p:nvPr>
            <p:ph type="ftr" sz="quarter" idx="10"/>
          </p:nvPr>
        </p:nvSpPr>
        <p:spPr>
          <a:ln/>
        </p:spPr>
        <p:txBody>
          <a:bodyPr/>
          <a:lstStyle>
            <a:lvl1pPr>
              <a:defRPr/>
            </a:lvl1pPr>
          </a:lstStyle>
          <a:p>
            <a:pPr>
              <a:defRPr/>
            </a:pPr>
            <a:endParaRPr lang="el-GR"/>
          </a:p>
        </p:txBody>
      </p:sp>
      <p:sp>
        <p:nvSpPr>
          <p:cNvPr id="6" name="Rectangle 5"/>
          <p:cNvSpPr>
            <a:spLocks noGrp="1" noChangeArrowheads="1"/>
          </p:cNvSpPr>
          <p:nvPr>
            <p:ph type="sldNum" sz="quarter" idx="11"/>
          </p:nvPr>
        </p:nvSpPr>
        <p:spPr>
          <a:ln/>
        </p:spPr>
        <p:txBody>
          <a:bodyPr/>
          <a:lstStyle>
            <a:lvl1pPr>
              <a:defRPr/>
            </a:lvl1pPr>
          </a:lstStyle>
          <a:p>
            <a:pPr>
              <a:defRPr/>
            </a:pPr>
            <a:fld id="{DA69EFEA-9AE2-4F51-B691-77B7F6E87D5C}" type="slidenum">
              <a:rPr lang="en-US"/>
              <a:pPr>
                <a:defRPr/>
              </a:pPr>
              <a:t>‹#›</a:t>
            </a:fld>
            <a:endParaRPr lang="en-US"/>
          </a:p>
        </p:txBody>
      </p:sp>
      <p:sp>
        <p:nvSpPr>
          <p:cNvPr id="7" name="Rectangle 7"/>
          <p:cNvSpPr>
            <a:spLocks noGrp="1" noChangeArrowheads="1"/>
          </p:cNvSpPr>
          <p:nvPr>
            <p:ph type="dt" sz="half" idx="12"/>
          </p:nvPr>
        </p:nvSpPr>
        <p:spPr>
          <a:ln/>
        </p:spPr>
        <p:txBody>
          <a:bodyPr/>
          <a:lstStyle>
            <a:lvl1pPr>
              <a:defRPr/>
            </a:lvl1pPr>
          </a:lstStyle>
          <a:p>
            <a:pPr>
              <a:defRPr/>
            </a:pPr>
            <a:fld id="{6540BA22-5D3E-47F5-893E-4383F83FF9C9}" type="datetime4">
              <a:rPr lang="en-US"/>
              <a:pPr>
                <a:defRPr/>
              </a:pPr>
              <a:t>October 12, 2015</a:t>
            </a:fld>
            <a:endParaRPr lang="en-US"/>
          </a:p>
        </p:txBody>
      </p:sp>
    </p:spTree>
  </p:cSld>
  <p:clrMapOvr>
    <a:masterClrMapping/>
  </p:clrMapOvr>
  <p:transition>
    <p:zoom/>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04641609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smtClean="0"/>
              <a:t>Click to edit Master title style</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64536100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5" name="Date Placeholder 4"/>
          <p:cNvSpPr>
            <a:spLocks noGrp="1"/>
          </p:cNvSpPr>
          <p:nvPr>
            <p:ph type="dt" sz="half" idx="10"/>
          </p:nvPr>
        </p:nvSpPr>
        <p:spPr/>
        <p:txBody>
          <a:bodyPr/>
          <a:lstStyle/>
          <a:p>
            <a:pPr>
              <a:defRPr/>
            </a:pPr>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413840259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pPr>
              <a:defRPr/>
            </a:pPr>
            <a:endParaRPr lang="el-GR"/>
          </a:p>
        </p:txBody>
      </p:sp>
      <p:sp>
        <p:nvSpPr>
          <p:cNvPr id="8" name="Footer Placeholder 7"/>
          <p:cNvSpPr>
            <a:spLocks noGrp="1"/>
          </p:cNvSpPr>
          <p:nvPr>
            <p:ph type="ftr" sz="quarter" idx="11"/>
          </p:nvPr>
        </p:nvSpPr>
        <p:spPr/>
        <p:txBody>
          <a:bodyPr/>
          <a:lstStyle/>
          <a:p>
            <a:pPr>
              <a:defRPr/>
            </a:pPr>
            <a:endParaRPr lang="el-GR"/>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84734539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n-US" smtClean="0"/>
              <a:t>Click to edit Master title style</a:t>
            </a:r>
            <a:endParaRPr lang="el-GR" dirty="0"/>
          </a:p>
        </p:txBody>
      </p:sp>
      <p:sp>
        <p:nvSpPr>
          <p:cNvPr id="3" name="Date Placeholder 2"/>
          <p:cNvSpPr>
            <a:spLocks noGrp="1"/>
          </p:cNvSpPr>
          <p:nvPr>
            <p:ph type="dt" sz="half" idx="10"/>
          </p:nvPr>
        </p:nvSpPr>
        <p:spPr/>
        <p:txBody>
          <a:bodyPr/>
          <a:lstStyle/>
          <a:p>
            <a:pPr>
              <a:defRPr/>
            </a:pPr>
            <a:endParaRPr lang="el-GR"/>
          </a:p>
        </p:txBody>
      </p:sp>
      <p:sp>
        <p:nvSpPr>
          <p:cNvPr id="4" name="Footer Placeholder 3"/>
          <p:cNvSpPr>
            <a:spLocks noGrp="1"/>
          </p:cNvSpPr>
          <p:nvPr>
            <p:ph type="ftr" sz="quarter" idx="11"/>
          </p:nvPr>
        </p:nvSpPr>
        <p:spPr/>
        <p:txBody>
          <a:bodyPr/>
          <a:lstStyle/>
          <a:p>
            <a:pPr>
              <a:defRPr/>
            </a:pPr>
            <a:endParaRPr lang="el-GR"/>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86136804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82713410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180207663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76796944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84697249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2" r:id="rId7"/>
    <p:sldLayoutId id="2147483693" r:id="rId8"/>
    <p:sldLayoutId id="2147483694" r:id="rId9"/>
    <p:sldLayoutId id="2147483695" r:id="rId10"/>
    <p:sldLayoutId id="2147483697" r:id="rId11"/>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8.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hyperlink" Target="https://ocp.teiath.gr/modules/document/document.php?course=STEF100"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1340768"/>
            <a:ext cx="7772400" cy="1470025"/>
          </a:xfrm>
        </p:spPr>
        <p:txBody>
          <a:bodyPr>
            <a:normAutofit/>
          </a:bodyPr>
          <a:lstStyle/>
          <a:p>
            <a:pPr lvl="1" algn="ctr"/>
            <a:r>
              <a:rPr lang="el-GR" sz="3600" b="1" dirty="0" smtClean="0">
                <a:solidFill>
                  <a:schemeClr val="tx1"/>
                </a:solidFill>
                <a:latin typeface="+mn-lt"/>
              </a:rPr>
              <a:t>Εξόρυξη δεδομένων και διαχείριση δεδομένων μεγάλης κλίμακας</a:t>
            </a:r>
            <a:endParaRPr lang="el-GR" sz="3600" b="1" dirty="0">
              <a:solidFill>
                <a:schemeClr val="tx1"/>
              </a:solidFill>
              <a:latin typeface="+mn-lt"/>
            </a:endParaRPr>
          </a:p>
        </p:txBody>
      </p:sp>
      <p:sp>
        <p:nvSpPr>
          <p:cNvPr id="3" name="Υπότιτλος 2"/>
          <p:cNvSpPr>
            <a:spLocks noGrp="1"/>
          </p:cNvSpPr>
          <p:nvPr>
            <p:ph type="subTitle" idx="1"/>
          </p:nvPr>
        </p:nvSpPr>
        <p:spPr>
          <a:xfrm>
            <a:off x="1369368" y="3096542"/>
            <a:ext cx="6400800" cy="2173139"/>
          </a:xfrm>
        </p:spPr>
        <p:txBody>
          <a:bodyPr>
            <a:normAutofit fontScale="92500"/>
          </a:bodyPr>
          <a:lstStyle/>
          <a:p>
            <a:pPr>
              <a:spcBef>
                <a:spcPts val="0"/>
              </a:spcBef>
              <a:spcAft>
                <a:spcPts val="1200"/>
              </a:spcAft>
            </a:pPr>
            <a:r>
              <a:rPr lang="el-GR" sz="2800" b="1" dirty="0" smtClean="0"/>
              <a:t>Ενότητα </a:t>
            </a:r>
            <a:r>
              <a:rPr lang="en-US" sz="2800" b="1" dirty="0" smtClean="0"/>
              <a:t> 6</a:t>
            </a:r>
            <a:r>
              <a:rPr lang="el-GR" sz="2800" dirty="0" smtClean="0"/>
              <a:t>:</a:t>
            </a:r>
            <a:r>
              <a:rPr lang="en-US" sz="2800" dirty="0" smtClean="0"/>
              <a:t> </a:t>
            </a:r>
            <a:r>
              <a:rPr lang="el-GR" sz="2800" dirty="0" smtClean="0"/>
              <a:t>Θέματα</a:t>
            </a:r>
            <a:r>
              <a:rPr lang="en-US" sz="2800" dirty="0" smtClean="0"/>
              <a:t> </a:t>
            </a:r>
            <a:r>
              <a:rPr lang="el-GR" sz="2800" dirty="0" smtClean="0"/>
              <a:t>εξόρυξης δεδομένων με χρήση </a:t>
            </a:r>
            <a:r>
              <a:rPr lang="en-US" sz="2800" dirty="0" smtClean="0"/>
              <a:t>Rapid Miner – </a:t>
            </a:r>
            <a:r>
              <a:rPr lang="en-US" sz="2800" b="1" dirty="0" smtClean="0">
                <a:solidFill>
                  <a:srgbClr val="FF0000"/>
                </a:solidFill>
              </a:rPr>
              <a:t>k-means clustering</a:t>
            </a:r>
            <a:endParaRPr lang="el-GR" sz="2800" b="1" dirty="0" smtClean="0">
              <a:solidFill>
                <a:srgbClr val="FF0000"/>
              </a:solidFill>
            </a:endParaRPr>
          </a:p>
          <a:p>
            <a:pPr>
              <a:spcBef>
                <a:spcPts val="0"/>
              </a:spcBef>
              <a:spcAft>
                <a:spcPts val="1200"/>
              </a:spcAft>
            </a:pPr>
            <a:r>
              <a:rPr lang="el-GR" sz="2400" dirty="0" smtClean="0"/>
              <a:t>Χ. </a:t>
            </a:r>
            <a:r>
              <a:rPr lang="el-GR" sz="2400" dirty="0" err="1" smtClean="0"/>
              <a:t>Σκουρλάς</a:t>
            </a:r>
            <a:endParaRPr lang="en-US" sz="2400" dirty="0" smtClean="0"/>
          </a:p>
          <a:p>
            <a:pPr>
              <a:spcBef>
                <a:spcPts val="0"/>
              </a:spcBef>
              <a:spcAft>
                <a:spcPts val="1200"/>
              </a:spcAft>
            </a:pPr>
            <a:r>
              <a:rPr lang="el-GR" sz="2400" dirty="0"/>
              <a:t>Τμήμα Μηχανικών Πληροφορικής Τ.Ε</a:t>
            </a:r>
            <a:r>
              <a:rPr lang="el-GR" sz="2400" dirty="0" smtClean="0"/>
              <a:t>.</a:t>
            </a:r>
            <a:endParaRPr lang="el-GR" sz="2400" dirty="0"/>
          </a:p>
        </p:txBody>
      </p:sp>
      <p:pic>
        <p:nvPicPr>
          <p:cNvPr id="6" name="Picture 5" descr="Λογότυπο έργου Ανοικτών Ακαδημαϊκών Μαθημάτων"/>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62318" y="476672"/>
            <a:ext cx="854197" cy="648072"/>
          </a:xfrm>
          <a:prstGeom prst="rect">
            <a:avLst/>
          </a:prstGeom>
        </p:spPr>
      </p:pic>
      <p:pic>
        <p:nvPicPr>
          <p:cNvPr id="1027" name="Picture 3" descr="Λογότυπο Τεχνολογικού Ιδρύματος Αθήνας"/>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1560" y="476673"/>
            <a:ext cx="682943" cy="69419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1241425" y="631431"/>
            <a:ext cx="6661150" cy="338554"/>
          </a:xfrm>
          <a:prstGeom prst="rect">
            <a:avLst/>
          </a:prstGeom>
        </p:spPr>
        <p:txBody>
          <a:bodyPr>
            <a:spAutoFit/>
          </a:bodyPr>
          <a:lstStyle/>
          <a:p>
            <a:pPr algn="ctr"/>
            <a:r>
              <a:rPr lang="el-GR" sz="1600" dirty="0">
                <a:latin typeface="+mn-lt"/>
              </a:rPr>
              <a:t>Ανοικτά Ακαδημαϊκά </a:t>
            </a:r>
            <a:r>
              <a:rPr lang="el-GR" sz="1600" dirty="0" smtClean="0">
                <a:latin typeface="+mn-lt"/>
              </a:rPr>
              <a:t>Μαθήματα στο ΤΕΙ Αθήνας</a:t>
            </a:r>
            <a:endParaRPr lang="el-GR" sz="1600" dirty="0">
              <a:latin typeface="+mn-lt"/>
            </a:endParaRPr>
          </a:p>
        </p:txBody>
      </p:sp>
      <p:graphicFrame>
        <p:nvGraphicFramePr>
          <p:cNvPr id="4" name="Table 3"/>
          <p:cNvGraphicFramePr>
            <a:graphicFrameLocks noGrp="1"/>
          </p:cNvGraphicFramePr>
          <p:nvPr>
            <p:extLst>
              <p:ext uri="{D42A27DB-BD31-4B8C-83A1-F6EECF244321}">
                <p14:modId xmlns:p14="http://schemas.microsoft.com/office/powerpoint/2010/main" val="3688144402"/>
              </p:ext>
            </p:extLst>
          </p:nvPr>
        </p:nvGraphicFramePr>
        <p:xfrm>
          <a:off x="1759817" y="6087984"/>
          <a:ext cx="5695950" cy="792088"/>
        </p:xfrm>
        <a:graphic>
          <a:graphicData uri="http://schemas.openxmlformats.org/drawingml/2006/table">
            <a:tbl>
              <a:tblPr firstRow="1" firstCol="1" bandRow="1">
                <a:tableStyleId>{2D5ABB26-0587-4C30-8999-92F81FD0307C}</a:tableStyleId>
              </a:tblPr>
              <a:tblGrid>
                <a:gridCol w="2138838"/>
                <a:gridCol w="3557112"/>
              </a:tblGrid>
              <a:tr h="792088">
                <a:tc>
                  <a:txBody>
                    <a:bodyPr/>
                    <a:lstStyle/>
                    <a:p>
                      <a:pPr algn="just">
                        <a:lnSpc>
                          <a:spcPct val="115000"/>
                        </a:lnSpc>
                        <a:spcBef>
                          <a:spcPts val="0"/>
                        </a:spcBef>
                        <a:spcAft>
                          <a:spcPts val="0"/>
                        </a:spcAft>
                      </a:pPr>
                      <a:r>
                        <a:rPr lang="el-GR" sz="1000" dirty="0" smtClean="0">
                          <a:effectLst/>
                        </a:rPr>
                        <a:t>Το </a:t>
                      </a:r>
                      <a:r>
                        <a:rPr lang="el-GR" sz="1000" dirty="0">
                          <a:effectLst/>
                        </a:rPr>
                        <a:t>περιεχόμενο του μαθήματος διατίθεται με άδεια </a:t>
                      </a:r>
                      <a:r>
                        <a:rPr lang="en-US" sz="1000" dirty="0">
                          <a:effectLst/>
                        </a:rPr>
                        <a:t>Creative Commons </a:t>
                      </a:r>
                      <a:r>
                        <a:rPr lang="el-GR" sz="1000" dirty="0">
                          <a:effectLst/>
                        </a:rPr>
                        <a:t>εκτός και αν αναφέρεται διαφορετικά</a:t>
                      </a:r>
                      <a:endParaRPr lang="el-GR" sz="1100" dirty="0">
                        <a:effectLst/>
                        <a:latin typeface="Arial"/>
                        <a:ea typeface="Times New Roman"/>
                        <a:cs typeface="Times New Roman"/>
                      </a:endParaRPr>
                    </a:p>
                  </a:txBody>
                  <a:tcPr marL="68580" marR="68580" marT="0" marB="0"/>
                </a:tc>
                <a:tc>
                  <a:txBody>
                    <a:bodyPr/>
                    <a:lstStyle/>
                    <a:p>
                      <a:pPr marL="111125" algn="just">
                        <a:lnSpc>
                          <a:spcPct val="115000"/>
                        </a:lnSpc>
                        <a:spcAft>
                          <a:spcPts val="0"/>
                        </a:spcAft>
                      </a:pPr>
                      <a:r>
                        <a:rPr lang="el-GR" sz="1000" dirty="0" smtClean="0">
                          <a:effectLst/>
                        </a:rPr>
                        <a:t>Το </a:t>
                      </a:r>
                      <a:r>
                        <a:rPr lang="el-GR" sz="1000" dirty="0">
                          <a:effectLst/>
                        </a:rPr>
                        <a:t>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endParaRPr lang="el-GR" sz="1100" dirty="0">
                        <a:effectLst/>
                        <a:latin typeface="Arial"/>
                        <a:ea typeface="Times New Roman"/>
                        <a:cs typeface="Times New Roman"/>
                      </a:endParaRPr>
                    </a:p>
                  </a:txBody>
                  <a:tcPr marL="68580" marR="68580" marT="0" marB="0"/>
                </a:tc>
              </a:tr>
            </a:tbl>
          </a:graphicData>
        </a:graphic>
      </p:graphicFrame>
      <p:pic>
        <p:nvPicPr>
          <p:cNvPr id="12" name="Picture 1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853792" y="5367126"/>
            <a:ext cx="1971675" cy="702000"/>
          </a:xfrm>
          <a:prstGeom prst="rect">
            <a:avLst/>
          </a:prstGeom>
          <a:noFill/>
        </p:spPr>
      </p:pic>
      <p:pic>
        <p:nvPicPr>
          <p:cNvPr id="1025" name="Picture 3" descr="Λογότυπο Επιχειρησιακού Προγράμματος Εκπαίδευση και Δια βίου Μάθηση"/>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919227" y="5269682"/>
            <a:ext cx="3543300" cy="847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65076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 Data Set</a:t>
            </a:r>
            <a:endParaRPr lang="el-GR" dirty="0"/>
          </a:p>
        </p:txBody>
      </p:sp>
      <p:sp>
        <p:nvSpPr>
          <p:cNvPr id="3" name="Slide Number Placeholder 2"/>
          <p:cNvSpPr>
            <a:spLocks noGrp="1"/>
          </p:cNvSpPr>
          <p:nvPr>
            <p:ph type="sldNum" sz="quarter" idx="12"/>
          </p:nvPr>
        </p:nvSpPr>
        <p:spPr/>
        <p:txBody>
          <a:bodyPr/>
          <a:lstStyle/>
          <a:p>
            <a:pPr>
              <a:defRPr/>
            </a:pPr>
            <a:fld id="{7E55E3B3-0445-4CFC-BED8-763D4409E61F}" type="slidenum">
              <a:rPr lang="el-GR" smtClean="0"/>
              <a:pPr>
                <a:defRPr/>
              </a:pPr>
              <a:t>9</a:t>
            </a:fld>
            <a:endParaRPr lang="el-GR"/>
          </a:p>
        </p:txBody>
      </p:sp>
      <p:pic>
        <p:nvPicPr>
          <p:cNvPr id="1026" name="Picture 2"/>
          <p:cNvPicPr>
            <a:picLocks noChangeAspect="1" noChangeArrowheads="1"/>
          </p:cNvPicPr>
          <p:nvPr/>
        </p:nvPicPr>
        <p:blipFill>
          <a:blip r:embed="rId2" cstate="print"/>
          <a:srcRect/>
          <a:stretch>
            <a:fillRect/>
          </a:stretch>
        </p:blipFill>
        <p:spPr bwMode="auto">
          <a:xfrm>
            <a:off x="1547664" y="858521"/>
            <a:ext cx="6515249" cy="553751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Names of the attributes</a:t>
            </a:r>
            <a:endParaRPr lang="el-GR" dirty="0"/>
          </a:p>
        </p:txBody>
      </p:sp>
      <p:sp>
        <p:nvSpPr>
          <p:cNvPr id="3" name="Slide Number Placeholder 2"/>
          <p:cNvSpPr>
            <a:spLocks noGrp="1"/>
          </p:cNvSpPr>
          <p:nvPr>
            <p:ph type="sldNum" sz="quarter" idx="12"/>
          </p:nvPr>
        </p:nvSpPr>
        <p:spPr/>
        <p:txBody>
          <a:bodyPr/>
          <a:lstStyle/>
          <a:p>
            <a:pPr>
              <a:defRPr/>
            </a:pPr>
            <a:fld id="{7E55E3B3-0445-4CFC-BED8-763D4409E61F}" type="slidenum">
              <a:rPr lang="el-GR" smtClean="0"/>
              <a:pPr>
                <a:defRPr/>
              </a:pPr>
              <a:t>10</a:t>
            </a:fld>
            <a:endParaRPr lang="el-GR"/>
          </a:p>
        </p:txBody>
      </p:sp>
      <p:pic>
        <p:nvPicPr>
          <p:cNvPr id="2050" name="Picture 2"/>
          <p:cNvPicPr>
            <a:picLocks noChangeAspect="1" noChangeArrowheads="1"/>
          </p:cNvPicPr>
          <p:nvPr/>
        </p:nvPicPr>
        <p:blipFill>
          <a:blip r:embed="rId2" cstate="print"/>
          <a:srcRect/>
          <a:stretch>
            <a:fillRect/>
          </a:stretch>
        </p:blipFill>
        <p:spPr bwMode="auto">
          <a:xfrm>
            <a:off x="2843808" y="825635"/>
            <a:ext cx="3168352" cy="572740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to store</a:t>
            </a:r>
            <a:endParaRPr lang="el-GR" dirty="0"/>
          </a:p>
        </p:txBody>
      </p:sp>
      <p:sp>
        <p:nvSpPr>
          <p:cNvPr id="3" name="Slide Number Placeholder 2"/>
          <p:cNvSpPr>
            <a:spLocks noGrp="1"/>
          </p:cNvSpPr>
          <p:nvPr>
            <p:ph type="sldNum" sz="quarter" idx="12"/>
          </p:nvPr>
        </p:nvSpPr>
        <p:spPr/>
        <p:txBody>
          <a:bodyPr/>
          <a:lstStyle/>
          <a:p>
            <a:pPr>
              <a:defRPr/>
            </a:pPr>
            <a:fld id="{7E55E3B3-0445-4CFC-BED8-763D4409E61F}" type="slidenum">
              <a:rPr lang="el-GR" smtClean="0"/>
              <a:pPr>
                <a:defRPr/>
              </a:pPr>
              <a:t>11</a:t>
            </a:fld>
            <a:endParaRPr lang="el-GR"/>
          </a:p>
        </p:txBody>
      </p:sp>
      <p:pic>
        <p:nvPicPr>
          <p:cNvPr id="3074" name="Picture 2"/>
          <p:cNvPicPr>
            <a:picLocks noChangeAspect="1" noChangeArrowheads="1"/>
          </p:cNvPicPr>
          <p:nvPr/>
        </p:nvPicPr>
        <p:blipFill>
          <a:blip r:embed="rId2" cstate="print"/>
          <a:srcRect/>
          <a:stretch>
            <a:fillRect/>
          </a:stretch>
        </p:blipFill>
        <p:spPr bwMode="auto">
          <a:xfrm>
            <a:off x="2699792" y="946745"/>
            <a:ext cx="2114550" cy="5362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View</a:t>
            </a:r>
            <a:endParaRPr lang="el-GR" dirty="0"/>
          </a:p>
        </p:txBody>
      </p:sp>
      <p:sp>
        <p:nvSpPr>
          <p:cNvPr id="3" name="Slide Number Placeholder 2"/>
          <p:cNvSpPr>
            <a:spLocks noGrp="1"/>
          </p:cNvSpPr>
          <p:nvPr>
            <p:ph type="sldNum" sz="quarter" idx="12"/>
          </p:nvPr>
        </p:nvSpPr>
        <p:spPr/>
        <p:txBody>
          <a:bodyPr/>
          <a:lstStyle/>
          <a:p>
            <a:pPr>
              <a:defRPr/>
            </a:pPr>
            <a:fld id="{7E55E3B3-0445-4CFC-BED8-763D4409E61F}" type="slidenum">
              <a:rPr lang="el-GR" smtClean="0"/>
              <a:pPr>
                <a:defRPr/>
              </a:pPr>
              <a:t>12</a:t>
            </a:fld>
            <a:endParaRPr lang="el-GR"/>
          </a:p>
        </p:txBody>
      </p:sp>
      <p:pic>
        <p:nvPicPr>
          <p:cNvPr id="4098" name="Picture 2"/>
          <p:cNvPicPr>
            <a:picLocks noChangeAspect="1" noChangeArrowheads="1"/>
          </p:cNvPicPr>
          <p:nvPr/>
        </p:nvPicPr>
        <p:blipFill>
          <a:blip r:embed="rId2" cstate="print"/>
          <a:srcRect/>
          <a:stretch>
            <a:fillRect/>
          </a:stretch>
        </p:blipFill>
        <p:spPr bwMode="auto">
          <a:xfrm>
            <a:off x="1835696" y="1157287"/>
            <a:ext cx="5472608" cy="546115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Meta Data View</a:t>
            </a:r>
            <a:endParaRPr lang="el-GR" dirty="0"/>
          </a:p>
        </p:txBody>
      </p:sp>
      <p:sp>
        <p:nvSpPr>
          <p:cNvPr id="3" name="Slide Number Placeholder 2"/>
          <p:cNvSpPr>
            <a:spLocks noGrp="1"/>
          </p:cNvSpPr>
          <p:nvPr>
            <p:ph type="sldNum" sz="quarter" idx="12"/>
          </p:nvPr>
        </p:nvSpPr>
        <p:spPr/>
        <p:txBody>
          <a:bodyPr/>
          <a:lstStyle/>
          <a:p>
            <a:pPr>
              <a:defRPr/>
            </a:pPr>
            <a:fld id="{7E55E3B3-0445-4CFC-BED8-763D4409E61F}" type="slidenum">
              <a:rPr lang="el-GR" smtClean="0"/>
              <a:pPr>
                <a:defRPr/>
              </a:pPr>
              <a:t>13</a:t>
            </a:fld>
            <a:endParaRPr lang="el-GR"/>
          </a:p>
        </p:txBody>
      </p:sp>
      <p:pic>
        <p:nvPicPr>
          <p:cNvPr id="5122" name="Picture 2"/>
          <p:cNvPicPr>
            <a:picLocks noChangeAspect="1" noChangeArrowheads="1"/>
          </p:cNvPicPr>
          <p:nvPr/>
        </p:nvPicPr>
        <p:blipFill>
          <a:blip r:embed="rId2" cstate="print"/>
          <a:srcRect/>
          <a:stretch>
            <a:fillRect/>
          </a:stretch>
        </p:blipFill>
        <p:spPr bwMode="auto">
          <a:xfrm>
            <a:off x="323528" y="2132856"/>
            <a:ext cx="8493573" cy="159847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77584"/>
            <a:ext cx="8229600" cy="907200"/>
          </a:xfrm>
        </p:spPr>
        <p:txBody>
          <a:bodyPr>
            <a:normAutofit fontScale="90000"/>
          </a:bodyPr>
          <a:lstStyle/>
          <a:p>
            <a:r>
              <a:rPr lang="en-US" dirty="0" smtClean="0"/>
              <a:t>Toggle between Design Perspective and Results Perspective</a:t>
            </a:r>
            <a:r>
              <a:rPr lang="el-GR" dirty="0" smtClean="0"/>
              <a:t/>
            </a:r>
            <a:br>
              <a:rPr lang="el-GR" dirty="0" smtClean="0"/>
            </a:br>
            <a:endParaRPr lang="el-GR" dirty="0"/>
          </a:p>
        </p:txBody>
      </p:sp>
      <p:sp>
        <p:nvSpPr>
          <p:cNvPr id="3" name="Slide Number Placeholder 2"/>
          <p:cNvSpPr>
            <a:spLocks noGrp="1"/>
          </p:cNvSpPr>
          <p:nvPr>
            <p:ph type="sldNum" sz="quarter" idx="12"/>
          </p:nvPr>
        </p:nvSpPr>
        <p:spPr/>
        <p:txBody>
          <a:bodyPr/>
          <a:lstStyle/>
          <a:p>
            <a:pPr>
              <a:defRPr/>
            </a:pPr>
            <a:fld id="{7E55E3B3-0445-4CFC-BED8-763D4409E61F}" type="slidenum">
              <a:rPr lang="el-GR" smtClean="0"/>
              <a:pPr>
                <a:defRPr/>
              </a:pPr>
              <a:t>14</a:t>
            </a:fld>
            <a:endParaRPr lang="el-GR"/>
          </a:p>
        </p:txBody>
      </p:sp>
      <p:pic>
        <p:nvPicPr>
          <p:cNvPr id="278530" name="Picture 11"/>
          <p:cNvPicPr>
            <a:picLocks noChangeAspect="1" noChangeArrowheads="1"/>
          </p:cNvPicPr>
          <p:nvPr/>
        </p:nvPicPr>
        <p:blipFill>
          <a:blip r:embed="rId2" cstate="print"/>
          <a:srcRect/>
          <a:stretch>
            <a:fillRect/>
          </a:stretch>
        </p:blipFill>
        <p:spPr bwMode="auto">
          <a:xfrm>
            <a:off x="621761" y="2208287"/>
            <a:ext cx="2078031" cy="1317062"/>
          </a:xfrm>
          <a:prstGeom prst="rect">
            <a:avLst/>
          </a:prstGeom>
          <a:noFill/>
        </p:spPr>
      </p:pic>
      <p:pic>
        <p:nvPicPr>
          <p:cNvPr id="278529" name="Picture 12"/>
          <p:cNvPicPr>
            <a:picLocks noChangeAspect="1" noChangeArrowheads="1"/>
          </p:cNvPicPr>
          <p:nvPr/>
        </p:nvPicPr>
        <p:blipFill>
          <a:blip r:embed="rId3" cstate="print"/>
          <a:srcRect/>
          <a:stretch>
            <a:fillRect/>
          </a:stretch>
        </p:blipFill>
        <p:spPr bwMode="auto">
          <a:xfrm>
            <a:off x="4572000" y="2564904"/>
            <a:ext cx="936104" cy="1077938"/>
          </a:xfrm>
          <a:prstGeom prst="rect">
            <a:avLst/>
          </a:prstGeom>
          <a:noFill/>
        </p:spPr>
      </p:pic>
      <p:sp>
        <p:nvSpPr>
          <p:cNvPr id="278531"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278532" name="Rectangle 4"/>
          <p:cNvSpPr>
            <a:spLocks noChangeArrowheads="1"/>
          </p:cNvSpPr>
          <p:nvPr/>
        </p:nvSpPr>
        <p:spPr bwMode="auto">
          <a:xfrm>
            <a:off x="0" y="8858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
        <p:nvSpPr>
          <p:cNvPr id="278533" name="Rectangle 5"/>
          <p:cNvSpPr>
            <a:spLocks noChangeArrowheads="1"/>
          </p:cNvSpPr>
          <p:nvPr/>
        </p:nvSpPr>
        <p:spPr bwMode="auto">
          <a:xfrm>
            <a:off x="4644008" y="3782797"/>
            <a:ext cx="216024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Design Perspective</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Perspective</a:t>
            </a:r>
            <a:endParaRPr lang="el-GR" dirty="0"/>
          </a:p>
        </p:txBody>
      </p:sp>
      <p:sp>
        <p:nvSpPr>
          <p:cNvPr id="3" name="Slide Number Placeholder 2"/>
          <p:cNvSpPr>
            <a:spLocks noGrp="1"/>
          </p:cNvSpPr>
          <p:nvPr>
            <p:ph type="sldNum" sz="quarter" idx="12"/>
          </p:nvPr>
        </p:nvSpPr>
        <p:spPr/>
        <p:txBody>
          <a:bodyPr/>
          <a:lstStyle/>
          <a:p>
            <a:pPr>
              <a:defRPr/>
            </a:pPr>
            <a:fld id="{7E55E3B3-0445-4CFC-BED8-763D4409E61F}" type="slidenum">
              <a:rPr lang="el-GR" smtClean="0"/>
              <a:pPr>
                <a:defRPr/>
              </a:pPr>
              <a:t>15</a:t>
            </a:fld>
            <a:endParaRPr lang="el-GR"/>
          </a:p>
        </p:txBody>
      </p:sp>
      <p:pic>
        <p:nvPicPr>
          <p:cNvPr id="6146" name="Picture 2"/>
          <p:cNvPicPr>
            <a:picLocks noChangeAspect="1" noChangeArrowheads="1"/>
          </p:cNvPicPr>
          <p:nvPr/>
        </p:nvPicPr>
        <p:blipFill>
          <a:blip r:embed="rId2" cstate="print"/>
          <a:srcRect/>
          <a:stretch>
            <a:fillRect/>
          </a:stretch>
        </p:blipFill>
        <p:spPr bwMode="auto">
          <a:xfrm>
            <a:off x="216024" y="1844824"/>
            <a:ext cx="8820472" cy="222104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Play </a:t>
            </a:r>
            <a:endParaRPr lang="el-GR" dirty="0"/>
          </a:p>
        </p:txBody>
      </p:sp>
      <p:sp>
        <p:nvSpPr>
          <p:cNvPr id="3" name="Slide Number Placeholder 2"/>
          <p:cNvSpPr>
            <a:spLocks noGrp="1"/>
          </p:cNvSpPr>
          <p:nvPr>
            <p:ph type="sldNum" sz="quarter" idx="12"/>
          </p:nvPr>
        </p:nvSpPr>
        <p:spPr/>
        <p:txBody>
          <a:bodyPr/>
          <a:lstStyle/>
          <a:p>
            <a:pPr>
              <a:defRPr/>
            </a:pPr>
            <a:fld id="{7E55E3B3-0445-4CFC-BED8-763D4409E61F}" type="slidenum">
              <a:rPr lang="el-GR" smtClean="0"/>
              <a:pPr>
                <a:defRPr/>
              </a:pPr>
              <a:t>16</a:t>
            </a:fld>
            <a:endParaRPr lang="el-GR"/>
          </a:p>
        </p:txBody>
      </p:sp>
      <p:pic>
        <p:nvPicPr>
          <p:cNvPr id="296962" name="Picture 2"/>
          <p:cNvPicPr>
            <a:picLocks noChangeAspect="1" noChangeArrowheads="1"/>
          </p:cNvPicPr>
          <p:nvPr/>
        </p:nvPicPr>
        <p:blipFill>
          <a:blip r:embed="rId2" cstate="print"/>
          <a:srcRect/>
          <a:stretch>
            <a:fillRect/>
          </a:stretch>
        </p:blipFill>
        <p:spPr bwMode="auto">
          <a:xfrm>
            <a:off x="5269409" y="188640"/>
            <a:ext cx="670743" cy="766563"/>
          </a:xfrm>
          <a:prstGeom prst="rect">
            <a:avLst/>
          </a:prstGeom>
          <a:noFill/>
          <a:ln w="9525">
            <a:noFill/>
            <a:miter lim="800000"/>
            <a:headEnd/>
            <a:tailEnd/>
          </a:ln>
        </p:spPr>
      </p:pic>
      <p:pic>
        <p:nvPicPr>
          <p:cNvPr id="6" name="Picture 2"/>
          <p:cNvPicPr>
            <a:picLocks noChangeAspect="1" noChangeArrowheads="1"/>
          </p:cNvPicPr>
          <p:nvPr/>
        </p:nvPicPr>
        <p:blipFill>
          <a:blip r:embed="rId3" cstate="print"/>
          <a:srcRect/>
          <a:stretch>
            <a:fillRect/>
          </a:stretch>
        </p:blipFill>
        <p:spPr bwMode="auto">
          <a:xfrm>
            <a:off x="323528" y="2132856"/>
            <a:ext cx="8493573" cy="159847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modeling</a:t>
            </a:r>
            <a:endParaRPr lang="en-US" dirty="0"/>
          </a:p>
        </p:txBody>
      </p:sp>
      <p:sp>
        <p:nvSpPr>
          <p:cNvPr id="3" name="2 - Θέση αριθμού διαφάνειας"/>
          <p:cNvSpPr>
            <a:spLocks noGrp="1"/>
          </p:cNvSpPr>
          <p:nvPr>
            <p:ph type="sldNum" sz="quarter" idx="12"/>
          </p:nvPr>
        </p:nvSpPr>
        <p:spPr/>
        <p:txBody>
          <a:bodyPr/>
          <a:lstStyle/>
          <a:p>
            <a:pPr>
              <a:defRPr/>
            </a:pPr>
            <a:fld id="{7E55E3B3-0445-4CFC-BED8-763D4409E61F}" type="slidenum">
              <a:rPr lang="el-GR" smtClean="0"/>
              <a:pPr>
                <a:defRPr/>
              </a:pPr>
              <a:t>17</a:t>
            </a:fld>
            <a:endParaRPr lang="el-GR"/>
          </a:p>
        </p:txBody>
      </p:sp>
      <p:sp>
        <p:nvSpPr>
          <p:cNvPr id="4" name="3 - Ορθογώνιο"/>
          <p:cNvSpPr/>
          <p:nvPr/>
        </p:nvSpPr>
        <p:spPr>
          <a:xfrm>
            <a:off x="179512" y="908720"/>
            <a:ext cx="8640960" cy="6001643"/>
          </a:xfrm>
          <a:prstGeom prst="rect">
            <a:avLst/>
          </a:prstGeom>
        </p:spPr>
        <p:txBody>
          <a:bodyPr wrap="square">
            <a:spAutoFit/>
          </a:bodyPr>
          <a:lstStyle/>
          <a:p>
            <a:r>
              <a:rPr lang="en-US" sz="2400" dirty="0" smtClean="0"/>
              <a:t>The ‘</a:t>
            </a:r>
            <a:r>
              <a:rPr lang="en-US" sz="2400" i="1" dirty="0" smtClean="0"/>
              <a:t>k’ in k-means clustering stands for some number of groups, or clusters. The aim of this data mining methodology is to look at each observation’s individual attribute values and compare them to the means, or in other words averages, of potential groups of other observations in order to find natural groups that are similar to one another. The k-means algorithm accomplishes this by sampling some set of observations in the data set, calculating the averages, or means, for each attribute for the observations in that sample, and then comparing the other attributes in the data set to that sample’s means. The system does this repetitively in order to ‘circle-in’ on the best matches and then to formulate groups of observations which become the clusters. As the means calculated become more and more similar, clusters are formed, and each observation whose attributes values are most like the means of a cluster become members of that cluster. </a:t>
            </a:r>
            <a:endParaRPr lang="en-US"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K-means operators</a:t>
            </a:r>
            <a:endParaRPr lang="en-US" dirty="0"/>
          </a:p>
        </p:txBody>
      </p:sp>
      <p:sp>
        <p:nvSpPr>
          <p:cNvPr id="3" name="2 - Θέση αριθμού διαφάνειας"/>
          <p:cNvSpPr>
            <a:spLocks noGrp="1"/>
          </p:cNvSpPr>
          <p:nvPr>
            <p:ph type="sldNum" sz="quarter" idx="12"/>
          </p:nvPr>
        </p:nvSpPr>
        <p:spPr/>
        <p:txBody>
          <a:bodyPr/>
          <a:lstStyle/>
          <a:p>
            <a:pPr>
              <a:defRPr/>
            </a:pPr>
            <a:fld id="{7E55E3B3-0445-4CFC-BED8-763D4409E61F}" type="slidenum">
              <a:rPr lang="el-GR" smtClean="0"/>
              <a:pPr>
                <a:defRPr/>
              </a:pPr>
              <a:t>18</a:t>
            </a:fld>
            <a:endParaRPr lang="el-GR"/>
          </a:p>
        </p:txBody>
      </p:sp>
      <p:pic>
        <p:nvPicPr>
          <p:cNvPr id="7170" name="Picture 2"/>
          <p:cNvPicPr>
            <a:picLocks noChangeAspect="1" noChangeArrowheads="1"/>
          </p:cNvPicPr>
          <p:nvPr/>
        </p:nvPicPr>
        <p:blipFill>
          <a:blip r:embed="rId2" cstate="print"/>
          <a:srcRect/>
          <a:stretch>
            <a:fillRect/>
          </a:stretch>
        </p:blipFill>
        <p:spPr bwMode="auto">
          <a:xfrm>
            <a:off x="2555776" y="1714800"/>
            <a:ext cx="4464495" cy="37957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2776"/>
            <a:ext cx="8229600" cy="2736304"/>
          </a:xfrm>
        </p:spPr>
        <p:txBody>
          <a:bodyPr>
            <a:noAutofit/>
          </a:bodyPr>
          <a:lstStyle/>
          <a:p>
            <a:r>
              <a:rPr lang="el-GR" sz="2400" dirty="0" smtClean="0"/>
              <a:t>Γίνεται αναφορά σε σημαντικές </a:t>
            </a:r>
            <a:r>
              <a:rPr lang="el-GR" sz="2400" dirty="0"/>
              <a:t>έννοιες </a:t>
            </a:r>
            <a:r>
              <a:rPr lang="el-GR" sz="2400" dirty="0" smtClean="0"/>
              <a:t>εξόρυξης δεδομένων</a:t>
            </a:r>
            <a:r>
              <a:rPr lang="en-US" sz="2400" dirty="0" smtClean="0"/>
              <a:t> (data mining) </a:t>
            </a:r>
            <a:r>
              <a:rPr lang="el-GR" sz="2400" dirty="0" smtClean="0"/>
              <a:t>που αφορούν  το μοντέλο </a:t>
            </a:r>
            <a:r>
              <a:rPr lang="en-US" sz="2400" b="1" dirty="0" smtClean="0">
                <a:solidFill>
                  <a:srgbClr val="FF0000"/>
                </a:solidFill>
              </a:rPr>
              <a:t>k-means cluster (data mining) model</a:t>
            </a:r>
            <a:r>
              <a:rPr lang="el-GR" sz="2400" dirty="0" smtClean="0"/>
              <a:t>. Η διεκπεραίωση των θεμάτων γίνεται κυρίως με χρήση παραδειγμάτων.</a:t>
            </a:r>
          </a:p>
          <a:p>
            <a:r>
              <a:rPr lang="el-GR" sz="2400" dirty="0" smtClean="0"/>
              <a:t>Επιπλέον, γίνεται αναφορά στο εργαλείο </a:t>
            </a:r>
            <a:r>
              <a:rPr lang="en-US" sz="2400" dirty="0" smtClean="0"/>
              <a:t>Rapid</a:t>
            </a:r>
            <a:r>
              <a:rPr lang="el-GR" sz="2400" dirty="0" smtClean="0"/>
              <a:t> </a:t>
            </a:r>
            <a:r>
              <a:rPr lang="en-US" sz="2400" dirty="0" smtClean="0"/>
              <a:t>Miner</a:t>
            </a:r>
            <a:r>
              <a:rPr lang="el-GR" sz="2400" dirty="0" smtClean="0"/>
              <a:t> </a:t>
            </a:r>
            <a:r>
              <a:rPr lang="el-GR" sz="2400" dirty="0"/>
              <a:t/>
            </a:r>
            <a:br>
              <a:rPr lang="el-GR" sz="2400" dirty="0"/>
            </a:br>
            <a:endParaRPr lang="el-GR" sz="2400" dirty="0"/>
          </a:p>
        </p:txBody>
      </p:sp>
      <p:sp>
        <p:nvSpPr>
          <p:cNvPr id="6147" name="Rectangle 6"/>
          <p:cNvSpPr>
            <a:spLocks noChangeArrowheads="1"/>
          </p:cNvSpPr>
          <p:nvPr/>
        </p:nvSpPr>
        <p:spPr bwMode="auto">
          <a:xfrm>
            <a:off x="3810000" y="24241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l-GR"/>
          </a:p>
        </p:txBody>
      </p:sp>
      <p:sp>
        <p:nvSpPr>
          <p:cNvPr id="4" name="Title 3"/>
          <p:cNvSpPr>
            <a:spLocks noGrp="1"/>
          </p:cNvSpPr>
          <p:nvPr>
            <p:ph type="title"/>
          </p:nvPr>
        </p:nvSpPr>
        <p:spPr/>
        <p:txBody>
          <a:bodyPr>
            <a:normAutofit/>
          </a:bodyPr>
          <a:lstStyle/>
          <a:p>
            <a:r>
              <a:rPr lang="el-GR" sz="3600" dirty="0" smtClean="0"/>
              <a:t>Περιγραφή</a:t>
            </a:r>
            <a:endParaRPr lang="el-GR" sz="3600" dirty="0"/>
          </a:p>
        </p:txBody>
      </p:sp>
    </p:spTree>
    <p:extLst>
      <p:ext uri="{BB962C8B-B14F-4D97-AF65-F5344CB8AC3E}">
        <p14:creationId xmlns:p14="http://schemas.microsoft.com/office/powerpoint/2010/main" val="36418175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model</a:t>
            </a:r>
            <a:endParaRPr lang="el-GR" dirty="0"/>
          </a:p>
        </p:txBody>
      </p:sp>
      <p:sp>
        <p:nvSpPr>
          <p:cNvPr id="3" name="Slide Number Placeholder 2"/>
          <p:cNvSpPr>
            <a:spLocks noGrp="1"/>
          </p:cNvSpPr>
          <p:nvPr>
            <p:ph type="sldNum" sz="quarter" idx="12"/>
          </p:nvPr>
        </p:nvSpPr>
        <p:spPr/>
        <p:txBody>
          <a:bodyPr/>
          <a:lstStyle/>
          <a:p>
            <a:pPr>
              <a:defRPr/>
            </a:pPr>
            <a:fld id="{7E55E3B3-0445-4CFC-BED8-763D4409E61F}" type="slidenum">
              <a:rPr lang="el-GR" smtClean="0"/>
              <a:pPr>
                <a:defRPr/>
              </a:pPr>
              <a:t>19</a:t>
            </a:fld>
            <a:endParaRPr lang="el-GR"/>
          </a:p>
        </p:txBody>
      </p:sp>
      <p:pic>
        <p:nvPicPr>
          <p:cNvPr id="8194" name="Picture 2"/>
          <p:cNvPicPr>
            <a:picLocks noChangeAspect="1" noChangeArrowheads="1"/>
          </p:cNvPicPr>
          <p:nvPr/>
        </p:nvPicPr>
        <p:blipFill>
          <a:blip r:embed="rId2" cstate="print"/>
          <a:srcRect/>
          <a:stretch>
            <a:fillRect/>
          </a:stretch>
        </p:blipFill>
        <p:spPr bwMode="auto">
          <a:xfrm>
            <a:off x="430144" y="2147889"/>
            <a:ext cx="8246312" cy="228922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Parameter pane: 2 clusters, max runs 10</a:t>
            </a:r>
            <a:endParaRPr lang="el-GR" dirty="0"/>
          </a:p>
        </p:txBody>
      </p:sp>
      <p:sp>
        <p:nvSpPr>
          <p:cNvPr id="3" name="Slide Number Placeholder 2"/>
          <p:cNvSpPr>
            <a:spLocks noGrp="1"/>
          </p:cNvSpPr>
          <p:nvPr>
            <p:ph type="sldNum" sz="quarter" idx="12"/>
          </p:nvPr>
        </p:nvSpPr>
        <p:spPr/>
        <p:txBody>
          <a:bodyPr/>
          <a:lstStyle/>
          <a:p>
            <a:pPr>
              <a:defRPr/>
            </a:pPr>
            <a:fld id="{7E55E3B3-0445-4CFC-BED8-763D4409E61F}" type="slidenum">
              <a:rPr lang="el-GR" smtClean="0"/>
              <a:pPr>
                <a:defRPr/>
              </a:pPr>
              <a:t>20</a:t>
            </a:fld>
            <a:endParaRPr lang="el-GR"/>
          </a:p>
        </p:txBody>
      </p:sp>
      <p:pic>
        <p:nvPicPr>
          <p:cNvPr id="299010" name="Picture 2"/>
          <p:cNvPicPr>
            <a:picLocks noChangeAspect="1" noChangeArrowheads="1"/>
          </p:cNvPicPr>
          <p:nvPr/>
        </p:nvPicPr>
        <p:blipFill>
          <a:blip r:embed="rId2" cstate="print"/>
          <a:srcRect/>
          <a:stretch>
            <a:fillRect/>
          </a:stretch>
        </p:blipFill>
        <p:spPr bwMode="auto">
          <a:xfrm>
            <a:off x="107504" y="116632"/>
            <a:ext cx="656456" cy="820570"/>
          </a:xfrm>
          <a:prstGeom prst="rect">
            <a:avLst/>
          </a:prstGeom>
          <a:noFill/>
          <a:ln w="9525">
            <a:noFill/>
            <a:miter lim="800000"/>
            <a:headEnd/>
            <a:tailEnd/>
          </a:ln>
        </p:spPr>
      </p:pic>
      <p:pic>
        <p:nvPicPr>
          <p:cNvPr id="9218" name="Picture 2"/>
          <p:cNvPicPr>
            <a:picLocks noChangeAspect="1" noChangeArrowheads="1"/>
          </p:cNvPicPr>
          <p:nvPr/>
        </p:nvPicPr>
        <p:blipFill>
          <a:blip r:embed="rId3" cstate="print"/>
          <a:srcRect/>
          <a:stretch>
            <a:fillRect/>
          </a:stretch>
        </p:blipFill>
        <p:spPr bwMode="auto">
          <a:xfrm>
            <a:off x="2123728" y="1778568"/>
            <a:ext cx="5439162" cy="36666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Initial report</a:t>
            </a:r>
            <a:endParaRPr lang="el-GR" dirty="0"/>
          </a:p>
        </p:txBody>
      </p:sp>
      <p:sp>
        <p:nvSpPr>
          <p:cNvPr id="3" name="Slide Number Placeholder 2"/>
          <p:cNvSpPr>
            <a:spLocks noGrp="1"/>
          </p:cNvSpPr>
          <p:nvPr>
            <p:ph type="sldNum" sz="quarter" idx="12"/>
          </p:nvPr>
        </p:nvSpPr>
        <p:spPr/>
        <p:txBody>
          <a:bodyPr/>
          <a:lstStyle/>
          <a:p>
            <a:pPr>
              <a:defRPr/>
            </a:pPr>
            <a:fld id="{7E55E3B3-0445-4CFC-BED8-763D4409E61F}" type="slidenum">
              <a:rPr lang="el-GR" smtClean="0"/>
              <a:pPr>
                <a:defRPr/>
              </a:pPr>
              <a:t>21</a:t>
            </a:fld>
            <a:endParaRPr lang="el-GR"/>
          </a:p>
        </p:txBody>
      </p:sp>
      <p:pic>
        <p:nvPicPr>
          <p:cNvPr id="10243" name="Picture 3"/>
          <p:cNvPicPr>
            <a:picLocks noChangeAspect="1" noChangeArrowheads="1"/>
          </p:cNvPicPr>
          <p:nvPr/>
        </p:nvPicPr>
        <p:blipFill>
          <a:blip r:embed="rId2" cstate="print"/>
          <a:srcRect/>
          <a:stretch>
            <a:fillRect/>
          </a:stretch>
        </p:blipFill>
        <p:spPr bwMode="auto">
          <a:xfrm>
            <a:off x="778765" y="1916831"/>
            <a:ext cx="6961587" cy="277522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Parameter pane: 4 clusters, max runs 10</a:t>
            </a:r>
            <a:endParaRPr lang="el-GR" dirty="0"/>
          </a:p>
        </p:txBody>
      </p:sp>
      <p:sp>
        <p:nvSpPr>
          <p:cNvPr id="3" name="Slide Number Placeholder 2"/>
          <p:cNvSpPr>
            <a:spLocks noGrp="1"/>
          </p:cNvSpPr>
          <p:nvPr>
            <p:ph type="sldNum" sz="quarter" idx="12"/>
          </p:nvPr>
        </p:nvSpPr>
        <p:spPr/>
        <p:txBody>
          <a:bodyPr/>
          <a:lstStyle/>
          <a:p>
            <a:pPr>
              <a:defRPr/>
            </a:pPr>
            <a:fld id="{7E55E3B3-0445-4CFC-BED8-763D4409E61F}" type="slidenum">
              <a:rPr lang="el-GR" smtClean="0"/>
              <a:pPr>
                <a:defRPr/>
              </a:pPr>
              <a:t>22</a:t>
            </a:fld>
            <a:endParaRPr lang="el-GR"/>
          </a:p>
        </p:txBody>
      </p:sp>
      <p:pic>
        <p:nvPicPr>
          <p:cNvPr id="11266" name="Picture 2"/>
          <p:cNvPicPr>
            <a:picLocks noChangeAspect="1" noChangeArrowheads="1"/>
          </p:cNvPicPr>
          <p:nvPr/>
        </p:nvPicPr>
        <p:blipFill>
          <a:blip r:embed="rId2" cstate="print"/>
          <a:srcRect/>
          <a:stretch>
            <a:fillRect/>
          </a:stretch>
        </p:blipFill>
        <p:spPr bwMode="auto">
          <a:xfrm>
            <a:off x="2483768" y="1859072"/>
            <a:ext cx="3412207" cy="256529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clusters </a:t>
            </a:r>
            <a:endParaRPr lang="el-GR" dirty="0"/>
          </a:p>
        </p:txBody>
      </p:sp>
      <p:sp>
        <p:nvSpPr>
          <p:cNvPr id="3" name="Slide Number Placeholder 2"/>
          <p:cNvSpPr>
            <a:spLocks noGrp="1"/>
          </p:cNvSpPr>
          <p:nvPr>
            <p:ph type="sldNum" sz="quarter" idx="12"/>
          </p:nvPr>
        </p:nvSpPr>
        <p:spPr/>
        <p:txBody>
          <a:bodyPr/>
          <a:lstStyle/>
          <a:p>
            <a:pPr>
              <a:defRPr/>
            </a:pPr>
            <a:fld id="{7E55E3B3-0445-4CFC-BED8-763D4409E61F}" type="slidenum">
              <a:rPr lang="el-GR" smtClean="0"/>
              <a:pPr>
                <a:defRPr/>
              </a:pPr>
              <a:t>23</a:t>
            </a:fld>
            <a:endParaRPr lang="el-GR"/>
          </a:p>
        </p:txBody>
      </p:sp>
      <p:pic>
        <p:nvPicPr>
          <p:cNvPr id="12290" name="Picture 2"/>
          <p:cNvPicPr>
            <a:picLocks noChangeAspect="1" noChangeArrowheads="1"/>
          </p:cNvPicPr>
          <p:nvPr/>
        </p:nvPicPr>
        <p:blipFill>
          <a:blip r:embed="rId2" cstate="print"/>
          <a:srcRect/>
          <a:stretch>
            <a:fillRect/>
          </a:stretch>
        </p:blipFill>
        <p:spPr bwMode="auto">
          <a:xfrm>
            <a:off x="2123728" y="2052638"/>
            <a:ext cx="4296122" cy="319994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Centroid</a:t>
            </a:r>
            <a:r>
              <a:rPr lang="en-US" dirty="0" smtClean="0"/>
              <a:t> table (“cluster 0 is where Sonia will likely focus her early efforts”) </a:t>
            </a:r>
            <a:endParaRPr lang="el-GR" dirty="0"/>
          </a:p>
        </p:txBody>
      </p:sp>
      <p:sp>
        <p:nvSpPr>
          <p:cNvPr id="3" name="Slide Number Placeholder 2"/>
          <p:cNvSpPr>
            <a:spLocks noGrp="1"/>
          </p:cNvSpPr>
          <p:nvPr>
            <p:ph type="sldNum" sz="quarter" idx="12"/>
          </p:nvPr>
        </p:nvSpPr>
        <p:spPr/>
        <p:txBody>
          <a:bodyPr/>
          <a:lstStyle/>
          <a:p>
            <a:pPr>
              <a:defRPr/>
            </a:pPr>
            <a:fld id="{7E55E3B3-0445-4CFC-BED8-763D4409E61F}" type="slidenum">
              <a:rPr lang="el-GR" smtClean="0"/>
              <a:pPr>
                <a:defRPr/>
              </a:pPr>
              <a:t>24</a:t>
            </a:fld>
            <a:endParaRPr lang="el-GR"/>
          </a:p>
        </p:txBody>
      </p:sp>
      <p:pic>
        <p:nvPicPr>
          <p:cNvPr id="13314" name="Picture 2"/>
          <p:cNvPicPr>
            <a:picLocks noChangeAspect="1" noChangeArrowheads="1"/>
          </p:cNvPicPr>
          <p:nvPr/>
        </p:nvPicPr>
        <p:blipFill>
          <a:blip r:embed="rId2" cstate="print"/>
          <a:srcRect/>
          <a:stretch>
            <a:fillRect/>
          </a:stretch>
        </p:blipFill>
        <p:spPr bwMode="auto">
          <a:xfrm>
            <a:off x="676031" y="1322435"/>
            <a:ext cx="8110785" cy="390676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8640"/>
            <a:ext cx="7772400" cy="1470025"/>
          </a:xfrm>
        </p:spPr>
        <p:txBody>
          <a:bodyPr>
            <a:normAutofit fontScale="90000"/>
          </a:bodyPr>
          <a:lstStyle/>
          <a:p>
            <a:r>
              <a:rPr lang="el-GR" dirty="0" smtClean="0"/>
              <a:t/>
            </a:r>
            <a:br>
              <a:rPr lang="el-GR" dirty="0" smtClean="0"/>
            </a:br>
            <a:r>
              <a:rPr lang="en-US" dirty="0" smtClean="0"/>
              <a:t>Folder view </a:t>
            </a:r>
            <a:br>
              <a:rPr lang="en-US" dirty="0" smtClean="0"/>
            </a:br>
            <a:endParaRPr lang="el-GR" dirty="0"/>
          </a:p>
        </p:txBody>
      </p:sp>
      <p:sp>
        <p:nvSpPr>
          <p:cNvPr id="4" name="3 - Υπότιτλος"/>
          <p:cNvSpPr>
            <a:spLocks noGrp="1"/>
          </p:cNvSpPr>
          <p:nvPr>
            <p:ph type="subTitle" idx="1"/>
          </p:nvPr>
        </p:nvSpPr>
        <p:spPr/>
        <p:txBody>
          <a:bodyPr/>
          <a:lstStyle/>
          <a:p>
            <a:endParaRPr lang="en-US"/>
          </a:p>
        </p:txBody>
      </p:sp>
      <p:pic>
        <p:nvPicPr>
          <p:cNvPr id="14338" name="Picture 2"/>
          <p:cNvPicPr>
            <a:picLocks noChangeAspect="1" noChangeArrowheads="1"/>
          </p:cNvPicPr>
          <p:nvPr/>
        </p:nvPicPr>
        <p:blipFill>
          <a:blip r:embed="rId2" cstate="print"/>
          <a:srcRect/>
          <a:stretch>
            <a:fillRect/>
          </a:stretch>
        </p:blipFill>
        <p:spPr bwMode="auto">
          <a:xfrm>
            <a:off x="1286636" y="1844824"/>
            <a:ext cx="6122726" cy="295232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
            </a:r>
            <a:br>
              <a:rPr lang="el-GR" dirty="0" smtClean="0"/>
            </a:br>
            <a:r>
              <a:rPr lang="en-US" dirty="0" smtClean="0"/>
              <a:t>cluster_0</a:t>
            </a:r>
            <a:br>
              <a:rPr lang="en-US" dirty="0" smtClean="0"/>
            </a:br>
            <a:endParaRPr lang="el-GR" dirty="0"/>
          </a:p>
        </p:txBody>
      </p:sp>
      <p:sp>
        <p:nvSpPr>
          <p:cNvPr id="3" name="Slide Number Placeholder 2"/>
          <p:cNvSpPr>
            <a:spLocks noGrp="1"/>
          </p:cNvSpPr>
          <p:nvPr>
            <p:ph type="sldNum" sz="quarter" idx="12"/>
          </p:nvPr>
        </p:nvSpPr>
        <p:spPr/>
        <p:txBody>
          <a:bodyPr/>
          <a:lstStyle/>
          <a:p>
            <a:pPr>
              <a:defRPr/>
            </a:pPr>
            <a:fld id="{7E55E3B3-0445-4CFC-BED8-763D4409E61F}" type="slidenum">
              <a:rPr lang="el-GR" smtClean="0"/>
              <a:pPr>
                <a:defRPr/>
              </a:pPr>
              <a:t>26</a:t>
            </a:fld>
            <a:endParaRPr lang="el-GR"/>
          </a:p>
        </p:txBody>
      </p:sp>
      <p:pic>
        <p:nvPicPr>
          <p:cNvPr id="15362" name="Picture 2"/>
          <p:cNvPicPr>
            <a:picLocks noChangeAspect="1" noChangeArrowheads="1"/>
          </p:cNvPicPr>
          <p:nvPr/>
        </p:nvPicPr>
        <p:blipFill>
          <a:blip r:embed="rId2" cstate="print"/>
          <a:srcRect/>
          <a:stretch>
            <a:fillRect/>
          </a:stretch>
        </p:blipFill>
        <p:spPr bwMode="auto">
          <a:xfrm>
            <a:off x="2267744" y="1268760"/>
            <a:ext cx="3161506" cy="474225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details</a:t>
            </a:r>
            <a:endParaRPr lang="el-GR" dirty="0"/>
          </a:p>
        </p:txBody>
      </p:sp>
      <p:sp>
        <p:nvSpPr>
          <p:cNvPr id="3" name="Slide Number Placeholder 2"/>
          <p:cNvSpPr>
            <a:spLocks noGrp="1"/>
          </p:cNvSpPr>
          <p:nvPr>
            <p:ph type="sldNum" sz="quarter" idx="12"/>
          </p:nvPr>
        </p:nvSpPr>
        <p:spPr/>
        <p:txBody>
          <a:bodyPr/>
          <a:lstStyle/>
          <a:p>
            <a:pPr>
              <a:defRPr/>
            </a:pPr>
            <a:fld id="{7E55E3B3-0445-4CFC-BED8-763D4409E61F}" type="slidenum">
              <a:rPr lang="el-GR" smtClean="0"/>
              <a:pPr>
                <a:defRPr/>
              </a:pPr>
              <a:t>27</a:t>
            </a:fld>
            <a:endParaRPr lang="el-GR"/>
          </a:p>
        </p:txBody>
      </p:sp>
      <p:pic>
        <p:nvPicPr>
          <p:cNvPr id="16386" name="Picture 2"/>
          <p:cNvPicPr>
            <a:picLocks noChangeAspect="1" noChangeArrowheads="1"/>
          </p:cNvPicPr>
          <p:nvPr/>
        </p:nvPicPr>
        <p:blipFill>
          <a:blip r:embed="rId2" cstate="print"/>
          <a:srcRect/>
          <a:stretch>
            <a:fillRect/>
          </a:stretch>
        </p:blipFill>
        <p:spPr bwMode="auto">
          <a:xfrm>
            <a:off x="1547664" y="1006177"/>
            <a:ext cx="5429250" cy="5591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Filter</a:t>
            </a:r>
            <a:endParaRPr lang="el-GR" dirty="0"/>
          </a:p>
        </p:txBody>
      </p:sp>
      <p:sp>
        <p:nvSpPr>
          <p:cNvPr id="3" name="Slide Number Placeholder 2"/>
          <p:cNvSpPr>
            <a:spLocks noGrp="1"/>
          </p:cNvSpPr>
          <p:nvPr>
            <p:ph type="sldNum" sz="quarter" idx="12"/>
          </p:nvPr>
        </p:nvSpPr>
        <p:spPr/>
        <p:txBody>
          <a:bodyPr/>
          <a:lstStyle/>
          <a:p>
            <a:pPr>
              <a:defRPr/>
            </a:pPr>
            <a:fld id="{7E55E3B3-0445-4CFC-BED8-763D4409E61F}" type="slidenum">
              <a:rPr lang="el-GR" smtClean="0"/>
              <a:pPr>
                <a:defRPr/>
              </a:pPr>
              <a:t>28</a:t>
            </a:fld>
            <a:endParaRPr lang="el-GR"/>
          </a:p>
        </p:txBody>
      </p:sp>
      <p:pic>
        <p:nvPicPr>
          <p:cNvPr id="17410" name="Picture 2"/>
          <p:cNvPicPr>
            <a:picLocks noChangeAspect="1" noChangeArrowheads="1"/>
          </p:cNvPicPr>
          <p:nvPr/>
        </p:nvPicPr>
        <p:blipFill>
          <a:blip r:embed="rId2" cstate="print"/>
          <a:srcRect/>
          <a:stretch>
            <a:fillRect/>
          </a:stretch>
        </p:blipFill>
        <p:spPr bwMode="auto">
          <a:xfrm>
            <a:off x="2411761" y="1419887"/>
            <a:ext cx="3317528" cy="30854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Ενδεικτική </a:t>
            </a:r>
            <a:r>
              <a:rPr lang="el-GR" dirty="0" smtClean="0"/>
              <a:t>Βιβλιογραφία</a:t>
            </a:r>
            <a:endParaRPr lang="el-GR" dirty="0"/>
          </a:p>
        </p:txBody>
      </p:sp>
      <p:sp>
        <p:nvSpPr>
          <p:cNvPr id="3" name="Content Placeholder 2"/>
          <p:cNvSpPr>
            <a:spLocks noGrp="1"/>
          </p:cNvSpPr>
          <p:nvPr>
            <p:ph idx="1"/>
          </p:nvPr>
        </p:nvSpPr>
        <p:spPr>
          <a:xfrm>
            <a:off x="457200" y="980728"/>
            <a:ext cx="8229600" cy="5661248"/>
          </a:xfrm>
        </p:spPr>
        <p:txBody>
          <a:bodyPr>
            <a:noAutofit/>
          </a:bodyPr>
          <a:lstStyle/>
          <a:p>
            <a:r>
              <a:rPr lang="en-US" sz="2000" b="1" dirty="0" smtClean="0"/>
              <a:t>M</a:t>
            </a:r>
            <a:r>
              <a:rPr lang="el-GR" sz="2000" b="1" dirty="0" smtClean="0"/>
              <a:t>. </a:t>
            </a:r>
            <a:r>
              <a:rPr lang="en-US" sz="2000" b="1" dirty="0" smtClean="0"/>
              <a:t>North</a:t>
            </a:r>
            <a:r>
              <a:rPr lang="el-GR" sz="2000" b="1" dirty="0" smtClean="0"/>
              <a:t>, </a:t>
            </a:r>
            <a:r>
              <a:rPr lang="en-US" sz="2000" b="1" dirty="0" smtClean="0"/>
              <a:t>Data Mining for the Masses</a:t>
            </a:r>
            <a:r>
              <a:rPr lang="el-GR" sz="2000" b="1" dirty="0" smtClean="0"/>
              <a:t>, 2012</a:t>
            </a:r>
            <a:r>
              <a:rPr lang="en-US" sz="2000" b="1" dirty="0" smtClean="0"/>
              <a:t>, ISBN: 978-0615684376 </a:t>
            </a:r>
          </a:p>
          <a:p>
            <a:r>
              <a:rPr lang="en-US" sz="2000" dirty="0" smtClean="0"/>
              <a:t>This book is licensed under a Creative Commons Attribution 3.0 License </a:t>
            </a:r>
          </a:p>
        </p:txBody>
      </p:sp>
    </p:spTree>
    <p:extLst>
      <p:ext uri="{BB962C8B-B14F-4D97-AF65-F5344CB8AC3E}">
        <p14:creationId xmlns:p14="http://schemas.microsoft.com/office/powerpoint/2010/main" val="28306113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Filter Examples</a:t>
            </a:r>
            <a:endParaRPr lang="en-US" dirty="0"/>
          </a:p>
        </p:txBody>
      </p:sp>
      <p:sp>
        <p:nvSpPr>
          <p:cNvPr id="3" name="2 - Θέση αριθμού διαφάνειας"/>
          <p:cNvSpPr>
            <a:spLocks noGrp="1"/>
          </p:cNvSpPr>
          <p:nvPr>
            <p:ph type="sldNum" sz="quarter" idx="12"/>
          </p:nvPr>
        </p:nvSpPr>
        <p:spPr/>
        <p:txBody>
          <a:bodyPr/>
          <a:lstStyle/>
          <a:p>
            <a:pPr>
              <a:defRPr/>
            </a:pPr>
            <a:fld id="{7E55E3B3-0445-4CFC-BED8-763D4409E61F}" type="slidenum">
              <a:rPr lang="el-GR" smtClean="0"/>
              <a:pPr>
                <a:defRPr/>
              </a:pPr>
              <a:t>29</a:t>
            </a:fld>
            <a:endParaRPr lang="el-GR"/>
          </a:p>
        </p:txBody>
      </p:sp>
      <p:pic>
        <p:nvPicPr>
          <p:cNvPr id="18434" name="Picture 2"/>
          <p:cNvPicPr>
            <a:picLocks noChangeAspect="1" noChangeArrowheads="1"/>
          </p:cNvPicPr>
          <p:nvPr/>
        </p:nvPicPr>
        <p:blipFill>
          <a:blip r:embed="rId2" cstate="print"/>
          <a:srcRect/>
          <a:stretch>
            <a:fillRect/>
          </a:stretch>
        </p:blipFill>
        <p:spPr bwMode="auto">
          <a:xfrm>
            <a:off x="827584" y="1871663"/>
            <a:ext cx="7200800" cy="242249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Parameters</a:t>
            </a:r>
            <a:endParaRPr lang="el-GR" dirty="0"/>
          </a:p>
        </p:txBody>
      </p:sp>
      <p:sp>
        <p:nvSpPr>
          <p:cNvPr id="3" name="Slide Number Placeholder 2"/>
          <p:cNvSpPr>
            <a:spLocks noGrp="1"/>
          </p:cNvSpPr>
          <p:nvPr>
            <p:ph type="sldNum" sz="quarter" idx="12"/>
          </p:nvPr>
        </p:nvSpPr>
        <p:spPr/>
        <p:txBody>
          <a:bodyPr/>
          <a:lstStyle/>
          <a:p>
            <a:pPr>
              <a:defRPr/>
            </a:pPr>
            <a:fld id="{7E55E3B3-0445-4CFC-BED8-763D4409E61F}" type="slidenum">
              <a:rPr lang="el-GR" smtClean="0"/>
              <a:pPr>
                <a:defRPr/>
              </a:pPr>
              <a:t>30</a:t>
            </a:fld>
            <a:endParaRPr lang="el-GR"/>
          </a:p>
        </p:txBody>
      </p:sp>
      <p:pic>
        <p:nvPicPr>
          <p:cNvPr id="19458" name="Picture 2"/>
          <p:cNvPicPr>
            <a:picLocks noChangeAspect="1" noChangeArrowheads="1"/>
          </p:cNvPicPr>
          <p:nvPr/>
        </p:nvPicPr>
        <p:blipFill>
          <a:blip r:embed="rId2" cstate="print"/>
          <a:srcRect/>
          <a:stretch>
            <a:fillRect/>
          </a:stretch>
        </p:blipFill>
        <p:spPr bwMode="auto">
          <a:xfrm>
            <a:off x="751166" y="1556793"/>
            <a:ext cx="6485130" cy="317771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Data view: Filtered results for cluster 0 observations</a:t>
            </a:r>
            <a:endParaRPr lang="el-GR" dirty="0"/>
          </a:p>
        </p:txBody>
      </p:sp>
      <p:sp>
        <p:nvSpPr>
          <p:cNvPr id="3" name="Slide Number Placeholder 2"/>
          <p:cNvSpPr>
            <a:spLocks noGrp="1"/>
          </p:cNvSpPr>
          <p:nvPr>
            <p:ph type="sldNum" sz="quarter" idx="12"/>
          </p:nvPr>
        </p:nvSpPr>
        <p:spPr/>
        <p:txBody>
          <a:bodyPr/>
          <a:lstStyle/>
          <a:p>
            <a:pPr>
              <a:defRPr/>
            </a:pPr>
            <a:fld id="{7E55E3B3-0445-4CFC-BED8-763D4409E61F}" type="slidenum">
              <a:rPr lang="el-GR" smtClean="0"/>
              <a:pPr>
                <a:defRPr/>
              </a:pPr>
              <a:t>31</a:t>
            </a:fld>
            <a:endParaRPr lang="el-GR"/>
          </a:p>
        </p:txBody>
      </p:sp>
      <p:pic>
        <p:nvPicPr>
          <p:cNvPr id="20482" name="Picture 2"/>
          <p:cNvPicPr>
            <a:picLocks noChangeAspect="1" noChangeArrowheads="1"/>
          </p:cNvPicPr>
          <p:nvPr/>
        </p:nvPicPr>
        <p:blipFill>
          <a:blip r:embed="rId2" cstate="print"/>
          <a:srcRect/>
          <a:stretch>
            <a:fillRect/>
          </a:stretch>
        </p:blipFill>
        <p:spPr bwMode="auto">
          <a:xfrm>
            <a:off x="1403648" y="1990724"/>
            <a:ext cx="6264696" cy="381439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spcBef>
                <a:spcPts val="0"/>
              </a:spcBef>
              <a:buNone/>
            </a:pPr>
            <a:r>
              <a:rPr lang="el-GR" sz="2000" dirty="0" smtClean="0"/>
              <a:t>Copyright Τεχνολογικό Εκπαιδευτικό Ίδρυμα Αθήνας</a:t>
            </a:r>
            <a:r>
              <a:rPr lang="en-US" sz="2000" dirty="0" smtClean="0"/>
              <a:t>, </a:t>
            </a:r>
            <a:r>
              <a:rPr lang="el-GR" sz="2000" dirty="0" smtClean="0"/>
              <a:t>Χ. </a:t>
            </a:r>
            <a:r>
              <a:rPr lang="el-GR" sz="2000" dirty="0" err="1" smtClean="0"/>
              <a:t>Σκουρλάς</a:t>
            </a:r>
            <a:r>
              <a:rPr lang="el-GR" sz="2000" dirty="0" smtClean="0"/>
              <a:t> </a:t>
            </a:r>
            <a:r>
              <a:rPr lang="el-GR" sz="2000" dirty="0"/>
              <a:t>2014</a:t>
            </a:r>
            <a:r>
              <a:rPr lang="el-GR" sz="2000" dirty="0" smtClean="0"/>
              <a:t>.</a:t>
            </a:r>
          </a:p>
          <a:p>
            <a:pPr marL="0" indent="0">
              <a:spcBef>
                <a:spcPts val="0"/>
              </a:spcBef>
              <a:buNone/>
            </a:pPr>
            <a:r>
              <a:rPr lang="el-GR" sz="2000" dirty="0" smtClean="0"/>
              <a:t>Χ</a:t>
            </a:r>
            <a:r>
              <a:rPr lang="el-GR" sz="2000" dirty="0"/>
              <a:t>. </a:t>
            </a:r>
            <a:r>
              <a:rPr lang="el-GR" sz="2000" dirty="0" err="1" smtClean="0"/>
              <a:t>Σκουρλάς</a:t>
            </a:r>
            <a:r>
              <a:rPr lang="el-GR" sz="2000" dirty="0" smtClean="0"/>
              <a:t>. </a:t>
            </a:r>
            <a:r>
              <a:rPr lang="el-GR" sz="2000" dirty="0"/>
              <a:t>«Εξόρυξη δεδομένων και διαχείριση δεδομένων μεγάλης κλίμακας. </a:t>
            </a:r>
            <a:r>
              <a:rPr lang="el-GR" sz="2000" dirty="0"/>
              <a:t>Ενότητα </a:t>
            </a:r>
            <a:r>
              <a:rPr lang="en-US" sz="2000" smtClean="0"/>
              <a:t>6</a:t>
            </a:r>
            <a:r>
              <a:rPr lang="el-GR" sz="2000" smtClean="0"/>
              <a:t>: </a:t>
            </a:r>
            <a:r>
              <a:rPr lang="el-GR" sz="2000" dirty="0"/>
              <a:t>«Θέματα εξόρυξης δεδομένων με χρήση </a:t>
            </a:r>
            <a:r>
              <a:rPr lang="el-GR" sz="2000" dirty="0" err="1"/>
              <a:t>Rapid</a:t>
            </a:r>
            <a:r>
              <a:rPr lang="el-GR" sz="2000" dirty="0"/>
              <a:t> </a:t>
            </a:r>
            <a:r>
              <a:rPr lang="el-GR" sz="2000" dirty="0" err="1"/>
              <a:t>Miner</a:t>
            </a:r>
            <a:r>
              <a:rPr lang="el-GR" sz="2000" dirty="0"/>
              <a:t> – k-</a:t>
            </a:r>
            <a:r>
              <a:rPr lang="el-GR" sz="2000" dirty="0" err="1"/>
              <a:t>means</a:t>
            </a:r>
            <a:r>
              <a:rPr lang="el-GR" sz="2000" dirty="0"/>
              <a:t> </a:t>
            </a:r>
            <a:r>
              <a:rPr lang="el-GR" sz="2000" dirty="0" err="1"/>
              <a:t>clusterin</a:t>
            </a:r>
            <a:r>
              <a:rPr lang="el-GR" sz="2000" dirty="0"/>
              <a:t>». </a:t>
            </a:r>
            <a:r>
              <a:rPr lang="el-GR" sz="2000" dirty="0" smtClean="0"/>
              <a:t>Έκδοση: 1.0. Αθήνα 2014. Διαθέσιμο από τη δικτυακή διεύθυνση: </a:t>
            </a:r>
            <a:r>
              <a:rPr lang="en-US" sz="2000" dirty="0" smtClean="0">
                <a:hlinkClick r:id="rId3"/>
              </a:rPr>
              <a:t>ocp.teiath.gr</a:t>
            </a:r>
            <a:r>
              <a:rPr lang="el-GR" sz="2000" dirty="0" smtClean="0"/>
              <a:t>.</a:t>
            </a:r>
          </a:p>
          <a:p>
            <a:endParaRPr lang="el-GR" sz="2000" dirty="0"/>
          </a:p>
        </p:txBody>
      </p:sp>
    </p:spTree>
    <p:extLst>
      <p:ext uri="{BB962C8B-B14F-4D97-AF65-F5344CB8AC3E}">
        <p14:creationId xmlns:p14="http://schemas.microsoft.com/office/powerpoint/2010/main" val="276665379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76648" y="764704"/>
            <a:ext cx="8928992" cy="1728192"/>
          </a:xfrm>
        </p:spPr>
        <p:txBody>
          <a:bodyPr>
            <a:noAutofit/>
          </a:bodyPr>
          <a:lstStyle/>
          <a:p>
            <a:pPr marL="0" indent="0">
              <a:buNone/>
            </a:pPr>
            <a:r>
              <a:rPr lang="el-GR" sz="1800" dirty="0" smtClean="0"/>
              <a:t>Το </a:t>
            </a:r>
            <a:r>
              <a:rPr lang="el-GR" sz="18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1800" dirty="0" err="1"/>
              <a:t>κ.λ.π</a:t>
            </a:r>
            <a:r>
              <a:rPr lang="el-GR" sz="1800" dirty="0"/>
              <a:t>.,  τα οποία εμπεριέχονται σε αυτό και τα οποία αναφέρονται μαζί με τους όρους χρήσης τους στο «Σημείωμα Χρήσης Έργων Τρίτων</a:t>
            </a:r>
            <a:r>
              <a:rPr lang="el-GR" sz="1800" dirty="0" smtClean="0"/>
              <a:t>».                     </a:t>
            </a:r>
          </a:p>
          <a:p>
            <a:pPr marL="0" indent="0">
              <a:buNone/>
            </a:pPr>
            <a:endParaRPr lang="el-GR" sz="18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35896" y="255500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76648" y="3155448"/>
            <a:ext cx="9036496" cy="3456384"/>
          </a:xfrm>
          <a:prstGeom prst="rect">
            <a:avLst/>
          </a:prstGeom>
        </p:spPr>
        <p:txBody>
          <a:bodyPr vert="horz" wrap="square" lIns="91440" tIns="45720" rIns="91440" bIns="45720" rtlCol="0" anchor="ctr">
            <a:normAutofit/>
          </a:bodyPr>
          <a:lstStyle/>
          <a:p>
            <a:r>
              <a:rPr lang="el-GR" dirty="0">
                <a:latin typeface="+mn-lt"/>
              </a:rPr>
              <a:t>[1] http://creativecommons.org/licenses/by-nc-sa/4.0/ </a:t>
            </a:r>
            <a:endParaRPr lang="en-US" dirty="0" smtClean="0">
              <a:latin typeface="+mn-lt"/>
            </a:endParaRPr>
          </a:p>
          <a:p>
            <a:endParaRPr lang="el-GR" dirty="0">
              <a:latin typeface="+mn-lt"/>
            </a:endParaRPr>
          </a:p>
          <a:p>
            <a:r>
              <a:rPr lang="el-GR" dirty="0">
                <a:latin typeface="+mn-lt"/>
              </a:rPr>
              <a:t>Ως </a:t>
            </a:r>
            <a:r>
              <a:rPr lang="el-GR" b="1" dirty="0">
                <a:latin typeface="+mn-lt"/>
              </a:rPr>
              <a:t>Μη Εμπορική</a:t>
            </a:r>
            <a:r>
              <a:rPr lang="el-GR" dirty="0">
                <a:latin typeface="+mn-lt"/>
              </a:rPr>
              <a:t> ορίζεται η χρήση:</a:t>
            </a:r>
          </a:p>
          <a:p>
            <a:pPr marL="342900" lvl="0" indent="-342900">
              <a:buFont typeface="Arial" panose="020B0604020202020204" pitchFamily="34" charset="0"/>
              <a:buChar char="•"/>
            </a:pPr>
            <a:r>
              <a:rPr lang="el-GR" dirty="0">
                <a:latin typeface="+mn-lt"/>
              </a:rPr>
              <a:t>που δεν περιλαμβάνει άμεσο ή έμμεσο οικονομικό όφελος από την χρήση του έργου, για το διανομέα του έργου και </a:t>
            </a:r>
            <a:r>
              <a:rPr lang="el-GR" dirty="0" err="1">
                <a:latin typeface="+mn-lt"/>
              </a:rPr>
              <a:t>αδειοδόχο</a:t>
            </a:r>
            <a:endParaRPr lang="el-GR" dirty="0">
              <a:latin typeface="+mn-lt"/>
            </a:endParaRPr>
          </a:p>
          <a:p>
            <a:pPr marL="342900" lvl="0" indent="-342900">
              <a:buFont typeface="Arial" panose="020B0604020202020204" pitchFamily="34" charset="0"/>
              <a:buChar char="•"/>
            </a:pPr>
            <a:r>
              <a:rPr lang="el-GR" dirty="0">
                <a:latin typeface="+mn-lt"/>
              </a:rPr>
              <a:t>που</a:t>
            </a:r>
            <a:r>
              <a:rPr lang="en-GB" dirty="0">
                <a:latin typeface="+mn-lt"/>
              </a:rPr>
              <a:t> </a:t>
            </a:r>
            <a:r>
              <a:rPr lang="el-GR" dirty="0">
                <a:latin typeface="+mn-lt"/>
              </a:rPr>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latin typeface="+mn-lt"/>
              </a:rPr>
              <a:t>που</a:t>
            </a:r>
            <a:r>
              <a:rPr lang="en-GB" dirty="0">
                <a:latin typeface="+mn-lt"/>
              </a:rPr>
              <a:t> </a:t>
            </a:r>
            <a:r>
              <a:rPr lang="el-GR" dirty="0">
                <a:latin typeface="+mn-lt"/>
              </a:rPr>
              <a:t>δεν προσπορίζει στο διανομέα του έργου και</a:t>
            </a:r>
            <a:r>
              <a:rPr lang="en-GB" dirty="0">
                <a:latin typeface="+mn-lt"/>
              </a:rPr>
              <a:t> </a:t>
            </a:r>
            <a:r>
              <a:rPr lang="el-GR" dirty="0" err="1">
                <a:latin typeface="+mn-lt"/>
              </a:rPr>
              <a:t>αδειοδόχο</a:t>
            </a:r>
            <a:r>
              <a:rPr lang="en-GB" dirty="0">
                <a:latin typeface="+mn-lt"/>
              </a:rPr>
              <a:t> </a:t>
            </a:r>
            <a:r>
              <a:rPr lang="el-GR" dirty="0">
                <a:latin typeface="+mn-lt"/>
              </a:rPr>
              <a:t>έμμεσο οικονομικό όφελος (π.χ. διαφημίσεις) από την προβολή του έργου σε διαδικτυακό </a:t>
            </a:r>
            <a:r>
              <a:rPr lang="el-GR" dirty="0" smtClean="0">
                <a:latin typeface="+mn-lt"/>
              </a:rPr>
              <a:t>τόπο</a:t>
            </a:r>
            <a:endParaRPr lang="en-US" dirty="0" smtClean="0">
              <a:latin typeface="+mn-lt"/>
            </a:endParaRPr>
          </a:p>
          <a:p>
            <a:pPr marL="342900" lvl="0" indent="-342900">
              <a:buFont typeface="Arial" panose="020B0604020202020204" pitchFamily="34" charset="0"/>
              <a:buChar char="•"/>
            </a:pPr>
            <a:endParaRPr lang="el-GR" dirty="0">
              <a:latin typeface="+mn-lt"/>
            </a:endParaRPr>
          </a:p>
          <a:p>
            <a:r>
              <a:rPr lang="el-GR" dirty="0" smtClean="0">
                <a:latin typeface="+mn-lt"/>
              </a:rPr>
              <a:t>Ο </a:t>
            </a:r>
            <a:r>
              <a:rPr lang="el-GR" dirty="0">
                <a:latin typeface="+mn-lt"/>
              </a:rPr>
              <a:t>δικαιούχος μπορεί να παρέχει στον </a:t>
            </a:r>
            <a:r>
              <a:rPr lang="el-GR" dirty="0" err="1">
                <a:latin typeface="+mn-lt"/>
              </a:rPr>
              <a:t>αδειοδόχο</a:t>
            </a:r>
            <a:r>
              <a:rPr lang="el-GR" dirty="0">
                <a:latin typeface="+mn-lt"/>
              </a:rPr>
              <a:t> ξεχωριστή άδεια να χρησιμοποιεί το έργο για εμπορική χρήση, εφόσον αυτό του ζητηθεί</a:t>
            </a:r>
            <a:r>
              <a:rPr lang="el-GR" dirty="0" smtClean="0">
                <a:latin typeface="+mn-lt"/>
              </a:rPr>
              <a:t>.</a:t>
            </a:r>
            <a:endParaRPr lang="el-GR" dirty="0">
              <a:latin typeface="+mn-lt"/>
            </a:endParaRPr>
          </a:p>
        </p:txBody>
      </p:sp>
    </p:spTree>
    <p:extLst>
      <p:ext uri="{BB962C8B-B14F-4D97-AF65-F5344CB8AC3E}">
        <p14:creationId xmlns:p14="http://schemas.microsoft.com/office/powerpoint/2010/main" val="49371588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17192795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21395656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5 - Θέση αριθμού διαφάνειας"/>
          <p:cNvSpPr>
            <a:spLocks noGrp="1"/>
          </p:cNvSpPr>
          <p:nvPr>
            <p:ph type="sldNum" sz="quarter" idx="11"/>
          </p:nvPr>
        </p:nvSpPr>
        <p:spPr>
          <a:noFill/>
        </p:spPr>
        <p:txBody>
          <a:bodyPr/>
          <a:lstStyle/>
          <a:p>
            <a:fld id="{036DF5CD-C7F5-4082-9F53-88572DE10AD2}" type="slidenum">
              <a:rPr lang="en-US"/>
              <a:pPr/>
              <a:t>3</a:t>
            </a:fld>
            <a:endParaRPr lang="en-US"/>
          </a:p>
        </p:txBody>
      </p:sp>
      <p:sp>
        <p:nvSpPr>
          <p:cNvPr id="12291" name="6 - Θέση ημερομηνίας"/>
          <p:cNvSpPr>
            <a:spLocks noGrp="1"/>
          </p:cNvSpPr>
          <p:nvPr>
            <p:ph type="dt" sz="quarter" idx="12"/>
          </p:nvPr>
        </p:nvSpPr>
        <p:spPr>
          <a:noFill/>
        </p:spPr>
        <p:txBody>
          <a:bodyPr/>
          <a:lstStyle/>
          <a:p>
            <a:r>
              <a:rPr lang="en-US" b="1" dirty="0" smtClean="0"/>
              <a:t>Data Mining for the Masses</a:t>
            </a:r>
            <a:endParaRPr lang="en-US" dirty="0"/>
          </a:p>
        </p:txBody>
      </p:sp>
      <p:sp>
        <p:nvSpPr>
          <p:cNvPr id="794626" name="Rectangle 2"/>
          <p:cNvSpPr>
            <a:spLocks noGrp="1" noChangeArrowheads="1"/>
          </p:cNvSpPr>
          <p:nvPr>
            <p:ph type="title"/>
          </p:nvPr>
        </p:nvSpPr>
        <p:spPr/>
        <p:txBody>
          <a:bodyPr lIns="92075" tIns="46038" rIns="92075" bIns="46038">
            <a:normAutofit/>
          </a:bodyPr>
          <a:lstStyle/>
          <a:p>
            <a:pPr>
              <a:defRPr/>
            </a:pPr>
            <a:r>
              <a:rPr lang="en-US" sz="2400" dirty="0" smtClean="0"/>
              <a:t>CRISP-DM Conceptual Model</a:t>
            </a:r>
            <a:endParaRPr lang="en-US" sz="2800" dirty="0" smtClean="0"/>
          </a:p>
        </p:txBody>
      </p:sp>
      <p:sp>
        <p:nvSpPr>
          <p:cNvPr id="6" name="5 - Θέση κειμένου"/>
          <p:cNvSpPr>
            <a:spLocks noGrp="1"/>
          </p:cNvSpPr>
          <p:nvPr>
            <p:ph type="body" sz="half" idx="1"/>
          </p:nvPr>
        </p:nvSpPr>
        <p:spPr/>
        <p:txBody>
          <a:bodyPr/>
          <a:lstStyle/>
          <a:p>
            <a:endParaRPr lang="el-GR"/>
          </a:p>
        </p:txBody>
      </p:sp>
      <p:pic>
        <p:nvPicPr>
          <p:cNvPr id="7" name="6 - Εικόνα"/>
          <p:cNvPicPr/>
          <p:nvPr/>
        </p:nvPicPr>
        <p:blipFill>
          <a:blip r:embed="rId3" cstate="print"/>
          <a:srcRect/>
          <a:stretch>
            <a:fillRect/>
          </a:stretch>
        </p:blipFill>
        <p:spPr bwMode="auto">
          <a:xfrm>
            <a:off x="467544" y="1556792"/>
            <a:ext cx="7848872" cy="4752528"/>
          </a:xfrm>
          <a:prstGeom prst="rect">
            <a:avLst/>
          </a:prstGeom>
          <a:noFill/>
          <a:ln w="9525">
            <a:noFill/>
            <a:miter lim="800000"/>
            <a:headEnd/>
            <a:tailEnd/>
          </a:ln>
        </p:spPr>
      </p:pic>
    </p:spTree>
  </p:cSld>
  <p:clrMapOvr>
    <a:masterClrMapping/>
  </p:clrMapOvr>
  <p:transition>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5 - Θέση αριθμού διαφάνειας"/>
          <p:cNvSpPr>
            <a:spLocks noGrp="1"/>
          </p:cNvSpPr>
          <p:nvPr>
            <p:ph type="sldNum" sz="quarter" idx="12"/>
          </p:nvPr>
        </p:nvSpPr>
        <p:spPr>
          <a:noFill/>
        </p:spPr>
        <p:txBody>
          <a:bodyPr/>
          <a:lstStyle/>
          <a:p>
            <a:fld id="{4CBFA64D-04D0-4928-B819-BE3675BFCD2B}" type="slidenum">
              <a:rPr lang="en-US"/>
              <a:pPr/>
              <a:t>4</a:t>
            </a:fld>
            <a:endParaRPr lang="en-US"/>
          </a:p>
        </p:txBody>
      </p:sp>
      <p:sp>
        <p:nvSpPr>
          <p:cNvPr id="9219" name="Rectangle 2"/>
          <p:cNvSpPr>
            <a:spLocks noGrp="1" noChangeArrowheads="1"/>
          </p:cNvSpPr>
          <p:nvPr>
            <p:ph type="title"/>
          </p:nvPr>
        </p:nvSpPr>
        <p:spPr>
          <a:xfrm>
            <a:off x="1447800" y="304800"/>
            <a:ext cx="7239000" cy="990600"/>
          </a:xfrm>
          <a:noFill/>
        </p:spPr>
        <p:txBody>
          <a:bodyPr lIns="92075" tIns="46038" rIns="92075" bIns="46038" anchor="ctr">
            <a:normAutofit fontScale="90000"/>
          </a:bodyPr>
          <a:lstStyle/>
          <a:p>
            <a:r>
              <a:rPr lang="el-GR" sz="3200" dirty="0" smtClean="0"/>
              <a:t>παράδειγμα</a:t>
            </a:r>
            <a:r>
              <a:rPr lang="en-US" sz="3200" dirty="0" smtClean="0"/>
              <a:t>: </a:t>
            </a:r>
            <a:r>
              <a:rPr lang="en-US" sz="3200" dirty="0">
                <a:solidFill>
                  <a:srgbClr val="FF0000"/>
                </a:solidFill>
              </a:rPr>
              <a:t>k-means cluster </a:t>
            </a:r>
            <a:r>
              <a:rPr lang="en-US" sz="3200" dirty="0" smtClean="0"/>
              <a:t>data mining model</a:t>
            </a:r>
            <a:r>
              <a:rPr lang="el-GR" sz="3200" dirty="0" smtClean="0"/>
              <a:t> </a:t>
            </a:r>
            <a:r>
              <a:rPr lang="en-US" sz="3200" dirty="0" smtClean="0"/>
              <a:t> (</a:t>
            </a:r>
            <a:r>
              <a:rPr lang="el-GR" sz="3200" dirty="0" smtClean="0"/>
              <a:t>χρήση </a:t>
            </a:r>
            <a:r>
              <a:rPr lang="en-US" sz="3200" dirty="0" err="1" smtClean="0"/>
              <a:t>RapidMiner</a:t>
            </a:r>
            <a:r>
              <a:rPr lang="el-GR" sz="3200" dirty="0" smtClean="0"/>
              <a:t>)</a:t>
            </a:r>
            <a:endParaRPr lang="en-US" sz="3600" dirty="0" smtClean="0"/>
          </a:p>
        </p:txBody>
      </p:sp>
      <p:sp>
        <p:nvSpPr>
          <p:cNvPr id="9220" name="Rectangle 3"/>
          <p:cNvSpPr>
            <a:spLocks noGrp="1" noChangeArrowheads="1"/>
          </p:cNvSpPr>
          <p:nvPr>
            <p:ph type="body" idx="1"/>
          </p:nvPr>
        </p:nvSpPr>
        <p:spPr>
          <a:xfrm>
            <a:off x="609600" y="1268760"/>
            <a:ext cx="8229600" cy="4648200"/>
          </a:xfrm>
          <a:noFill/>
        </p:spPr>
        <p:txBody>
          <a:bodyPr lIns="92075" tIns="46038" rIns="92075" bIns="46038">
            <a:normAutofit fontScale="77500" lnSpcReduction="20000"/>
          </a:bodyPr>
          <a:lstStyle/>
          <a:p>
            <a:r>
              <a:rPr lang="en-US" sz="2800" dirty="0"/>
              <a:t>Sonia’s goal is to identify and then try to reach out to individuals insured by her employer who are at high risk for coronary heart disease because of their weight and/or high cholesterol.  She understands that those at low risk, that is, those with low weight and cholesterol, are unlikely to </a:t>
            </a:r>
            <a:r>
              <a:rPr lang="en-US" sz="2800" dirty="0" smtClean="0"/>
              <a:t>participate </a:t>
            </a:r>
            <a:r>
              <a:rPr lang="en-US" sz="2800" dirty="0"/>
              <a:t>in the programs she will offer.  She also understands that there are probably policy holders with high weight and low cholesterol, those with high weight and high cholesterol, and those with low weight and high cholesterol.  She further recognizes there are likely to be a lot of people somewhere in between.  In order to accomplish her goal, she needs to search among the thousands of policy holders to find groups of people with similar characteristics and craft programs and communications that will be relevant and appealing to people in these different groups.</a:t>
            </a:r>
            <a:r>
              <a:rPr lang="el-GR" sz="2800" b="1" dirty="0" smtClean="0"/>
              <a:t>     </a:t>
            </a:r>
            <a:endParaRPr lang="en-US" sz="2800" b="1" dirty="0" smtClean="0"/>
          </a:p>
          <a:p>
            <a:r>
              <a:rPr lang="el-GR" sz="2800" dirty="0" smtClean="0"/>
              <a:t>(</a:t>
            </a:r>
            <a:r>
              <a:rPr lang="en-US" sz="2800" dirty="0" smtClean="0"/>
              <a:t>M</a:t>
            </a:r>
            <a:r>
              <a:rPr lang="el-GR" sz="2800" dirty="0" smtClean="0"/>
              <a:t>. </a:t>
            </a:r>
            <a:r>
              <a:rPr lang="en-US" sz="2800" dirty="0" smtClean="0"/>
              <a:t>North</a:t>
            </a:r>
            <a:r>
              <a:rPr lang="el-GR" sz="2800" dirty="0" smtClean="0"/>
              <a:t>, </a:t>
            </a:r>
            <a:r>
              <a:rPr lang="en-US" sz="2800" dirty="0" smtClean="0"/>
              <a:t>Data Mining for the Masses</a:t>
            </a:r>
            <a:r>
              <a:rPr lang="el-GR" sz="2800" dirty="0" smtClean="0"/>
              <a:t>, 2012</a:t>
            </a:r>
          </a:p>
          <a:p>
            <a:pPr>
              <a:buNone/>
            </a:pPr>
            <a:r>
              <a:rPr lang="el-GR" sz="2800" dirty="0" smtClean="0"/>
              <a:t>       Διασκευή παραδείγματος κεφαλαίου </a:t>
            </a:r>
            <a:r>
              <a:rPr lang="en-US" sz="2800" dirty="0" smtClean="0"/>
              <a:t>6</a:t>
            </a:r>
            <a:r>
              <a:rPr lang="el-GR" sz="2800" dirty="0" smtClean="0"/>
              <a:t>)</a:t>
            </a:r>
            <a:endParaRPr lang="en-US" sz="2800" dirty="0" smtClean="0"/>
          </a:p>
          <a:p>
            <a:endParaRPr lang="en-US" sz="1800" dirty="0" smtClean="0"/>
          </a:p>
        </p:txBody>
      </p:sp>
    </p:spTree>
  </p:cSld>
  <p:clrMapOvr>
    <a:masterClrMapping/>
  </p:clrMapOvr>
  <p:transition>
    <p:blinds/>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79512" y="116632"/>
            <a:ext cx="8517632" cy="907200"/>
          </a:xfrm>
        </p:spPr>
        <p:txBody>
          <a:bodyPr>
            <a:noAutofit/>
          </a:bodyPr>
          <a:lstStyle/>
          <a:p>
            <a:r>
              <a:rPr lang="en-US" sz="2800" dirty="0" smtClean="0"/>
              <a:t>https</a:t>
            </a:r>
            <a:r>
              <a:rPr lang="el-GR" sz="2800" dirty="0" smtClean="0"/>
              <a:t>://</a:t>
            </a:r>
            <a:r>
              <a:rPr lang="en-US" sz="2800" dirty="0" smtClean="0"/>
              <a:t>sites</a:t>
            </a:r>
            <a:r>
              <a:rPr lang="el-GR" sz="2800" dirty="0" smtClean="0"/>
              <a:t>.</a:t>
            </a:r>
            <a:r>
              <a:rPr lang="en-US" sz="2800" dirty="0" err="1" smtClean="0"/>
              <a:t>google</a:t>
            </a:r>
            <a:r>
              <a:rPr lang="el-GR" sz="2800" dirty="0" smtClean="0"/>
              <a:t>.</a:t>
            </a:r>
            <a:r>
              <a:rPr lang="en-US" sz="2800" dirty="0" smtClean="0"/>
              <a:t>com</a:t>
            </a:r>
            <a:r>
              <a:rPr lang="el-GR" sz="2800" dirty="0" smtClean="0"/>
              <a:t>/</a:t>
            </a:r>
            <a:r>
              <a:rPr lang="en-US" sz="2800" dirty="0" smtClean="0"/>
              <a:t>site</a:t>
            </a:r>
            <a:r>
              <a:rPr lang="el-GR" sz="2800" dirty="0" smtClean="0"/>
              <a:t>/</a:t>
            </a:r>
            <a:r>
              <a:rPr lang="en-US" sz="2800" dirty="0" err="1" smtClean="0"/>
              <a:t>dataminingforthemasses</a:t>
            </a:r>
            <a:r>
              <a:rPr lang="el-GR" sz="2800" dirty="0" smtClean="0"/>
              <a:t>/</a:t>
            </a:r>
            <a:endParaRPr lang="el-GR" sz="2800" dirty="0"/>
          </a:p>
        </p:txBody>
      </p:sp>
      <p:sp>
        <p:nvSpPr>
          <p:cNvPr id="3" name="2 - Θέση αριθμού διαφάνειας"/>
          <p:cNvSpPr>
            <a:spLocks noGrp="1"/>
          </p:cNvSpPr>
          <p:nvPr>
            <p:ph type="sldNum" sz="quarter" idx="12"/>
          </p:nvPr>
        </p:nvSpPr>
        <p:spPr/>
        <p:txBody>
          <a:bodyPr/>
          <a:lstStyle/>
          <a:p>
            <a:pPr>
              <a:defRPr/>
            </a:pPr>
            <a:fld id="{7E55E3B3-0445-4CFC-BED8-763D4409E61F}" type="slidenum">
              <a:rPr lang="el-GR" smtClean="0"/>
              <a:pPr>
                <a:defRPr/>
              </a:pPr>
              <a:t>5</a:t>
            </a:fld>
            <a:endParaRPr lang="el-GR"/>
          </a:p>
        </p:txBody>
      </p:sp>
      <p:graphicFrame>
        <p:nvGraphicFramePr>
          <p:cNvPr id="6" name="Table 5"/>
          <p:cNvGraphicFramePr>
            <a:graphicFrameLocks noGrp="1"/>
          </p:cNvGraphicFramePr>
          <p:nvPr>
            <p:extLst>
              <p:ext uri="{D42A27DB-BD31-4B8C-83A1-F6EECF244321}">
                <p14:modId xmlns:p14="http://schemas.microsoft.com/office/powerpoint/2010/main" val="1745521416"/>
              </p:ext>
            </p:extLst>
          </p:nvPr>
        </p:nvGraphicFramePr>
        <p:xfrm>
          <a:off x="179508" y="1556794"/>
          <a:ext cx="11449280" cy="6929287"/>
        </p:xfrm>
        <a:graphic>
          <a:graphicData uri="http://schemas.openxmlformats.org/drawingml/2006/table">
            <a:tbl>
              <a:tblPr/>
              <a:tblGrid>
                <a:gridCol w="2642140"/>
                <a:gridCol w="880714"/>
                <a:gridCol w="880714"/>
                <a:gridCol w="880714"/>
                <a:gridCol w="880714"/>
                <a:gridCol w="880714"/>
                <a:gridCol w="880714"/>
                <a:gridCol w="880714"/>
                <a:gridCol w="880714"/>
                <a:gridCol w="880714"/>
                <a:gridCol w="880714"/>
              </a:tblGrid>
              <a:tr h="408045">
                <a:tc gridSpan="11">
                  <a:txBody>
                    <a:bodyPr/>
                    <a:lstStyle/>
                    <a:p>
                      <a:pPr algn="l" fontAlgn="b"/>
                      <a:r>
                        <a:rPr lang="en-US" sz="2400" b="1" i="0" u="none" strike="noStrike" dirty="0" err="1" smtClean="0">
                          <a:solidFill>
                            <a:srgbClr val="000000"/>
                          </a:solidFill>
                          <a:latin typeface="Calibri"/>
                        </a:rPr>
                        <a:t>Weight,Cholesterol,Gender</a:t>
                      </a:r>
                      <a:endParaRPr lang="en-US" sz="2400" b="1" i="0" u="none" strike="noStrike" dirty="0" smtClean="0">
                        <a:solidFill>
                          <a:srgbClr val="000000"/>
                        </a:solidFill>
                        <a:latin typeface="Calibri"/>
                      </a:endParaRPr>
                    </a:p>
                    <a:p>
                      <a:pPr algn="l" fontAlgn="b"/>
                      <a:r>
                        <a:rPr lang="en-US" sz="2400" b="1" i="0" u="none" strike="noStrike" dirty="0" smtClean="0">
                          <a:solidFill>
                            <a:srgbClr val="000000"/>
                          </a:solidFill>
                          <a:latin typeface="Calibri"/>
                        </a:rPr>
                        <a:t>102,111,1</a:t>
                      </a:r>
                    </a:p>
                    <a:p>
                      <a:pPr algn="l" fontAlgn="b"/>
                      <a:r>
                        <a:rPr lang="en-US" sz="2400" b="1" i="0" u="none" strike="noStrike" dirty="0" smtClean="0">
                          <a:solidFill>
                            <a:srgbClr val="000000"/>
                          </a:solidFill>
                          <a:latin typeface="Calibri"/>
                        </a:rPr>
                        <a:t>115,135,1</a:t>
                      </a:r>
                    </a:p>
                    <a:p>
                      <a:pPr algn="l" fontAlgn="b"/>
                      <a:r>
                        <a:rPr lang="en-US" sz="2400" b="1" i="0" u="none" strike="noStrike" dirty="0" smtClean="0">
                          <a:solidFill>
                            <a:srgbClr val="000000"/>
                          </a:solidFill>
                          <a:latin typeface="Calibri"/>
                        </a:rPr>
                        <a:t>115,136,1</a:t>
                      </a:r>
                    </a:p>
                    <a:p>
                      <a:pPr algn="l" fontAlgn="b"/>
                      <a:r>
                        <a:rPr lang="en-US" sz="2400" b="1" i="0" u="none" strike="noStrike" dirty="0" smtClean="0">
                          <a:solidFill>
                            <a:srgbClr val="000000"/>
                          </a:solidFill>
                          <a:latin typeface="Calibri"/>
                        </a:rPr>
                        <a:t>140,167,0</a:t>
                      </a:r>
                    </a:p>
                    <a:p>
                      <a:pPr algn="l" fontAlgn="b"/>
                      <a:r>
                        <a:rPr lang="en-US" sz="2400" b="1" i="0" u="none" strike="noStrike" dirty="0" smtClean="0">
                          <a:solidFill>
                            <a:srgbClr val="000000"/>
                          </a:solidFill>
                          <a:latin typeface="Calibri"/>
                        </a:rPr>
                        <a:t>130,158,1</a:t>
                      </a:r>
                    </a:p>
                    <a:p>
                      <a:pPr algn="l" fontAlgn="b"/>
                      <a:r>
                        <a:rPr lang="en-US" sz="2400" b="1" i="0" u="none" strike="noStrike" dirty="0" smtClean="0">
                          <a:solidFill>
                            <a:srgbClr val="000000"/>
                          </a:solidFill>
                          <a:latin typeface="Calibri"/>
                        </a:rPr>
                        <a:t>198,227,1</a:t>
                      </a:r>
                    </a:p>
                    <a:p>
                      <a:pPr algn="l" fontAlgn="b"/>
                      <a:r>
                        <a:rPr lang="en-US" sz="2400" b="1" i="0" u="none" strike="noStrike" dirty="0" smtClean="0">
                          <a:solidFill>
                            <a:srgbClr val="000000"/>
                          </a:solidFill>
                          <a:latin typeface="Calibri"/>
                        </a:rPr>
                        <a:t>114,131,1</a:t>
                      </a:r>
                    </a:p>
                    <a:p>
                      <a:pPr algn="l" fontAlgn="b"/>
                      <a:r>
                        <a:rPr lang="en-US" sz="2400" b="1" i="0" u="none" strike="noStrike" dirty="0" smtClean="0">
                          <a:solidFill>
                            <a:srgbClr val="000000"/>
                          </a:solidFill>
                          <a:latin typeface="Calibri"/>
                        </a:rPr>
                        <a:t>145,176,0</a:t>
                      </a:r>
                    </a:p>
                    <a:p>
                      <a:pPr algn="l" fontAlgn="b"/>
                      <a:r>
                        <a:rPr lang="en-US" sz="2400" b="1" i="0" u="none" strike="noStrike" dirty="0" smtClean="0">
                          <a:solidFill>
                            <a:srgbClr val="000000"/>
                          </a:solidFill>
                          <a:latin typeface="Calibri"/>
                        </a:rPr>
                        <a:t>191,223,0</a:t>
                      </a:r>
                    </a:p>
                  </a:txBody>
                  <a:tcPr marL="7327" marR="7327" marT="7327" marB="0" anchor="b">
                    <a:lnL>
                      <a:noFill/>
                    </a:lnL>
                    <a:lnR>
                      <a:noFill/>
                    </a:lnR>
                    <a:lnT>
                      <a:noFill/>
                    </a:lnT>
                    <a:lnB>
                      <a:noFill/>
                    </a:lnB>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r>
              <a:tr h="408045">
                <a:tc gridSpan="2">
                  <a:txBody>
                    <a:bodyPr/>
                    <a:lstStyle/>
                    <a:p>
                      <a:pPr algn="l" fontAlgn="b"/>
                      <a:endParaRPr lang="en-US" sz="1600" b="1" i="0" u="none" strike="noStrike" dirty="0" smtClean="0">
                        <a:solidFill>
                          <a:srgbClr val="000000"/>
                        </a:solidFill>
                        <a:latin typeface="Calibri"/>
                      </a:endParaRPr>
                    </a:p>
                  </a:txBody>
                  <a:tcPr marL="7327" marR="7327" marT="7327" marB="0" anchor="b">
                    <a:lnL>
                      <a:noFill/>
                    </a:lnL>
                    <a:lnR>
                      <a:noFill/>
                    </a:lnR>
                    <a:lnT>
                      <a:noFill/>
                    </a:lnT>
                    <a:lnB>
                      <a:noFill/>
                    </a:lnB>
                  </a:tcPr>
                </a:tc>
                <a:tc hMerge="1">
                  <a:txBody>
                    <a:bodyPr/>
                    <a:lstStyle/>
                    <a:p>
                      <a:endParaRPr lang="el-GR"/>
                    </a:p>
                  </a:txBody>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r>
              <a:tr h="408045">
                <a:tc gridSpan="2">
                  <a:txBody>
                    <a:bodyPr/>
                    <a:lstStyle/>
                    <a:p>
                      <a:pPr algn="l" fontAlgn="b"/>
                      <a:endParaRPr lang="en-US" sz="1600" b="1" i="0" u="none" strike="noStrike" dirty="0" smtClean="0">
                        <a:solidFill>
                          <a:srgbClr val="000000"/>
                        </a:solidFill>
                        <a:latin typeface="Calibri"/>
                      </a:endParaRPr>
                    </a:p>
                  </a:txBody>
                  <a:tcPr marL="7327" marR="7327" marT="7327" marB="0" anchor="b">
                    <a:lnL>
                      <a:noFill/>
                    </a:lnL>
                    <a:lnR>
                      <a:noFill/>
                    </a:lnR>
                    <a:lnT>
                      <a:noFill/>
                    </a:lnT>
                    <a:lnB>
                      <a:noFill/>
                    </a:lnB>
                  </a:tcPr>
                </a:tc>
                <a:tc hMerge="1">
                  <a:txBody>
                    <a:bodyPr/>
                    <a:lstStyle/>
                    <a:p>
                      <a:endParaRPr lang="el-GR"/>
                    </a:p>
                  </a:txBody>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r>
              <a:tr h="408045">
                <a:tc gridSpan="2">
                  <a:txBody>
                    <a:bodyPr/>
                    <a:lstStyle/>
                    <a:p>
                      <a:pPr algn="l" fontAlgn="b"/>
                      <a:endParaRPr lang="en-US" sz="1600" b="1" i="0" u="none" strike="noStrike" dirty="0" smtClean="0">
                        <a:solidFill>
                          <a:srgbClr val="000000"/>
                        </a:solidFill>
                        <a:latin typeface="Calibri"/>
                      </a:endParaRPr>
                    </a:p>
                  </a:txBody>
                  <a:tcPr marL="7327" marR="7327" marT="7327" marB="0" anchor="b">
                    <a:lnL>
                      <a:noFill/>
                    </a:lnL>
                    <a:lnR>
                      <a:noFill/>
                    </a:lnR>
                    <a:lnT>
                      <a:noFill/>
                    </a:lnT>
                    <a:lnB>
                      <a:noFill/>
                    </a:lnB>
                  </a:tcPr>
                </a:tc>
                <a:tc hMerge="1">
                  <a:txBody>
                    <a:bodyPr/>
                    <a:lstStyle/>
                    <a:p>
                      <a:endParaRPr lang="el-GR"/>
                    </a:p>
                  </a:txBody>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r>
              <a:tr h="408045">
                <a:tc>
                  <a:txBody>
                    <a:bodyPr/>
                    <a:lstStyle/>
                    <a:p>
                      <a:pPr algn="l" fontAlgn="b"/>
                      <a:endParaRPr lang="en-US" sz="1600" b="1" i="0" u="none" strike="noStrike" dirty="0" smtClean="0">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n-US" sz="1200" b="0" i="0" u="none" strike="noStrike" dirty="0">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r>
              <a:tr h="408045">
                <a:tc gridSpan="2">
                  <a:txBody>
                    <a:bodyPr/>
                    <a:lstStyle/>
                    <a:p>
                      <a:pPr algn="l" fontAlgn="b"/>
                      <a:endParaRPr lang="en-US" sz="1600" b="1" i="0" u="none" strike="noStrike" dirty="0" smtClean="0">
                        <a:solidFill>
                          <a:srgbClr val="000000"/>
                        </a:solidFill>
                        <a:latin typeface="Calibri"/>
                      </a:endParaRPr>
                    </a:p>
                  </a:txBody>
                  <a:tcPr marL="7327" marR="7327" marT="7327" marB="0" anchor="b">
                    <a:lnL>
                      <a:noFill/>
                    </a:lnL>
                    <a:lnR>
                      <a:noFill/>
                    </a:lnR>
                    <a:lnT>
                      <a:noFill/>
                    </a:lnT>
                    <a:lnB>
                      <a:noFill/>
                    </a:lnB>
                  </a:tcPr>
                </a:tc>
                <a:tc hMerge="1">
                  <a:txBody>
                    <a:bodyPr/>
                    <a:lstStyle/>
                    <a:p>
                      <a:endParaRPr lang="el-GR"/>
                    </a:p>
                  </a:txBody>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r>
              <a:tr h="408045">
                <a:tc>
                  <a:txBody>
                    <a:bodyPr/>
                    <a:lstStyle/>
                    <a:p>
                      <a:pPr algn="l" fontAlgn="b"/>
                      <a:endParaRPr lang="en-US" sz="1600" b="1" i="0" u="none" strike="noStrike" dirty="0" smtClean="0">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n-US" sz="1200" b="0" i="0" u="none" strike="noStrike" dirty="0">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r>
              <a:tr h="408045">
                <a:tc gridSpan="2">
                  <a:txBody>
                    <a:bodyPr/>
                    <a:lstStyle/>
                    <a:p>
                      <a:pPr algn="l" fontAlgn="b"/>
                      <a:endParaRPr lang="en-US" sz="1600" b="1" i="0" u="none" strike="noStrike" dirty="0" smtClean="0">
                        <a:solidFill>
                          <a:srgbClr val="000000"/>
                        </a:solidFill>
                        <a:latin typeface="Calibri"/>
                      </a:endParaRPr>
                    </a:p>
                  </a:txBody>
                  <a:tcPr marL="7327" marR="7327" marT="7327" marB="0" anchor="b">
                    <a:lnL>
                      <a:noFill/>
                    </a:lnL>
                    <a:lnR>
                      <a:noFill/>
                    </a:lnR>
                    <a:lnT>
                      <a:noFill/>
                    </a:lnT>
                    <a:lnB>
                      <a:noFill/>
                    </a:lnB>
                  </a:tcPr>
                </a:tc>
                <a:tc hMerge="1">
                  <a:txBody>
                    <a:bodyPr/>
                    <a:lstStyle/>
                    <a:p>
                      <a:endParaRPr lang="el-GR"/>
                    </a:p>
                  </a:txBody>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r>
              <a:tr h="408045">
                <a:tc gridSpan="2">
                  <a:txBody>
                    <a:bodyPr/>
                    <a:lstStyle/>
                    <a:p>
                      <a:pPr algn="l" fontAlgn="b"/>
                      <a:endParaRPr lang="en-US" sz="1600" b="1" i="0" u="none" strike="noStrike" dirty="0" smtClean="0">
                        <a:solidFill>
                          <a:srgbClr val="000000"/>
                        </a:solidFill>
                        <a:latin typeface="Calibri"/>
                      </a:endParaRPr>
                    </a:p>
                  </a:txBody>
                  <a:tcPr marL="7327" marR="7327" marT="7327" marB="0" anchor="b">
                    <a:lnL>
                      <a:noFill/>
                    </a:lnL>
                    <a:lnR>
                      <a:noFill/>
                    </a:lnR>
                    <a:lnT>
                      <a:noFill/>
                    </a:lnT>
                    <a:lnB>
                      <a:noFill/>
                    </a:lnB>
                  </a:tcPr>
                </a:tc>
                <a:tc hMerge="1">
                  <a:txBody>
                    <a:bodyPr/>
                    <a:lstStyle/>
                    <a:p>
                      <a:endParaRPr lang="el-GR" dirty="0"/>
                    </a:p>
                  </a:txBody>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a:solidFill>
                          <a:srgbClr val="000000"/>
                        </a:solidFill>
                        <a:latin typeface="Calibri"/>
                      </a:endParaRPr>
                    </a:p>
                  </a:txBody>
                  <a:tcPr marL="7327" marR="7327" marT="7327" marB="0" anchor="b">
                    <a:lnL>
                      <a:noFill/>
                    </a:lnL>
                    <a:lnR>
                      <a:noFill/>
                    </a:lnR>
                    <a:lnT>
                      <a:noFill/>
                    </a:lnT>
                    <a:lnB>
                      <a:noFill/>
                    </a:lnB>
                  </a:tcPr>
                </a:tc>
                <a:tc>
                  <a:txBody>
                    <a:bodyPr/>
                    <a:lstStyle/>
                    <a:p>
                      <a:pPr algn="l" fontAlgn="b"/>
                      <a:endParaRPr lang="el-GR" sz="800" b="0" i="0" u="none" strike="noStrike" dirty="0">
                        <a:solidFill>
                          <a:srgbClr val="000000"/>
                        </a:solidFill>
                        <a:latin typeface="Calibri"/>
                      </a:endParaRPr>
                    </a:p>
                  </a:txBody>
                  <a:tcPr marL="7327" marR="7327" marT="7327"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Ορολογία εργαλείου </a:t>
            </a:r>
            <a:r>
              <a:rPr lang="en-US" dirty="0" smtClean="0"/>
              <a:t>Rapid Miner</a:t>
            </a:r>
            <a:endParaRPr lang="el-GR" dirty="0"/>
          </a:p>
        </p:txBody>
      </p:sp>
      <p:sp>
        <p:nvSpPr>
          <p:cNvPr id="3" name="2 - Θέση περιεχομένου"/>
          <p:cNvSpPr>
            <a:spLocks noGrp="1"/>
          </p:cNvSpPr>
          <p:nvPr>
            <p:ph sz="half" idx="1"/>
          </p:nvPr>
        </p:nvSpPr>
        <p:spPr/>
        <p:txBody>
          <a:bodyPr/>
          <a:lstStyle/>
          <a:p>
            <a:endParaRPr lang="el-GR" dirty="0"/>
          </a:p>
        </p:txBody>
      </p:sp>
      <p:sp>
        <p:nvSpPr>
          <p:cNvPr id="5" name="4 - Θέση αριθμού διαφάνειας"/>
          <p:cNvSpPr>
            <a:spLocks noGrp="1"/>
          </p:cNvSpPr>
          <p:nvPr>
            <p:ph type="sldNum" sz="quarter" idx="12"/>
          </p:nvPr>
        </p:nvSpPr>
        <p:spPr/>
        <p:txBody>
          <a:bodyPr/>
          <a:lstStyle/>
          <a:p>
            <a:pPr>
              <a:defRPr/>
            </a:pPr>
            <a:fld id="{7E55E3B3-0445-4CFC-BED8-763D4409E61F}" type="slidenum">
              <a:rPr lang="el-GR" smtClean="0"/>
              <a:pPr>
                <a:defRPr/>
              </a:pPr>
              <a:t>6</a:t>
            </a:fld>
            <a:endParaRPr lang="el-GR"/>
          </a:p>
        </p:txBody>
      </p:sp>
      <p:pic>
        <p:nvPicPr>
          <p:cNvPr id="147459" name="Picture 3"/>
          <p:cNvPicPr>
            <a:picLocks noChangeAspect="1" noChangeArrowheads="1"/>
          </p:cNvPicPr>
          <p:nvPr/>
        </p:nvPicPr>
        <p:blipFill>
          <a:blip r:embed="rId2" cstate="print"/>
          <a:srcRect/>
          <a:stretch>
            <a:fillRect/>
          </a:stretch>
        </p:blipFill>
        <p:spPr bwMode="auto">
          <a:xfrm>
            <a:off x="563107" y="1853828"/>
            <a:ext cx="4872989" cy="1719188"/>
          </a:xfrm>
          <a:prstGeom prst="rect">
            <a:avLst/>
          </a:prstGeom>
          <a:noFill/>
          <a:ln w="9525">
            <a:noFill/>
            <a:miter lim="800000"/>
            <a:headEnd/>
            <a:tailEnd/>
          </a:ln>
          <a:effectLst/>
        </p:spPr>
      </p:pic>
      <p:pic>
        <p:nvPicPr>
          <p:cNvPr id="147460" name="Picture 4"/>
          <p:cNvPicPr>
            <a:picLocks noGrp="1" noChangeAspect="1" noChangeArrowheads="1"/>
          </p:cNvPicPr>
          <p:nvPr>
            <p:ph sz="half" idx="2"/>
          </p:nvPr>
        </p:nvPicPr>
        <p:blipFill>
          <a:blip r:embed="rId3" cstate="print"/>
          <a:srcRect/>
          <a:stretch>
            <a:fillRect/>
          </a:stretch>
        </p:blipFill>
        <p:spPr bwMode="auto">
          <a:xfrm>
            <a:off x="3996129" y="1844824"/>
            <a:ext cx="5184383" cy="401008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
            </a:r>
            <a:br>
              <a:rPr lang="en-US" dirty="0" smtClean="0"/>
            </a:br>
            <a:r>
              <a:rPr lang="en-US" dirty="0" smtClean="0"/>
              <a:t>A new data mining project in </a:t>
            </a:r>
            <a:r>
              <a:rPr lang="en-US" dirty="0" err="1" smtClean="0"/>
              <a:t>RapidMiner</a:t>
            </a:r>
            <a:r>
              <a:rPr lang="el-GR" dirty="0" smtClean="0"/>
              <a:t/>
            </a:r>
            <a:br>
              <a:rPr lang="el-GR" dirty="0" smtClean="0"/>
            </a:br>
            <a:endParaRPr lang="el-GR" dirty="0"/>
          </a:p>
        </p:txBody>
      </p:sp>
      <p:sp>
        <p:nvSpPr>
          <p:cNvPr id="4" name="3 - Θέση αριθμού διαφάνειας"/>
          <p:cNvSpPr>
            <a:spLocks noGrp="1"/>
          </p:cNvSpPr>
          <p:nvPr>
            <p:ph type="sldNum" sz="quarter" idx="12"/>
          </p:nvPr>
        </p:nvSpPr>
        <p:spPr/>
        <p:txBody>
          <a:bodyPr/>
          <a:lstStyle/>
          <a:p>
            <a:pPr>
              <a:defRPr/>
            </a:pPr>
            <a:fld id="{7E55E3B3-0445-4CFC-BED8-763D4409E61F}" type="slidenum">
              <a:rPr lang="el-GR" smtClean="0"/>
              <a:pPr>
                <a:defRPr/>
              </a:pPr>
              <a:t>7</a:t>
            </a:fld>
            <a:endParaRPr lang="el-GR"/>
          </a:p>
        </p:txBody>
      </p:sp>
      <p:pic>
        <p:nvPicPr>
          <p:cNvPr id="148482" name="Picture 2"/>
          <p:cNvPicPr>
            <a:picLocks noGrp="1" noChangeAspect="1" noChangeArrowheads="1"/>
          </p:cNvPicPr>
          <p:nvPr>
            <p:ph idx="1"/>
          </p:nvPr>
        </p:nvPicPr>
        <p:blipFill>
          <a:blip r:embed="rId3" cstate="print"/>
          <a:srcRect/>
          <a:stretch>
            <a:fillRect/>
          </a:stretch>
        </p:blipFill>
        <p:spPr bwMode="auto">
          <a:xfrm>
            <a:off x="842212" y="1772816"/>
            <a:ext cx="7402196" cy="895211"/>
          </a:xfrm>
          <a:prstGeom prst="rect">
            <a:avLst/>
          </a:prstGeom>
          <a:noFill/>
          <a:ln w="9525">
            <a:noFill/>
            <a:miter lim="800000"/>
            <a:headEnd/>
            <a:tailEnd/>
          </a:ln>
          <a:effectLst/>
        </p:spPr>
      </p:pic>
      <p:sp>
        <p:nvSpPr>
          <p:cNvPr id="6" name="5 - Ορθογώνιο"/>
          <p:cNvSpPr/>
          <p:nvPr/>
        </p:nvSpPr>
        <p:spPr>
          <a:xfrm>
            <a:off x="3024140" y="3244334"/>
            <a:ext cx="3095719" cy="369332"/>
          </a:xfrm>
          <a:prstGeom prst="rect">
            <a:avLst/>
          </a:prstGeom>
        </p:spPr>
        <p:txBody>
          <a:bodyPr wrap="none">
            <a:spAutoFit/>
          </a:bodyPr>
          <a:lstStyle/>
          <a:p>
            <a:r>
              <a:rPr lang="el-GR" dirty="0" err="1" smtClean="0"/>
              <a:t>The</a:t>
            </a:r>
            <a:r>
              <a:rPr lang="el-GR" dirty="0" smtClean="0"/>
              <a:t> </a:t>
            </a:r>
            <a:r>
              <a:rPr lang="el-GR" dirty="0" err="1" smtClean="0"/>
              <a:t>RapidMiner</a:t>
            </a:r>
            <a:r>
              <a:rPr lang="el-GR" dirty="0" smtClean="0"/>
              <a:t> </a:t>
            </a:r>
            <a:r>
              <a:rPr lang="el-GR" dirty="0" err="1" smtClean="0"/>
              <a:t>start</a:t>
            </a:r>
            <a:r>
              <a:rPr lang="el-GR" dirty="0" smtClean="0"/>
              <a:t> </a:t>
            </a:r>
            <a:r>
              <a:rPr lang="el-GR" dirty="0" err="1" smtClean="0"/>
              <a:t>screen</a:t>
            </a:r>
            <a:endParaRPr lang="el-G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 Data Set</a:t>
            </a:r>
            <a:endParaRPr lang="el-GR" dirty="0"/>
          </a:p>
        </p:txBody>
      </p:sp>
      <p:sp>
        <p:nvSpPr>
          <p:cNvPr id="3" name="Slide Number Placeholder 2"/>
          <p:cNvSpPr>
            <a:spLocks noGrp="1"/>
          </p:cNvSpPr>
          <p:nvPr>
            <p:ph type="sldNum" sz="quarter" idx="12"/>
          </p:nvPr>
        </p:nvSpPr>
        <p:spPr/>
        <p:txBody>
          <a:bodyPr/>
          <a:lstStyle/>
          <a:p>
            <a:pPr>
              <a:defRPr/>
            </a:pPr>
            <a:fld id="{7E55E3B3-0445-4CFC-BED8-763D4409E61F}" type="slidenum">
              <a:rPr lang="el-GR" smtClean="0"/>
              <a:pPr>
                <a:defRPr/>
              </a:pPr>
              <a:t>8</a:t>
            </a:fld>
            <a:endParaRPr lang="el-GR"/>
          </a:p>
        </p:txBody>
      </p:sp>
      <p:pic>
        <p:nvPicPr>
          <p:cNvPr id="4" name="Picture 3"/>
          <p:cNvPicPr/>
          <p:nvPr/>
        </p:nvPicPr>
        <p:blipFill>
          <a:blip r:embed="rId2" cstate="print"/>
          <a:srcRect/>
          <a:stretch>
            <a:fillRect/>
          </a:stretch>
        </p:blipFill>
        <p:spPr bwMode="auto">
          <a:xfrm>
            <a:off x="1835696" y="1988840"/>
            <a:ext cx="5040559" cy="295232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ISPRING_RESOURCE_PATHS_HASH_2" val="e63e9eec434b6a22ddb5216a25ec256f5ce4e1fb"/>
  <p:tag name="ISPRING_RESOURCE_PATHS_HASH_PRESENTER" val="e29cec4f22542477b5f2d68331dc12726b9e4a"/>
</p:tagLst>
</file>

<file path=ppt/theme/theme1.xml><?xml version="1.0" encoding="utf-8"?>
<a:theme xmlns:a="http://schemas.openxmlformats.org/drawingml/2006/main" name="exo-opistho_simeiomata">
  <a:themeElements>
    <a:clrScheme name="Custom 3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F497D"/>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exo-opistho_simeiomata</Template>
  <TotalTime>838</TotalTime>
  <Words>924</Words>
  <Application>Microsoft Office PowerPoint</Application>
  <PresentationFormat>On-screen Show (4:3)</PresentationFormat>
  <Paragraphs>120</Paragraphs>
  <Slides>36</Slides>
  <Notes>9</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exo-opistho_simeiomata</vt:lpstr>
      <vt:lpstr>Εξόρυξη δεδομένων και διαχείριση δεδομένων μεγάλης κλίμακας</vt:lpstr>
      <vt:lpstr>Περιγραφή</vt:lpstr>
      <vt:lpstr>Ενδεικτική Βιβλιογραφία</vt:lpstr>
      <vt:lpstr>CRISP-DM Conceptual Model</vt:lpstr>
      <vt:lpstr>παράδειγμα: k-means cluster data mining model  (χρήση RapidMiner)</vt:lpstr>
      <vt:lpstr>https://sites.google.com/site/dataminingforthemasses/</vt:lpstr>
      <vt:lpstr>Ορολογία εργαλείου Rapid Miner</vt:lpstr>
      <vt:lpstr> A new data mining project in RapidMiner </vt:lpstr>
      <vt:lpstr>Import Data Set</vt:lpstr>
      <vt:lpstr>Import Data Set</vt:lpstr>
      <vt:lpstr>Names of the attributes</vt:lpstr>
      <vt:lpstr>Where to store</vt:lpstr>
      <vt:lpstr>Data View</vt:lpstr>
      <vt:lpstr>Meta Data View</vt:lpstr>
      <vt:lpstr>Toggle between Design Perspective and Results Perspective </vt:lpstr>
      <vt:lpstr>Design Perspective</vt:lpstr>
      <vt:lpstr>Play </vt:lpstr>
      <vt:lpstr>modeling</vt:lpstr>
      <vt:lpstr>K-means operators</vt:lpstr>
      <vt:lpstr>model</vt:lpstr>
      <vt:lpstr>Parameter pane: 2 clusters, max runs 10</vt:lpstr>
      <vt:lpstr>Initial report</vt:lpstr>
      <vt:lpstr> Parameter pane: 4 clusters, max runs 10</vt:lpstr>
      <vt:lpstr>4 clusters </vt:lpstr>
      <vt:lpstr>Centroid table (“cluster 0 is where Sonia will likely focus her early efforts”) </vt:lpstr>
      <vt:lpstr> Folder view  </vt:lpstr>
      <vt:lpstr> cluster_0 </vt:lpstr>
      <vt:lpstr>details</vt:lpstr>
      <vt:lpstr>Filter</vt:lpstr>
      <vt:lpstr>Filter Examples</vt:lpstr>
      <vt:lpstr>Parameters</vt:lpstr>
      <vt:lpstr>Data view: Filtered results for cluster 0 observations</vt:lpstr>
      <vt:lpstr>Σημείωμα Αναφοράς</vt:lpstr>
      <vt:lpstr>Σημείωμα Αδειοδότησης</vt:lpstr>
      <vt:lpstr>Διατήρηση Σημειωμάτων</vt:lpstr>
      <vt:lpstr>Χρηματοδότηση</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ΤΙΤΛΟΣ ΜΑΘΗΜΑΤΟΣ</dc:title>
  <dc:creator>opencourses@teiath.gr</dc:creator>
  <cp:lastModifiedBy>alex</cp:lastModifiedBy>
  <cp:revision>134</cp:revision>
  <dcterms:created xsi:type="dcterms:W3CDTF">2014-10-20T11:54:42Z</dcterms:created>
  <dcterms:modified xsi:type="dcterms:W3CDTF">2015-10-12T12:54:15Z</dcterms:modified>
</cp:coreProperties>
</file>