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31"/>
  </p:notesMasterIdLst>
  <p:handoutMasterIdLst>
    <p:handoutMasterId r:id="rId32"/>
  </p:handoutMasterIdLst>
  <p:sldIdLst>
    <p:sldId id="314" r:id="rId4"/>
    <p:sldId id="294" r:id="rId5"/>
    <p:sldId id="310" r:id="rId6"/>
    <p:sldId id="311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12" r:id="rId19"/>
    <p:sldId id="313" r:id="rId20"/>
    <p:sldId id="308" r:id="rId21"/>
    <p:sldId id="309" r:id="rId22"/>
    <p:sldId id="291" r:id="rId23"/>
    <p:sldId id="271" r:id="rId24"/>
    <p:sldId id="272" r:id="rId25"/>
    <p:sldId id="273" r:id="rId26"/>
    <p:sldId id="274" r:id="rId27"/>
    <p:sldId id="275" r:id="rId28"/>
    <p:sldId id="276" r:id="rId29"/>
    <p:sldId id="278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20/7/2015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78B4-661C-4EF8-8CDA-1009C8BF2BCC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369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1DE63BB-6600-47F9-A76D-20D8C89CED69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3C883-FBF5-48F1-89D6-AFCCCF25E477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D9C94-8334-4265-80EF-4E65AA5BD7B3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D4DD81-1DC8-4D40-BB8C-C0C0C523802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7AA0-52CC-43F0-8728-4E6D4EB5871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71D0C-9DBA-452E-B23E-B4E43F75BA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669EE-419A-41F0-991E-EDCFD151D61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48D7D-3BF5-43B7-B2A3-731423CC7A4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1ECCF-01CB-4126-90DC-AB89EEB196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A7E96-7D7F-4FC1-8260-B82DD2B915C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0D38A-4995-4CBD-A223-612E4EE421B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B337FC-04DA-4DEB-8F43-364371723A72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D4D5F-F26A-4326-AF42-191850A9356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347F7-9C17-4F41-B16D-3A2FC499D9D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1AC0B-B669-46C0-882E-DAA868B062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C78D3-5475-415F-91A8-3A4E84B29EC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8EF4-293B-4528-B26C-1B645ADF89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EC39C-35B6-4A5F-AFD5-4FFDAF7FCCE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DCCA-6DF1-4916-8223-E21861EBEE9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FA81C-3D8E-4E52-90ED-5DFAE42EEF4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713AF-7EAE-4250-B6E7-5DB51773EDD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E2640-1F54-43DF-8731-402B695E8C5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FD44F5-3DF2-4735-94B0-6966276CE1D5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916F3-A9C5-426E-B7F4-480449A1D3A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0DB0B-0E5D-4EE8-872C-135D1B0D2D9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AB681F-A0B2-4289-9FE6-A22B1D1230A2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1D60ED-C21B-42AB-8CF6-5BA8F0D8CF55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C2212-AF61-4BBD-AD74-AA01F08E746C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2AD17D-EDB9-4CA9-A5BB-335FA3891C5E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370568B-8A43-42DA-BE7C-F2C41E77A794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E064E7C-B2E2-4626-BC03-3296ACBC5AB1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3E288D3-B8B4-4B87-9DB5-8AFE0A703CEA}" type="datetime1">
              <a:rPr lang="el-GR" smtClean="0"/>
              <a:t>20/7/2015</a:t>
            </a:fld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C2A934-F6CE-44D8-BED8-784358C12DAF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5AAE0-2116-4EB4-AA8D-D8E128DC6BDD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20/7/2015</a:t>
            </a:fld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ree_pictures_of_the_same_noh_'hawk_mask'_showing_how_the_expression_changes_with_a_tilting_of_the_hea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Wmpear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abuk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tmuseum.org/toah/works-of-art/JP2822" TargetMode="External"/><Relationship Id="rId4" Type="http://schemas.openxmlformats.org/officeDocument/2006/relationships/hyperlink" Target="http://commons.wikimedia.org/wiki/T%C5%8Dsh%C5%ABsai_Sharak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chuan_Opera_in_Chengd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commons.wikimedia.org/wiki/User:Zoharb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asterncivilization.wikispaces.com/Kabuki+Theate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m73.net/kabuki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errebeekeeper.wordpress.com/2013/08/07/the-meaning-of-chinese-opera-mask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Μακιγιάζ κινέζικης όπερας και ιαπωνικού θεάτρου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2985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Κινέζικη </a:t>
            </a:r>
            <a:r>
              <a:rPr lang="el-GR" dirty="0" smtClean="0"/>
              <a:t>όπερα 5/5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39" y="1646238"/>
            <a:ext cx="3303353" cy="4745818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5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Ιαπωνία: </a:t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Θέατρο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Noh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Kabuki,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Kyogen 1/3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Ιαπωνία αναπτύχθηκαν</a:t>
            </a:r>
            <a:r>
              <a:rPr lang="en-US" dirty="0" smtClean="0"/>
              <a:t> </a:t>
            </a:r>
            <a:r>
              <a:rPr lang="el-GR" dirty="0" smtClean="0"/>
              <a:t> και τελειοποιήθηκαν αριστουργηματικά</a:t>
            </a:r>
            <a:r>
              <a:rPr lang="en-US" dirty="0" smtClean="0"/>
              <a:t> </a:t>
            </a:r>
            <a:r>
              <a:rPr lang="el-GR" dirty="0" smtClean="0"/>
              <a:t> θεατρικά είδη, τόσο από καλλιτεχνική αξία, όσο και από λογοτεχνική θεώρηση. </a:t>
            </a:r>
            <a:r>
              <a:rPr lang="en-US" dirty="0" smtClean="0"/>
              <a:t> 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0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Ιαπωνία: </a:t>
            </a:r>
            <a:br>
              <a:rPr lang="el-GR" dirty="0">
                <a:latin typeface="Arial" pitchFamily="34" charset="0"/>
                <a:cs typeface="Arial" pitchFamily="34" charset="0"/>
              </a:rPr>
            </a:br>
            <a:r>
              <a:rPr lang="el-GR" dirty="0">
                <a:latin typeface="Arial" pitchFamily="34" charset="0"/>
                <a:cs typeface="Arial" pitchFamily="34" charset="0"/>
              </a:rPr>
              <a:t>Θέατρο </a:t>
            </a:r>
            <a:r>
              <a:rPr lang="en-US" dirty="0">
                <a:latin typeface="Arial" pitchFamily="34" charset="0"/>
                <a:cs typeface="Arial" pitchFamily="34" charset="0"/>
              </a:rPr>
              <a:t>Noh</a:t>
            </a:r>
            <a:r>
              <a:rPr lang="el-GR" dirty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Kabuki,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Kyogen 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791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Το μακιγιάζ  δημιουργείται με έντονα χρώματα πάνω σε μια λευκή βάση.</a:t>
            </a:r>
            <a:endParaRPr lang="el-GR" dirty="0" smtClean="0"/>
          </a:p>
          <a:p>
            <a:r>
              <a:rPr lang="el-GR" dirty="0" smtClean="0"/>
              <a:t>Το λευκό βασικό χρώμα είναι φτιαγμένο από πούδρα ρυζιού και φωτίζει τα πρόσωπα των ηθοποιών ώστε να φαίνονται κάτω από τον αδύναμο φωτισμό που συνήθως υπάρχει στα θέατρα. </a:t>
            </a:r>
          </a:p>
          <a:p>
            <a:r>
              <a:rPr lang="el-GR" dirty="0" smtClean="0"/>
              <a:t>Το λευκό υποδηλώνει λαμπρότητα και αγνότητα. Τα χρώματα έχουν μεγάλη σημειολογική σημασία και είναι αυτά που δίνουν την αίσθηση και την ψυχοσύνθεση των χαρακτήρων. Τα δυο βασικά χρώματα του μακιγιάζ </a:t>
            </a:r>
            <a:r>
              <a:rPr lang="en-US" dirty="0" smtClean="0"/>
              <a:t>Kumadori</a:t>
            </a:r>
            <a:r>
              <a:rPr lang="el-GR" dirty="0" smtClean="0"/>
              <a:t> είναι το κόκκινο και το</a:t>
            </a:r>
            <a:r>
              <a:rPr lang="en-US" dirty="0" smtClean="0"/>
              <a:t> </a:t>
            </a:r>
            <a:r>
              <a:rPr lang="el-GR" dirty="0" smtClean="0"/>
              <a:t> βαθύ μπλε, αλλά και το βυσσινί, </a:t>
            </a:r>
            <a:r>
              <a:rPr lang="en-US" dirty="0" smtClean="0"/>
              <a:t> </a:t>
            </a:r>
            <a:r>
              <a:rPr lang="el-GR" dirty="0" smtClean="0"/>
              <a:t>μαύρο, η τερακότα, το μπρούτζινο, το χρυσό.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Ιαπωνία: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 Θέατρο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Noh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Kabuki,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Kyogen 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δυο βασικά χρώματα του μακιγιάζ </a:t>
            </a:r>
            <a:r>
              <a:rPr lang="en-US" dirty="0" smtClean="0"/>
              <a:t>Kumadori</a:t>
            </a:r>
            <a:r>
              <a:rPr lang="el-GR" dirty="0" smtClean="0"/>
              <a:t> είναι το κόκκινο και το</a:t>
            </a:r>
            <a:r>
              <a:rPr lang="en-US" dirty="0" smtClean="0"/>
              <a:t> </a:t>
            </a:r>
            <a:r>
              <a:rPr lang="el-GR" dirty="0" smtClean="0"/>
              <a:t> βαθύ μπλε, αλλά και το βυσσινί, </a:t>
            </a:r>
            <a:r>
              <a:rPr lang="en-US" dirty="0" smtClean="0"/>
              <a:t> </a:t>
            </a:r>
            <a:r>
              <a:rPr lang="el-GR" dirty="0" smtClean="0"/>
              <a:t>μαύρο, η τερακότα, το μπρούτζινο, το χρυσό.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77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Ιαπωνία: Θέατρο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dirty="0">
                <a:latin typeface="Arial" pitchFamily="34" charset="0"/>
                <a:cs typeface="Arial" pitchFamily="34" charset="0"/>
              </a:rPr>
              <a:t>h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Kabuki,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Kyogen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sz="3600" dirty="0">
                <a:latin typeface="Arial" pitchFamily="34" charset="0"/>
                <a:cs typeface="Arial" pitchFamily="34" charset="0"/>
              </a:rPr>
              <a:t>Χρώματα &amp; </a:t>
            </a:r>
            <a:r>
              <a:rPr lang="el-GR" sz="3600" dirty="0" smtClean="0">
                <a:latin typeface="Arial" pitchFamily="34" charset="0"/>
                <a:cs typeface="Arial" pitchFamily="34" charset="0"/>
              </a:rPr>
              <a:t>Συμβολισμοί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1/2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6237"/>
            <a:ext cx="8363272" cy="452628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Το βαθύ κόκκινο δείχνει έναν</a:t>
            </a:r>
            <a:r>
              <a:rPr lang="en-US" dirty="0" smtClean="0"/>
              <a:t> </a:t>
            </a:r>
            <a:r>
              <a:rPr lang="el-GR" dirty="0" smtClean="0"/>
              <a:t> νέο ήρωα με θάρρος, δύναμη, σοβαρότητα, θυμό, μαχητικό και δίκαιο. </a:t>
            </a:r>
            <a:endParaRPr lang="el-GR" b="1" dirty="0" smtClean="0"/>
          </a:p>
          <a:p>
            <a:pPr lvl="0"/>
            <a:r>
              <a:rPr lang="el-GR" dirty="0" smtClean="0"/>
              <a:t>Το μπλε δείχνει έναν ήρωα κακό και υπερφυσικό. Χρησιμοποιείται για αλλόκοτους και τρομακτικούς χαρακτήρες, για φαντάσματα, πνεύματα, μαγικά όντα. Δείχνει αρνητικά συναισθήματα, ζήλια, φόβο.</a:t>
            </a:r>
            <a:endParaRPr lang="el-GR" b="1" dirty="0" smtClean="0"/>
          </a:p>
          <a:p>
            <a:pPr lvl="0"/>
            <a:r>
              <a:rPr lang="el-GR" dirty="0" smtClean="0"/>
              <a:t>Κόκκινο : πάθος, </a:t>
            </a:r>
            <a:r>
              <a:rPr lang="en-US" dirty="0" smtClean="0"/>
              <a:t> </a:t>
            </a:r>
            <a:r>
              <a:rPr lang="el-GR" dirty="0" smtClean="0"/>
              <a:t>ζωηρότητα, ζήλια, ενεργητικότητα.</a:t>
            </a:r>
            <a:endParaRPr lang="el-GR" b="1" dirty="0" smtClean="0"/>
          </a:p>
          <a:p>
            <a:pPr lvl="0"/>
            <a:r>
              <a:rPr lang="el-GR" dirty="0" smtClean="0"/>
              <a:t>Ροζ ή απαλό κόκκινο: ευθυμία, νεανικότητα, χαρά</a:t>
            </a:r>
            <a:r>
              <a:rPr lang="en-US" dirty="0" smtClean="0"/>
              <a:t>.</a:t>
            </a:r>
            <a:endParaRPr lang="el-GR" b="1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50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Noh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0972"/>
            <a:ext cx="8229600" cy="4196494"/>
          </a:xfrm>
        </p:spPr>
      </p:pic>
      <p:sp>
        <p:nvSpPr>
          <p:cNvPr id="5" name="Ορθογώνιο 4"/>
          <p:cNvSpPr/>
          <p:nvPr/>
        </p:nvSpPr>
        <p:spPr>
          <a:xfrm>
            <a:off x="416876" y="616530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Three pictures of the same female mask showing how the expression changes with a tilting of the head. In these pictures, the mask was affixed to a wall with constant lighting, and only the camera </a:t>
            </a: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moved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από </a:t>
            </a:r>
            <a:r>
              <a:rPr lang="en-US" sz="1200" dirty="0" err="1" smtClean="0">
                <a:latin typeface="Calibri" panose="020F0502020204030204" pitchFamily="34" charset="0"/>
                <a:hlinkClick r:id="rId4" tooltip="User:Wmpearl"/>
              </a:rPr>
              <a:t>Wmpearl</a:t>
            </a:r>
            <a:r>
              <a:rPr lang="el-GR" sz="1200" dirty="0" smtClean="0">
                <a:latin typeface="Calibri" panose="020F0502020204030204" pitchFamily="34" charset="0"/>
              </a:rPr>
              <a:t> 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39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Kyogen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56594"/>
            <a:ext cx="5715000" cy="3905250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6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>kabuki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3277"/>
            <a:ext cx="3149681" cy="4772468"/>
          </a:xfrm>
        </p:spPr>
      </p:pic>
      <p:sp>
        <p:nvSpPr>
          <p:cNvPr id="9" name="TextBox 8"/>
          <p:cNvSpPr txBox="1"/>
          <p:nvPr/>
        </p:nvSpPr>
        <p:spPr>
          <a:xfrm>
            <a:off x="4139952" y="558924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hlinkClick r:id="rId3"/>
              </a:rPr>
              <a:t>Oniji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 </a:t>
            </a:r>
            <a:r>
              <a:rPr lang="en-US" sz="1200" dirty="0" err="1">
                <a:latin typeface="Calibri" panose="020F0502020204030204" pitchFamily="34" charset="0"/>
                <a:hlinkClick r:id="rId3"/>
              </a:rPr>
              <a:t>Ōtani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 III (</a:t>
            </a:r>
            <a:r>
              <a:rPr lang="en-US" sz="1200" dirty="0" err="1">
                <a:latin typeface="Calibri" panose="020F0502020204030204" pitchFamily="34" charset="0"/>
                <a:hlinkClick r:id="rId3"/>
              </a:rPr>
              <a:t>Nakazō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 Nakamura II) as </a:t>
            </a:r>
            <a:r>
              <a:rPr lang="en-US" sz="1200" dirty="0" err="1">
                <a:latin typeface="Calibri" panose="020F0502020204030204" pitchFamily="34" charset="0"/>
                <a:hlinkClick r:id="rId3"/>
              </a:rPr>
              <a:t>Edobee</a:t>
            </a:r>
            <a:r>
              <a:rPr lang="en-US" sz="1200" dirty="0">
                <a:latin typeface="Calibri" panose="020F0502020204030204" pitchFamily="34" charset="0"/>
                <a:hlinkClick r:id="rId3"/>
              </a:rPr>
              <a:t> in the May 1794 production of </a:t>
            </a:r>
            <a:r>
              <a:rPr lang="en-US" sz="1200" i="1" dirty="0">
                <a:latin typeface="Calibri" panose="020F0502020204030204" pitchFamily="34" charset="0"/>
                <a:hlinkClick r:id="rId3"/>
              </a:rPr>
              <a:t>Koi </a:t>
            </a:r>
            <a:r>
              <a:rPr lang="en-US" sz="1200" i="1" dirty="0" err="1">
                <a:latin typeface="Calibri" panose="020F0502020204030204" pitchFamily="34" charset="0"/>
                <a:hlinkClick r:id="rId3"/>
              </a:rPr>
              <a:t>Nyōbo</a:t>
            </a:r>
            <a:r>
              <a:rPr lang="en-US" sz="1200" i="1" dirty="0">
                <a:latin typeface="Calibri" panose="020F0502020204030204" pitchFamily="34" charset="0"/>
                <a:hlinkClick r:id="rId3"/>
              </a:rPr>
              <a:t> </a:t>
            </a:r>
            <a:r>
              <a:rPr lang="en-US" sz="1200" i="1" dirty="0" err="1">
                <a:latin typeface="Calibri" panose="020F0502020204030204" pitchFamily="34" charset="0"/>
                <a:hlinkClick r:id="rId3"/>
              </a:rPr>
              <a:t>Somewake</a:t>
            </a:r>
            <a:r>
              <a:rPr lang="en-US" sz="1200" i="1" dirty="0">
                <a:latin typeface="Calibri" panose="020F0502020204030204" pitchFamily="34" charset="0"/>
                <a:hlinkClick r:id="rId3"/>
              </a:rPr>
              <a:t> </a:t>
            </a:r>
            <a:r>
              <a:rPr lang="en-US" sz="1200" i="1" dirty="0" err="1" smtClean="0">
                <a:latin typeface="Calibri" panose="020F0502020204030204" pitchFamily="34" charset="0"/>
                <a:hlinkClick r:id="rId3"/>
              </a:rPr>
              <a:t>Tazuna</a:t>
            </a:r>
            <a:r>
              <a:rPr lang="el-GR" sz="1200" i="1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από</a:t>
            </a:r>
            <a:r>
              <a:rPr lang="el-GR" sz="1200" dirty="0" smtClean="0">
                <a:latin typeface="Calibri" panose="020F0502020204030204" pitchFamily="34" charset="0"/>
                <a:hlinkClick r:id="rId4" tooltip="Tōshūsai Sharaku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  <a:hlinkClick r:id="rId4" tooltip="Tōshūsai Sharaku"/>
              </a:rPr>
              <a:t>Tōshūsai</a:t>
            </a:r>
            <a:r>
              <a:rPr lang="en-US" sz="1200" dirty="0" smtClean="0">
                <a:latin typeface="Calibri" panose="020F0502020204030204" pitchFamily="34" charset="0"/>
                <a:hlinkClick r:id="rId4" tooltip="Tōshūsai Sharaku"/>
              </a:rPr>
              <a:t> </a:t>
            </a:r>
            <a:r>
              <a:rPr lang="en-US" sz="1200" dirty="0" err="1">
                <a:latin typeface="Calibri" panose="020F0502020204030204" pitchFamily="34" charset="0"/>
                <a:hlinkClick r:id="rId4" tooltip="Tōshūsai Sharaku"/>
              </a:rPr>
              <a:t>Sharaku</a:t>
            </a:r>
            <a:r>
              <a:rPr lang="en-US" sz="1200" dirty="0">
                <a:latin typeface="Calibri" panose="020F0502020204030204" pitchFamily="34" charset="0"/>
              </a:rPr>
              <a:t> - 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Metropolitan Museum of </a:t>
            </a:r>
            <a:r>
              <a:rPr lang="en-US" sz="1200" dirty="0" smtClean="0">
                <a:latin typeface="Calibri" panose="020F0502020204030204" pitchFamily="34" charset="0"/>
                <a:hlinkClick r:id="rId5"/>
              </a:rPr>
              <a:t>Art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διαθέσιμο ως κοινό κτήμα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10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Ιαπωνία: Θέατρο </a:t>
            </a:r>
            <a:r>
              <a:rPr lang="en-US" dirty="0">
                <a:latin typeface="Arial" pitchFamily="34" charset="0"/>
                <a:cs typeface="Arial" pitchFamily="34" charset="0"/>
              </a:rPr>
              <a:t>Noh</a:t>
            </a:r>
            <a:r>
              <a:rPr lang="el-GR" dirty="0"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latin typeface="Arial" pitchFamily="34" charset="0"/>
                <a:cs typeface="Arial" pitchFamily="34" charset="0"/>
              </a:rPr>
              <a:t>Kabuki,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Kyogen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sz="3600" dirty="0" smtClean="0">
                <a:latin typeface="Arial" pitchFamily="34" charset="0"/>
                <a:cs typeface="Arial" pitchFamily="34" charset="0"/>
              </a:rPr>
              <a:t>Χρώματα &amp; συμβολισμοί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2/2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Γαλάζιο: ηρεμία, δροσιά</a:t>
            </a:r>
            <a:r>
              <a:rPr lang="en-US" dirty="0"/>
              <a:t>.</a:t>
            </a:r>
            <a:endParaRPr lang="el-GR" b="1" dirty="0" smtClean="0"/>
          </a:p>
          <a:p>
            <a:pPr lvl="0"/>
            <a:r>
              <a:rPr lang="el-GR" dirty="0" err="1" smtClean="0"/>
              <a:t>Ίντιγκο</a:t>
            </a:r>
            <a:r>
              <a:rPr lang="el-GR" dirty="0" smtClean="0"/>
              <a:t>: κατήφεια, μελαγχολία.</a:t>
            </a:r>
            <a:endParaRPr lang="el-GR" b="1" dirty="0" smtClean="0"/>
          </a:p>
          <a:p>
            <a:pPr lvl="0"/>
            <a:r>
              <a:rPr lang="el-GR" dirty="0" smtClean="0"/>
              <a:t>Το βυσσινί σαν κομψό και ρομαντικό χρώμα, χρησιμοποιείται από τους νεαρούς.</a:t>
            </a:r>
          </a:p>
          <a:p>
            <a:pPr lvl="0"/>
            <a:r>
              <a:rPr lang="el-GR" dirty="0" smtClean="0"/>
              <a:t>Καφέ φορούν οι κακοί χαρακτήρες, οι κατεργάρηδες ή όσοι αντιπροσωπεύουν ζώα 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62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μάσκες του </a:t>
            </a:r>
            <a:r>
              <a:rPr lang="en-US" dirty="0" smtClean="0"/>
              <a:t>Noh</a:t>
            </a:r>
            <a:r>
              <a:rPr lang="el-GR" dirty="0" smtClean="0"/>
              <a:t>  και του </a:t>
            </a:r>
            <a:r>
              <a:rPr lang="en-US" dirty="0" smtClean="0"/>
              <a:t>Kyogen</a:t>
            </a:r>
            <a:endParaRPr lang="el-GR" dirty="0"/>
          </a:p>
        </p:txBody>
      </p:sp>
      <p:pic>
        <p:nvPicPr>
          <p:cNvPr id="7170" name="Picture 2" descr="C:\Users\Efi\Desktop\kumadori_exampl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54056" y="1646238"/>
            <a:ext cx="2835887" cy="4525962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9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Μακιγιάζ κινέζικης όπερας και ιαπωνικού θεάτρου</a:t>
            </a:r>
            <a:endParaRPr lang="el-GR" sz="4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86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</a:t>
            </a:r>
            <a:r>
              <a:rPr lang="el-GR" smtClean="0"/>
              <a:t>εκδόσεις Δεσμός.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7"/>
            <a:ext cx="4464496" cy="2980981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7</a:t>
            </a:r>
            <a:r>
              <a:rPr lang="el-GR" sz="2000" dirty="0" smtClean="0"/>
              <a:t>: Μακιγιάζ κινέζικης όπερας».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Κινέζικη όπερα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034616" cy="4525962"/>
          </a:xfrm>
        </p:spPr>
      </p:pic>
      <p:sp>
        <p:nvSpPr>
          <p:cNvPr id="5" name="TextBox 4"/>
          <p:cNvSpPr txBox="1"/>
          <p:nvPr/>
        </p:nvSpPr>
        <p:spPr>
          <a:xfrm>
            <a:off x="1619672" y="6237312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hlinkClick r:id="rId3"/>
              </a:rPr>
              <a:t>Sichuan Opera in </a:t>
            </a: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Chengdu</a:t>
            </a:r>
            <a:r>
              <a:rPr lang="el-GR" sz="1200" dirty="0" smtClean="0">
                <a:latin typeface="Calibri" panose="020F0502020204030204" pitchFamily="34" charset="0"/>
                <a:hlinkClick r:id="rId3"/>
              </a:rPr>
              <a:t> </a:t>
            </a:r>
            <a:r>
              <a:rPr lang="el-GR" sz="1200" dirty="0" smtClean="0">
                <a:latin typeface="Calibri" panose="020F0502020204030204" pitchFamily="34" charset="0"/>
              </a:rPr>
              <a:t>από  </a:t>
            </a:r>
            <a:r>
              <a:rPr lang="en-US" sz="1200" dirty="0" err="1">
                <a:latin typeface="Calibri" panose="020F0502020204030204" pitchFamily="34" charset="0"/>
                <a:hlinkClick r:id="rId4" tooltip="User:Zoharby"/>
              </a:rPr>
              <a:t>Zoharby</a:t>
            </a:r>
            <a:r>
              <a:rPr lang="el-GR" sz="1200" dirty="0" smtClean="0">
                <a:latin typeface="Calibri" panose="020F0502020204030204" pitchFamily="34" charset="0"/>
              </a:rPr>
              <a:t> διαθέσιμο με άδεια </a:t>
            </a:r>
            <a:r>
              <a:rPr lang="en-US" sz="1200" dirty="0">
                <a:latin typeface="Calibri" panose="020F0502020204030204" pitchFamily="34" charset="0"/>
                <a:hlinkClick r:id="rId5"/>
              </a:rPr>
              <a:t>CC BY-SA </a:t>
            </a:r>
            <a:r>
              <a:rPr lang="en-US" sz="1200" dirty="0" smtClean="0">
                <a:latin typeface="Calibri" panose="020F0502020204030204" pitchFamily="34" charset="0"/>
                <a:hlinkClick r:id="rId5"/>
              </a:rPr>
              <a:t>3.0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09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Ιαπωνικό θέατρο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3143248"/>
            <a:ext cx="5007709" cy="1928826"/>
          </a:xfrm>
        </p:spPr>
      </p:pic>
      <p:sp>
        <p:nvSpPr>
          <p:cNvPr id="5" name="Ορθογώνιο 4"/>
          <p:cNvSpPr/>
          <p:nvPr/>
        </p:nvSpPr>
        <p:spPr>
          <a:xfrm>
            <a:off x="3815777" y="5143512"/>
            <a:ext cx="4572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hlinkClick r:id="rId3"/>
              </a:rPr>
              <a:t>http://easterncivilization.wikispaces.com/Kabuki+Theater</a:t>
            </a:r>
            <a:endParaRPr lang="el-GR" sz="1200" dirty="0">
              <a:latin typeface="Calibri" panose="020F050202020403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000240"/>
            <a:ext cx="2461764" cy="3692647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000100" y="6000768"/>
            <a:ext cx="1703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5"/>
              </a:rPr>
              <a:t>http://fm73.net/kabuki/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77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Κινέζικη όπερα</a:t>
            </a:r>
            <a:r>
              <a:rPr lang="en-US" dirty="0" smtClean="0"/>
              <a:t> 1/5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τελευταία δεκαετία του 1800 ένας θίασος από την επαρχία  εγκαταστάθηκε στο Πεκίνο και κατάφερε να συγκεράσει τα διάφορα δραματικά είδη θεάτρου που κυριαρχούσαν στην Κίνα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81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Κινέζικη </a:t>
            </a:r>
            <a:r>
              <a:rPr lang="el-GR" dirty="0" smtClean="0"/>
              <a:t>όπερα 2/5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</a:t>
            </a:r>
            <a:r>
              <a:rPr lang="en-US" dirty="0" smtClean="0"/>
              <a:t>δανικό πρότυπο ομορφιάς είναι το στενό οβάλ πρόσωπο με τονισμένες κόγχες των ματιών. 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smtClean="0"/>
              <a:t>Τα χρώματα που τοποθετούνται δείχνουν την ψυχική διάθεση του ήρωα αλλά και  </a:t>
            </a:r>
            <a:r>
              <a:rPr lang="el-GR" dirty="0" smtClean="0"/>
              <a:t>έντονο </a:t>
            </a:r>
            <a:r>
              <a:rPr lang="en-US" dirty="0" smtClean="0"/>
              <a:t>συμβολισμό.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6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Κινέζικη </a:t>
            </a:r>
            <a:r>
              <a:rPr lang="el-GR" dirty="0" smtClean="0"/>
              <a:t>όπερα 3/5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619672" y="1484784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Η θεατρική σκηνή  είναι  ακραία αφαιρετική  και δεν διαθέτει σκηνογραφία.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62969"/>
            <a:ext cx="5080000" cy="3492500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04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Κινέζικη όπερα: </a:t>
            </a:r>
            <a:r>
              <a:rPr lang="el-GR" dirty="0" smtClean="0"/>
              <a:t>Οι μάσκες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81900" cy="3581400"/>
          </a:xfrm>
        </p:spPr>
      </p:pic>
      <p:sp>
        <p:nvSpPr>
          <p:cNvPr id="5" name="Ορθογώνιο 4"/>
          <p:cNvSpPr/>
          <p:nvPr/>
        </p:nvSpPr>
        <p:spPr>
          <a:xfrm>
            <a:off x="1763688" y="5301208"/>
            <a:ext cx="5940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hlinkClick r:id="rId3"/>
              </a:rPr>
              <a:t>https://ferrebeekeeper.wordpress.com/2013/08/07/the-meaning-of-chinese-opera-masks/</a:t>
            </a:r>
            <a:endParaRPr lang="el-GR" sz="1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71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Κινέζικη </a:t>
            </a:r>
            <a:r>
              <a:rPr lang="el-GR" dirty="0" smtClean="0"/>
              <a:t>όπερα 4/5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ηθοποιοί αρχικά ήταν μόνο άνδρες.</a:t>
            </a:r>
          </a:p>
          <a:p>
            <a:r>
              <a:rPr lang="el-GR" dirty="0" smtClean="0"/>
              <a:t>Η χρήση των μασκών αντί του μακιγιάζ έχει έντονους συμβολισμούς και το μυημένο κοινό αντιλαμβάνεται τον χαρακτήρα και τα δρώμενα από τα χρώματα και τα σχήματα που φέρουν οι μάσκες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2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346</TotalTime>
  <Words>939</Words>
  <Application>Microsoft Office PowerPoint</Application>
  <PresentationFormat>Προβολή στην οθόνη (4:3)</PresentationFormat>
  <Paragraphs>133</Paragraphs>
  <Slides>27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Τήξη</vt:lpstr>
      <vt:lpstr>OC_template_updated</vt:lpstr>
      <vt:lpstr>1_OC_template_updated</vt:lpstr>
      <vt:lpstr>Τεχνική Ψιμυθίωσης Θεαμάτων</vt:lpstr>
      <vt:lpstr>Μακιγιάζ κινέζικης όπερας και ιαπωνικού θεάτρου</vt:lpstr>
      <vt:lpstr>Κινέζικη όπερα</vt:lpstr>
      <vt:lpstr>Ιαπωνικό θέατρο</vt:lpstr>
      <vt:lpstr>Κινέζικη όπερα 1/5</vt:lpstr>
      <vt:lpstr>Κινέζικη όπερα 2/5</vt:lpstr>
      <vt:lpstr>Κινέζικη όπερα 3/5</vt:lpstr>
      <vt:lpstr>Κινέζικη όπερα: Οι μάσκες</vt:lpstr>
      <vt:lpstr>Κινέζικη όπερα 4/5</vt:lpstr>
      <vt:lpstr>Κινέζικη όπερα 5/5</vt:lpstr>
      <vt:lpstr>Ιαπωνία:  Θέατρο Noh,Kabuki, Kyogen 1/3</vt:lpstr>
      <vt:lpstr>Ιαπωνία:  Θέατρο Noh,Kabuki, Kyogen 2/3</vt:lpstr>
      <vt:lpstr>Ιαπωνία:  Θέατρο Noh, Kabuki, Kyogen 3/3</vt:lpstr>
      <vt:lpstr>Ιαπωνία: Θέατρο Noh,Kabuki, Kyogen Χρώματα &amp; Συμβολισμοί 1/2</vt:lpstr>
      <vt:lpstr>Παράδειγμα Noh</vt:lpstr>
      <vt:lpstr>Παράδειγμα Kyogen</vt:lpstr>
      <vt:lpstr>Παράδειγμα kabuki</vt:lpstr>
      <vt:lpstr>Ιαπωνία: Θέατρο Noh,Kabuki, Kyogen Χρώματα &amp; συμβολισμοί 2/2</vt:lpstr>
      <vt:lpstr>Οι μάσκες του Noh  και του Kyogen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fkaram2</cp:lastModifiedBy>
  <cp:revision>46</cp:revision>
  <dcterms:created xsi:type="dcterms:W3CDTF">2015-03-22T18:35:29Z</dcterms:created>
  <dcterms:modified xsi:type="dcterms:W3CDTF">2015-07-20T07:37:31Z</dcterms:modified>
</cp:coreProperties>
</file>