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  <p:sldMasterId id="2147483723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6" r:id="rId22"/>
    <p:sldId id="262" r:id="rId23"/>
    <p:sldId id="264" r:id="rId24"/>
    <p:sldId id="284" r:id="rId25"/>
    <p:sldId id="285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20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3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3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5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3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5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3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39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4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1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0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5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3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1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7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1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0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D7103-CD4C-4508-A233-FE1E89C6A33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85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743E0-0DAF-43DE-AB72-350E901FE6B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01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3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6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7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6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196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2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1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0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5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0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56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2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1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8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2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4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8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7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9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2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5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ntral_line_equipmen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5/deed.en" TargetMode="External"/><Relationship Id="rId4" Type="http://schemas.openxmlformats.org/officeDocument/2006/relationships/hyperlink" Target="http://commons.wikimedia.org/wiki/User:Philipp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eg.de/en/products/product/4461_Medifix-Infusion_system_for_measurement_of_the_Central_Venous_Pressure/index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naesthesia.hku.hk/LearNet/measure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naesthesia.hku.hk/LearNet/measure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naesthesia.hku.hk/LearNet/measure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naesthesia.hku.hk/LearNet/measure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lations_of_the_aorta,_trachea,_esophagus_and_other_heart_structures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Mikael_H%C3%A4ggstr%C3%B6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coetzee" TargetMode="External"/><Relationship Id="rId4" Type="http://schemas.openxmlformats.org/officeDocument/2006/relationships/hyperlink" Target="http://commons.wikimedia.org/wiki/File:Blausen_0457_Heart_SectionalAnatomy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hyperlink" Target="http://www.derangedphysiology.com/php/CVC/Central-venous-pressure-measurement.php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3.0/" TargetMode="External"/><Relationship Id="rId4" Type="http://schemas.openxmlformats.org/officeDocument/2006/relationships/hyperlink" Target="http://www.derangedphysiology.com/php/CVC/The-normal-central-venous-pressure-waveforms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www.flickr.com/photos/brykmantra/767654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7379096" cy="2068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l-GR" sz="2800" b="1" dirty="0" smtClean="0"/>
              <a:t>9: </a:t>
            </a:r>
            <a:r>
              <a:rPr lang="el-GR" sz="2800" dirty="0" smtClean="0"/>
              <a:t>Κεντρική φλεβική πίεση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Θεοδώρα </a:t>
            </a:r>
            <a:r>
              <a:rPr lang="el-GR" sz="2400" dirty="0"/>
              <a:t>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αξιόπιστης μέτρησης Κ.Φ.Π</a:t>
            </a:r>
            <a:endParaRPr lang="el-GR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00600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9C0000"/>
              </a:buClr>
              <a:buFont typeface="Wingdings" pitchFamily="2" charset="2"/>
              <a:buChar char="§"/>
            </a:pPr>
            <a:r>
              <a:rPr lang="el-GR" sz="2800" dirty="0" smtClean="0"/>
              <a:t>Μέτρηση με στήλη ύδατος ή </a:t>
            </a:r>
            <a:r>
              <a:rPr lang="en-US" sz="2800" dirty="0" smtClean="0"/>
              <a:t>monitor</a:t>
            </a:r>
            <a:r>
              <a:rPr lang="el-GR" sz="2800" dirty="0" smtClean="0"/>
              <a:t>,</a:t>
            </a:r>
            <a:endParaRPr lang="en-US" sz="2800" dirty="0" smtClean="0"/>
          </a:p>
          <a:p>
            <a:pPr eaLnBrk="1" hangingPunct="1">
              <a:buClr>
                <a:srgbClr val="9C0000"/>
              </a:buClr>
              <a:buFont typeface="Wingdings" pitchFamily="2" charset="2"/>
              <a:buChar char="§"/>
            </a:pPr>
            <a:r>
              <a:rPr lang="en-US" sz="2800" dirty="0" smtClean="0"/>
              <a:t>XcmH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1,33 x </a:t>
            </a:r>
            <a:r>
              <a:rPr lang="en-US" sz="2800" dirty="0" smtClean="0"/>
              <a:t>YmmHg</a:t>
            </a:r>
            <a:r>
              <a:rPr lang="el-GR" sz="2800" dirty="0" smtClean="0"/>
              <a:t>,</a:t>
            </a:r>
            <a:endParaRPr lang="en-US" sz="2800" dirty="0" smtClean="0"/>
          </a:p>
          <a:p>
            <a:pPr eaLnBrk="1" hangingPunct="1">
              <a:buClr>
                <a:srgbClr val="9C0000"/>
              </a:buClr>
              <a:buFont typeface="Wingdings" pitchFamily="2" charset="2"/>
              <a:buChar char="§"/>
            </a:pPr>
            <a:r>
              <a:rPr lang="el-GR" sz="2800" dirty="0" smtClean="0"/>
              <a:t>Σε μηχανικό αερισμό τιμές έως 12 </a:t>
            </a:r>
            <a:r>
              <a:rPr lang="en-US" sz="2800" dirty="0" smtClean="0"/>
              <a:t>cmH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l-GR" sz="2800" dirty="0" smtClean="0"/>
              <a:t>,</a:t>
            </a:r>
            <a:endParaRPr lang="en-US" sz="2800" dirty="0" smtClean="0"/>
          </a:p>
          <a:p>
            <a:pPr eaLnBrk="1" hangingPunct="1">
              <a:buClr>
                <a:srgbClr val="9C0000"/>
              </a:buClr>
              <a:buFont typeface="Wingdings" pitchFamily="2" charset="2"/>
              <a:buChar char="§"/>
            </a:pPr>
            <a:r>
              <a:rPr lang="el-GR" sz="2800" dirty="0" smtClean="0"/>
              <a:t>Αξιοπιστία μέτρησης:</a:t>
            </a:r>
          </a:p>
          <a:p>
            <a:pPr marL="622300" indent="-268288" eaLnBrk="1" hangingPunct="1">
              <a:buFont typeface="Calibri" pitchFamily="34" charset="0"/>
              <a:buChar char="‒"/>
            </a:pPr>
            <a:r>
              <a:rPr lang="el-GR" sz="2400" dirty="0" smtClean="0"/>
              <a:t>η μέτρηση να γίνεται στον ευρύτερο αυλό του καθετήρα,</a:t>
            </a:r>
          </a:p>
          <a:p>
            <a:pPr marL="622300" indent="-268288" eaLnBrk="1" hangingPunct="1">
              <a:buFont typeface="Calibri" pitchFamily="34" charset="0"/>
              <a:buChar char="‒"/>
            </a:pPr>
            <a:r>
              <a:rPr lang="el-GR" sz="2400" dirty="0" smtClean="0"/>
              <a:t>να υπάρχει ελεύθερη ροή του ορού σε αυτό τον αυλό,</a:t>
            </a:r>
          </a:p>
          <a:p>
            <a:pPr marL="622300" indent="-268288" eaLnBrk="1" hangingPunct="1">
              <a:buFont typeface="Calibri" pitchFamily="34" charset="0"/>
              <a:buChar char="‒"/>
            </a:pPr>
            <a:r>
              <a:rPr lang="el-GR" sz="2400" dirty="0" smtClean="0"/>
              <a:t>να διακόπτεται την ώρα της μέτρησης η χορήγηση υγρών από όλους τους αυλούς,</a:t>
            </a:r>
          </a:p>
          <a:p>
            <a:pPr marL="622300" indent="-268288" eaLnBrk="1" hangingPunct="1">
              <a:buFont typeface="Calibri" pitchFamily="34" charset="0"/>
              <a:buChar char="‒"/>
            </a:pPr>
            <a:r>
              <a:rPr lang="el-GR" sz="2400" dirty="0" smtClean="0"/>
              <a:t>να έχει προσδιοριστεί σωστά το μηδέν.</a:t>
            </a:r>
          </a:p>
          <a:p>
            <a:pPr eaLnBrk="1" hangingPunct="1">
              <a:buClr>
                <a:srgbClr val="9C0000"/>
              </a:buClr>
              <a:buFont typeface="Wingdings" pitchFamily="2" charset="2"/>
              <a:buChar char="§"/>
            </a:pPr>
            <a:r>
              <a:rPr lang="el-GR" sz="2800" dirty="0" smtClean="0"/>
              <a:t>Η χρήση </a:t>
            </a:r>
            <a:r>
              <a:rPr lang="en-US" sz="2800" dirty="0" smtClean="0"/>
              <a:t>PEEP </a:t>
            </a:r>
            <a:r>
              <a:rPr lang="el-GR" sz="2800" dirty="0" smtClean="0"/>
              <a:t>αυξάνει την ενδοθωρακική πίεση και έμμεσα και την ΚΦΠ.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αυξημένης ή μειωμένης τιμής Κ.Φ.Π</a:t>
            </a:r>
            <a:endParaRPr lang="el-GR" dirty="0"/>
          </a:p>
        </p:txBody>
      </p:sp>
      <p:sp>
        <p:nvSpPr>
          <p:cNvPr id="16389" name="AutoShape 5" title="βέλος με φορά προς τα πάνω"/>
          <p:cNvSpPr>
            <a:spLocks noChangeArrowheads="1"/>
          </p:cNvSpPr>
          <p:nvPr/>
        </p:nvSpPr>
        <p:spPr bwMode="auto">
          <a:xfrm>
            <a:off x="2066909" y="1484784"/>
            <a:ext cx="533400" cy="914400"/>
          </a:xfrm>
          <a:prstGeom prst="upArrow">
            <a:avLst>
              <a:gd name="adj1" fmla="val 50000"/>
              <a:gd name="adj2" fmla="val 42857"/>
            </a:avLst>
          </a:prstGeom>
          <a:solidFill>
            <a:srgbClr val="9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415280"/>
            <a:ext cx="4716534" cy="3744416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Ανεπάρκεια τριγλώχινας,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Καρδιακός επιπωματισμός,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Στένωση πνευμονικής,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Πνευμονική υπέρταση,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Ανεπάρκεια δεξιάς κοιλίας,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Υπερφόρτωση με υγρά,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Αυξημένη </a:t>
            </a:r>
            <a:r>
              <a:rPr lang="en-US" sz="2400" dirty="0" smtClean="0">
                <a:solidFill>
                  <a:srgbClr val="000000"/>
                </a:solidFill>
              </a:rPr>
              <a:t>PEEP </a:t>
            </a:r>
            <a:r>
              <a:rPr lang="el-GR" sz="2400" dirty="0" smtClean="0">
                <a:solidFill>
                  <a:srgbClr val="000000"/>
                </a:solidFill>
              </a:rPr>
              <a:t>σε μηχανικό αερισμό,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Αριστερή καρδιακή ανεπάρκεια.</a:t>
            </a:r>
          </a:p>
        </p:txBody>
      </p:sp>
      <p:sp>
        <p:nvSpPr>
          <p:cNvPr id="16390" name="AutoShape 6" title="βέλος με φορά προς τα κάτω"/>
          <p:cNvSpPr>
            <a:spLocks noChangeArrowheads="1"/>
          </p:cNvSpPr>
          <p:nvPr/>
        </p:nvSpPr>
        <p:spPr bwMode="auto">
          <a:xfrm>
            <a:off x="6012160" y="1408584"/>
            <a:ext cx="609600" cy="990600"/>
          </a:xfrm>
          <a:prstGeom prst="downArrow">
            <a:avLst>
              <a:gd name="adj1" fmla="val 50000"/>
              <a:gd name="adj2" fmla="val 40625"/>
            </a:avLst>
          </a:prstGeom>
          <a:solidFill>
            <a:srgbClr val="9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dirty="0">
              <a:solidFill>
                <a:srgbClr val="9C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2431758"/>
            <a:ext cx="4210372" cy="3509229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Αιμορραγία,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Υπογκαιμία,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Σηπτικό </a:t>
            </a:r>
            <a:r>
              <a:rPr lang="en-US" sz="2400" dirty="0" smtClean="0">
                <a:solidFill>
                  <a:srgbClr val="000000"/>
                </a:solidFill>
              </a:rPr>
              <a:t>Shock</a:t>
            </a:r>
            <a:r>
              <a:rPr lang="el-GR" sz="2400" dirty="0" smtClean="0">
                <a:solidFill>
                  <a:srgbClr val="000000"/>
                </a:solidFill>
              </a:rPr>
              <a:t>,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Περιφερική αγγειοδιαστολή,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Κατακράτηση υγρών στον 3</a:t>
            </a:r>
            <a:r>
              <a:rPr lang="el-GR" sz="2400" baseline="30000" dirty="0" smtClean="0">
                <a:solidFill>
                  <a:srgbClr val="000000"/>
                </a:solidFill>
              </a:rPr>
              <a:t>ο</a:t>
            </a:r>
            <a:r>
              <a:rPr lang="el-GR" sz="2400" dirty="0" smtClean="0">
                <a:solidFill>
                  <a:srgbClr val="000000"/>
                </a:solidFill>
              </a:rPr>
              <a:t> χώρο,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Αποκλεισμός του συμπαθητικού,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444208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Σετ τοποθέτησης κεντρικής φλεβικής γραμμής</a:t>
            </a:r>
            <a:endParaRPr lang="el-GR" dirty="0"/>
          </a:p>
        </p:txBody>
      </p:sp>
      <p:pic>
        <p:nvPicPr>
          <p:cNvPr id="1026" name="Picture 2" descr="Central line equipment" title="Σετ τοποθέτησης κεντικής φλεβικής γραμμή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22" y="1196752"/>
            <a:ext cx="6740756" cy="5055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2910957" y="6360637"/>
            <a:ext cx="3019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Central line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equipment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PhilippN"/>
              </a:rPr>
              <a:t>PhilippN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με στήλη ύδατος</a:t>
            </a:r>
          </a:p>
        </p:txBody>
      </p:sp>
      <p:pic>
        <p:nvPicPr>
          <p:cNvPr id="1026" name="Picture 2" title="Μέτρηση με στήλη ύδατ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23" y="1196751"/>
            <a:ext cx="5273665" cy="5273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992188" y="6505902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gheg.de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20397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Χρήση μανόμετρου</a:t>
            </a:r>
            <a:br>
              <a:rPr lang="el-GR" sz="4400" dirty="0" smtClean="0"/>
            </a:br>
            <a:r>
              <a:rPr lang="el-GR" b="0" dirty="0" smtClean="0"/>
              <a:t>(1 από 3)</a:t>
            </a:r>
            <a:endParaRPr lang="el-GR" b="0" dirty="0"/>
          </a:p>
        </p:txBody>
      </p:sp>
      <p:pic>
        <p:nvPicPr>
          <p:cNvPr id="18434" name="Picture 5" descr="Diagram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36252"/>
            <a:ext cx="5048509" cy="5169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508955" y="6491883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anaesthesia.hku.hk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361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Χρήση μανόμετρου</a:t>
            </a:r>
            <a:br>
              <a:rPr lang="el-GR" sz="4400" dirty="0" smtClean="0"/>
            </a:br>
            <a:r>
              <a:rPr lang="el-GR" b="0" dirty="0" smtClean="0"/>
              <a:t>(2 από 3)</a:t>
            </a:r>
            <a:endParaRPr lang="el-GR" b="0" dirty="0"/>
          </a:p>
        </p:txBody>
      </p:sp>
      <p:pic>
        <p:nvPicPr>
          <p:cNvPr id="19458" name="Picture 4" descr="Diagram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5" y="1224166"/>
            <a:ext cx="7474900" cy="515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508955" y="6491883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anaesthesia.hku.hk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42183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Χρήση μανόμετρου</a:t>
            </a:r>
            <a:br>
              <a:rPr lang="el-GR" sz="4400" dirty="0" smtClean="0"/>
            </a:br>
            <a:r>
              <a:rPr lang="el-GR" b="0" dirty="0" smtClean="0"/>
              <a:t>(3 από 3)</a:t>
            </a:r>
            <a:endParaRPr lang="el-GR" b="0" dirty="0"/>
          </a:p>
        </p:txBody>
      </p:sp>
      <p:pic>
        <p:nvPicPr>
          <p:cNvPr id="20482" name="Picture 4" descr="Diagram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" y="1124744"/>
            <a:ext cx="7380312" cy="5352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470454" y="6491883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anaesthesia.hku.hk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04248" y="629418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Συνεχής καταγραφή με </a:t>
            </a:r>
            <a:r>
              <a:rPr lang="en-US" dirty="0"/>
              <a:t>monitor</a:t>
            </a:r>
            <a:endParaRPr lang="el-GR" dirty="0"/>
          </a:p>
        </p:txBody>
      </p:sp>
      <p:pic>
        <p:nvPicPr>
          <p:cNvPr id="21506" name="Picture 4" descr="Diagram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34" y="1034934"/>
            <a:ext cx="7275932" cy="5456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429000" y="6491883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anaesthesia.hku.hk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73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 smtClean="0">
                <a:solidFill>
                  <a:srgbClr val="084077"/>
                </a:solidFill>
              </a:rPr>
              <a:t>Κεντρική</a:t>
            </a:r>
            <a:endParaRPr lang="en-US" sz="3600" b="1" dirty="0" smtClean="0">
              <a:solidFill>
                <a:srgbClr val="084077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l-GR" sz="3600" b="1" dirty="0" smtClean="0">
                <a:solidFill>
                  <a:srgbClr val="084077"/>
                </a:solidFill>
              </a:rPr>
              <a:t>Φλεβική Πίεση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Θεοδώρα Στρουμπούκη 2014. Θεοδώρα </a:t>
            </a:r>
            <a:r>
              <a:rPr lang="el-GR" sz="2000" dirty="0"/>
              <a:t>Στρουμπούκη. </a:t>
            </a:r>
            <a:r>
              <a:rPr lang="el-GR" sz="2000" dirty="0" smtClean="0"/>
              <a:t>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</a:t>
            </a:r>
            <a:r>
              <a:rPr lang="el-GR" sz="2000" dirty="0"/>
              <a:t>9</a:t>
            </a:r>
            <a:r>
              <a:rPr lang="en-US" sz="2000" dirty="0" smtClean="0"/>
              <a:t>: </a:t>
            </a:r>
            <a:r>
              <a:rPr lang="el-GR" sz="2000" dirty="0" smtClean="0"/>
              <a:t>Κεντρική φλεβική πίεση».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6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 smtClean="0">
                <a:solidFill>
                  <a:srgbClr val="084077"/>
                </a:solidFill>
              </a:rPr>
              <a:t>Κεντρική</a:t>
            </a:r>
            <a:endParaRPr lang="en-US" sz="3600" b="1" dirty="0" smtClean="0">
              <a:solidFill>
                <a:srgbClr val="084077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l-GR" sz="3600" b="1" dirty="0" smtClean="0">
                <a:solidFill>
                  <a:srgbClr val="084077"/>
                </a:solidFill>
              </a:rPr>
              <a:t>Φλεβική Πίεση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11" name="Ορθογώνιο 5"/>
          <p:cNvSpPr/>
          <p:nvPr/>
        </p:nvSpPr>
        <p:spPr>
          <a:xfrm>
            <a:off x="2261586" y="3501008"/>
            <a:ext cx="6750496" cy="1600438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 smtClean="0">
                <a:solidFill>
                  <a:prstClr val="black"/>
                </a:solidFill>
                <a:latin typeface="Calibri"/>
              </a:rPr>
              <a:t>Διδάσκοντες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600" dirty="0" smtClean="0">
              <a:solidFill>
                <a:prstClr val="black"/>
              </a:solidFill>
              <a:latin typeface="Calibri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Στυλιανός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Παρισσόπουλος,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Μερόπη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 Βασιλική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Κουτσοπούλου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 Γεωργία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Τουλιά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Θεοδώρα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Στρουμπούκη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Θεόδωρος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Κατσούλας.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της καρδιάς</a:t>
            </a:r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2594819" y="6338364"/>
            <a:ext cx="478549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Relations of the aorta, trachea, esophagus and other heart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structures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Mikael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Häggström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8" name="Picture 4" descr="Relations of the aorta, trachea, esophagus and other heart structures" title="Η Δομή της καρδιά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15" y="988041"/>
            <a:ext cx="6802171" cy="5356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της καρδιάς</a:t>
            </a:r>
            <a:endParaRPr lang="el-GR" dirty="0"/>
          </a:p>
        </p:txBody>
      </p:sp>
      <p:pic>
        <p:nvPicPr>
          <p:cNvPr id="16386" name="Picture 2" descr="File:Blausen 0457 Heart SectionalAnatomy" title="Ανατομία της καρδιά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6"/>
          <a:stretch/>
        </p:blipFill>
        <p:spPr bwMode="auto">
          <a:xfrm>
            <a:off x="1726659" y="1131776"/>
            <a:ext cx="5715000" cy="52123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071991" y="6344081"/>
            <a:ext cx="30243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Blausen 0457 Heart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SectionalAnatomy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Dcoetzee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κεντρικής φλεβικής πίεσης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7848872" cy="261025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/>
              <a:t>Εκτίμηση για τη χορήγηση υγρών,</a:t>
            </a:r>
          </a:p>
          <a:p>
            <a:pPr eaLnBrk="1" hangingPunct="1"/>
            <a:r>
              <a:rPr lang="el-GR" sz="2400" dirty="0" smtClean="0"/>
              <a:t>Αξιολόγηση της λειτουργίας της καρδιάς ως αντλίας,</a:t>
            </a:r>
          </a:p>
          <a:p>
            <a:pPr eaLnBrk="1" hangingPunct="1"/>
            <a:r>
              <a:rPr lang="el-GR" sz="2400" dirty="0" smtClean="0"/>
              <a:t>Φ.Τ. 2 – 8 </a:t>
            </a:r>
            <a:r>
              <a:rPr lang="en-US" sz="2400" dirty="0" smtClean="0"/>
              <a:t>mmHg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κεντρικής φλεβικής πίεσης</a:t>
            </a:r>
            <a:endParaRPr lang="el-GR" dirty="0"/>
          </a:p>
        </p:txBody>
      </p:sp>
      <p:pic>
        <p:nvPicPr>
          <p:cNvPr id="2050" name="Picture 2" descr="CVP transducer setu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16825" cy="48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635896" y="580526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Anatomy of the CVP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transducer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BY-NC-SA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48264" y="633588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Κεντρική Φλεβική Πίεση</a:t>
            </a:r>
          </a:p>
        </p:txBody>
      </p:sp>
      <p:pic>
        <p:nvPicPr>
          <p:cNvPr id="1026" name="Picture 2" descr="CVP normal wavefor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6385800" cy="36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5724128" y="3890665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Anatomy of the CVP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waveform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BY-NC-SA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a: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συστολή των κόλπων της καρδιάς, συσχετίζεται με το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P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στο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ΗΚΓ,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c: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σύγκλειση κολποκοιλιακών βαλβίδων, στην έναρξη της κοιλιακής συστολής, συσχετίζεται με το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QRS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x: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χάλαση του κόλπου και ώθηση της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τριγλώχινας,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v: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πλήρωση του δεξιού κόλπου και σύγκλειση των κολποκοιλιακών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βαλβίδων,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y: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άνοιγμα της τριγλώχινας και ροή αίματος στη δεξιά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κοιλία.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</a:t>
            </a:r>
            <a:r>
              <a:rPr lang="el-GR" dirty="0" smtClean="0"/>
              <a:t>στη ΜΕΘ</a:t>
            </a:r>
            <a:endParaRPr lang="el-GR" dirty="0"/>
          </a:p>
        </p:txBody>
      </p:sp>
      <p:pic>
        <p:nvPicPr>
          <p:cNvPr id="1026" name="Picture 2" title="Monitoring στη ΜΕ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12768" cy="51845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062324" y="6309320"/>
            <a:ext cx="3453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Lubbock Heart Hospital, Dec 16-17,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2005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brykmantra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plate new">
  <a:themeElements>
    <a:clrScheme name="Προσαρμοσμένο 1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1013</Words>
  <Application>Microsoft Office PowerPoint</Application>
  <PresentationFormat>Προβολή στην οθόνη (4:3)</PresentationFormat>
  <Paragraphs>160</Paragraphs>
  <Slides>24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OC_template_updated</vt:lpstr>
      <vt:lpstr>1_OC_template_updated</vt:lpstr>
      <vt:lpstr>2_OC_template_updated</vt:lpstr>
      <vt:lpstr>template new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Η Δομή της καρδιάς</vt:lpstr>
      <vt:lpstr>Ανατομία της καρδιάς</vt:lpstr>
      <vt:lpstr>Μέτρηση κεντρικής φλεβικής πίεσης</vt:lpstr>
      <vt:lpstr>Έλεγχος κεντρικής φλεβικής πίεσης</vt:lpstr>
      <vt:lpstr>Κεντρική Φλεβική Πίεση</vt:lpstr>
      <vt:lpstr>Monitoring στη ΜΕΘ</vt:lpstr>
      <vt:lpstr>Έλεγχος αξιόπιστης μέτρησης Κ.Φ.Π</vt:lpstr>
      <vt:lpstr>Αίτια αυξημένης ή μειωμένης τιμής Κ.Φ.Π</vt:lpstr>
      <vt:lpstr>Σετ τοποθέτησης κεντρικής φλεβικής γραμμής</vt:lpstr>
      <vt:lpstr>Μέτρηση με στήλη ύδατος</vt:lpstr>
      <vt:lpstr>Χρήση μανόμετρου (1 από 3)</vt:lpstr>
      <vt:lpstr>Χρήση μανόμετρου (2 από 3)</vt:lpstr>
      <vt:lpstr>Χρήση μανόμετρου (3 από 3)</vt:lpstr>
      <vt:lpstr>Συνεχής καταγραφή με monitor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56</cp:revision>
  <dcterms:created xsi:type="dcterms:W3CDTF">2013-03-04T13:35:19Z</dcterms:created>
  <dcterms:modified xsi:type="dcterms:W3CDTF">2015-02-27T09:05:29Z</dcterms:modified>
</cp:coreProperties>
</file>