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48"/>
  </p:notesMasterIdLst>
  <p:handoutMasterIdLst>
    <p:handoutMasterId r:id="rId49"/>
  </p:handoutMasterIdLst>
  <p:sldIdLst>
    <p:sldId id="304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257" r:id="rId41"/>
    <p:sldId id="262" r:id="rId42"/>
    <p:sldId id="264" r:id="rId43"/>
    <p:sldId id="307" r:id="rId44"/>
    <p:sldId id="306" r:id="rId45"/>
    <p:sldId id="266" r:id="rId46"/>
    <p:sldId id="305" r:id="rId47"/>
  </p:sldIdLst>
  <p:sldSz cx="9144000" cy="6858000" type="screen4x3"/>
  <p:notesSz cx="7104063" cy="10234613"/>
  <p:custDataLst>
    <p:tags r:id="rId5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tags" Target="tags/tag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11/6/2015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11/6/2015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4F9B15-1206-48BF-B3C0-6423D21A1445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028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30238D-B211-4F65-8DCA-0319D6029632}" type="slidenum">
              <a:rPr lang="tr-TR" smtClean="0">
                <a:solidFill>
                  <a:prstClr val="black"/>
                </a:solidFill>
              </a:rPr>
              <a:pPr/>
              <a:t>2</a:t>
            </a:fld>
            <a:endParaRPr lang="tr-TR" smtClean="0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678505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07D41B-7361-441C-8EAD-F4A2BEEFD8E6}" type="slidenum">
              <a:rPr lang="tr-TR" smtClean="0">
                <a:solidFill>
                  <a:prstClr val="black"/>
                </a:solidFill>
              </a:rPr>
              <a:pPr/>
              <a:t>3</a:t>
            </a:fld>
            <a:endParaRPr lang="tr-TR" smtClean="0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787078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EC931F-B303-42A8-BBB4-59A84240D1BF}" type="slidenum">
              <a:rPr lang="tr-TR" smtClean="0">
                <a:solidFill>
                  <a:prstClr val="black"/>
                </a:solidFill>
              </a:rPr>
              <a:pPr/>
              <a:t>6</a:t>
            </a:fld>
            <a:endParaRPr lang="tr-TR" smtClean="0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125505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>
              <a:latin typeface="+mn-lt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4F9B15-1206-48BF-B3C0-6423D21A1445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811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B9B85C-E5A3-4367-A433-FFE8CD093268}" type="slidenum">
              <a:rPr lang="tr-TR" smtClean="0">
                <a:solidFill>
                  <a:prstClr val="black"/>
                </a:solidFill>
              </a:rPr>
              <a:pPr/>
              <a:t>35</a:t>
            </a:fld>
            <a:endParaRPr lang="tr-TR" smtClean="0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516837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15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110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156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990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016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038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392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11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401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407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119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669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282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361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615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21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507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130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71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767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11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70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 fontScale="90000"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Βελτιστοποίηση Ενεργειακών Συστημάτων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latin typeface="+mn-lt"/>
              </a:rPr>
            </a:br>
            <a:r>
              <a:rPr kumimoji="0" lang="el-GR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Eργαστήριο Matlab 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/>
              <a:t>Ενότητα </a:t>
            </a:r>
            <a:r>
              <a:rPr lang="en-US" sz="2800" b="1" dirty="0"/>
              <a:t>1</a:t>
            </a:r>
            <a:r>
              <a:rPr lang="el-GR" sz="2800" dirty="0"/>
              <a:t>:</a:t>
            </a:r>
            <a:r>
              <a:rPr lang="en-US" sz="2800" dirty="0"/>
              <a:t> </a:t>
            </a:r>
            <a:r>
              <a:rPr lang="el-GR" sz="2800" dirty="0"/>
              <a:t>Εισαγωγή στο </a:t>
            </a:r>
            <a:r>
              <a:rPr lang="en-US" sz="2800" dirty="0"/>
              <a:t>Matlab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Μ. Σαμαράκου, </a:t>
            </a:r>
            <a:r>
              <a:rPr lang="el-GR" sz="2800" dirty="0" smtClean="0"/>
              <a:t>Δ. Μητσούδης, </a:t>
            </a:r>
            <a:r>
              <a:rPr lang="el-GR" sz="2800" dirty="0" smtClean="0"/>
              <a:t>Π</a:t>
            </a:r>
            <a:r>
              <a:rPr lang="el-GR" sz="2800" dirty="0"/>
              <a:t>. Πρεντάκης 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Τμήμα Μηχανικών Ενεργειακής Τεχνολογίας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05661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38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Παρατηρήσεις</a:t>
            </a:r>
            <a:br>
              <a:rPr lang="el-GR" sz="4400" dirty="0" smtClean="0"/>
            </a:br>
            <a:r>
              <a:rPr lang="el-GR" sz="3600" b="0" dirty="0" smtClean="0"/>
              <a:t>(3 από 4)</a:t>
            </a:r>
            <a:endParaRPr lang="el-GR" sz="3600" b="0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sz="2800" dirty="0" smtClean="0"/>
              <a:t>Χρησιμοποιούμε </a:t>
            </a:r>
            <a:r>
              <a:rPr lang="el-GR" sz="2800" b="1" dirty="0" smtClean="0">
                <a:solidFill>
                  <a:srgbClr val="800000"/>
                </a:solidFill>
              </a:rPr>
              <a:t>σταθερές</a:t>
            </a:r>
            <a:r>
              <a:rPr lang="el-GR" sz="2800" dirty="0" smtClean="0"/>
              <a:t> και </a:t>
            </a:r>
            <a:r>
              <a:rPr lang="el-GR" sz="2800" b="1" dirty="0" smtClean="0">
                <a:solidFill>
                  <a:srgbClr val="800000"/>
                </a:solidFill>
              </a:rPr>
              <a:t>μεταβλητές</a:t>
            </a:r>
            <a:r>
              <a:rPr lang="el-GR" sz="2800" dirty="0" smtClean="0"/>
              <a:t> με ονόματα της επιλογής μας, </a:t>
            </a:r>
          </a:p>
          <a:p>
            <a:pPr lvl="1"/>
            <a:r>
              <a:rPr lang="el-GR" sz="2400" dirty="0" smtClean="0"/>
              <a:t>όπως ακριβώς ορίζονται από τα μαθηματικά.</a:t>
            </a:r>
          </a:p>
          <a:p>
            <a:pPr lvl="0"/>
            <a:endParaRPr lang="el-GR" sz="2800" dirty="0" smtClean="0"/>
          </a:p>
          <a:p>
            <a:pPr lvl="0"/>
            <a:r>
              <a:rPr lang="el-GR" sz="2800" dirty="0" smtClean="0"/>
              <a:t>Το σύμβολο </a:t>
            </a:r>
            <a:r>
              <a:rPr lang="el-GR" sz="2800" b="1" dirty="0" smtClean="0">
                <a:solidFill>
                  <a:srgbClr val="800000"/>
                </a:solidFill>
              </a:rPr>
              <a:t>%</a:t>
            </a:r>
            <a:r>
              <a:rPr lang="el-GR" sz="2800" dirty="0" smtClean="0"/>
              <a:t> χρησιμοποιείται για την εισαγωγή σχολίων, </a:t>
            </a:r>
          </a:p>
          <a:p>
            <a:pPr lvl="1"/>
            <a:r>
              <a:rPr lang="el-GR" sz="2400" dirty="0" smtClean="0"/>
              <a:t>δηλαδή δικές σας παρατηρήσεις που δεν λαμβάνονται υπ’ όψιν κατά την εκτέλεση των εντολών.</a:t>
            </a: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95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Παρατηρήσεις</a:t>
            </a:r>
            <a:br>
              <a:rPr lang="el-GR" sz="4400" dirty="0" smtClean="0"/>
            </a:br>
            <a:r>
              <a:rPr lang="el-GR" sz="3600" b="0" dirty="0" smtClean="0"/>
              <a:t>(4 από 4)</a:t>
            </a:r>
            <a:endParaRPr lang="el-GR" sz="3600" b="0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Aft>
                <a:spcPts val="1200"/>
              </a:spcAft>
            </a:pPr>
            <a:r>
              <a:rPr lang="el-GR" sz="2800" dirty="0" smtClean="0"/>
              <a:t>Ο καθαρισμός του </a:t>
            </a:r>
            <a:r>
              <a:rPr lang="en-US" sz="2800" b="1" dirty="0" smtClean="0"/>
              <a:t>Command Window</a:t>
            </a:r>
            <a:r>
              <a:rPr lang="el-GR" sz="2800" dirty="0" smtClean="0"/>
              <a:t> γίνεται με την εντολή </a:t>
            </a:r>
            <a:r>
              <a:rPr lang="en-US" sz="2800" b="1" dirty="0" smtClean="0">
                <a:solidFill>
                  <a:srgbClr val="800000"/>
                </a:solidFill>
              </a:rPr>
              <a:t>clc.</a:t>
            </a:r>
            <a:endParaRPr lang="el-GR" sz="2800" dirty="0" smtClean="0"/>
          </a:p>
          <a:p>
            <a:pPr lvl="0"/>
            <a:r>
              <a:rPr lang="el-GR" sz="2800" dirty="0" smtClean="0"/>
              <a:t>Ο καθαρισμός των μεταβλητών στο </a:t>
            </a:r>
            <a:r>
              <a:rPr lang="en-US" sz="2800" b="1" dirty="0" smtClean="0"/>
              <a:t>Workspace</a:t>
            </a:r>
            <a:r>
              <a:rPr lang="el-GR" sz="2800" dirty="0" smtClean="0"/>
              <a:t> γίνεται με την εντολή:</a:t>
            </a:r>
            <a:endParaRPr lang="en-US" sz="2800" dirty="0" smtClean="0"/>
          </a:p>
          <a:p>
            <a:pPr marL="400050" lvl="1" indent="0">
              <a:buNone/>
            </a:pPr>
            <a:r>
              <a:rPr lang="en-US" sz="2400" b="1" dirty="0" smtClean="0">
                <a:solidFill>
                  <a:srgbClr val="800000"/>
                </a:solidFill>
              </a:rPr>
              <a:t>clear</a:t>
            </a:r>
            <a:r>
              <a:rPr lang="el-GR" sz="2400" b="1" dirty="0" smtClean="0">
                <a:solidFill>
                  <a:srgbClr val="800000"/>
                </a:solidFill>
              </a:rPr>
              <a:t> &lt;μεταβλητή&gt;</a:t>
            </a:r>
            <a:r>
              <a:rPr lang="el-GR" sz="2400" dirty="0" smtClean="0"/>
              <a:t>, π.χ.:</a:t>
            </a:r>
          </a:p>
          <a:p>
            <a:pPr lvl="1"/>
            <a:r>
              <a:rPr lang="en-US" sz="2400" dirty="0" smtClean="0"/>
              <a:t>clear x</a:t>
            </a:r>
            <a:r>
              <a:rPr lang="el-GR" sz="2400" dirty="0" smtClean="0"/>
              <a:t> </a:t>
            </a:r>
          </a:p>
          <a:p>
            <a:pPr lvl="1"/>
            <a:r>
              <a:rPr lang="en-US" sz="2400" dirty="0" smtClean="0"/>
              <a:t>clear a</a:t>
            </a:r>
            <a:r>
              <a:rPr lang="el-GR" sz="2400" dirty="0" smtClean="0"/>
              <a:t> </a:t>
            </a:r>
          </a:p>
          <a:p>
            <a:pPr lvl="1"/>
            <a:r>
              <a:rPr lang="el-GR" sz="2400" b="1" dirty="0" smtClean="0"/>
              <a:t>ενώ με την εντολή </a:t>
            </a:r>
            <a:r>
              <a:rPr lang="en-US" sz="2400" b="1" dirty="0" smtClean="0">
                <a:solidFill>
                  <a:srgbClr val="800000"/>
                </a:solidFill>
              </a:rPr>
              <a:t>clear all</a:t>
            </a:r>
            <a:r>
              <a:rPr lang="el-GR" sz="2400" b="1" dirty="0" smtClean="0">
                <a:solidFill>
                  <a:srgbClr val="800000"/>
                </a:solidFill>
              </a:rPr>
              <a:t> </a:t>
            </a:r>
            <a:r>
              <a:rPr lang="el-GR" sz="2400" b="1" dirty="0" smtClean="0"/>
              <a:t>διαγράφονται όλες οι μεταβλητές από το περιβάλλον.</a:t>
            </a:r>
          </a:p>
          <a:p>
            <a:endParaRPr lang="el-GR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38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 smtClean="0"/>
              <a:t>Βασικές αλγεβρικές πράξεις</a:t>
            </a:r>
          </a:p>
        </p:txBody>
      </p:sp>
      <p:graphicFrame>
        <p:nvGraphicFramePr>
          <p:cNvPr id="5" name="4 - Θέση περιεχομένου" title="Βασικές αλγεβρικές πράξεις"/>
          <p:cNvGraphicFramePr>
            <a:graphicFrameLocks noGrp="1"/>
          </p:cNvGraphicFramePr>
          <p:nvPr>
            <p:ph idx="1"/>
            <p:extLst/>
          </p:nvPr>
        </p:nvGraphicFramePr>
        <p:xfrm>
          <a:off x="467544" y="1484784"/>
          <a:ext cx="8229600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2057400"/>
                <a:gridCol w="2057400"/>
              </a:tblGrid>
              <a:tr h="542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baseline="0" dirty="0"/>
                        <a:t>ΠΡΑΞΗ</a:t>
                      </a:r>
                      <a:endParaRPr lang="el-GR" sz="2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153" marR="77153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baseline="0" dirty="0"/>
                        <a:t>ΤΕΛΕΣΤΗΣ</a:t>
                      </a:r>
                      <a:endParaRPr lang="el-GR" sz="2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153" marR="77153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baseline="0" dirty="0"/>
                        <a:t>ΣΥΝΤΑΞΗ</a:t>
                      </a:r>
                      <a:endParaRPr lang="el-GR" sz="2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153" marR="77153" marT="0" marB="0" anchor="ctr" anchorCtr="1"/>
                </a:tc>
              </a:tr>
              <a:tr h="542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baseline="0" dirty="0"/>
                        <a:t>Πρόσθεση</a:t>
                      </a:r>
                      <a:endParaRPr lang="el-GR" sz="2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153" marR="77153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baseline="0" dirty="0"/>
                        <a:t>+</a:t>
                      </a:r>
                      <a:endParaRPr lang="el-GR" sz="2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153" marR="77153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baseline="0" dirty="0"/>
                        <a:t>α</a:t>
                      </a:r>
                      <a:r>
                        <a:rPr lang="en-US" sz="2400" baseline="0" dirty="0"/>
                        <a:t> + </a:t>
                      </a:r>
                      <a:r>
                        <a:rPr lang="el-GR" sz="2400" baseline="0" dirty="0"/>
                        <a:t>β</a:t>
                      </a:r>
                      <a:endParaRPr lang="el-GR" sz="2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153" marR="77153" marT="0" marB="0" anchor="ctr" anchorCtr="1"/>
                </a:tc>
              </a:tr>
              <a:tr h="542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baseline="0" dirty="0"/>
                        <a:t>Αφαίρεση</a:t>
                      </a:r>
                      <a:endParaRPr lang="el-GR" sz="2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153" marR="77153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baseline="0" dirty="0"/>
                        <a:t>-</a:t>
                      </a:r>
                      <a:endParaRPr lang="el-GR" sz="2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153" marR="77153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baseline="0" dirty="0"/>
                        <a:t>α</a:t>
                      </a:r>
                      <a:r>
                        <a:rPr lang="en-US" sz="2400" baseline="0" dirty="0"/>
                        <a:t> – </a:t>
                      </a:r>
                      <a:r>
                        <a:rPr lang="el-GR" sz="2400" baseline="0" dirty="0"/>
                        <a:t>β</a:t>
                      </a:r>
                      <a:endParaRPr lang="el-GR" sz="2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153" marR="77153" marT="0" marB="0" anchor="ctr" anchorCtr="1"/>
                </a:tc>
              </a:tr>
              <a:tr h="542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baseline="0" dirty="0"/>
                        <a:t>Πολλαπλασιασμός</a:t>
                      </a:r>
                      <a:endParaRPr lang="el-GR" sz="2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153" marR="77153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baseline="0" dirty="0"/>
                        <a:t>*</a:t>
                      </a:r>
                      <a:endParaRPr lang="el-GR" sz="2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153" marR="77153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baseline="0" dirty="0"/>
                        <a:t>α</a:t>
                      </a:r>
                      <a:r>
                        <a:rPr lang="en-US" sz="2400" baseline="0" dirty="0"/>
                        <a:t> * </a:t>
                      </a:r>
                      <a:r>
                        <a:rPr lang="el-GR" sz="2400" baseline="0" dirty="0"/>
                        <a:t>β</a:t>
                      </a:r>
                      <a:endParaRPr lang="el-GR" sz="2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153" marR="77153" marT="0" marB="0" anchor="ctr" anchorCtr="1"/>
                </a:tc>
              </a:tr>
              <a:tr h="542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baseline="0" dirty="0"/>
                        <a:t>Διαίρεση προς τα δεξιά</a:t>
                      </a:r>
                      <a:endParaRPr lang="el-GR" sz="2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153" marR="77153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baseline="0" dirty="0"/>
                        <a:t>/</a:t>
                      </a:r>
                      <a:endParaRPr lang="el-GR" sz="2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153" marR="77153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baseline="0" dirty="0"/>
                        <a:t>α</a:t>
                      </a:r>
                      <a:r>
                        <a:rPr lang="en-US" sz="2400" baseline="0" dirty="0"/>
                        <a:t> / </a:t>
                      </a:r>
                      <a:r>
                        <a:rPr lang="el-GR" sz="2400" baseline="0" dirty="0"/>
                        <a:t>β</a:t>
                      </a:r>
                      <a:endParaRPr lang="el-GR" sz="2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153" marR="77153" marT="0" marB="0" anchor="ctr" anchorCtr="1"/>
                </a:tc>
              </a:tr>
              <a:tr h="542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baseline="0" dirty="0"/>
                        <a:t>Διαίρεση προς τ’ αριστερά</a:t>
                      </a:r>
                      <a:endParaRPr lang="el-GR" sz="2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153" marR="77153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baseline="0" dirty="0"/>
                        <a:t>\</a:t>
                      </a:r>
                      <a:endParaRPr lang="el-GR" sz="2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153" marR="77153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baseline="0" dirty="0"/>
                        <a:t>α</a:t>
                      </a:r>
                      <a:r>
                        <a:rPr lang="en-US" sz="2400" baseline="0" dirty="0"/>
                        <a:t> \ </a:t>
                      </a:r>
                      <a:r>
                        <a:rPr lang="el-GR" sz="2400" baseline="0" dirty="0"/>
                        <a:t>β</a:t>
                      </a:r>
                      <a:endParaRPr lang="el-GR" sz="2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153" marR="77153" marT="0" marB="0" anchor="ctr" anchorCtr="1"/>
                </a:tc>
              </a:tr>
              <a:tr h="542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baseline="0" dirty="0"/>
                        <a:t>Δύναμη</a:t>
                      </a:r>
                      <a:endParaRPr lang="el-GR" sz="2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153" marR="77153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baseline="0" dirty="0"/>
                        <a:t>^</a:t>
                      </a:r>
                      <a:endParaRPr lang="el-GR" sz="2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153" marR="77153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baseline="0" dirty="0"/>
                        <a:t>α ^ β</a:t>
                      </a:r>
                      <a:endParaRPr lang="el-GR" sz="2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153" marR="77153" marT="0" marB="0" anchor="ctr" anchorCtr="1"/>
                </a:tc>
              </a:tr>
              <a:tr h="542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baseline="0" dirty="0"/>
                        <a:t>Παρενθέσεις</a:t>
                      </a:r>
                      <a:endParaRPr lang="el-GR" sz="2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153" marR="77153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baseline="0" dirty="0"/>
                        <a:t>()</a:t>
                      </a:r>
                      <a:endParaRPr lang="el-GR" sz="2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153" marR="77153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baseline="0" dirty="0"/>
                        <a:t>( α + β ) / γ</a:t>
                      </a:r>
                      <a:endParaRPr lang="el-GR" sz="24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153" marR="77153" marT="0" marB="0" anchor="ctr" anchorCtr="1"/>
                </a:tc>
              </a:tr>
            </a:tbl>
          </a:graphicData>
        </a:graphic>
      </p:graphicFrame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16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Παραδείγματα</a:t>
            </a: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800" dirty="0" smtClean="0"/>
              <a:t>Στη συνέχεια πληκτρολογήστε στο </a:t>
            </a:r>
            <a:r>
              <a:rPr lang="el-GR" sz="2800" b="1" dirty="0" smtClean="0"/>
              <a:t>παράθυρο εντολών</a:t>
            </a:r>
            <a:r>
              <a:rPr lang="el-GR" sz="2800" dirty="0" smtClean="0"/>
              <a:t> τα παραδείγματα που ακολουθούν</a:t>
            </a:r>
            <a:r>
              <a:rPr lang="en-US" sz="2800" dirty="0" smtClean="0"/>
              <a:t>.</a:t>
            </a:r>
            <a:endParaRPr lang="el-GR" sz="2800" dirty="0" smtClean="0"/>
          </a:p>
          <a:p>
            <a:pPr>
              <a:lnSpc>
                <a:spcPct val="150000"/>
              </a:lnSpc>
            </a:pPr>
            <a:r>
              <a:rPr lang="el-GR" sz="2800" dirty="0" smtClean="0"/>
              <a:t>Παρατηρήστε τα αποτελέσματα που θα εμφανιστούν </a:t>
            </a:r>
            <a:r>
              <a:rPr lang="en-US" sz="2800" dirty="0" smtClean="0"/>
              <a:t>.</a:t>
            </a:r>
            <a:endParaRPr lang="el-GR" sz="2800" dirty="0" smtClean="0"/>
          </a:p>
          <a:p>
            <a:pPr lvl="1">
              <a:lnSpc>
                <a:spcPct val="150000"/>
              </a:lnSpc>
            </a:pPr>
            <a:r>
              <a:rPr lang="el-GR" sz="2400" dirty="0" smtClean="0"/>
              <a:t>Υπενθυμίζουμε πως αποθηκεύονται στη μεταβλητή </a:t>
            </a:r>
            <a:r>
              <a:rPr lang="en-US" sz="2400" b="1" dirty="0" smtClean="0"/>
              <a:t>ans</a:t>
            </a:r>
            <a:r>
              <a:rPr lang="el-GR" sz="2400" dirty="0" smtClean="0"/>
              <a:t> </a:t>
            </a:r>
            <a:r>
              <a:rPr lang="en-US" sz="2400" dirty="0" smtClean="0"/>
              <a:t>.</a:t>
            </a:r>
            <a:endParaRPr lang="el-GR" sz="2400" dirty="0" smtClean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7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sz="4400" dirty="0" smtClean="0"/>
              <a:t>Πρόσθεση αριθμών</a:t>
            </a: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Πληκτρολογήστε στο </a:t>
            </a:r>
            <a:r>
              <a:rPr lang="en-US" sz="2800" dirty="0" smtClean="0"/>
              <a:t>Command Window</a:t>
            </a:r>
            <a:r>
              <a:rPr lang="el-GR" sz="2800" dirty="0" smtClean="0"/>
              <a:t>: </a:t>
            </a:r>
          </a:p>
          <a:p>
            <a:pPr>
              <a:buNone/>
            </a:pPr>
            <a:endParaRPr lang="el-GR" sz="2800" b="1" dirty="0" smtClean="0"/>
          </a:p>
          <a:p>
            <a:pPr>
              <a:buNone/>
            </a:pPr>
            <a:r>
              <a:rPr lang="fr-FR" sz="2800" b="1" dirty="0" smtClean="0">
                <a:solidFill>
                  <a:srgbClr val="800000"/>
                </a:solidFill>
              </a:rPr>
              <a:t>&gt;&gt; 27+5</a:t>
            </a:r>
            <a:endParaRPr lang="el-GR" sz="2800" b="1" dirty="0" smtClean="0">
              <a:solidFill>
                <a:srgbClr val="800000"/>
              </a:solidFill>
            </a:endParaRPr>
          </a:p>
          <a:p>
            <a:endParaRPr lang="el-GR" sz="2800" dirty="0" smtClean="0"/>
          </a:p>
          <a:p>
            <a:r>
              <a:rPr lang="el-GR" sz="2800" dirty="0" smtClean="0"/>
              <a:t>Το αποτέλεσμα που θα εμφανιστεί είναι:</a:t>
            </a:r>
          </a:p>
          <a:p>
            <a:pPr>
              <a:buNone/>
            </a:pPr>
            <a:endParaRPr lang="el-GR" sz="2800" b="1" dirty="0" smtClean="0"/>
          </a:p>
          <a:p>
            <a:pPr>
              <a:buNone/>
            </a:pPr>
            <a:r>
              <a:rPr lang="fr-FR" sz="2800" b="1" dirty="0" smtClean="0">
                <a:solidFill>
                  <a:srgbClr val="386C39"/>
                </a:solidFill>
              </a:rPr>
              <a:t>ans = </a:t>
            </a:r>
          </a:p>
          <a:p>
            <a:pPr>
              <a:buNone/>
            </a:pPr>
            <a:r>
              <a:rPr lang="fr-FR" sz="2800" b="1" dirty="0">
                <a:solidFill>
                  <a:srgbClr val="386C39"/>
                </a:solidFill>
              </a:rPr>
              <a:t>	</a:t>
            </a:r>
            <a:r>
              <a:rPr lang="fr-FR" sz="2800" b="1" dirty="0" smtClean="0">
                <a:solidFill>
                  <a:srgbClr val="386C39"/>
                </a:solidFill>
              </a:rPr>
              <a:t>32</a:t>
            </a:r>
            <a:r>
              <a:rPr lang="el-GR" sz="2800" b="1" dirty="0" smtClean="0">
                <a:solidFill>
                  <a:schemeClr val="accent4">
                    <a:lumMod val="75000"/>
                  </a:schemeClr>
                </a:solidFill>
              </a:rPr>
              <a:t> </a:t>
            </a: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96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Αφαίρεση αριθμών</a:t>
            </a: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Πληκτρολογήστε στο </a:t>
            </a:r>
            <a:r>
              <a:rPr lang="en-US" sz="2800" dirty="0" smtClean="0"/>
              <a:t>Command Window</a:t>
            </a:r>
            <a:r>
              <a:rPr lang="el-GR" sz="2800" dirty="0" smtClean="0"/>
              <a:t>: </a:t>
            </a:r>
          </a:p>
          <a:p>
            <a:pPr>
              <a:buNone/>
            </a:pPr>
            <a:endParaRPr lang="el-GR" sz="2800" b="1" dirty="0" smtClean="0"/>
          </a:p>
          <a:p>
            <a:pPr>
              <a:buNone/>
            </a:pPr>
            <a:r>
              <a:rPr lang="fr-FR" sz="2800" b="1" dirty="0" smtClean="0">
                <a:solidFill>
                  <a:srgbClr val="800000"/>
                </a:solidFill>
              </a:rPr>
              <a:t>&gt;&gt; 2011-1970</a:t>
            </a:r>
            <a:endParaRPr lang="el-GR" sz="2800" b="1" dirty="0" smtClean="0">
              <a:solidFill>
                <a:srgbClr val="800000"/>
              </a:solidFill>
            </a:endParaRPr>
          </a:p>
          <a:p>
            <a:endParaRPr lang="el-GR" sz="2800" dirty="0" smtClean="0"/>
          </a:p>
          <a:p>
            <a:r>
              <a:rPr lang="el-GR" sz="2800" dirty="0" smtClean="0"/>
              <a:t>Το αποτέλεσμα που θα εμφανιστεί είναι:</a:t>
            </a:r>
          </a:p>
          <a:p>
            <a:pPr>
              <a:buNone/>
            </a:pPr>
            <a:endParaRPr lang="el-GR" sz="2800" b="1" dirty="0" smtClean="0"/>
          </a:p>
          <a:p>
            <a:pPr>
              <a:buNone/>
            </a:pPr>
            <a:r>
              <a:rPr lang="fr-FR" sz="2800" b="1" dirty="0" smtClean="0">
                <a:solidFill>
                  <a:srgbClr val="386C39"/>
                </a:solidFill>
              </a:rPr>
              <a:t>ans = </a:t>
            </a:r>
          </a:p>
          <a:p>
            <a:pPr>
              <a:buNone/>
            </a:pPr>
            <a:r>
              <a:rPr lang="fr-FR" sz="2800" b="1" dirty="0">
                <a:solidFill>
                  <a:srgbClr val="386C39"/>
                </a:solidFill>
              </a:rPr>
              <a:t>	</a:t>
            </a:r>
            <a:r>
              <a:rPr lang="fr-FR" sz="2800" b="1" dirty="0" smtClean="0">
                <a:solidFill>
                  <a:srgbClr val="386C39"/>
                </a:solidFill>
              </a:rPr>
              <a:t>41</a:t>
            </a:r>
            <a:r>
              <a:rPr lang="el-GR" sz="2800" b="1" dirty="0" smtClean="0">
                <a:solidFill>
                  <a:srgbClr val="386C39"/>
                </a:solidFill>
              </a:rPr>
              <a:t>  </a:t>
            </a: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0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sz="4400" dirty="0" smtClean="0"/>
              <a:t>Πολλαπλασιασμός </a:t>
            </a: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Πληκτρολογήστε στο </a:t>
            </a:r>
            <a:r>
              <a:rPr lang="en-US" sz="2800" dirty="0" smtClean="0"/>
              <a:t>Command Window</a:t>
            </a:r>
            <a:r>
              <a:rPr lang="el-GR" sz="2800" dirty="0" smtClean="0"/>
              <a:t>: </a:t>
            </a:r>
          </a:p>
          <a:p>
            <a:pPr>
              <a:buNone/>
            </a:pPr>
            <a:endParaRPr lang="el-GR" sz="2800" b="1" dirty="0" smtClean="0"/>
          </a:p>
          <a:p>
            <a:pPr>
              <a:buNone/>
            </a:pPr>
            <a:r>
              <a:rPr lang="fr-FR" sz="2800" b="1" dirty="0" smtClean="0">
                <a:solidFill>
                  <a:srgbClr val="800000"/>
                </a:solidFill>
              </a:rPr>
              <a:t>&gt;&gt; 7*5</a:t>
            </a:r>
            <a:endParaRPr lang="el-GR" sz="2800" b="1" dirty="0" smtClean="0">
              <a:solidFill>
                <a:srgbClr val="800000"/>
              </a:solidFill>
            </a:endParaRPr>
          </a:p>
          <a:p>
            <a:endParaRPr lang="el-GR" sz="2800" dirty="0" smtClean="0"/>
          </a:p>
          <a:p>
            <a:r>
              <a:rPr lang="el-GR" sz="2800" dirty="0" smtClean="0"/>
              <a:t>Το αποτέλεσμα που θα εμφανιστεί είναι:</a:t>
            </a:r>
          </a:p>
          <a:p>
            <a:pPr>
              <a:buNone/>
            </a:pPr>
            <a:endParaRPr lang="el-GR" sz="2800" b="1" dirty="0" smtClean="0"/>
          </a:p>
          <a:p>
            <a:pPr>
              <a:buNone/>
            </a:pPr>
            <a:r>
              <a:rPr lang="fr-FR" sz="2800" b="1" dirty="0" smtClean="0">
                <a:solidFill>
                  <a:srgbClr val="386C39"/>
                </a:solidFill>
              </a:rPr>
              <a:t>ans = </a:t>
            </a:r>
          </a:p>
          <a:p>
            <a:pPr>
              <a:buNone/>
            </a:pPr>
            <a:r>
              <a:rPr lang="fr-FR" sz="2800" b="1" dirty="0">
                <a:solidFill>
                  <a:srgbClr val="386C39"/>
                </a:solidFill>
              </a:rPr>
              <a:t>	</a:t>
            </a:r>
            <a:r>
              <a:rPr lang="fr-FR" sz="2800" b="1" dirty="0" smtClean="0">
                <a:solidFill>
                  <a:srgbClr val="386C39"/>
                </a:solidFill>
              </a:rPr>
              <a:t>35</a:t>
            </a:r>
            <a:r>
              <a:rPr lang="el-GR" sz="2800" b="1" dirty="0" smtClean="0">
                <a:solidFill>
                  <a:srgbClr val="386C39"/>
                </a:solidFill>
              </a:rPr>
              <a:t> </a:t>
            </a: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14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sz="4400" dirty="0" smtClean="0"/>
              <a:t>Διαίρεση αριθμών</a:t>
            </a: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l-GR" sz="2400" dirty="0" smtClean="0"/>
              <a:t>Πληκτρολογήστε στο </a:t>
            </a:r>
            <a:r>
              <a:rPr lang="en-US" sz="2400" dirty="0" smtClean="0"/>
              <a:t>Command Window</a:t>
            </a:r>
            <a:r>
              <a:rPr lang="el-GR" sz="2400" dirty="0" smtClean="0"/>
              <a:t> : </a:t>
            </a:r>
            <a:endParaRPr lang="el-GR" sz="2400" b="1" dirty="0" smtClean="0"/>
          </a:p>
          <a:p>
            <a:pPr>
              <a:lnSpc>
                <a:spcPct val="120000"/>
              </a:lnSpc>
              <a:buNone/>
            </a:pPr>
            <a:r>
              <a:rPr lang="fr-FR" sz="2400" b="1" dirty="0" smtClean="0">
                <a:solidFill>
                  <a:srgbClr val="800000"/>
                </a:solidFill>
              </a:rPr>
              <a:t>&gt;&gt; 8/4</a:t>
            </a:r>
            <a:endParaRPr lang="el-GR" sz="2400" b="1" dirty="0" smtClean="0">
              <a:solidFill>
                <a:srgbClr val="800000"/>
              </a:solidFill>
            </a:endParaRPr>
          </a:p>
          <a:p>
            <a:pPr>
              <a:lnSpc>
                <a:spcPct val="120000"/>
              </a:lnSpc>
            </a:pPr>
            <a:r>
              <a:rPr lang="el-GR" sz="2400" dirty="0" smtClean="0"/>
              <a:t>Το αποτέλεσμα που θα εμφανιστεί καλείται </a:t>
            </a:r>
            <a:r>
              <a:rPr lang="el-GR" sz="2400" b="1" dirty="0" smtClean="0"/>
              <a:t>διαίρεση προς τα δεξιά </a:t>
            </a:r>
            <a:r>
              <a:rPr lang="el-GR" sz="2400" dirty="0" smtClean="0"/>
              <a:t>και αντιστοιχεί στην μαθηματική πράξη </a:t>
            </a:r>
            <a:r>
              <a:rPr lang="el-GR" sz="2400" b="1" dirty="0" smtClean="0"/>
              <a:t>8:4 </a:t>
            </a:r>
            <a:endParaRPr lang="el-GR" sz="2400" dirty="0" smtClean="0"/>
          </a:p>
          <a:p>
            <a:pPr>
              <a:lnSpc>
                <a:spcPct val="120000"/>
              </a:lnSpc>
              <a:buNone/>
            </a:pPr>
            <a:r>
              <a:rPr lang="fr-FR" sz="2400" b="1" dirty="0" smtClean="0">
                <a:solidFill>
                  <a:srgbClr val="386C39"/>
                </a:solidFill>
              </a:rPr>
              <a:t>ans =</a:t>
            </a:r>
            <a:r>
              <a:rPr lang="en-US" sz="2400" b="1" dirty="0">
                <a:solidFill>
                  <a:srgbClr val="386C39"/>
                </a:solidFill>
              </a:rPr>
              <a:t> </a:t>
            </a:r>
            <a:endParaRPr lang="en-US" sz="2400" b="1" dirty="0" smtClean="0">
              <a:solidFill>
                <a:srgbClr val="386C39"/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en-US" sz="2400" b="1" dirty="0">
                <a:solidFill>
                  <a:srgbClr val="386C39"/>
                </a:solidFill>
              </a:rPr>
              <a:t>	</a:t>
            </a:r>
            <a:r>
              <a:rPr lang="fr-FR" sz="2400" b="1" dirty="0" smtClean="0">
                <a:solidFill>
                  <a:srgbClr val="386C39"/>
                </a:solidFill>
              </a:rPr>
              <a:t>2</a:t>
            </a:r>
            <a:r>
              <a:rPr lang="el-GR" sz="2400" b="1" dirty="0" smtClean="0">
                <a:solidFill>
                  <a:srgbClr val="386C39"/>
                </a:solidFill>
              </a:rPr>
              <a:t> </a:t>
            </a:r>
          </a:p>
          <a:p>
            <a:pPr>
              <a:lnSpc>
                <a:spcPct val="120000"/>
              </a:lnSpc>
            </a:pPr>
            <a:r>
              <a:rPr lang="el-GR" sz="2400" dirty="0" smtClean="0"/>
              <a:t>Η αντίστοιχη </a:t>
            </a:r>
            <a:r>
              <a:rPr lang="el-GR" sz="2400" b="1" dirty="0" smtClean="0"/>
              <a:t>διαίρεση προς τ’ αριστερά</a:t>
            </a:r>
            <a:r>
              <a:rPr lang="el-GR" sz="2400" dirty="0" smtClean="0"/>
              <a:t> δηλαδή </a:t>
            </a:r>
            <a:r>
              <a:rPr lang="el-GR" sz="2400" b="1" dirty="0" smtClean="0"/>
              <a:t>4:8</a:t>
            </a:r>
            <a:endParaRPr lang="el-GR" sz="2400" dirty="0" smtClean="0"/>
          </a:p>
          <a:p>
            <a:pPr>
              <a:lnSpc>
                <a:spcPct val="120000"/>
              </a:lnSpc>
              <a:buNone/>
            </a:pPr>
            <a:r>
              <a:rPr lang="fr-FR" sz="2400" b="1" dirty="0" smtClean="0">
                <a:solidFill>
                  <a:srgbClr val="800000"/>
                </a:solidFill>
              </a:rPr>
              <a:t>&gt;&gt; 8\4</a:t>
            </a:r>
            <a:r>
              <a:rPr lang="fr-FR" sz="2400" dirty="0" smtClean="0">
                <a:solidFill>
                  <a:srgbClr val="C00000"/>
                </a:solidFill>
              </a:rPr>
              <a:t>	</a:t>
            </a:r>
            <a:endParaRPr lang="el-GR" sz="2400" dirty="0" smtClean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</a:pPr>
            <a:r>
              <a:rPr lang="el-GR" sz="2400" dirty="0" smtClean="0"/>
              <a:t>Θα εμφανίσει:</a:t>
            </a:r>
          </a:p>
          <a:p>
            <a:pPr>
              <a:lnSpc>
                <a:spcPct val="120000"/>
              </a:lnSpc>
              <a:buNone/>
            </a:pPr>
            <a:r>
              <a:rPr lang="fr-FR" sz="2400" b="1" dirty="0" smtClean="0">
                <a:solidFill>
                  <a:srgbClr val="386C39"/>
                </a:solidFill>
              </a:rPr>
              <a:t>ans =</a:t>
            </a:r>
          </a:p>
          <a:p>
            <a:pPr>
              <a:lnSpc>
                <a:spcPct val="120000"/>
              </a:lnSpc>
              <a:buNone/>
            </a:pPr>
            <a:r>
              <a:rPr lang="fr-FR" sz="2400" b="1" dirty="0" smtClean="0">
                <a:solidFill>
                  <a:srgbClr val="386C39"/>
                </a:solidFill>
              </a:rPr>
              <a:t>	0.5000</a:t>
            </a:r>
            <a:endParaRPr lang="el-GR" sz="2400" b="1" dirty="0" smtClean="0">
              <a:solidFill>
                <a:srgbClr val="386C39"/>
              </a:solidFill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19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sz="4400" dirty="0" smtClean="0"/>
              <a:t>Δυνάμεις</a:t>
            </a: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395536" y="1052736"/>
            <a:ext cx="8568952" cy="5805264"/>
          </a:xfrm>
        </p:spPr>
        <p:txBody>
          <a:bodyPr>
            <a:noAutofit/>
          </a:bodyPr>
          <a:lstStyle/>
          <a:p>
            <a:r>
              <a:rPr lang="el-GR" sz="2400" dirty="0" smtClean="0"/>
              <a:t>Η δύναμη </a:t>
            </a:r>
            <a:r>
              <a:rPr lang="el-GR" sz="2400" b="1" dirty="0" smtClean="0"/>
              <a:t>α^β</a:t>
            </a:r>
            <a:r>
              <a:rPr lang="el-GR" sz="2400" dirty="0" smtClean="0"/>
              <a:t> αντιστοιχεί στην μαθηματική πράξη </a:t>
            </a:r>
            <a:r>
              <a:rPr lang="el-GR" sz="2400" b="1" dirty="0" smtClean="0"/>
              <a:t>α</a:t>
            </a:r>
            <a:r>
              <a:rPr lang="el-GR" sz="2400" b="1" baseline="30000" dirty="0" smtClean="0"/>
              <a:t>β  </a:t>
            </a:r>
            <a:r>
              <a:rPr lang="el-GR" sz="2400" dirty="0" smtClean="0"/>
              <a:t>: </a:t>
            </a:r>
          </a:p>
          <a:p>
            <a:pPr>
              <a:buNone/>
            </a:pPr>
            <a:r>
              <a:rPr lang="el-GR" sz="2400" dirty="0" smtClean="0"/>
              <a:t> </a:t>
            </a:r>
          </a:p>
          <a:p>
            <a:pPr>
              <a:buNone/>
            </a:pPr>
            <a:r>
              <a:rPr lang="fr-FR" sz="2400" b="1" dirty="0" smtClean="0">
                <a:solidFill>
                  <a:srgbClr val="800000"/>
                </a:solidFill>
              </a:rPr>
              <a:t>&gt;&gt; 2^10</a:t>
            </a:r>
            <a:endParaRPr lang="el-GR" sz="2400" b="1" dirty="0" smtClean="0">
              <a:solidFill>
                <a:srgbClr val="800000"/>
              </a:solidFill>
            </a:endParaRPr>
          </a:p>
          <a:p>
            <a:pPr>
              <a:buNone/>
            </a:pPr>
            <a:r>
              <a:rPr lang="fr-FR" sz="2400" b="1" dirty="0" smtClean="0">
                <a:solidFill>
                  <a:srgbClr val="386C39"/>
                </a:solidFill>
              </a:rPr>
              <a:t>ans =</a:t>
            </a:r>
            <a:endParaRPr lang="el-GR" sz="2400" b="1" dirty="0" smtClean="0">
              <a:solidFill>
                <a:srgbClr val="386C39"/>
              </a:solidFill>
            </a:endParaRPr>
          </a:p>
          <a:p>
            <a:pPr>
              <a:buNone/>
            </a:pPr>
            <a:r>
              <a:rPr lang="fr-FR" sz="2400" b="1" dirty="0" smtClean="0">
                <a:solidFill>
                  <a:srgbClr val="386C39"/>
                </a:solidFill>
              </a:rPr>
              <a:t>        1024</a:t>
            </a:r>
            <a:endParaRPr lang="el-GR" sz="2400" b="1" dirty="0" smtClean="0">
              <a:solidFill>
                <a:srgbClr val="386C39"/>
              </a:solidFill>
            </a:endParaRPr>
          </a:p>
          <a:p>
            <a:pPr>
              <a:buNone/>
            </a:pPr>
            <a:r>
              <a:rPr lang="fr-FR" sz="2400" dirty="0" smtClean="0"/>
              <a:t> </a:t>
            </a:r>
            <a:endParaRPr lang="el-GR" sz="2400" dirty="0" smtClean="0"/>
          </a:p>
          <a:p>
            <a:pPr>
              <a:buNone/>
            </a:pPr>
            <a:r>
              <a:rPr lang="fr-FR" sz="2400" b="1" dirty="0" smtClean="0">
                <a:solidFill>
                  <a:srgbClr val="800000"/>
                </a:solidFill>
              </a:rPr>
              <a:t>&gt;&gt; 2^1.2</a:t>
            </a:r>
            <a:endParaRPr lang="el-GR" sz="2400" b="1" dirty="0" smtClean="0">
              <a:solidFill>
                <a:srgbClr val="800000"/>
              </a:solidFill>
            </a:endParaRPr>
          </a:p>
          <a:p>
            <a:pPr>
              <a:buNone/>
            </a:pPr>
            <a:r>
              <a:rPr lang="fr-FR" sz="2400" b="1" dirty="0" smtClean="0">
                <a:solidFill>
                  <a:srgbClr val="386C39"/>
                </a:solidFill>
              </a:rPr>
              <a:t>ans =</a:t>
            </a:r>
            <a:endParaRPr lang="el-GR" sz="2400" b="1" dirty="0" smtClean="0">
              <a:solidFill>
                <a:srgbClr val="386C39"/>
              </a:solidFill>
            </a:endParaRPr>
          </a:p>
          <a:p>
            <a:pPr>
              <a:buNone/>
            </a:pPr>
            <a:r>
              <a:rPr lang="fr-FR" sz="2400" b="1" dirty="0" smtClean="0">
                <a:solidFill>
                  <a:srgbClr val="386C39"/>
                </a:solidFill>
              </a:rPr>
              <a:t>    2.2974</a:t>
            </a:r>
            <a:endParaRPr lang="el-GR" sz="2400" b="1" dirty="0" smtClean="0">
              <a:solidFill>
                <a:srgbClr val="386C39"/>
              </a:solidFill>
            </a:endParaRPr>
          </a:p>
          <a:p>
            <a:pPr>
              <a:buNone/>
            </a:pPr>
            <a:r>
              <a:rPr lang="fr-FR" sz="2400" dirty="0" smtClean="0">
                <a:solidFill>
                  <a:schemeClr val="accent4">
                    <a:lumMod val="75000"/>
                  </a:schemeClr>
                </a:solidFill>
              </a:rPr>
              <a:t> </a:t>
            </a:r>
            <a:endParaRPr lang="el-GR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fr-FR" sz="2400" b="1" dirty="0" smtClean="0">
                <a:solidFill>
                  <a:srgbClr val="800000"/>
                </a:solidFill>
              </a:rPr>
              <a:t>&gt;&gt; 2^(-1)</a:t>
            </a:r>
            <a:endParaRPr lang="el-GR" sz="2400" b="1" dirty="0" smtClean="0">
              <a:solidFill>
                <a:srgbClr val="800000"/>
              </a:solidFill>
            </a:endParaRPr>
          </a:p>
          <a:p>
            <a:pPr>
              <a:buNone/>
            </a:pPr>
            <a:r>
              <a:rPr lang="fr-FR" sz="2400" b="1" dirty="0" smtClean="0">
                <a:solidFill>
                  <a:srgbClr val="386C39"/>
                </a:solidFill>
              </a:rPr>
              <a:t>ans =</a:t>
            </a:r>
            <a:endParaRPr lang="el-GR" sz="2400" b="1" dirty="0" smtClean="0">
              <a:solidFill>
                <a:srgbClr val="386C39"/>
              </a:solidFill>
            </a:endParaRPr>
          </a:p>
          <a:p>
            <a:pPr>
              <a:buNone/>
            </a:pPr>
            <a:r>
              <a:rPr lang="fr-FR" sz="2400" b="1" dirty="0" smtClean="0">
                <a:solidFill>
                  <a:srgbClr val="386C39"/>
                </a:solidFill>
              </a:rPr>
              <a:t>    0.5000</a:t>
            </a:r>
            <a:endParaRPr lang="el-GR" sz="2400" b="1" dirty="0" smtClean="0">
              <a:solidFill>
                <a:srgbClr val="386C39"/>
              </a:solidFill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79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Παρενθέσεις</a:t>
            </a:r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Σε περιπτώσεις πολύπλοκων εκφράσεων μπορεί να γίνει χρήση παρενθέσεων με βάση τη γνωστή προτεραιότητα πράξεων.</a:t>
            </a:r>
          </a:p>
          <a:p>
            <a:pPr>
              <a:buNone/>
            </a:pPr>
            <a:endParaRPr lang="el-GR" sz="2800" dirty="0" smtClean="0"/>
          </a:p>
          <a:p>
            <a:pPr>
              <a:buNone/>
            </a:pPr>
            <a:r>
              <a:rPr lang="fr-FR" sz="2800" b="1" dirty="0" smtClean="0">
                <a:solidFill>
                  <a:srgbClr val="800000"/>
                </a:solidFill>
              </a:rPr>
              <a:t>&gt;&gt; 2*(2006-3.25-1/4+3^4)/14.3</a:t>
            </a:r>
            <a:endParaRPr lang="el-GR" sz="2800" b="1" dirty="0" smtClean="0">
              <a:solidFill>
                <a:srgbClr val="800000"/>
              </a:solidFill>
            </a:endParaRPr>
          </a:p>
          <a:p>
            <a:pPr>
              <a:buNone/>
            </a:pPr>
            <a:r>
              <a:rPr lang="fr-FR" sz="2800" b="1" dirty="0" smtClean="0">
                <a:solidFill>
                  <a:srgbClr val="386C39"/>
                </a:solidFill>
              </a:rPr>
              <a:t>ans =</a:t>
            </a:r>
            <a:endParaRPr lang="el-GR" sz="2800" b="1" dirty="0" smtClean="0">
              <a:solidFill>
                <a:srgbClr val="386C39"/>
              </a:solidFill>
            </a:endParaRPr>
          </a:p>
          <a:p>
            <a:pPr>
              <a:buNone/>
            </a:pPr>
            <a:r>
              <a:rPr lang="fr-FR" sz="2800" b="1" dirty="0" smtClean="0">
                <a:solidFill>
                  <a:srgbClr val="386C39"/>
                </a:solidFill>
              </a:rPr>
              <a:t>  291.3986</a:t>
            </a:r>
            <a:endParaRPr lang="el-GR" sz="2800" b="1" dirty="0" smtClean="0">
              <a:solidFill>
                <a:srgbClr val="386C39"/>
              </a:solidFill>
            </a:endParaRPr>
          </a:p>
          <a:p>
            <a:endParaRPr lang="el-GR" sz="2800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73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el-GR" dirty="0" smtClean="0"/>
              <a:t>Περιεχόμενα</a:t>
            </a:r>
            <a:endParaRPr lang="tr-TR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</a:pPr>
            <a:r>
              <a:rPr lang="el-GR" sz="2400" dirty="0" smtClean="0"/>
              <a:t>Εισαγωγή στο </a:t>
            </a:r>
            <a:r>
              <a:rPr lang="en-US" sz="2400" dirty="0" smtClean="0"/>
              <a:t>Matlab,</a:t>
            </a:r>
          </a:p>
          <a:p>
            <a:pPr eaLnBrk="1" hangingPunct="1">
              <a:spcBef>
                <a:spcPts val="1200"/>
              </a:spcBef>
            </a:pPr>
            <a:r>
              <a:rPr lang="el-GR" sz="2400" dirty="0" smtClean="0"/>
              <a:t>Το περιβάλλον του </a:t>
            </a:r>
            <a:r>
              <a:rPr lang="en-US" sz="2400" dirty="0" smtClean="0"/>
              <a:t>Matlab,</a:t>
            </a:r>
          </a:p>
          <a:p>
            <a:pPr eaLnBrk="1" hangingPunct="1">
              <a:spcBef>
                <a:spcPts val="1200"/>
              </a:spcBef>
            </a:pPr>
            <a:r>
              <a:rPr lang="el-GR" sz="2400" dirty="0" smtClean="0"/>
              <a:t>Μεταβλητές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eaLnBrk="1" hangingPunct="1">
              <a:spcBef>
                <a:spcPts val="1200"/>
              </a:spcBef>
            </a:pPr>
            <a:r>
              <a:rPr lang="el-GR" sz="2400" dirty="0" smtClean="0"/>
              <a:t>Βασικές αλγεβρικές πράξεις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eaLnBrk="1" hangingPunct="1">
              <a:spcBef>
                <a:spcPts val="1200"/>
              </a:spcBef>
            </a:pPr>
            <a:r>
              <a:rPr lang="el-GR" sz="2400" dirty="0" smtClean="0"/>
              <a:t>Συναρτήσεις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spcBef>
                <a:spcPts val="1200"/>
              </a:spcBef>
            </a:pPr>
            <a:r>
              <a:rPr lang="el-GR" sz="2400" dirty="0" smtClean="0"/>
              <a:t>Ημερολόγιο (</a:t>
            </a:r>
            <a:r>
              <a:rPr lang="en-US" sz="2400" dirty="0" smtClean="0"/>
              <a:t>diary</a:t>
            </a:r>
            <a:r>
              <a:rPr lang="el-GR" sz="2400" dirty="0" smtClean="0"/>
              <a:t>)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spcBef>
                <a:spcPts val="1200"/>
              </a:spcBef>
            </a:pPr>
            <a:r>
              <a:rPr lang="el-GR" sz="2400" dirty="0" smtClean="0"/>
              <a:t>Μορφοποίηση εμφάνισης</a:t>
            </a:r>
            <a:r>
              <a:rPr lang="en-US" sz="2400" dirty="0"/>
              <a:t> </a:t>
            </a:r>
            <a:r>
              <a:rPr lang="el-GR" sz="2400" dirty="0" smtClean="0"/>
              <a:t>αποτελεσμάτων (format)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spcBef>
                <a:spcPts val="1200"/>
              </a:spcBef>
            </a:pPr>
            <a:r>
              <a:rPr lang="el-GR" sz="2400" dirty="0" smtClean="0"/>
              <a:t>Γραφικές παραστάσεις</a:t>
            </a:r>
            <a:r>
              <a:rPr lang="en-US" sz="2400" dirty="0" smtClean="0"/>
              <a:t>.</a:t>
            </a:r>
            <a:endParaRPr lang="el-GR" sz="24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3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Συναρτήσεις</a:t>
            </a:r>
            <a:endParaRPr lang="el-GR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Το </a:t>
            </a:r>
            <a:r>
              <a:rPr lang="en-US" sz="2400" dirty="0" smtClean="0"/>
              <a:t>MATLAB</a:t>
            </a:r>
            <a:r>
              <a:rPr lang="el-GR" sz="2400" dirty="0" smtClean="0"/>
              <a:t> υποστηρίζει ένα σύνολο ενσωματωμένων συναρτήσεων π.χ. </a:t>
            </a:r>
            <a:endParaRPr lang="el-GR" sz="2400" dirty="0"/>
          </a:p>
        </p:txBody>
      </p:sp>
      <p:graphicFrame>
        <p:nvGraphicFramePr>
          <p:cNvPr id="5" name="4 - Πίνακας" title="Συναρτήσεις"/>
          <p:cNvGraphicFramePr>
            <a:graphicFrameLocks noGrp="1"/>
          </p:cNvGraphicFramePr>
          <p:nvPr>
            <p:extLst/>
          </p:nvPr>
        </p:nvGraphicFramePr>
        <p:xfrm>
          <a:off x="1835696" y="2276872"/>
          <a:ext cx="556260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5788"/>
                <a:gridCol w="1766812"/>
              </a:tblGrid>
              <a:tr h="476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/>
                        <a:t>Περιγραφή</a:t>
                      </a:r>
                      <a:endParaRPr lang="el-GR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/>
                        <a:t>Συνάρτηση</a:t>
                      </a:r>
                      <a:endParaRPr lang="el-GR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476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/>
                        <a:t>Τετραγωνική Ρίζα</a:t>
                      </a:r>
                      <a:endParaRPr lang="el-GR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/>
                        <a:t>sqrt()</a:t>
                      </a:r>
                      <a:endParaRPr lang="el-GR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476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/>
                        <a:t>Εκθετική Συνάρτηση</a:t>
                      </a:r>
                      <a:endParaRPr lang="el-GR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/>
                        <a:t>expr()</a:t>
                      </a:r>
                      <a:endParaRPr lang="el-GR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476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/>
                        <a:t>Φυσικός Λογάριθμος</a:t>
                      </a:r>
                      <a:endParaRPr lang="el-GR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/>
                        <a:t>log()</a:t>
                      </a:r>
                      <a:endParaRPr lang="el-GR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476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/>
                        <a:t>Δεκαδικός Λογάριθμος</a:t>
                      </a:r>
                      <a:endParaRPr lang="el-GR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/>
                        <a:t>log10()</a:t>
                      </a:r>
                      <a:endParaRPr lang="el-GR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476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/>
                        <a:t>Συνάρτηση Ημίτονο</a:t>
                      </a:r>
                      <a:endParaRPr lang="el-GR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/>
                        <a:t>sin()</a:t>
                      </a:r>
                      <a:endParaRPr lang="el-GR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476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/>
                        <a:t>Συνάρτηση Συνημίτονο</a:t>
                      </a:r>
                      <a:endParaRPr lang="el-GR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/>
                        <a:t>c</a:t>
                      </a:r>
                      <a:r>
                        <a:rPr lang="fr-FR" sz="1800" dirty="0"/>
                        <a:t>os()</a:t>
                      </a:r>
                      <a:endParaRPr lang="el-GR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  <a:tr h="476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1800" dirty="0"/>
                        <a:t>Συνάρτηση Εφαπτομένη</a:t>
                      </a:r>
                      <a:endParaRPr lang="el-GR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/>
                        <a:t>tan(</a:t>
                      </a:r>
                      <a:r>
                        <a:rPr lang="el-GR" sz="1800" dirty="0"/>
                        <a:t>)</a:t>
                      </a:r>
                      <a:endParaRPr lang="el-GR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 anchorCtr="1"/>
                </a:tc>
              </a:tr>
            </a:tbl>
          </a:graphicData>
        </a:graphic>
      </p:graphicFrame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0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Παραδείγματα συναρτήσεων</a:t>
            </a:r>
            <a:br>
              <a:rPr lang="el-GR" sz="4400" dirty="0" smtClean="0"/>
            </a:br>
            <a:r>
              <a:rPr lang="el-GR" sz="3600" b="0" dirty="0" smtClean="0"/>
              <a:t>(1 από 3)</a:t>
            </a:r>
            <a:endParaRPr lang="el-GR" sz="3600" b="0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sz="2800" b="1" dirty="0" smtClean="0"/>
              <a:t>Τετραγωνική ρίζα</a:t>
            </a:r>
            <a:r>
              <a:rPr lang="el-GR" sz="2800" dirty="0" smtClean="0"/>
              <a:t> </a:t>
            </a:r>
          </a:p>
          <a:p>
            <a:pPr algn="r">
              <a:buNone/>
            </a:pPr>
            <a:endParaRPr lang="el-GR" sz="2800" dirty="0" smtClean="0"/>
          </a:p>
        </p:txBody>
      </p:sp>
      <p:sp>
        <p:nvSpPr>
          <p:cNvPr id="5" name="1 - Θέση περιεχομένου"/>
          <p:cNvSpPr txBox="1">
            <a:spLocks/>
          </p:cNvSpPr>
          <p:nvPr/>
        </p:nvSpPr>
        <p:spPr>
          <a:xfrm>
            <a:off x="4355976" y="1700808"/>
            <a:ext cx="2895600" cy="44958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Autofit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ct val="68000"/>
              <a:buFont typeface="Wingdings 3"/>
              <a:buNone/>
              <a:defRPr/>
            </a:pPr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&gt;&gt; sqrt(81)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ct val="68000"/>
              <a:buFont typeface="Wingdings 3"/>
              <a:buNone/>
              <a:defRPr/>
            </a:pPr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ans =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ct val="68000"/>
              <a:buFont typeface="Wingdings 3"/>
              <a:buNone/>
              <a:defRPr/>
            </a:pPr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     9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ct val="68000"/>
              <a:buFont typeface="Wingdings 3"/>
              <a:buNone/>
              <a:defRPr/>
            </a:pPr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 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ct val="68000"/>
              <a:buFont typeface="Wingdings 3"/>
              <a:buNone/>
              <a:defRPr/>
            </a:pPr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&gt;&gt; sqrt(2)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ct val="68000"/>
              <a:buFont typeface="Wingdings 3"/>
              <a:buNone/>
              <a:defRPr/>
            </a:pPr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ans =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ct val="68000"/>
              <a:buFont typeface="Wingdings 3"/>
              <a:buNone/>
              <a:defRPr/>
            </a:pPr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    1.4142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ct val="68000"/>
              <a:buFont typeface="Wingdings 3"/>
              <a:buNone/>
              <a:defRPr/>
            </a:pPr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 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ct val="68000"/>
              <a:buFont typeface="Wingdings 3"/>
              <a:buNone/>
              <a:defRPr/>
            </a:pPr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&gt;&gt; sqrt(3)^2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ct val="68000"/>
              <a:buFont typeface="Wingdings 3"/>
              <a:buNone/>
              <a:defRPr/>
            </a:pPr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ans =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rgbClr val="4F81BD"/>
              </a:buClr>
              <a:buSzPct val="68000"/>
              <a:buFont typeface="Wingdings 3"/>
              <a:buNone/>
              <a:defRPr/>
            </a:pPr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    3.0000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31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Παραδείγματα συναρτήσεων</a:t>
            </a:r>
            <a:br>
              <a:rPr lang="el-GR" sz="4400" dirty="0" smtClean="0"/>
            </a:br>
            <a:r>
              <a:rPr lang="el-GR" sz="3600" b="0" dirty="0" smtClean="0"/>
              <a:t>(2 από 3)</a:t>
            </a:r>
            <a:endParaRPr lang="el-GR" sz="3600" b="0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sz="2800" b="1" dirty="0" smtClean="0"/>
              <a:t>Εκθετική Συνάρτηση</a:t>
            </a:r>
            <a:endParaRPr lang="el-GR" sz="2800" dirty="0" smtClean="0"/>
          </a:p>
        </p:txBody>
      </p:sp>
      <p:sp>
        <p:nvSpPr>
          <p:cNvPr id="5" name="1 - Θέση περιεχομένου"/>
          <p:cNvSpPr txBox="1">
            <a:spLocks/>
          </p:cNvSpPr>
          <p:nvPr/>
        </p:nvSpPr>
        <p:spPr>
          <a:xfrm>
            <a:off x="1403648" y="2057400"/>
            <a:ext cx="2895600" cy="44958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/>
          </a:bodyPr>
          <a:lstStyle/>
          <a:p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&gt;&gt; exp(1)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ans =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    2.7183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 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&gt;&gt; log(10)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ans =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    2.3026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 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&gt;&gt; log(exp(1))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ans =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     1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1 - Θέση περιεχομένου"/>
          <p:cNvSpPr txBox="1">
            <a:spLocks/>
          </p:cNvSpPr>
          <p:nvPr/>
        </p:nvSpPr>
        <p:spPr>
          <a:xfrm>
            <a:off x="4908848" y="2057400"/>
            <a:ext cx="2895600" cy="44958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/>
          </a:bodyPr>
          <a:lstStyle/>
          <a:p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&gt;&gt; log10(10)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ans =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     1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 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&gt;&gt; log10(100)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ans =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     2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 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&gt;&gt; log10(1000)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ans =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     3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94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Παραδείγματα συναρτήσεων</a:t>
            </a:r>
            <a:br>
              <a:rPr lang="el-GR" sz="4400" dirty="0" smtClean="0"/>
            </a:br>
            <a:r>
              <a:rPr lang="el-GR" sz="3600" b="0" dirty="0" smtClean="0"/>
              <a:t>(3 από 3)</a:t>
            </a:r>
            <a:endParaRPr lang="el-GR" sz="3600" b="0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sz="2800" b="1" dirty="0" smtClean="0"/>
              <a:t>Τριγωνομετρικές Συναρτήσεις</a:t>
            </a:r>
            <a:endParaRPr lang="el-GR" sz="2800" dirty="0" smtClean="0"/>
          </a:p>
        </p:txBody>
      </p:sp>
      <p:sp>
        <p:nvSpPr>
          <p:cNvPr id="5" name="1 - Θέση περιεχομένου"/>
          <p:cNvSpPr txBox="1">
            <a:spLocks/>
          </p:cNvSpPr>
          <p:nvPr/>
        </p:nvSpPr>
        <p:spPr>
          <a:xfrm>
            <a:off x="381000" y="1981200"/>
            <a:ext cx="2656609" cy="44958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/>
          </a:bodyPr>
          <a:lstStyle/>
          <a:p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&gt;&gt; pi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ans =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    3.1416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 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&gt;&gt; sin(2*pi)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ans =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 -2.4493e-016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 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&gt;&gt; sin(pi)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ans =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  1.2246e-016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1 - Θέση περιεχομένου"/>
          <p:cNvSpPr txBox="1">
            <a:spLocks/>
          </p:cNvSpPr>
          <p:nvPr/>
        </p:nvSpPr>
        <p:spPr>
          <a:xfrm>
            <a:off x="3276600" y="1981200"/>
            <a:ext cx="2736272" cy="44958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/>
          </a:bodyPr>
          <a:lstStyle/>
          <a:p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&gt;&gt; cos(pi/3)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ans =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    0.5000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 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&gt;&gt; cos(0)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ans =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     1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 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&gt;&gt; tan(3*pi/4)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ans =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   -1.0000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1 - Θέση περιεχομένου"/>
          <p:cNvSpPr txBox="1">
            <a:spLocks/>
          </p:cNvSpPr>
          <p:nvPr/>
        </p:nvSpPr>
        <p:spPr>
          <a:xfrm>
            <a:off x="6248400" y="1981200"/>
            <a:ext cx="2667000" cy="44958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/>
          </a:bodyPr>
          <a:lstStyle/>
          <a:p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&gt;&gt; tan(pi/4)		 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ans =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   1.0000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 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asin</a:t>
            </a:r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(0.7071)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ans =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    0.7854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 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&gt;&gt; atan(1)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ans =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    0.7854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29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Παρατηρήσεις</a:t>
            </a:r>
            <a:r>
              <a:rPr lang="el-GR" dirty="0"/>
              <a:t/>
            </a:r>
            <a:br>
              <a:rPr lang="el-GR" dirty="0"/>
            </a:br>
            <a:r>
              <a:rPr lang="el-GR" sz="3600" b="0" dirty="0"/>
              <a:t>Παραδείγματα </a:t>
            </a:r>
            <a:r>
              <a:rPr lang="el-GR" sz="3600" b="0" dirty="0" smtClean="0"/>
              <a:t>συναρτήσεων (1 από 3)</a:t>
            </a:r>
            <a:endParaRPr lang="el-GR" sz="3600" b="0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sz="2400" dirty="0" smtClean="0"/>
              <a:t>Αν η γωνία δίνεται σε μοίρες, τότε την μετατρέπουμε σε </a:t>
            </a:r>
            <a:r>
              <a:rPr lang="en-US" sz="2400" dirty="0" smtClean="0"/>
              <a:t>rad</a:t>
            </a:r>
            <a:r>
              <a:rPr lang="el-GR" sz="2400" dirty="0" smtClean="0"/>
              <a:t> πολλαπλασιάζοντας με το π/180</a:t>
            </a:r>
            <a:r>
              <a:rPr lang="en-US" sz="2400" dirty="0" smtClean="0"/>
              <a:t>.</a:t>
            </a:r>
            <a:r>
              <a:rPr lang="el-GR" sz="2400" dirty="0" smtClean="0"/>
              <a:t> </a:t>
            </a:r>
          </a:p>
          <a:p>
            <a:pPr lvl="0"/>
            <a:endParaRPr lang="el-GR" sz="2400" dirty="0" smtClean="0"/>
          </a:p>
          <a:p>
            <a:pPr lvl="0"/>
            <a:r>
              <a:rPr lang="el-GR" sz="2400" dirty="0" smtClean="0"/>
              <a:t>Π.χ για γωνία 45</a:t>
            </a:r>
            <a:r>
              <a:rPr lang="el-GR" sz="2400" baseline="30000" dirty="0" smtClean="0"/>
              <a:t>ο</a:t>
            </a:r>
            <a:r>
              <a:rPr lang="el-GR" sz="2400" dirty="0" smtClean="0"/>
              <a:t> :</a:t>
            </a:r>
          </a:p>
          <a:p>
            <a:pPr>
              <a:buNone/>
            </a:pPr>
            <a:r>
              <a:rPr lang="fr-FR" sz="2400" b="1" dirty="0" smtClean="0">
                <a:solidFill>
                  <a:srgbClr val="800000"/>
                </a:solidFill>
              </a:rPr>
              <a:t>&gt;&gt; cos(45*pi/180)</a:t>
            </a:r>
            <a:endParaRPr lang="el-GR" sz="2400" b="1" dirty="0" smtClean="0">
              <a:solidFill>
                <a:srgbClr val="800000"/>
              </a:solidFill>
            </a:endParaRPr>
          </a:p>
          <a:p>
            <a:pPr>
              <a:buNone/>
            </a:pPr>
            <a:r>
              <a:rPr lang="fr-FR" sz="2400" b="1" dirty="0" smtClean="0">
                <a:solidFill>
                  <a:srgbClr val="386C39"/>
                </a:solidFill>
              </a:rPr>
              <a:t>ans =   </a:t>
            </a:r>
            <a:endParaRPr lang="el-GR" sz="2400" b="1" dirty="0" smtClean="0">
              <a:solidFill>
                <a:srgbClr val="386C39"/>
              </a:solidFill>
            </a:endParaRPr>
          </a:p>
          <a:p>
            <a:pPr>
              <a:buNone/>
            </a:pPr>
            <a:r>
              <a:rPr lang="fr-FR" sz="2400" b="1" dirty="0" smtClean="0">
                <a:solidFill>
                  <a:srgbClr val="386C39"/>
                </a:solidFill>
              </a:rPr>
              <a:t>    0.7071</a:t>
            </a:r>
            <a:endParaRPr lang="el-GR" sz="2400" b="1" dirty="0" smtClean="0">
              <a:solidFill>
                <a:srgbClr val="386C39"/>
              </a:solidFill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08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Παρατηρήσεις</a:t>
            </a:r>
            <a:r>
              <a:rPr lang="el-GR" dirty="0"/>
              <a:t/>
            </a:r>
            <a:br>
              <a:rPr lang="el-GR" dirty="0"/>
            </a:br>
            <a:r>
              <a:rPr lang="el-GR" sz="3600" b="0" dirty="0"/>
              <a:t>Παραδείγματα συναρτήσεων </a:t>
            </a:r>
            <a:r>
              <a:rPr lang="el-GR" sz="3600" b="0" dirty="0" smtClean="0"/>
              <a:t>(2 </a:t>
            </a:r>
            <a:r>
              <a:rPr lang="el-GR" sz="3600" b="0" dirty="0"/>
              <a:t>από 3)</a:t>
            </a:r>
            <a:endParaRPr lang="el-GR" sz="3600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Παρότι μερικές φορές το αποτέλεσμα παρουσιάζει σφάλμα λόγω των αριθμητικών προσεγγίσεων των ψηφιακών Η/Υ, δεν πρέπει να θεωρούμε γενικώς όλους τους αριθμούς που προσεγγίζουν το μηδέν ως μηδέν, </a:t>
            </a:r>
          </a:p>
          <a:p>
            <a:r>
              <a:rPr lang="el-GR" sz="2400" dirty="0" smtClean="0"/>
              <a:t>π.χ:  </a:t>
            </a:r>
          </a:p>
          <a:p>
            <a:pPr>
              <a:buNone/>
            </a:pPr>
            <a:r>
              <a:rPr lang="fr-FR" sz="2400" b="1" dirty="0" smtClean="0">
                <a:solidFill>
                  <a:srgbClr val="800000"/>
                </a:solidFill>
              </a:rPr>
              <a:t>&gt;&gt; cos(pi/2)</a:t>
            </a:r>
            <a:r>
              <a:rPr lang="fr-FR" sz="2400" dirty="0" smtClean="0">
                <a:solidFill>
                  <a:schemeClr val="accent4">
                    <a:lumMod val="75000"/>
                  </a:schemeClr>
                </a:solidFill>
              </a:rPr>
              <a:t>		 </a:t>
            </a:r>
            <a:endParaRPr lang="el-GR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fr-FR" sz="2400" b="1" dirty="0" smtClean="0">
                <a:solidFill>
                  <a:srgbClr val="386C39"/>
                </a:solidFill>
              </a:rPr>
              <a:t>ans =</a:t>
            </a:r>
            <a:endParaRPr lang="el-GR" sz="2400" b="1" dirty="0" smtClean="0">
              <a:solidFill>
                <a:srgbClr val="386C39"/>
              </a:solidFill>
            </a:endParaRPr>
          </a:p>
          <a:p>
            <a:pPr>
              <a:buNone/>
            </a:pPr>
            <a:r>
              <a:rPr lang="fr-FR" sz="2400" b="1" dirty="0" smtClean="0">
                <a:solidFill>
                  <a:srgbClr val="386C39"/>
                </a:solidFill>
              </a:rPr>
              <a:t>   6.1230e-017</a:t>
            </a:r>
            <a:endParaRPr lang="el-GR" sz="2400" b="1" dirty="0">
              <a:solidFill>
                <a:srgbClr val="386C39"/>
              </a:solidFill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21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Παρατηρήσεις</a:t>
            </a:r>
            <a:r>
              <a:rPr lang="el-GR" dirty="0"/>
              <a:t/>
            </a:r>
            <a:br>
              <a:rPr lang="el-GR" dirty="0"/>
            </a:br>
            <a:r>
              <a:rPr lang="el-GR" sz="3600" b="0" dirty="0"/>
              <a:t>Παραδείγματα συναρτήσεων </a:t>
            </a:r>
            <a:r>
              <a:rPr lang="el-GR" sz="3600" b="0" dirty="0" smtClean="0"/>
              <a:t>(3 </a:t>
            </a:r>
            <a:r>
              <a:rPr lang="el-GR" sz="3600" b="0" dirty="0"/>
              <a:t>από 3)</a:t>
            </a:r>
            <a:endParaRPr lang="el-GR" sz="3600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l-GR" sz="2400" dirty="0" smtClean="0"/>
              <a:t>Για να δείτε όλες τις συναρτήσεις που υποστηρίζει το </a:t>
            </a:r>
            <a:r>
              <a:rPr lang="en-US" sz="2400" dirty="0" smtClean="0"/>
              <a:t>Matlab</a:t>
            </a:r>
            <a:r>
              <a:rPr lang="el-GR" sz="2400" dirty="0" smtClean="0"/>
              <a:t> καθώς και να δείτε τον τρόπο με τον οποίο συντάσσονται δώστε την εντολή:</a:t>
            </a:r>
          </a:p>
          <a:p>
            <a:pPr lvl="0">
              <a:lnSpc>
                <a:spcPct val="150000"/>
              </a:lnSpc>
              <a:buNone/>
            </a:pPr>
            <a:r>
              <a:rPr lang="el-GR" sz="2400" dirty="0" smtClean="0"/>
              <a:t>&gt;&gt; </a:t>
            </a:r>
            <a:r>
              <a:rPr lang="en-US" sz="2400" b="1" dirty="0" smtClean="0">
                <a:solidFill>
                  <a:srgbClr val="800000"/>
                </a:solidFill>
              </a:rPr>
              <a:t>help elfun</a:t>
            </a:r>
            <a:endParaRPr lang="el-GR" sz="2400" b="1" dirty="0" smtClean="0">
              <a:solidFill>
                <a:srgbClr val="800000"/>
              </a:solidFill>
            </a:endParaRPr>
          </a:p>
          <a:p>
            <a:endParaRPr lang="el-GR" sz="2400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27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Ημερολόγιο (</a:t>
            </a:r>
            <a:r>
              <a:rPr lang="en-US" sz="4400" dirty="0" smtClean="0"/>
              <a:t>diary</a:t>
            </a:r>
            <a:r>
              <a:rPr lang="el-GR" sz="4400" dirty="0" smtClean="0"/>
              <a:t>)</a:t>
            </a:r>
            <a:br>
              <a:rPr lang="el-GR" sz="4400" dirty="0" smtClean="0"/>
            </a:br>
            <a:r>
              <a:rPr lang="el-GR" sz="3600" b="0" dirty="0" smtClean="0"/>
              <a:t>(1 από 3) </a:t>
            </a:r>
            <a:endParaRPr lang="el-GR" sz="3600" b="0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7787208" cy="504056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Έχουμε τη δυνατότητα να αποθηκεύσουμε μια σειρά εντολών σε ένα αρχείο κειμένου με την εντολή: </a:t>
            </a:r>
          </a:p>
          <a:p>
            <a:pPr>
              <a:buNone/>
            </a:pPr>
            <a:r>
              <a:rPr lang="el-GR" sz="2400" b="1" dirty="0" smtClean="0"/>
              <a:t>&gt;&gt;</a:t>
            </a:r>
            <a:r>
              <a:rPr lang="el-GR" sz="2400" b="1" dirty="0" smtClean="0">
                <a:solidFill>
                  <a:srgbClr val="800000"/>
                </a:solidFill>
              </a:rPr>
              <a:t> </a:t>
            </a:r>
            <a:r>
              <a:rPr lang="en-US" sz="2400" b="1" dirty="0" smtClean="0">
                <a:solidFill>
                  <a:srgbClr val="800000"/>
                </a:solidFill>
              </a:rPr>
              <a:t>diary </a:t>
            </a:r>
            <a:r>
              <a:rPr lang="en-US" sz="2400" b="1" dirty="0" smtClean="0"/>
              <a:t>&lt;</a:t>
            </a:r>
            <a:r>
              <a:rPr lang="el-GR" sz="2400" dirty="0" smtClean="0"/>
              <a:t>όνομα αρχείου</a:t>
            </a:r>
            <a:r>
              <a:rPr lang="en-US" sz="2400" dirty="0" smtClean="0"/>
              <a:t>&gt;</a:t>
            </a:r>
            <a:r>
              <a:rPr lang="el-GR" sz="2400" dirty="0" smtClean="0"/>
              <a:t> </a:t>
            </a:r>
          </a:p>
          <a:p>
            <a:endParaRPr lang="en-US" sz="2400" dirty="0" smtClean="0"/>
          </a:p>
          <a:p>
            <a:r>
              <a:rPr lang="el-GR" sz="2400" dirty="0" smtClean="0"/>
              <a:t>Αν δεν δοθεί όνομα, το αρχείο παίρνει εξ’ ορισμού όνομα </a:t>
            </a:r>
            <a:r>
              <a:rPr lang="en-US" sz="2400" b="1" dirty="0" smtClean="0"/>
              <a:t>diary</a:t>
            </a:r>
            <a:r>
              <a:rPr lang="el-GR" sz="2400" dirty="0" smtClean="0"/>
              <a:t>.</a:t>
            </a: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10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Ημερολόγιο (</a:t>
            </a:r>
            <a:r>
              <a:rPr lang="en-US" sz="4400" dirty="0" smtClean="0"/>
              <a:t>diary</a:t>
            </a:r>
            <a:r>
              <a:rPr lang="el-GR" sz="4400" dirty="0" smtClean="0"/>
              <a:t>)</a:t>
            </a:r>
            <a:br>
              <a:rPr lang="el-GR" sz="4400" dirty="0" smtClean="0"/>
            </a:br>
            <a:r>
              <a:rPr lang="el-GR" sz="3600" b="0" dirty="0" smtClean="0"/>
              <a:t>(2 από 3) </a:t>
            </a:r>
            <a:endParaRPr lang="el-GR" sz="3600" b="0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Για παράδειγμα:</a:t>
            </a:r>
          </a:p>
        </p:txBody>
      </p:sp>
      <p:sp>
        <p:nvSpPr>
          <p:cNvPr id="5" name="1 - Θέση περιεχομένου"/>
          <p:cNvSpPr txBox="1">
            <a:spLocks/>
          </p:cNvSpPr>
          <p:nvPr/>
        </p:nvSpPr>
        <p:spPr>
          <a:xfrm>
            <a:off x="4191000" y="1268760"/>
            <a:ext cx="3765376" cy="547260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indent="-256032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68000"/>
              <a:buFont typeface="Wingdings 3"/>
              <a:buNone/>
              <a:defRPr/>
            </a:pPr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sz="2400" b="1" dirty="0" smtClean="0">
                <a:solidFill>
                  <a:srgbClr val="800000"/>
                </a:solidFill>
                <a:latin typeface="Calibri"/>
              </a:rPr>
              <a:t>diary ΤΕ_</a:t>
            </a:r>
            <a:r>
              <a:rPr lang="el-GR" sz="2400" b="1" dirty="0" smtClean="0">
                <a:solidFill>
                  <a:srgbClr val="800000"/>
                </a:solidFill>
                <a:latin typeface="Calibri"/>
              </a:rPr>
              <a:t>16</a:t>
            </a:r>
            <a:r>
              <a:rPr lang="fr-FR" sz="2400" b="1" dirty="0" smtClean="0">
                <a:solidFill>
                  <a:srgbClr val="800000"/>
                </a:solidFill>
                <a:latin typeface="Calibri"/>
              </a:rPr>
              <a:t>0</a:t>
            </a:r>
            <a:r>
              <a:rPr lang="el-GR" sz="2400" b="1" dirty="0" smtClean="0">
                <a:solidFill>
                  <a:srgbClr val="800000"/>
                </a:solidFill>
                <a:latin typeface="Calibri"/>
              </a:rPr>
              <a:t>311</a:t>
            </a: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68000"/>
              <a:buFont typeface="Wingdings 3"/>
              <a:buNone/>
              <a:defRPr/>
            </a:pPr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sz="2400" b="1" dirty="0" smtClean="0">
                <a:solidFill>
                  <a:srgbClr val="800000"/>
                </a:solidFill>
                <a:latin typeface="Calibri"/>
              </a:rPr>
              <a:t>a=1</a:t>
            </a:r>
            <a:endParaRPr lang="el-GR" sz="2400" b="1" dirty="0" smtClean="0">
              <a:solidFill>
                <a:srgbClr val="800000"/>
              </a:solidFill>
              <a:latin typeface="Calibri"/>
            </a:endParaRP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68000"/>
              <a:buFont typeface="Wingdings 3"/>
              <a:buNone/>
              <a:defRPr/>
            </a:pPr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a =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68000"/>
              <a:buFont typeface="Wingdings 3"/>
              <a:buNone/>
              <a:defRPr/>
            </a:pPr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     1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68000"/>
              <a:buFont typeface="Wingdings 3"/>
              <a:buNone/>
              <a:defRPr/>
            </a:pPr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sz="2400" b="1" dirty="0" smtClean="0">
                <a:solidFill>
                  <a:srgbClr val="800000"/>
                </a:solidFill>
                <a:latin typeface="Calibri"/>
              </a:rPr>
              <a:t>b=-2</a:t>
            </a:r>
            <a:endParaRPr lang="el-GR" sz="2400" b="1" dirty="0" smtClean="0">
              <a:solidFill>
                <a:srgbClr val="800000"/>
              </a:solidFill>
              <a:latin typeface="Calibri"/>
            </a:endParaRP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68000"/>
              <a:buFont typeface="Wingdings 3"/>
              <a:buNone/>
              <a:defRPr/>
            </a:pPr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b =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68000"/>
              <a:buFont typeface="Wingdings 3"/>
              <a:buNone/>
              <a:defRPr/>
            </a:pPr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    -2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68000"/>
              <a:buFont typeface="Wingdings 3"/>
              <a:buNone/>
              <a:defRPr/>
            </a:pPr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sz="2400" b="1" dirty="0" smtClean="0">
                <a:solidFill>
                  <a:srgbClr val="800000"/>
                </a:solidFill>
                <a:latin typeface="Calibri"/>
              </a:rPr>
              <a:t>c=1</a:t>
            </a:r>
            <a:endParaRPr lang="el-GR" sz="2400" b="1" dirty="0" smtClean="0">
              <a:solidFill>
                <a:srgbClr val="800000"/>
              </a:solidFill>
              <a:latin typeface="Calibri"/>
            </a:endParaRP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68000"/>
              <a:buFont typeface="Wingdings 3"/>
              <a:buNone/>
              <a:defRPr/>
            </a:pPr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c =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68000"/>
              <a:buFont typeface="Wingdings 3"/>
              <a:buNone/>
              <a:defRPr/>
            </a:pPr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     1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68000"/>
              <a:buFont typeface="Wingdings 3"/>
              <a:buNone/>
              <a:defRPr/>
            </a:pPr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sz="2400" b="1" dirty="0" smtClean="0">
                <a:solidFill>
                  <a:srgbClr val="800000"/>
                </a:solidFill>
                <a:latin typeface="Calibri"/>
              </a:rPr>
              <a:t>D=b^2-4*a*c</a:t>
            </a:r>
            <a:endParaRPr lang="el-GR" sz="2400" b="1" dirty="0" smtClean="0">
              <a:solidFill>
                <a:srgbClr val="800000"/>
              </a:solidFill>
              <a:latin typeface="Calibri"/>
            </a:endParaRP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68000"/>
              <a:buFont typeface="Wingdings 3"/>
              <a:buNone/>
              <a:defRPr/>
            </a:pPr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D =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68000"/>
              <a:buFont typeface="Wingdings 3"/>
              <a:buNone/>
              <a:defRPr/>
            </a:pPr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     0</a:t>
            </a:r>
            <a:endParaRPr lang="el-GR" sz="2400" dirty="0" smtClean="0">
              <a:solidFill>
                <a:prstClr val="black"/>
              </a:solidFill>
              <a:latin typeface="Calibri"/>
            </a:endParaRP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ct val="68000"/>
              <a:buFont typeface="Wingdings 3"/>
              <a:buNone/>
              <a:defRPr/>
            </a:pPr>
            <a:r>
              <a:rPr lang="fr-FR" sz="2400" dirty="0" smtClean="0">
                <a:solidFill>
                  <a:prstClr val="black"/>
                </a:solidFill>
                <a:latin typeface="Calibri"/>
              </a:rPr>
              <a:t>&gt;&gt; </a:t>
            </a:r>
            <a:r>
              <a:rPr lang="fr-FR" sz="2400" b="1" dirty="0" smtClean="0">
                <a:solidFill>
                  <a:srgbClr val="800000"/>
                </a:solidFill>
                <a:latin typeface="Calibri"/>
              </a:rPr>
              <a:t>diary off</a:t>
            </a:r>
            <a:r>
              <a:rPr lang="el-GR" sz="2400" b="1" dirty="0" smtClean="0">
                <a:solidFill>
                  <a:srgbClr val="800000"/>
                </a:solidFill>
                <a:latin typeface="Calibri"/>
              </a:rPr>
              <a:t>   </a:t>
            </a: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63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Ημερολόγιο (</a:t>
            </a:r>
            <a:r>
              <a:rPr lang="en-US" sz="4400" dirty="0" smtClean="0"/>
              <a:t>diary</a:t>
            </a:r>
            <a:r>
              <a:rPr lang="el-GR" sz="4400" dirty="0" smtClean="0"/>
              <a:t>) </a:t>
            </a:r>
            <a:br>
              <a:rPr lang="el-GR" sz="4400" dirty="0" smtClean="0"/>
            </a:br>
            <a:r>
              <a:rPr lang="el-GR" sz="3600" b="0" dirty="0" smtClean="0"/>
              <a:t>(3 από 3)</a:t>
            </a:r>
            <a:endParaRPr lang="el-GR" sz="3600" b="0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l-GR" sz="2800" dirty="0" smtClean="0"/>
              <a:t>Με την εντολή </a:t>
            </a:r>
            <a:r>
              <a:rPr lang="en-US" sz="2800" b="1" dirty="0" smtClean="0"/>
              <a:t>diary off</a:t>
            </a:r>
            <a:r>
              <a:rPr lang="el-GR" sz="2800" dirty="0" smtClean="0"/>
              <a:t> </a:t>
            </a:r>
          </a:p>
          <a:p>
            <a:pPr lvl="1">
              <a:spcBef>
                <a:spcPts val="1200"/>
              </a:spcBef>
            </a:pPr>
            <a:r>
              <a:rPr lang="el-GR" sz="2400" dirty="0" smtClean="0"/>
              <a:t>τερματίζεται η καταγραφή των εντολών στο ημερολόγιο. </a:t>
            </a:r>
          </a:p>
          <a:p>
            <a:pPr>
              <a:spcBef>
                <a:spcPts val="1200"/>
              </a:spcBef>
            </a:pPr>
            <a:r>
              <a:rPr lang="el-GR" sz="2800" dirty="0" smtClean="0"/>
              <a:t>Μπορείτε να δώσετε όποιον κατάλογο επιθυμείτε να αποθηκευτεί το ημερολόγιο σας, </a:t>
            </a:r>
          </a:p>
          <a:p>
            <a:pPr lvl="1">
              <a:spcBef>
                <a:spcPts val="1200"/>
              </a:spcBef>
            </a:pPr>
            <a:r>
              <a:rPr lang="el-GR" sz="2400" dirty="0" smtClean="0"/>
              <a:t>συμπληρώνοντας όταν το ενεργοποιείτε την πλήρη διαδρομή του. </a:t>
            </a:r>
          </a:p>
          <a:p>
            <a:pPr lvl="1">
              <a:spcBef>
                <a:spcPts val="1200"/>
              </a:spcBef>
            </a:pPr>
            <a:r>
              <a:rPr lang="el-GR" sz="2400" dirty="0" smtClean="0"/>
              <a:t>Εξ’ ορισμού το ημερολόγιο δημιουργείται στον τρέχοντα κατάλογο κλήσης του </a:t>
            </a:r>
            <a:r>
              <a:rPr lang="en-US" sz="2400" dirty="0" smtClean="0"/>
              <a:t>MATLAB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01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Τι είναι το</a:t>
            </a:r>
            <a:r>
              <a:rPr lang="en-US" dirty="0" smtClean="0"/>
              <a:t> Matlab</a:t>
            </a:r>
            <a:r>
              <a:rPr lang="el-GR" dirty="0" smtClean="0"/>
              <a:t>;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36306"/>
            <a:ext cx="4762872" cy="5040560"/>
          </a:xfrm>
        </p:spPr>
        <p:txBody>
          <a:bodyPr>
            <a:normAutofit/>
          </a:bodyPr>
          <a:lstStyle/>
          <a:p>
            <a:pPr eaLnBrk="1" hangingPunct="1"/>
            <a:r>
              <a:rPr lang="el-GR" sz="2400" dirty="0" smtClean="0"/>
              <a:t>Βασικά το </a:t>
            </a:r>
            <a:r>
              <a:rPr lang="en-US" sz="2400" dirty="0" smtClean="0"/>
              <a:t>Matlab </a:t>
            </a:r>
            <a:r>
              <a:rPr lang="el-GR" sz="2400" dirty="0" smtClean="0"/>
              <a:t>είναι ένα </a:t>
            </a:r>
            <a:r>
              <a:rPr lang="en-US" sz="2400" b="1" dirty="0" smtClean="0">
                <a:solidFill>
                  <a:srgbClr val="800000"/>
                </a:solidFill>
              </a:rPr>
              <a:t>high level language </a:t>
            </a:r>
            <a:r>
              <a:rPr lang="el-GR" sz="2400" dirty="0" smtClean="0"/>
              <a:t>λογισμικό το οποίο έχει πολλά ειδικά εργαλεία (</a:t>
            </a:r>
            <a:r>
              <a:rPr lang="en-US" sz="2400" dirty="0" smtClean="0"/>
              <a:t>toolboxes</a:t>
            </a:r>
            <a:r>
              <a:rPr lang="el-GR" sz="2400" dirty="0" smtClean="0"/>
              <a:t>)</a:t>
            </a:r>
            <a:r>
              <a:rPr lang="en-US" sz="2400" dirty="0" smtClean="0"/>
              <a:t> </a:t>
            </a:r>
            <a:r>
              <a:rPr lang="el-GR" sz="2400" dirty="0" smtClean="0"/>
              <a:t>τα οποία μας διευκολύνουν</a:t>
            </a:r>
            <a:endParaRPr lang="en-US" sz="2400" dirty="0" smtClean="0"/>
          </a:p>
          <a:p>
            <a:pPr eaLnBrk="1" hangingPunct="1"/>
            <a:r>
              <a:rPr lang="el-GR" sz="2400" dirty="0" smtClean="0"/>
              <a:t>Σχηματικά;</a:t>
            </a:r>
            <a:endParaRPr lang="en-US" sz="2400" dirty="0" smtClean="0"/>
          </a:p>
        </p:txBody>
      </p:sp>
      <p:grpSp>
        <p:nvGrpSpPr>
          <p:cNvPr id="8196" name="Group 11" title="Τι είναι το Matlab"/>
          <p:cNvGrpSpPr>
            <a:grpSpLocks/>
          </p:cNvGrpSpPr>
          <p:nvPr/>
        </p:nvGrpSpPr>
        <p:grpSpPr bwMode="auto">
          <a:xfrm>
            <a:off x="5364088" y="1268760"/>
            <a:ext cx="3096344" cy="4464496"/>
            <a:chOff x="3120" y="2160"/>
            <a:chExt cx="1440" cy="2160"/>
          </a:xfrm>
        </p:grpSpPr>
        <p:sp>
          <p:nvSpPr>
            <p:cNvPr id="8197" name="AutoShape 4"/>
            <p:cNvSpPr>
              <a:spLocks noChangeArrowheads="1"/>
            </p:cNvSpPr>
            <p:nvPr/>
          </p:nvSpPr>
          <p:spPr bwMode="auto">
            <a:xfrm>
              <a:off x="3120" y="3792"/>
              <a:ext cx="1440" cy="528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800" dirty="0">
                  <a:solidFill>
                    <a:prstClr val="black"/>
                  </a:solidFill>
                  <a:latin typeface="Calibri"/>
                </a:rPr>
                <a:t>Assembly</a:t>
              </a:r>
            </a:p>
          </p:txBody>
        </p:sp>
        <p:sp>
          <p:nvSpPr>
            <p:cNvPr id="8198" name="Line 7"/>
            <p:cNvSpPr>
              <a:spLocks noChangeShapeType="1"/>
            </p:cNvSpPr>
            <p:nvPr/>
          </p:nvSpPr>
          <p:spPr bwMode="auto">
            <a:xfrm flipV="1">
              <a:off x="3840" y="35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99" name="AutoShape 8"/>
            <p:cNvSpPr>
              <a:spLocks noChangeArrowheads="1"/>
            </p:cNvSpPr>
            <p:nvPr/>
          </p:nvSpPr>
          <p:spPr bwMode="auto">
            <a:xfrm>
              <a:off x="3120" y="2976"/>
              <a:ext cx="1440" cy="528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dirty="0">
                  <a:solidFill>
                    <a:prstClr val="black"/>
                  </a:solidFill>
                  <a:latin typeface="Calibri"/>
                </a:rPr>
                <a:t>High Level </a:t>
              </a:r>
            </a:p>
            <a:p>
              <a:pPr algn="ctr" eaLnBrk="0" hangingPunct="0"/>
              <a:r>
                <a:rPr lang="en-US" sz="2400" dirty="0">
                  <a:solidFill>
                    <a:prstClr val="black"/>
                  </a:solidFill>
                  <a:latin typeface="Calibri"/>
                </a:rPr>
                <a:t>Languages such as </a:t>
              </a:r>
            </a:p>
            <a:p>
              <a:pPr algn="ctr" eaLnBrk="0" hangingPunct="0"/>
              <a:r>
                <a:rPr lang="en-US" sz="2400" dirty="0">
                  <a:solidFill>
                    <a:prstClr val="black"/>
                  </a:solidFill>
                  <a:latin typeface="Calibri"/>
                </a:rPr>
                <a:t>C, Pascal etc.</a:t>
              </a:r>
            </a:p>
          </p:txBody>
        </p:sp>
        <p:sp>
          <p:nvSpPr>
            <p:cNvPr id="8200" name="Line 9"/>
            <p:cNvSpPr>
              <a:spLocks noChangeShapeType="1"/>
            </p:cNvSpPr>
            <p:nvPr/>
          </p:nvSpPr>
          <p:spPr bwMode="auto">
            <a:xfrm flipV="1">
              <a:off x="3840" y="268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01" name="AutoShape 10"/>
            <p:cNvSpPr>
              <a:spLocks noChangeArrowheads="1"/>
            </p:cNvSpPr>
            <p:nvPr/>
          </p:nvSpPr>
          <p:spPr bwMode="auto">
            <a:xfrm>
              <a:off x="3120" y="2160"/>
              <a:ext cx="1440" cy="528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800" dirty="0">
                  <a:solidFill>
                    <a:prstClr val="black"/>
                  </a:solidFill>
                  <a:latin typeface="Calibri"/>
                </a:rPr>
                <a:t>Matlab</a:t>
              </a:r>
            </a:p>
          </p:txBody>
        </p:sp>
      </p:grp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3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Μορφοποίηση εμφάνισης αποτελεσμάτων (format) </a:t>
            </a:r>
            <a:r>
              <a:rPr lang="el-GR" sz="3600" b="0" dirty="0" smtClean="0"/>
              <a:t>(1 από 3)</a:t>
            </a:r>
            <a:endParaRPr lang="el-GR" sz="3600" b="0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</a:t>
            </a:r>
            <a:r>
              <a:rPr lang="en-US" sz="2400" dirty="0" smtClean="0"/>
              <a:t>MATLAB</a:t>
            </a:r>
            <a:r>
              <a:rPr lang="el-GR" sz="2400" dirty="0" smtClean="0"/>
              <a:t> παρέχει τη δυνατότητα μορφοποίησης της εμφάνισης των αριθμών 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 lvl="1"/>
            <a:r>
              <a:rPr lang="el-GR" sz="2400" dirty="0" smtClean="0"/>
              <a:t>με διαφορετικό πλήθος ψηφίων ανάλογα με την ακρίβεια που επιθυμούμε 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r>
              <a:rPr lang="el-GR" sz="2400" dirty="0" smtClean="0"/>
              <a:t>ανεξάρτητα από την εσωτερική </a:t>
            </a:r>
            <a:r>
              <a:rPr lang="el-GR" sz="2400" dirty="0" smtClean="0"/>
              <a:t>αναπαράσταση </a:t>
            </a:r>
            <a:r>
              <a:rPr lang="el-GR" sz="2400" dirty="0" smtClean="0"/>
              <a:t>των αριθμών,</a:t>
            </a:r>
          </a:p>
          <a:p>
            <a:r>
              <a:rPr lang="el-GR" sz="2400" dirty="0" smtClean="0"/>
              <a:t>αλλά και πολλές ακόμα δυνατότητες για την μορφή που μπορείτε να βρείτε πληκτρολογώντας: </a:t>
            </a:r>
          </a:p>
          <a:p>
            <a:pPr>
              <a:buNone/>
            </a:pPr>
            <a:r>
              <a:rPr lang="el-GR" sz="2400" dirty="0" smtClean="0"/>
              <a:t>&gt;&gt;</a:t>
            </a:r>
            <a:r>
              <a:rPr lang="el-GR" sz="2400" b="1" dirty="0" smtClean="0">
                <a:solidFill>
                  <a:srgbClr val="800000"/>
                </a:solidFill>
              </a:rPr>
              <a:t>help format</a:t>
            </a: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24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Μορφοποίηση εμφάνισης αποτελεσμάτων (format) </a:t>
            </a:r>
            <a:r>
              <a:rPr lang="el-GR" sz="3600" b="0" dirty="0" smtClean="0"/>
              <a:t>(2 από 3)</a:t>
            </a:r>
            <a:endParaRPr lang="el-GR" sz="3600" b="0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40560"/>
          </a:xfrm>
        </p:spPr>
        <p:txBody>
          <a:bodyPr>
            <a:normAutofit/>
          </a:bodyPr>
          <a:lstStyle/>
          <a:p>
            <a:r>
              <a:rPr lang="el-GR" sz="2600" dirty="0" smtClean="0"/>
              <a:t>Εξ’ ορισμού μορφή με την εντολή: </a:t>
            </a:r>
          </a:p>
          <a:p>
            <a:pPr>
              <a:buNone/>
            </a:pPr>
            <a:r>
              <a:rPr lang="el-GR" sz="2600" b="1" dirty="0" smtClean="0">
                <a:solidFill>
                  <a:srgbClr val="800000"/>
                </a:solidFill>
              </a:rPr>
              <a:t>&gt;&gt;</a:t>
            </a:r>
            <a:r>
              <a:rPr lang="en-US" sz="2600" b="1" dirty="0" smtClean="0">
                <a:solidFill>
                  <a:srgbClr val="800000"/>
                </a:solidFill>
              </a:rPr>
              <a:t>format</a:t>
            </a:r>
            <a:r>
              <a:rPr lang="el-GR" sz="2600" b="1" dirty="0" smtClean="0">
                <a:solidFill>
                  <a:srgbClr val="800000"/>
                </a:solidFill>
              </a:rPr>
              <a:t> ή </a:t>
            </a:r>
            <a:r>
              <a:rPr lang="en-US" sz="2600" b="1" dirty="0" smtClean="0">
                <a:solidFill>
                  <a:srgbClr val="800000"/>
                </a:solidFill>
              </a:rPr>
              <a:t>format short</a:t>
            </a:r>
            <a:r>
              <a:rPr lang="el-GR" sz="2600" b="1" dirty="0" smtClean="0">
                <a:solidFill>
                  <a:srgbClr val="800000"/>
                </a:solidFill>
              </a:rPr>
              <a:t> </a:t>
            </a:r>
          </a:p>
          <a:p>
            <a:pPr lvl="1"/>
            <a:r>
              <a:rPr lang="el-GR" sz="2600" dirty="0" smtClean="0"/>
              <a:t>εμφανίζει μέχρι τέσσερα δεκαδικά ψηφία </a:t>
            </a:r>
          </a:p>
          <a:p>
            <a:r>
              <a:rPr lang="el-GR" sz="2600" dirty="0" smtClean="0"/>
              <a:t>Προεπιλογή ως προς την απόσταση των γραμμών με την εντολή: </a:t>
            </a:r>
          </a:p>
          <a:p>
            <a:pPr>
              <a:buNone/>
            </a:pPr>
            <a:r>
              <a:rPr lang="el-GR" sz="2600" b="1" dirty="0" smtClean="0">
                <a:solidFill>
                  <a:srgbClr val="800000"/>
                </a:solidFill>
              </a:rPr>
              <a:t>&gt;&gt;</a:t>
            </a:r>
            <a:r>
              <a:rPr lang="en-US" sz="2600" b="1" dirty="0" smtClean="0">
                <a:solidFill>
                  <a:srgbClr val="800000"/>
                </a:solidFill>
              </a:rPr>
              <a:t>format loose</a:t>
            </a:r>
            <a:r>
              <a:rPr lang="el-GR" sz="2600" b="1" dirty="0" smtClean="0">
                <a:solidFill>
                  <a:srgbClr val="800000"/>
                </a:solidFill>
              </a:rPr>
              <a:t> </a:t>
            </a:r>
          </a:p>
          <a:p>
            <a:r>
              <a:rPr lang="el-GR" sz="2600" dirty="0" smtClean="0"/>
              <a:t>Για μεγαλύτερη ακρίβεια χρησιμοποιούμε τις εντολές: </a:t>
            </a:r>
          </a:p>
          <a:p>
            <a:pPr>
              <a:buNone/>
            </a:pPr>
            <a:r>
              <a:rPr lang="el-GR" sz="2600" b="1" dirty="0" smtClean="0">
                <a:solidFill>
                  <a:srgbClr val="800000"/>
                </a:solidFill>
              </a:rPr>
              <a:t>&gt;&gt;</a:t>
            </a:r>
            <a:r>
              <a:rPr lang="en-US" sz="2600" b="1" dirty="0" smtClean="0">
                <a:solidFill>
                  <a:srgbClr val="800000"/>
                </a:solidFill>
              </a:rPr>
              <a:t>format long</a:t>
            </a:r>
            <a:r>
              <a:rPr lang="el-GR" sz="2600" b="1" dirty="0" smtClean="0">
                <a:solidFill>
                  <a:srgbClr val="800000"/>
                </a:solidFill>
              </a:rPr>
              <a:t>    </a:t>
            </a:r>
            <a:r>
              <a:rPr lang="el-GR" sz="2600" dirty="0" smtClean="0"/>
              <a:t>και    </a:t>
            </a:r>
            <a:r>
              <a:rPr lang="el-GR" sz="2600" b="1" dirty="0" smtClean="0">
                <a:solidFill>
                  <a:srgbClr val="800000"/>
                </a:solidFill>
              </a:rPr>
              <a:t>&gt;&gt;</a:t>
            </a:r>
            <a:r>
              <a:rPr lang="en-US" sz="2600" b="1" dirty="0" smtClean="0">
                <a:solidFill>
                  <a:srgbClr val="800000"/>
                </a:solidFill>
              </a:rPr>
              <a:t>format long e</a:t>
            </a:r>
            <a:r>
              <a:rPr lang="el-GR" sz="2600" b="1" dirty="0" smtClean="0">
                <a:solidFill>
                  <a:srgbClr val="800000"/>
                </a:solidFill>
              </a:rPr>
              <a:t> </a:t>
            </a:r>
          </a:p>
          <a:p>
            <a:r>
              <a:rPr lang="el-GR" sz="2600" dirty="0" smtClean="0"/>
              <a:t>Για απαλοιφή των κενών γραμμών: </a:t>
            </a:r>
          </a:p>
          <a:p>
            <a:pPr>
              <a:buNone/>
            </a:pPr>
            <a:r>
              <a:rPr lang="el-GR" sz="2600" b="1" dirty="0" smtClean="0">
                <a:solidFill>
                  <a:srgbClr val="800000"/>
                </a:solidFill>
              </a:rPr>
              <a:t>&gt;&gt;</a:t>
            </a:r>
            <a:r>
              <a:rPr lang="en-US" sz="2600" b="1" dirty="0" smtClean="0">
                <a:solidFill>
                  <a:srgbClr val="800000"/>
                </a:solidFill>
              </a:rPr>
              <a:t>format compact</a:t>
            </a:r>
            <a:endParaRPr lang="el-GR" sz="2600" b="1" dirty="0" smtClean="0">
              <a:solidFill>
                <a:srgbClr val="800000"/>
              </a:solidFill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73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Μορφοποίηση εμφάνισης αποτελεσμάτων (format) </a:t>
            </a:r>
            <a:r>
              <a:rPr lang="el-GR" sz="3600" b="0" dirty="0" smtClean="0"/>
              <a:t>(3 από 3)</a:t>
            </a:r>
            <a:endParaRPr lang="el-GR" sz="3600" b="0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dirty="0" smtClean="0"/>
              <a:t>Π</a:t>
            </a:r>
            <a:r>
              <a:rPr lang="en-US" dirty="0" smtClean="0"/>
              <a:t>.</a:t>
            </a:r>
            <a:r>
              <a:rPr lang="el-GR" dirty="0" smtClean="0"/>
              <a:t>χ</a:t>
            </a:r>
            <a:r>
              <a:rPr lang="en-US" dirty="0" smtClean="0"/>
              <a:t>.:</a:t>
            </a:r>
            <a:endParaRPr lang="el-GR" dirty="0" smtClean="0"/>
          </a:p>
          <a:p>
            <a:pPr>
              <a:buNone/>
            </a:pPr>
            <a:r>
              <a:rPr lang="fr-FR" dirty="0" smtClean="0"/>
              <a:t>&gt;&gt; format compact</a:t>
            </a:r>
            <a:endParaRPr lang="el-GR" dirty="0" smtClean="0"/>
          </a:p>
          <a:p>
            <a:pPr>
              <a:buNone/>
            </a:pPr>
            <a:r>
              <a:rPr lang="fr-FR" dirty="0" smtClean="0"/>
              <a:t>&gt;&gt; pi</a:t>
            </a:r>
            <a:endParaRPr lang="el-GR" dirty="0" smtClean="0"/>
          </a:p>
          <a:p>
            <a:pPr>
              <a:buNone/>
            </a:pPr>
            <a:r>
              <a:rPr lang="fr-FR" dirty="0" smtClean="0"/>
              <a:t>ans = </a:t>
            </a:r>
            <a:endParaRPr lang="el-GR" dirty="0" smtClean="0"/>
          </a:p>
          <a:p>
            <a:pPr>
              <a:buNone/>
            </a:pPr>
            <a:r>
              <a:rPr lang="fr-FR" dirty="0" smtClean="0"/>
              <a:t>   3.1416</a:t>
            </a:r>
            <a:endParaRPr lang="el-GR" dirty="0" smtClean="0"/>
          </a:p>
          <a:p>
            <a:pPr>
              <a:buNone/>
            </a:pPr>
            <a:r>
              <a:rPr lang="fr-FR" dirty="0" smtClean="0"/>
              <a:t>&gt;&gt; format long</a:t>
            </a:r>
            <a:endParaRPr lang="el-GR" dirty="0" smtClean="0"/>
          </a:p>
          <a:p>
            <a:pPr>
              <a:buNone/>
            </a:pPr>
            <a:r>
              <a:rPr lang="fr-FR" dirty="0" smtClean="0"/>
              <a:t>&gt;&gt; pi</a:t>
            </a:r>
            <a:endParaRPr lang="el-GR" dirty="0" smtClean="0"/>
          </a:p>
          <a:p>
            <a:pPr>
              <a:buNone/>
            </a:pPr>
            <a:r>
              <a:rPr lang="fr-FR" dirty="0" smtClean="0"/>
              <a:t>ans =</a:t>
            </a:r>
            <a:endParaRPr lang="el-GR" dirty="0" smtClean="0"/>
          </a:p>
          <a:p>
            <a:pPr>
              <a:buNone/>
            </a:pPr>
            <a:r>
              <a:rPr lang="fr-FR" dirty="0" smtClean="0"/>
              <a:t>   3.14159265358979</a:t>
            </a:r>
            <a:endParaRPr lang="el-GR" dirty="0" smtClean="0"/>
          </a:p>
          <a:p>
            <a:pPr>
              <a:buNone/>
            </a:pPr>
            <a:r>
              <a:rPr lang="fr-FR" dirty="0" smtClean="0"/>
              <a:t>&gt;&gt; format long e</a:t>
            </a:r>
            <a:endParaRPr lang="el-GR" dirty="0" smtClean="0"/>
          </a:p>
          <a:p>
            <a:pPr>
              <a:buNone/>
            </a:pPr>
            <a:r>
              <a:rPr lang="fr-FR" dirty="0" smtClean="0"/>
              <a:t>&gt;&gt; pi</a:t>
            </a:r>
            <a:endParaRPr lang="el-GR" dirty="0" smtClean="0"/>
          </a:p>
          <a:p>
            <a:pPr>
              <a:buNone/>
            </a:pPr>
            <a:r>
              <a:rPr lang="fr-FR" dirty="0" smtClean="0"/>
              <a:t>ans =</a:t>
            </a:r>
            <a:endParaRPr lang="el-GR" dirty="0" smtClean="0"/>
          </a:p>
          <a:p>
            <a:pPr>
              <a:buNone/>
            </a:pPr>
            <a:r>
              <a:rPr lang="fr-FR" dirty="0" smtClean="0"/>
              <a:t>   3.141592653589793e+000</a:t>
            </a:r>
            <a:endParaRPr lang="el-GR" dirty="0" smtClean="0"/>
          </a:p>
          <a:p>
            <a:pPr lvl="0">
              <a:buNone/>
            </a:pPr>
            <a:r>
              <a:rPr lang="fr-FR" dirty="0" smtClean="0"/>
              <a:t>&gt;&gt; x = 2;</a:t>
            </a:r>
            <a:r>
              <a:rPr lang="el-GR" dirty="0" smtClean="0"/>
              <a:t>              </a:t>
            </a:r>
            <a:r>
              <a:rPr lang="el-GR" b="1" dirty="0" smtClean="0">
                <a:solidFill>
                  <a:srgbClr val="800000"/>
                </a:solidFill>
              </a:rPr>
              <a:t>% το ελληνικό ερωτηματικό στο τέλος μιας γραμμής αποτρέπει     </a:t>
            </a:r>
          </a:p>
          <a:p>
            <a:pPr>
              <a:buNone/>
            </a:pPr>
            <a:r>
              <a:rPr lang="fr-FR" dirty="0" smtClean="0"/>
              <a:t>&gt;&gt; y = 3;</a:t>
            </a:r>
            <a:r>
              <a:rPr lang="el-GR" dirty="0" smtClean="0"/>
              <a:t>              </a:t>
            </a:r>
            <a:r>
              <a:rPr lang="el-GR" b="1" dirty="0" smtClean="0">
                <a:solidFill>
                  <a:srgbClr val="800000"/>
                </a:solidFill>
              </a:rPr>
              <a:t>% την εμφάνιση του αποτελέσματος</a:t>
            </a:r>
          </a:p>
          <a:p>
            <a:pPr>
              <a:buNone/>
            </a:pPr>
            <a:r>
              <a:rPr lang="fr-FR" dirty="0" smtClean="0"/>
              <a:t>&gt;&gt; z = x^2 + y^2 + x*y + x + y</a:t>
            </a:r>
            <a:endParaRPr lang="el-GR" dirty="0" smtClean="0"/>
          </a:p>
          <a:p>
            <a:pPr>
              <a:buNone/>
            </a:pPr>
            <a:r>
              <a:rPr lang="fr-FR" dirty="0" smtClean="0"/>
              <a:t>z =</a:t>
            </a:r>
            <a:r>
              <a:rPr lang="el-GR" dirty="0" smtClean="0"/>
              <a:t>                        </a:t>
            </a:r>
            <a:r>
              <a:rPr lang="el-GR" b="1" dirty="0" smtClean="0">
                <a:solidFill>
                  <a:srgbClr val="800000"/>
                </a:solidFill>
              </a:rPr>
              <a:t>% εμφανίζεται επειδή δεν υπάρχει το ’;’ στο τέλος της γραμμής  </a:t>
            </a:r>
            <a:r>
              <a:rPr lang="el-GR" dirty="0" smtClean="0">
                <a:solidFill>
                  <a:srgbClr val="FF0000"/>
                </a:solidFill>
              </a:rPr>
              <a:t>    </a:t>
            </a:r>
          </a:p>
          <a:p>
            <a:pPr>
              <a:buNone/>
            </a:pPr>
            <a:r>
              <a:rPr lang="fr-FR" dirty="0" smtClean="0"/>
              <a:t>    24</a:t>
            </a:r>
            <a:r>
              <a:rPr lang="el-GR" dirty="0" smtClean="0"/>
              <a:t>              </a:t>
            </a: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23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Γραφικές παραστάσεις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600" b="0" dirty="0" smtClean="0"/>
              <a:t>(1 από 5) </a:t>
            </a:r>
            <a:endParaRPr lang="el-GR" sz="3600" b="0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Για δισδιάστατες απεικονίσεις η βασική συνάρτηση του MATLAB είναι η </a:t>
            </a:r>
            <a:r>
              <a:rPr lang="el-GR" sz="2400" b="1" dirty="0" smtClean="0"/>
              <a:t>plot</a:t>
            </a:r>
            <a:r>
              <a:rPr lang="el-GR" sz="2400" dirty="0" smtClean="0"/>
              <a:t>. </a:t>
            </a:r>
          </a:p>
          <a:p>
            <a:r>
              <a:rPr lang="el-GR" sz="2400" dirty="0" smtClean="0"/>
              <a:t>Π.χ.:</a:t>
            </a:r>
          </a:p>
          <a:p>
            <a:pPr>
              <a:buNone/>
            </a:pPr>
            <a:endParaRPr lang="el-GR" sz="2400" dirty="0" smtClean="0"/>
          </a:p>
          <a:p>
            <a:pPr>
              <a:buNone/>
            </a:pPr>
            <a:r>
              <a:rPr lang="fr-FR" sz="2400" dirty="0" smtClean="0"/>
              <a:t>&gt;&gt; x = 0: pi/90: 4*pi;</a:t>
            </a:r>
            <a:endParaRPr lang="el-GR" sz="2400" dirty="0" smtClean="0"/>
          </a:p>
          <a:p>
            <a:pPr>
              <a:buNone/>
            </a:pPr>
            <a:r>
              <a:rPr lang="fr-FR" sz="2400" dirty="0" smtClean="0"/>
              <a:t>&gt;&gt; y = sin(x); </a:t>
            </a:r>
            <a:endParaRPr lang="el-GR" sz="2400" dirty="0" smtClean="0"/>
          </a:p>
          <a:p>
            <a:pPr>
              <a:buNone/>
            </a:pPr>
            <a:r>
              <a:rPr lang="fr-FR" sz="2400" dirty="0" smtClean="0"/>
              <a:t>&gt;&gt; plot(x,y)</a:t>
            </a:r>
            <a:endParaRPr lang="el-GR" sz="2400" dirty="0"/>
          </a:p>
        </p:txBody>
      </p:sp>
      <p:pic>
        <p:nvPicPr>
          <p:cNvPr id="66562" name="Picture 2" title="Γραφικές παραστάσεις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276872"/>
            <a:ext cx="4267200" cy="37616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50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Γραφικές παραστάσεις</a:t>
            </a:r>
            <a:br>
              <a:rPr lang="el-GR" sz="4400" dirty="0" smtClean="0"/>
            </a:br>
            <a:r>
              <a:rPr lang="el-GR" sz="3600" b="0" dirty="0" smtClean="0"/>
              <a:t>(2 από 5) </a:t>
            </a:r>
            <a:endParaRPr lang="el-GR" sz="3600" b="0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Σχετικές συναρτήσεις: </a:t>
            </a:r>
          </a:p>
          <a:p>
            <a:pPr lvl="1"/>
            <a:r>
              <a:rPr lang="el-GR" sz="2400" b="1" dirty="0" smtClean="0"/>
              <a:t>grid</a:t>
            </a:r>
            <a:r>
              <a:rPr lang="el-GR" sz="2400" dirty="0" smtClean="0"/>
              <a:t>: για το σχεδιασμό του πλέγματος  </a:t>
            </a:r>
          </a:p>
          <a:p>
            <a:pPr lvl="1"/>
            <a:r>
              <a:rPr lang="el-GR" sz="2400" b="1" dirty="0" smtClean="0"/>
              <a:t>xlabel, ylabel:</a:t>
            </a:r>
            <a:r>
              <a:rPr lang="el-GR" sz="2400" dirty="0" smtClean="0"/>
              <a:t>  για κείμενο στους άξονες</a:t>
            </a:r>
          </a:p>
          <a:p>
            <a:pPr lvl="1"/>
            <a:r>
              <a:rPr lang="en-US" sz="2400" b="1" dirty="0" smtClean="0"/>
              <a:t>title</a:t>
            </a:r>
            <a:r>
              <a:rPr lang="el-GR" sz="2400" dirty="0" smtClean="0"/>
              <a:t>: για τίτλο</a:t>
            </a:r>
          </a:p>
          <a:p>
            <a:r>
              <a:rPr lang="el-GR" sz="2400" dirty="0" smtClean="0"/>
              <a:t>Π.χ.:</a:t>
            </a:r>
          </a:p>
          <a:p>
            <a:pPr>
              <a:buNone/>
            </a:pPr>
            <a:r>
              <a:rPr lang="fr-FR" sz="2400" dirty="0" smtClean="0"/>
              <a:t>&gt;&gt; grid</a:t>
            </a:r>
            <a:endParaRPr lang="el-GR" sz="2400" dirty="0" smtClean="0"/>
          </a:p>
          <a:p>
            <a:pPr>
              <a:buNone/>
            </a:pPr>
            <a:r>
              <a:rPr lang="fr-FR" sz="2400" dirty="0" smtClean="0"/>
              <a:t>&gt;&gt; xlabel(’x’)</a:t>
            </a:r>
            <a:endParaRPr lang="el-GR" sz="2400" dirty="0" smtClean="0"/>
          </a:p>
          <a:p>
            <a:pPr>
              <a:buNone/>
            </a:pPr>
            <a:r>
              <a:rPr lang="fr-FR" sz="2400" dirty="0" smtClean="0"/>
              <a:t>&gt;&gt; ylabel(’sin’)</a:t>
            </a:r>
            <a:endParaRPr lang="el-GR" sz="2400" dirty="0"/>
          </a:p>
        </p:txBody>
      </p:sp>
      <p:pic>
        <p:nvPicPr>
          <p:cNvPr id="67586" name="Picture 3" title="Γραφικές παραστάσεις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819400"/>
            <a:ext cx="3962400" cy="3743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69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Γραφικές παραστάσεις</a:t>
            </a:r>
            <a:br>
              <a:rPr lang="el-GR" sz="4400" dirty="0" smtClean="0"/>
            </a:br>
            <a:r>
              <a:rPr lang="el-GR" sz="3600" b="0" dirty="0" smtClean="0"/>
              <a:t>(3 από 5) </a:t>
            </a:r>
            <a:endParaRPr lang="el-GR" sz="3600" b="0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Να σχεδιαστεί η γραφική παράσταση της συνάρτησης: </a:t>
            </a:r>
            <a:r>
              <a:rPr lang="en-US" sz="2400" b="1" dirty="0" smtClean="0"/>
              <a:t>e</a:t>
            </a:r>
            <a:r>
              <a:rPr lang="en-US" sz="2400" b="1" baseline="30000" dirty="0" smtClean="0"/>
              <a:t>-x/3</a:t>
            </a:r>
            <a:r>
              <a:rPr lang="en-US" sz="2400" b="1" dirty="0" smtClean="0"/>
              <a:t>sin(x)</a:t>
            </a:r>
            <a:r>
              <a:rPr lang="en-US" sz="2400" dirty="0" smtClean="0"/>
              <a:t> </a:t>
            </a:r>
            <a:r>
              <a:rPr lang="el-GR" sz="2400" dirty="0" smtClean="0"/>
              <a:t>με πεδίο ορισμού </a:t>
            </a:r>
            <a:r>
              <a:rPr lang="en-US" sz="2400" b="1" dirty="0" smtClean="0"/>
              <a:t>0≤x≤4</a:t>
            </a:r>
            <a:r>
              <a:rPr lang="el-GR" sz="2400" b="1" dirty="0" smtClean="0">
                <a:cs typeface="Times New Roman" pitchFamily="18" charset="0"/>
              </a:rPr>
              <a:t>π</a:t>
            </a:r>
            <a:r>
              <a:rPr lang="el-GR" sz="2400" dirty="0" smtClean="0"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400" dirty="0" smtClean="0"/>
              <a:t>&gt;&gt;</a:t>
            </a:r>
            <a:r>
              <a:rPr lang="en-US" sz="2400" b="1" dirty="0" smtClean="0">
                <a:solidFill>
                  <a:srgbClr val="800000"/>
                </a:solidFill>
              </a:rPr>
              <a:t>x=linspace(0,4*pi,100);</a:t>
            </a:r>
            <a:r>
              <a:rPr lang="el-GR" sz="2400" b="1" dirty="0" smtClean="0">
                <a:solidFill>
                  <a:srgbClr val="800000"/>
                </a:solidFill>
              </a:rPr>
              <a:t>  </a:t>
            </a:r>
          </a:p>
          <a:p>
            <a:pPr>
              <a:buNone/>
            </a:pPr>
            <a:r>
              <a:rPr lang="el-GR" sz="2400" dirty="0" smtClean="0"/>
              <a:t>% Δημιουργία πίνακα </a:t>
            </a:r>
            <a:r>
              <a:rPr lang="en-US" sz="2400" dirty="0" smtClean="0"/>
              <a:t>x</a:t>
            </a:r>
            <a:r>
              <a:rPr lang="el-GR" sz="2400" dirty="0" smtClean="0"/>
              <a:t>, 1</a:t>
            </a:r>
            <a:r>
              <a:rPr lang="en-US" sz="2400" dirty="0" smtClean="0"/>
              <a:t>00 </a:t>
            </a:r>
            <a:r>
              <a:rPr lang="el-GR" sz="2400" dirty="0" smtClean="0"/>
              <a:t>τιμών από </a:t>
            </a:r>
            <a:r>
              <a:rPr lang="en-US" sz="2400" dirty="0" smtClean="0"/>
              <a:t>0</a:t>
            </a:r>
            <a:r>
              <a:rPr lang="el-GR" sz="2400" dirty="0" smtClean="0"/>
              <a:t>-</a:t>
            </a:r>
            <a:r>
              <a:rPr lang="en-US" sz="2400" dirty="0" smtClean="0"/>
              <a:t>4</a:t>
            </a:r>
            <a:r>
              <a:rPr lang="el-GR" sz="2400" dirty="0" smtClean="0">
                <a:cs typeface="Times New Roman" pitchFamily="18" charset="0"/>
              </a:rPr>
              <a:t>π</a:t>
            </a:r>
            <a:endParaRPr lang="en-US" sz="2400" dirty="0" smtClean="0"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/>
              <a:t>&gt;&gt;</a:t>
            </a:r>
            <a:r>
              <a:rPr lang="en-US" sz="2400" b="1" dirty="0" smtClean="0">
                <a:solidFill>
                  <a:srgbClr val="800000"/>
                </a:solidFill>
              </a:rPr>
              <a:t>y=sin(x);</a:t>
            </a:r>
          </a:p>
          <a:p>
            <a:pPr>
              <a:buNone/>
            </a:pPr>
            <a:r>
              <a:rPr lang="en-US" sz="2400" dirty="0" smtClean="0"/>
              <a:t>&gt;&gt;</a:t>
            </a:r>
            <a:r>
              <a:rPr lang="en-US" sz="2400" b="1" dirty="0" smtClean="0">
                <a:solidFill>
                  <a:srgbClr val="800000"/>
                </a:solidFill>
              </a:rPr>
              <a:t>y1=exp(-x/3);</a:t>
            </a:r>
          </a:p>
          <a:p>
            <a:pPr>
              <a:buNone/>
            </a:pPr>
            <a:r>
              <a:rPr lang="en-US" sz="2400" dirty="0" smtClean="0"/>
              <a:t>&gt;&gt;</a:t>
            </a:r>
            <a:r>
              <a:rPr lang="en-US" sz="2400" b="1" dirty="0" smtClean="0">
                <a:solidFill>
                  <a:srgbClr val="800000"/>
                </a:solidFill>
              </a:rPr>
              <a:t>y2=y*y1;</a:t>
            </a:r>
            <a:endParaRPr lang="el-GR" sz="2400" b="1" dirty="0" smtClean="0">
              <a:solidFill>
                <a:srgbClr val="800000"/>
              </a:solidFill>
            </a:endParaRPr>
          </a:p>
          <a:p>
            <a:pPr>
              <a:buNone/>
            </a:pPr>
            <a:r>
              <a:rPr lang="en-US" sz="2400" dirty="0" smtClean="0"/>
              <a:t>&gt;&gt;</a:t>
            </a:r>
            <a:r>
              <a:rPr lang="en-US" sz="2400" b="1" dirty="0" smtClean="0">
                <a:solidFill>
                  <a:srgbClr val="800000"/>
                </a:solidFill>
              </a:rPr>
              <a:t>y2=y.*y1;</a:t>
            </a:r>
            <a:r>
              <a:rPr lang="el-GR" sz="2400" b="1" dirty="0" smtClean="0">
                <a:solidFill>
                  <a:srgbClr val="800000"/>
                </a:solidFill>
              </a:rPr>
              <a:t> </a:t>
            </a:r>
          </a:p>
          <a:p>
            <a:pPr>
              <a:buNone/>
            </a:pPr>
            <a:r>
              <a:rPr lang="en-US" sz="2400" dirty="0" smtClean="0"/>
              <a:t>&gt;&gt;</a:t>
            </a:r>
            <a:r>
              <a:rPr lang="en-US" sz="2400" b="1" dirty="0" smtClean="0">
                <a:solidFill>
                  <a:srgbClr val="800000"/>
                </a:solidFill>
              </a:rPr>
              <a:t>plot(y2)</a:t>
            </a:r>
            <a:endParaRPr lang="en-US" sz="2400" b="1" dirty="0" smtClean="0">
              <a:solidFill>
                <a:srgbClr val="800000"/>
              </a:solidFill>
              <a:cs typeface="Times New Roman" pitchFamily="18" charset="0"/>
            </a:endParaRP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10" name="Picture 6" title="Γραφικές παραστάσεις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733800"/>
            <a:ext cx="4419600" cy="3013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03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Γραφικές παραστάσεις</a:t>
            </a:r>
            <a:br>
              <a:rPr lang="el-GR" sz="4400" dirty="0" smtClean="0"/>
            </a:br>
            <a:r>
              <a:rPr lang="el-GR" sz="3600" b="0" dirty="0" smtClean="0"/>
              <a:t>(4 από 5) </a:t>
            </a:r>
            <a:endParaRPr lang="en-US" sz="3600" b="0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b="1" dirty="0" smtClean="0"/>
              <a:t>plot(.)</a:t>
            </a:r>
            <a:endParaRPr lang="el-GR" sz="2400" b="1" dirty="0" smtClean="0"/>
          </a:p>
          <a:p>
            <a:pPr eaLnBrk="0" hangingPunct="0">
              <a:buNone/>
            </a:pPr>
            <a:r>
              <a:rPr lang="en-US" sz="2400" dirty="0" smtClean="0"/>
              <a:t>&gt;&gt;</a:t>
            </a:r>
            <a:r>
              <a:rPr lang="en-US" sz="2400" b="1" dirty="0" smtClean="0">
                <a:solidFill>
                  <a:srgbClr val="800000"/>
                </a:solidFill>
              </a:rPr>
              <a:t>x=linspace(0,4*pi,100);</a:t>
            </a:r>
          </a:p>
          <a:p>
            <a:pPr eaLnBrk="0" hangingPunct="0">
              <a:buNone/>
            </a:pPr>
            <a:r>
              <a:rPr lang="en-US" sz="2400" dirty="0" smtClean="0"/>
              <a:t>&gt;&gt;</a:t>
            </a:r>
            <a:r>
              <a:rPr lang="en-US" sz="2400" b="1" dirty="0" smtClean="0">
                <a:solidFill>
                  <a:srgbClr val="800000"/>
                </a:solidFill>
              </a:rPr>
              <a:t>y=sin(x);</a:t>
            </a:r>
          </a:p>
          <a:p>
            <a:pPr eaLnBrk="0" hangingPunct="0">
              <a:buNone/>
            </a:pPr>
            <a:r>
              <a:rPr lang="en-US" sz="2400" dirty="0" smtClean="0"/>
              <a:t>&gt;&gt;</a:t>
            </a:r>
            <a:r>
              <a:rPr lang="en-US" sz="2400" b="1" dirty="0" smtClean="0">
                <a:solidFill>
                  <a:srgbClr val="800000"/>
                </a:solidFill>
              </a:rPr>
              <a:t>plot(y)</a:t>
            </a:r>
          </a:p>
          <a:p>
            <a:pPr eaLnBrk="0" hangingPunct="0">
              <a:buNone/>
            </a:pPr>
            <a:r>
              <a:rPr lang="en-US" sz="2400" dirty="0" smtClean="0"/>
              <a:t>&gt;&gt;</a:t>
            </a:r>
            <a:r>
              <a:rPr lang="en-US" sz="2400" b="1" dirty="0" smtClean="0">
                <a:solidFill>
                  <a:srgbClr val="800000"/>
                </a:solidFill>
              </a:rPr>
              <a:t>plot(x,y)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b="1" dirty="0" smtClean="0"/>
              <a:t>stem(.)</a:t>
            </a:r>
            <a:endParaRPr lang="el-GR" sz="2400" b="1" dirty="0" smtClean="0"/>
          </a:p>
          <a:p>
            <a:pPr eaLnBrk="0" hangingPunct="0">
              <a:buNone/>
            </a:pPr>
            <a:r>
              <a:rPr lang="en-US" sz="2400" dirty="0" smtClean="0"/>
              <a:t>&gt;&gt;</a:t>
            </a:r>
            <a:r>
              <a:rPr lang="en-US" sz="2400" b="1" dirty="0" smtClean="0">
                <a:solidFill>
                  <a:srgbClr val="800000"/>
                </a:solidFill>
              </a:rPr>
              <a:t>stem(y)</a:t>
            </a:r>
          </a:p>
          <a:p>
            <a:pPr eaLnBrk="0" hangingPunct="0">
              <a:buNone/>
            </a:pPr>
            <a:r>
              <a:rPr lang="en-US" sz="2400" dirty="0" smtClean="0"/>
              <a:t>&gt;&gt;</a:t>
            </a:r>
            <a:r>
              <a:rPr lang="en-US" sz="2400" b="1" dirty="0" smtClean="0">
                <a:solidFill>
                  <a:srgbClr val="800000"/>
                </a:solidFill>
              </a:rPr>
              <a:t>stem(x,y)</a:t>
            </a:r>
            <a:endParaRPr lang="el-GR" sz="2400" b="1" dirty="0" smtClean="0">
              <a:solidFill>
                <a:srgbClr val="800000"/>
              </a:solidFill>
            </a:endParaRPr>
          </a:p>
          <a:p>
            <a:pPr eaLnBrk="0" hangingPunct="0">
              <a:buNone/>
            </a:pPr>
            <a:endParaRPr lang="en-US" sz="2400" dirty="0" smtClean="0">
              <a:solidFill>
                <a:srgbClr val="C00000"/>
              </a:solidFill>
            </a:endParaRPr>
          </a:p>
          <a:p>
            <a:pPr eaLnBrk="0" hangingPunct="0"/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  <p:pic>
        <p:nvPicPr>
          <p:cNvPr id="22537" name="Picture 9" title="Γραφικές παραστάσεις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27321"/>
            <a:ext cx="4024313" cy="2744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2538" name="Picture 10" title="Γραφικές παραστάσεις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035629"/>
            <a:ext cx="4038600" cy="275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37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Γραφικές παραστάσεις</a:t>
            </a:r>
            <a:br>
              <a:rPr lang="el-GR" sz="4400" dirty="0" smtClean="0"/>
            </a:br>
            <a:r>
              <a:rPr lang="el-GR" sz="3600" b="0" dirty="0" smtClean="0"/>
              <a:t>(5 από 5) </a:t>
            </a:r>
            <a:endParaRPr lang="el-GR" sz="3600" b="0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sz="2400" dirty="0" smtClean="0"/>
              <a:t>Με την εντολή </a:t>
            </a:r>
            <a:r>
              <a:rPr lang="en-US" sz="2400" b="1" dirty="0" smtClean="0"/>
              <a:t>hold on</a:t>
            </a:r>
            <a:r>
              <a:rPr lang="el-GR" sz="2400" dirty="0" smtClean="0"/>
              <a:t> έχουμε τη δυνατότητα να δημιουργούμε πολλαπλές γραφικές παραστάσεις σε κοινούς άξονες.</a:t>
            </a:r>
          </a:p>
          <a:p>
            <a:r>
              <a:rPr lang="el-GR" sz="2400" dirty="0" smtClean="0"/>
              <a:t>Π.χ.:</a:t>
            </a:r>
          </a:p>
          <a:p>
            <a:pPr eaLnBrk="0" hangingPunct="0">
              <a:buNone/>
            </a:pPr>
            <a:r>
              <a:rPr lang="en-US" sz="2400" dirty="0" smtClean="0"/>
              <a:t>&gt;&gt;</a:t>
            </a:r>
            <a:r>
              <a:rPr lang="en-US" sz="2400" b="1" dirty="0" smtClean="0">
                <a:solidFill>
                  <a:srgbClr val="800000"/>
                </a:solidFill>
              </a:rPr>
              <a:t>x=</a:t>
            </a:r>
            <a:r>
              <a:rPr lang="el-GR" sz="2400" b="1" dirty="0" smtClean="0">
                <a:solidFill>
                  <a:srgbClr val="800000"/>
                </a:solidFill>
              </a:rPr>
              <a:t>-2:.1:2</a:t>
            </a:r>
            <a:r>
              <a:rPr lang="en-US" sz="2400" b="1" dirty="0" smtClean="0">
                <a:solidFill>
                  <a:srgbClr val="800000"/>
                </a:solidFill>
              </a:rPr>
              <a:t>;</a:t>
            </a:r>
          </a:p>
          <a:p>
            <a:pPr eaLnBrk="0" hangingPunct="0">
              <a:buNone/>
            </a:pPr>
            <a:r>
              <a:rPr lang="en-US" sz="2400" dirty="0" smtClean="0"/>
              <a:t>&gt;&gt;</a:t>
            </a:r>
            <a:r>
              <a:rPr lang="en-US" sz="2400" b="1" dirty="0" smtClean="0">
                <a:solidFill>
                  <a:srgbClr val="800000"/>
                </a:solidFill>
              </a:rPr>
              <a:t>plot(x,sin(x),’-r’);  </a:t>
            </a:r>
            <a:r>
              <a:rPr lang="en-US" sz="2400" dirty="0" smtClean="0"/>
              <a:t>% solid red line</a:t>
            </a:r>
          </a:p>
          <a:p>
            <a:pPr eaLnBrk="0" hangingPunct="0">
              <a:buNone/>
            </a:pPr>
            <a:r>
              <a:rPr lang="en-US" sz="2400" dirty="0" smtClean="0"/>
              <a:t>&gt;&gt;</a:t>
            </a:r>
            <a:r>
              <a:rPr lang="en-US" sz="2400" b="1" dirty="0" smtClean="0">
                <a:solidFill>
                  <a:srgbClr val="800000"/>
                </a:solidFill>
              </a:rPr>
              <a:t>hold on</a:t>
            </a:r>
          </a:p>
          <a:p>
            <a:pPr>
              <a:buNone/>
            </a:pPr>
            <a:r>
              <a:rPr lang="en-US" sz="2400" dirty="0" smtClean="0"/>
              <a:t>&gt;&gt;</a:t>
            </a:r>
            <a:r>
              <a:rPr lang="en-US" sz="2400" b="1" dirty="0" smtClean="0">
                <a:solidFill>
                  <a:srgbClr val="800000"/>
                </a:solidFill>
              </a:rPr>
              <a:t>plot(x,sin(x.^2),’--b’);</a:t>
            </a:r>
          </a:p>
          <a:p>
            <a:pPr>
              <a:buNone/>
            </a:pPr>
            <a:r>
              <a:rPr lang="en-US" sz="2400" dirty="0" smtClean="0"/>
              <a:t>&gt;&gt;</a:t>
            </a:r>
            <a:r>
              <a:rPr lang="en-US" sz="2400" b="1" dirty="0" smtClean="0">
                <a:solidFill>
                  <a:srgbClr val="800000"/>
                </a:solidFill>
              </a:rPr>
              <a:t>plot(x,cos(x.^2),’:g’);</a:t>
            </a:r>
          </a:p>
          <a:p>
            <a:pPr>
              <a:buNone/>
            </a:pPr>
            <a:r>
              <a:rPr lang="en-US" sz="2400" dirty="0" smtClean="0"/>
              <a:t>&gt;&gt;</a:t>
            </a:r>
            <a:r>
              <a:rPr lang="en-US" sz="2400" b="1" dirty="0" smtClean="0">
                <a:solidFill>
                  <a:srgbClr val="800000"/>
                </a:solidFill>
              </a:rPr>
              <a:t>hold off</a:t>
            </a:r>
            <a:endParaRPr lang="el-GR" sz="2400" b="1" dirty="0" smtClean="0">
              <a:solidFill>
                <a:srgbClr val="800000"/>
              </a:solidFill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2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Γιατί μας ενδιαφέρει;</a:t>
            </a:r>
            <a:endParaRPr lang="en-US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1440160"/>
          </a:xfrm>
        </p:spPr>
        <p:txBody>
          <a:bodyPr>
            <a:normAutofit/>
          </a:bodyPr>
          <a:lstStyle/>
          <a:p>
            <a:pPr eaLnBrk="1" hangingPunct="1"/>
            <a:r>
              <a:rPr lang="el-GR" sz="2400" dirty="0" smtClean="0"/>
              <a:t>Το </a:t>
            </a:r>
            <a:r>
              <a:rPr lang="en-US" sz="2400" dirty="0" smtClean="0"/>
              <a:t>Matlab </a:t>
            </a:r>
            <a:r>
              <a:rPr lang="el-GR" sz="2400" dirty="0" smtClean="0"/>
              <a:t>καλύπτει ποικιλοτρόπως τους στόχους του μαθήματός μας</a:t>
            </a:r>
            <a:r>
              <a:rPr lang="en-US" sz="2400" dirty="0" smtClean="0"/>
              <a:t>.</a:t>
            </a:r>
          </a:p>
          <a:p>
            <a:pPr eaLnBrk="1" hangingPunct="1"/>
            <a:r>
              <a:rPr lang="el-GR" sz="2400" dirty="0" smtClean="0"/>
              <a:t>Τα χαρακτηριστικά που θα δούμε είναι:</a:t>
            </a:r>
            <a:endParaRPr lang="en-US" sz="2400" dirty="0" smtClean="0"/>
          </a:p>
        </p:txBody>
      </p:sp>
      <p:grpSp>
        <p:nvGrpSpPr>
          <p:cNvPr id="23" name="22 - Ομάδα" title="χαρακτηριστικά Matlab"/>
          <p:cNvGrpSpPr/>
          <p:nvPr/>
        </p:nvGrpSpPr>
        <p:grpSpPr>
          <a:xfrm>
            <a:off x="228601" y="2755106"/>
            <a:ext cx="8686799" cy="3810000"/>
            <a:chOff x="152401" y="2743200"/>
            <a:chExt cx="8686799" cy="3810000"/>
          </a:xfrm>
        </p:grpSpPr>
        <p:sp>
          <p:nvSpPr>
            <p:cNvPr id="9221" name="AutoShape 5"/>
            <p:cNvSpPr>
              <a:spLocks noChangeArrowheads="1"/>
            </p:cNvSpPr>
            <p:nvPr/>
          </p:nvSpPr>
          <p:spPr bwMode="auto">
            <a:xfrm>
              <a:off x="3048000" y="2743200"/>
              <a:ext cx="1828800" cy="609600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dirty="0">
                  <a:solidFill>
                    <a:prstClr val="black"/>
                  </a:solidFill>
                  <a:latin typeface="Calibri"/>
                </a:rPr>
                <a:t>Matlab</a:t>
              </a:r>
            </a:p>
          </p:txBody>
        </p:sp>
        <p:sp>
          <p:nvSpPr>
            <p:cNvPr id="9222" name="Line 6"/>
            <p:cNvSpPr>
              <a:spLocks noChangeShapeType="1"/>
            </p:cNvSpPr>
            <p:nvPr/>
          </p:nvSpPr>
          <p:spPr bwMode="auto">
            <a:xfrm>
              <a:off x="3962400" y="33528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23" name="AutoShape 7"/>
            <p:cNvSpPr>
              <a:spLocks noChangeArrowheads="1"/>
            </p:cNvSpPr>
            <p:nvPr/>
          </p:nvSpPr>
          <p:spPr bwMode="auto">
            <a:xfrm>
              <a:off x="3352800" y="3886200"/>
              <a:ext cx="1295400" cy="533400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dirty="0">
                  <a:solidFill>
                    <a:prstClr val="black"/>
                  </a:solidFill>
                  <a:latin typeface="Calibri"/>
                </a:rPr>
                <a:t>Command</a:t>
              </a:r>
            </a:p>
            <a:p>
              <a:pPr algn="ctr" eaLnBrk="0" hangingPunct="0"/>
              <a:r>
                <a:rPr lang="en-US" sz="2000" dirty="0">
                  <a:solidFill>
                    <a:prstClr val="black"/>
                  </a:solidFill>
                  <a:latin typeface="Calibri"/>
                </a:rPr>
                <a:t>Line</a:t>
              </a:r>
            </a:p>
          </p:txBody>
        </p:sp>
        <p:sp>
          <p:nvSpPr>
            <p:cNvPr id="9224" name="Line 8"/>
            <p:cNvSpPr>
              <a:spLocks noChangeShapeType="1"/>
            </p:cNvSpPr>
            <p:nvPr/>
          </p:nvSpPr>
          <p:spPr bwMode="auto">
            <a:xfrm flipH="1">
              <a:off x="1981200" y="3581400"/>
              <a:ext cx="198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25" name="Line 9"/>
            <p:cNvSpPr>
              <a:spLocks noChangeShapeType="1"/>
            </p:cNvSpPr>
            <p:nvPr/>
          </p:nvSpPr>
          <p:spPr bwMode="auto">
            <a:xfrm>
              <a:off x="1981200" y="35814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26" name="AutoShape 10"/>
            <p:cNvSpPr>
              <a:spLocks noChangeArrowheads="1"/>
            </p:cNvSpPr>
            <p:nvPr/>
          </p:nvSpPr>
          <p:spPr bwMode="auto">
            <a:xfrm>
              <a:off x="1371600" y="3886200"/>
              <a:ext cx="1295400" cy="533400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dirty="0">
                  <a:solidFill>
                    <a:prstClr val="black"/>
                  </a:solidFill>
                  <a:latin typeface="Calibri"/>
                </a:rPr>
                <a:t>m-files</a:t>
              </a:r>
            </a:p>
          </p:txBody>
        </p:sp>
        <p:sp>
          <p:nvSpPr>
            <p:cNvPr id="9227" name="AutoShape 11"/>
            <p:cNvSpPr>
              <a:spLocks noChangeArrowheads="1"/>
            </p:cNvSpPr>
            <p:nvPr/>
          </p:nvSpPr>
          <p:spPr bwMode="auto">
            <a:xfrm>
              <a:off x="1371600" y="4800600"/>
              <a:ext cx="1295400" cy="533400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dirty="0">
                  <a:solidFill>
                    <a:prstClr val="black"/>
                  </a:solidFill>
                  <a:latin typeface="Calibri"/>
                </a:rPr>
                <a:t>functions</a:t>
              </a:r>
            </a:p>
          </p:txBody>
        </p:sp>
        <p:sp>
          <p:nvSpPr>
            <p:cNvPr id="9228" name="Line 12"/>
            <p:cNvSpPr>
              <a:spLocks noChangeShapeType="1"/>
            </p:cNvSpPr>
            <p:nvPr/>
          </p:nvSpPr>
          <p:spPr bwMode="auto">
            <a:xfrm>
              <a:off x="1981200" y="44196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29" name="Line 13"/>
            <p:cNvSpPr>
              <a:spLocks noChangeShapeType="1"/>
            </p:cNvSpPr>
            <p:nvPr/>
          </p:nvSpPr>
          <p:spPr bwMode="auto">
            <a:xfrm flipH="1">
              <a:off x="3962400" y="3581400"/>
              <a:ext cx="198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30" name="AutoShape 14"/>
            <p:cNvSpPr>
              <a:spLocks noChangeArrowheads="1"/>
            </p:cNvSpPr>
            <p:nvPr/>
          </p:nvSpPr>
          <p:spPr bwMode="auto">
            <a:xfrm>
              <a:off x="5334000" y="3886200"/>
              <a:ext cx="1752600" cy="533400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Υποσυστήματα</a:t>
              </a:r>
            </a:p>
          </p:txBody>
        </p:sp>
        <p:sp>
          <p:nvSpPr>
            <p:cNvPr id="9231" name="Line 15"/>
            <p:cNvSpPr>
              <a:spLocks noChangeShapeType="1"/>
            </p:cNvSpPr>
            <p:nvPr/>
          </p:nvSpPr>
          <p:spPr bwMode="auto">
            <a:xfrm>
              <a:off x="5943600" y="35814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32" name="AutoShape 19"/>
            <p:cNvSpPr>
              <a:spLocks/>
            </p:cNvSpPr>
            <p:nvPr/>
          </p:nvSpPr>
          <p:spPr bwMode="auto">
            <a:xfrm>
              <a:off x="2819400" y="5105400"/>
              <a:ext cx="2393950" cy="1143000"/>
            </a:xfrm>
            <a:prstGeom prst="borderCallout3">
              <a:avLst>
                <a:gd name="adj1" fmla="val 10000"/>
                <a:gd name="adj2" fmla="val 103185"/>
                <a:gd name="adj3" fmla="val 10000"/>
                <a:gd name="adj4" fmla="val 107894"/>
                <a:gd name="adj5" fmla="val -20417"/>
                <a:gd name="adj6" fmla="val 107894"/>
                <a:gd name="adj7" fmla="val -59222"/>
                <a:gd name="adj8" fmla="val 48128"/>
              </a:avLst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Εκτέλεση εντολών όπως το </a:t>
              </a:r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DOS command </a:t>
              </a:r>
              <a:r>
                <a:rPr lang="en-US" sz="2000" dirty="0">
                  <a:solidFill>
                    <a:prstClr val="black"/>
                  </a:solidFill>
                  <a:latin typeface="Calibri"/>
                </a:rPr>
                <a:t>window</a:t>
              </a:r>
            </a:p>
          </p:txBody>
        </p:sp>
        <p:sp>
          <p:nvSpPr>
            <p:cNvPr id="9233" name="AutoShape 20"/>
            <p:cNvSpPr>
              <a:spLocks/>
            </p:cNvSpPr>
            <p:nvPr/>
          </p:nvSpPr>
          <p:spPr bwMode="auto">
            <a:xfrm flipV="1">
              <a:off x="152401" y="3833812"/>
              <a:ext cx="1066799" cy="1500188"/>
            </a:xfrm>
            <a:prstGeom prst="borderCallout1">
              <a:avLst>
                <a:gd name="adj1" fmla="val -7884"/>
                <a:gd name="adj2" fmla="val 6509"/>
                <a:gd name="adj3" fmla="val -7951"/>
                <a:gd name="adj4" fmla="val 187591"/>
              </a:avLst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eaLnBrk="0" hangingPunct="0"/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Εντολές και δομές του</a:t>
              </a:r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000" dirty="0">
                  <a:solidFill>
                    <a:prstClr val="black"/>
                  </a:solidFill>
                  <a:latin typeface="Calibri"/>
                </a:rPr>
                <a:t>Matlab </a:t>
              </a:r>
            </a:p>
          </p:txBody>
        </p:sp>
        <p:sp>
          <p:nvSpPr>
            <p:cNvPr id="9235" name="AutoShape 22"/>
            <p:cNvSpPr>
              <a:spLocks/>
            </p:cNvSpPr>
            <p:nvPr/>
          </p:nvSpPr>
          <p:spPr bwMode="auto">
            <a:xfrm>
              <a:off x="5867400" y="5784850"/>
              <a:ext cx="2057400" cy="768350"/>
            </a:xfrm>
            <a:prstGeom prst="borderCallout3">
              <a:avLst>
                <a:gd name="adj1" fmla="val 10343"/>
                <a:gd name="adj2" fmla="val -7144"/>
                <a:gd name="adj3" fmla="val 10343"/>
                <a:gd name="adj4" fmla="val -7144"/>
                <a:gd name="adj5" fmla="val -12069"/>
                <a:gd name="adj6" fmla="val -7144"/>
                <a:gd name="adj7" fmla="val -171027"/>
                <a:gd name="adj8" fmla="val 5741"/>
              </a:avLst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Προσομοίωση με το </a:t>
              </a:r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Simulink</a:t>
              </a:r>
              <a:endParaRPr lang="en-US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AutoShape 22"/>
            <p:cNvSpPr>
              <a:spLocks/>
            </p:cNvSpPr>
            <p:nvPr/>
          </p:nvSpPr>
          <p:spPr bwMode="auto">
            <a:xfrm>
              <a:off x="6781800" y="4876800"/>
              <a:ext cx="2057400" cy="533400"/>
            </a:xfrm>
            <a:prstGeom prst="borderCallout3">
              <a:avLst>
                <a:gd name="adj1" fmla="val 10343"/>
                <a:gd name="adj2" fmla="val -7144"/>
                <a:gd name="adj3" fmla="val 10343"/>
                <a:gd name="adj4" fmla="val -7144"/>
                <a:gd name="adj5" fmla="val -12069"/>
                <a:gd name="adj6" fmla="val -7144"/>
                <a:gd name="adj7" fmla="val -78743"/>
                <a:gd name="adj8" fmla="val -29347"/>
              </a:avLst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Fuzzy Logic Tool</a:t>
              </a:r>
              <a:endParaRPr lang="en-US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0" name="1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65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Μ. </a:t>
            </a:r>
            <a:r>
              <a:rPr lang="el-GR" sz="2000" dirty="0" smtClean="0"/>
              <a:t>Σαμαράκου, Δ. Μητσούδης, Π. Πρεντάκης 2014</a:t>
            </a:r>
            <a:r>
              <a:rPr lang="el-GR" sz="2000" dirty="0" smtClean="0"/>
              <a:t>. </a:t>
            </a:r>
            <a:r>
              <a:rPr lang="el-GR" sz="2000" dirty="0" smtClean="0"/>
              <a:t>Μ</a:t>
            </a:r>
            <a:r>
              <a:rPr lang="el-GR" sz="2000" dirty="0"/>
              <a:t>. Σαμαράκου, Δ. Μητσούδης, Π. Πρεντάκης. </a:t>
            </a:r>
            <a:r>
              <a:rPr lang="el-GR" sz="2000" dirty="0" smtClean="0"/>
              <a:t>«Βελτιστοποίηση Ενεργειακών Συστημάτων</a:t>
            </a:r>
            <a:r>
              <a:rPr lang="en-US" sz="2000" dirty="0"/>
              <a:t> E</a:t>
            </a:r>
            <a:r>
              <a:rPr lang="el-GR" sz="2000" dirty="0"/>
              <a:t>ργαστήριο </a:t>
            </a:r>
            <a:r>
              <a:rPr lang="en-US" sz="2000" dirty="0"/>
              <a:t>Matlab </a:t>
            </a:r>
            <a:r>
              <a:rPr lang="el-GR" sz="2000" dirty="0" smtClean="0"/>
              <a:t>. Ενότητα 1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Εισαγωγή στο </a:t>
            </a:r>
            <a:r>
              <a:rPr lang="en-US" sz="2000" dirty="0" smtClean="0"/>
              <a:t>Matlab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202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39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6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Πως ξεκινάμε;</a:t>
            </a:r>
            <a:endParaRPr lang="el-GR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5915000" cy="504056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πατάμε </a:t>
            </a:r>
            <a:r>
              <a:rPr lang="el-GR" sz="2400" b="1" dirty="0" smtClean="0"/>
              <a:t>διπλό κλικ</a:t>
            </a:r>
            <a:r>
              <a:rPr lang="el-GR" sz="2400" dirty="0" smtClean="0"/>
              <a:t> στο εικονίδιο του MATLAB που βρίσκεται στην επιφάνεια εργασίας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endParaRPr lang="el-GR" sz="2400" dirty="0" smtClean="0"/>
          </a:p>
          <a:p>
            <a:r>
              <a:rPr lang="el-GR" sz="2400" dirty="0" smtClean="0"/>
              <a:t>Εναλλακτικά ακολουθούμε τα βήματα:</a:t>
            </a:r>
          </a:p>
          <a:p>
            <a:pPr lvl="1"/>
            <a:r>
              <a:rPr lang="el-GR" sz="2400" b="1" dirty="0" smtClean="0"/>
              <a:t>Έναρξη &gt; </a:t>
            </a:r>
          </a:p>
          <a:p>
            <a:pPr lvl="1"/>
            <a:r>
              <a:rPr lang="el-GR" sz="2400" b="1" dirty="0" smtClean="0"/>
              <a:t>Όλα τα προγράμματα &gt; </a:t>
            </a:r>
          </a:p>
          <a:p>
            <a:pPr lvl="1"/>
            <a:r>
              <a:rPr lang="en-US" sz="2400" b="1" dirty="0" smtClean="0"/>
              <a:t>MATLAB</a:t>
            </a:r>
            <a:r>
              <a:rPr lang="el-GR" sz="2400" b="1" dirty="0" smtClean="0"/>
              <a:t> 7.0.1 &gt; </a:t>
            </a:r>
          </a:p>
          <a:p>
            <a:pPr lvl="1"/>
            <a:r>
              <a:rPr lang="en-US" sz="2400" b="1" dirty="0" smtClean="0"/>
              <a:t>MATLAB</a:t>
            </a:r>
            <a:r>
              <a:rPr lang="el-GR" sz="2400" b="1" dirty="0" smtClean="0"/>
              <a:t> 7.0.1</a:t>
            </a:r>
            <a:r>
              <a:rPr lang="en-US" sz="2400" b="1" dirty="0" smtClean="0"/>
              <a:t>.</a:t>
            </a:r>
            <a:endParaRPr lang="el-GR" sz="2400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340768"/>
            <a:ext cx="1632181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54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περιβάλλον του </a:t>
            </a:r>
            <a:r>
              <a:rPr lang="en-US" dirty="0" smtClean="0"/>
              <a:t>Matlab</a:t>
            </a:r>
            <a:endParaRPr lang="tr-TR" dirty="0" smtClean="0"/>
          </a:p>
        </p:txBody>
      </p:sp>
      <p:sp>
        <p:nvSpPr>
          <p:cNvPr id="10244" name="Rectangle 5"/>
          <p:cNvSpPr>
            <a:spLocks noGrp="1" noChangeArrowheads="1"/>
          </p:cNvSpPr>
          <p:nvPr>
            <p:ph idx="1"/>
          </p:nvPr>
        </p:nvSpPr>
        <p:spPr>
          <a:xfrm>
            <a:off x="179512" y="1196752"/>
            <a:ext cx="8507288" cy="5040560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Command Window</a:t>
            </a:r>
          </a:p>
          <a:p>
            <a:pPr marL="457200" lvl="1" indent="0" eaLnBrk="1" hangingPunct="1">
              <a:buNone/>
            </a:pPr>
            <a:r>
              <a:rPr lang="el-GR" sz="2000" dirty="0" smtClean="0"/>
              <a:t>Πληκτρολόγηση εντολών</a:t>
            </a:r>
            <a:endParaRPr lang="en-US" sz="2000" dirty="0" smtClean="0"/>
          </a:p>
          <a:p>
            <a:pPr lvl="1" eaLnBrk="1" hangingPunct="1">
              <a:buFont typeface="Wingdings" pitchFamily="2" charset="2"/>
              <a:buNone/>
            </a:pPr>
            <a:endParaRPr lang="en-US" sz="2000" dirty="0" smtClean="0"/>
          </a:p>
          <a:p>
            <a:pPr eaLnBrk="1" hangingPunct="1"/>
            <a:r>
              <a:rPr lang="en-US" sz="2000" b="1" dirty="0" smtClean="0">
                <a:solidFill>
                  <a:srgbClr val="336600"/>
                </a:solidFill>
              </a:rPr>
              <a:t>Current Directory</a:t>
            </a:r>
          </a:p>
          <a:p>
            <a:pPr marL="457200" lvl="1" indent="0" eaLnBrk="1" hangingPunct="1">
              <a:buNone/>
            </a:pPr>
            <a:r>
              <a:rPr lang="el-GR" sz="2000" dirty="0" smtClean="0"/>
              <a:t>Βλ.</a:t>
            </a:r>
            <a:r>
              <a:rPr lang="en-US" sz="2000" dirty="0" smtClean="0"/>
              <a:t> folders </a:t>
            </a:r>
            <a:r>
              <a:rPr lang="el-GR" sz="2000" dirty="0" smtClean="0"/>
              <a:t>και</a:t>
            </a:r>
            <a:r>
              <a:rPr lang="en-US" sz="2000" dirty="0" smtClean="0"/>
              <a:t> m-files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000" dirty="0" smtClean="0"/>
          </a:p>
          <a:p>
            <a:pPr eaLnBrk="1" hangingPunct="1"/>
            <a:r>
              <a:rPr lang="en-US" sz="2000" b="1" dirty="0" smtClean="0"/>
              <a:t>Workspace</a:t>
            </a:r>
          </a:p>
          <a:p>
            <a:pPr marL="457200" lvl="1" indent="0">
              <a:buNone/>
            </a:pPr>
            <a:r>
              <a:rPr lang="el-GR" sz="2000" dirty="0" smtClean="0"/>
              <a:t>Βλ.</a:t>
            </a:r>
            <a:r>
              <a:rPr lang="en-US" sz="2000" dirty="0" smtClean="0"/>
              <a:t> </a:t>
            </a:r>
            <a:r>
              <a:rPr lang="el-GR" sz="2000" dirty="0" smtClean="0"/>
              <a:t>μεταβλητές προγρ/τος</a:t>
            </a:r>
            <a:endParaRPr lang="en-US" sz="2000" dirty="0" smtClean="0"/>
          </a:p>
          <a:p>
            <a:pPr marL="457200" lvl="1" indent="0" eaLnBrk="1" hangingPunct="1">
              <a:buNone/>
            </a:pPr>
            <a:r>
              <a:rPr lang="el-GR" sz="2000" dirty="0" smtClean="0"/>
              <a:t>Με </a:t>
            </a:r>
            <a:r>
              <a:rPr lang="en-US" sz="2000" dirty="0" smtClean="0"/>
              <a:t>Double click </a:t>
            </a:r>
            <a:r>
              <a:rPr lang="el-GR" sz="2000" dirty="0" smtClean="0"/>
              <a:t>πάνω σε μια</a:t>
            </a:r>
            <a:endParaRPr lang="en-US" sz="2000" dirty="0" smtClean="0"/>
          </a:p>
          <a:p>
            <a:pPr lvl="1">
              <a:buNone/>
            </a:pPr>
            <a:r>
              <a:rPr lang="en-US" sz="2000" dirty="0" smtClean="0"/>
              <a:t> </a:t>
            </a:r>
            <a:r>
              <a:rPr lang="el-GR" sz="2000" dirty="0" smtClean="0"/>
              <a:t>μεταβλητή </a:t>
            </a:r>
            <a:r>
              <a:rPr lang="el-GR" sz="2000" dirty="0" smtClean="0"/>
              <a:t>βλ. </a:t>
            </a:r>
            <a:r>
              <a:rPr lang="en-US" sz="2000" dirty="0" smtClean="0"/>
              <a:t>Array Editor</a:t>
            </a:r>
          </a:p>
          <a:p>
            <a:pPr lvl="1" eaLnBrk="1" hangingPunct="1"/>
            <a:endParaRPr lang="en-US" sz="2000" dirty="0" smtClean="0"/>
          </a:p>
          <a:p>
            <a:pPr eaLnBrk="1" hangingPunct="1"/>
            <a:r>
              <a:rPr lang="en-US" sz="2000" b="1" dirty="0" smtClean="0">
                <a:solidFill>
                  <a:srgbClr val="800000"/>
                </a:solidFill>
              </a:rPr>
              <a:t>Command History</a:t>
            </a:r>
          </a:p>
          <a:p>
            <a:pPr marL="457200" lvl="1" indent="0" eaLnBrk="1" hangingPunct="1">
              <a:buNone/>
            </a:pPr>
            <a:r>
              <a:rPr lang="el-GR" sz="2000" dirty="0" smtClean="0"/>
              <a:t>Βλ. προηγούμενες εντολές</a:t>
            </a:r>
            <a:endParaRPr lang="en-US" sz="2000" dirty="0" smtClean="0"/>
          </a:p>
          <a:p>
            <a:pPr marL="457200" lvl="1" indent="0" eaLnBrk="1" hangingPunct="1">
              <a:buNone/>
            </a:pPr>
            <a:r>
              <a:rPr lang="el-GR" sz="2000" dirty="0" smtClean="0"/>
              <a:t>Αποθήκευση τρέχουσας  συνόδου, με χρήση του</a:t>
            </a:r>
            <a:r>
              <a:rPr lang="en-US" sz="2000" dirty="0" smtClean="0"/>
              <a:t> diary</a:t>
            </a:r>
          </a:p>
          <a:p>
            <a:pPr eaLnBrk="1" hangingPunct="1"/>
            <a:endParaRPr lang="en-GB" sz="2000" dirty="0" smtClean="0"/>
          </a:p>
        </p:txBody>
      </p:sp>
      <p:pic>
        <p:nvPicPr>
          <p:cNvPr id="10243" name="Picture 4" title="Το περιβάλλον του Matl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597025"/>
            <a:ext cx="6019800" cy="4346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cxnSp>
        <p:nvCxnSpPr>
          <p:cNvPr id="15" name="14 - Γωνιακή σύνδεση"/>
          <p:cNvCxnSpPr/>
          <p:nvPr/>
        </p:nvCxnSpPr>
        <p:spPr>
          <a:xfrm>
            <a:off x="1524000" y="3733800"/>
            <a:ext cx="2743200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17 - Γωνιακή σύνδεση"/>
          <p:cNvCxnSpPr/>
          <p:nvPr/>
        </p:nvCxnSpPr>
        <p:spPr>
          <a:xfrm>
            <a:off x="2123728" y="2628900"/>
            <a:ext cx="1991072" cy="266700"/>
          </a:xfrm>
          <a:prstGeom prst="bentConnector3">
            <a:avLst>
              <a:gd name="adj1" fmla="val 72463"/>
            </a:avLst>
          </a:prstGeom>
          <a:ln>
            <a:solidFill>
              <a:srgbClr val="3366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20 - Γωνιακή σύνδεση"/>
          <p:cNvCxnSpPr/>
          <p:nvPr/>
        </p:nvCxnSpPr>
        <p:spPr>
          <a:xfrm>
            <a:off x="2286000" y="1524000"/>
            <a:ext cx="4191000" cy="1143000"/>
          </a:xfrm>
          <a:prstGeom prst="bentConnector3">
            <a:avLst>
              <a:gd name="adj1" fmla="val 100067"/>
            </a:avLst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23 - Γωνιακή σύνδεση"/>
          <p:cNvCxnSpPr/>
          <p:nvPr/>
        </p:nvCxnSpPr>
        <p:spPr>
          <a:xfrm flipV="1">
            <a:off x="2195736" y="4725988"/>
            <a:ext cx="2223864" cy="863252"/>
          </a:xfrm>
          <a:prstGeom prst="bentConnector3">
            <a:avLst>
              <a:gd name="adj1" fmla="val 74134"/>
            </a:avLst>
          </a:prstGeom>
          <a:ln>
            <a:solidFill>
              <a:srgbClr val="8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79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Μεταβλητές (</a:t>
            </a:r>
            <a:r>
              <a:rPr lang="en-US" dirty="0" smtClean="0"/>
              <a:t>Variables</a:t>
            </a:r>
            <a:r>
              <a:rPr lang="el-GR" dirty="0" smtClean="0"/>
              <a:t>)</a:t>
            </a:r>
            <a:endParaRPr lang="en-US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sz="2400" dirty="0" smtClean="0"/>
              <a:t>Δεν απαιτείται δήλωση τύπου π.χ.</a:t>
            </a:r>
            <a:r>
              <a:rPr lang="en-US" sz="2400" dirty="0" smtClean="0"/>
              <a:t>,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l-GR" sz="2400" dirty="0" smtClean="0"/>
              <a:t>Όλες οι μεταβλητές είναι πίνακες </a:t>
            </a:r>
            <a:r>
              <a:rPr lang="el-GR" sz="2400" b="1" dirty="0" smtClean="0"/>
              <a:t>διπλής ακρίβειας</a:t>
            </a:r>
            <a:r>
              <a:rPr lang="el-GR" sz="2400" dirty="0" smtClean="0"/>
              <a:t> εκτός άλλης ειδικής δήλωσης,</a:t>
            </a:r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marL="0" indent="0" eaLnBrk="1" hangingPunct="1">
              <a:buNone/>
            </a:pPr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lvl="1"/>
            <a:r>
              <a:rPr lang="el-GR" sz="2400" dirty="0" smtClean="0"/>
              <a:t>Οι τελευταίες εντολές δημιουργούν πίνακες διάστασης </a:t>
            </a:r>
            <a:r>
              <a:rPr lang="en-US" sz="2400" dirty="0" smtClean="0"/>
              <a:t>1x1 </a:t>
            </a:r>
            <a:r>
              <a:rPr lang="el-GR" sz="2400" dirty="0" smtClean="0"/>
              <a:t>διπλής ακρίβειας. </a:t>
            </a: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  <p:grpSp>
        <p:nvGrpSpPr>
          <p:cNvPr id="11268" name="Group 11" title="Δεν απαιτείται δήλωση τύπου "/>
          <p:cNvGrpSpPr>
            <a:grpSpLocks/>
          </p:cNvGrpSpPr>
          <p:nvPr/>
        </p:nvGrpSpPr>
        <p:grpSpPr bwMode="auto">
          <a:xfrm>
            <a:off x="6473011" y="1330880"/>
            <a:ext cx="2016224" cy="1544960"/>
            <a:chOff x="768" y="1248"/>
            <a:chExt cx="960" cy="768"/>
          </a:xfrm>
        </p:grpSpPr>
        <p:sp>
          <p:nvSpPr>
            <p:cNvPr id="11270" name="Rectangle 4"/>
            <p:cNvSpPr>
              <a:spLocks noChangeArrowheads="1"/>
            </p:cNvSpPr>
            <p:nvPr/>
          </p:nvSpPr>
          <p:spPr bwMode="auto">
            <a:xfrm>
              <a:off x="864" y="1344"/>
              <a:ext cx="768" cy="576"/>
            </a:xfrm>
            <a:prstGeom prst="rect">
              <a:avLst/>
            </a:prstGeom>
            <a:solidFill>
              <a:srgbClr val="99CC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2400" dirty="0">
                  <a:solidFill>
                    <a:prstClr val="black"/>
                  </a:solidFill>
                  <a:latin typeface="Calibri"/>
                </a:rPr>
                <a:t>int a;</a:t>
              </a:r>
            </a:p>
            <a:p>
              <a:pPr eaLnBrk="0" hangingPunct="0"/>
              <a:r>
                <a:rPr lang="en-US" sz="2400" dirty="0">
                  <a:solidFill>
                    <a:prstClr val="black"/>
                  </a:solidFill>
                  <a:latin typeface="Calibri"/>
                </a:rPr>
                <a:t>double b;</a:t>
              </a:r>
            </a:p>
            <a:p>
              <a:pPr eaLnBrk="0" hangingPunct="0"/>
              <a:r>
                <a:rPr lang="en-US" sz="2400" dirty="0">
                  <a:solidFill>
                    <a:prstClr val="black"/>
                  </a:solidFill>
                  <a:latin typeface="Calibri"/>
                </a:rPr>
                <a:t>float c;</a:t>
              </a:r>
            </a:p>
          </p:txBody>
        </p:sp>
        <p:sp>
          <p:nvSpPr>
            <p:cNvPr id="11271" name="Line 6"/>
            <p:cNvSpPr>
              <a:spLocks noChangeShapeType="1"/>
            </p:cNvSpPr>
            <p:nvPr/>
          </p:nvSpPr>
          <p:spPr bwMode="auto">
            <a:xfrm>
              <a:off x="768" y="1248"/>
              <a:ext cx="96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11272" name="Line 7"/>
            <p:cNvSpPr>
              <a:spLocks noChangeShapeType="1"/>
            </p:cNvSpPr>
            <p:nvPr/>
          </p:nvSpPr>
          <p:spPr bwMode="auto">
            <a:xfrm flipH="1">
              <a:off x="816" y="1248"/>
              <a:ext cx="912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>
                <a:solidFill>
                  <a:prstClr val="black"/>
                </a:solidFill>
              </a:endParaRPr>
            </a:p>
          </p:txBody>
        </p:sp>
      </p:grpSp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1295400" y="3886200"/>
            <a:ext cx="1404392" cy="1126976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Π.χ.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: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eaLnBrk="0" hangingPunct="0"/>
            <a:r>
              <a:rPr lang="en-US" sz="2400" dirty="0">
                <a:solidFill>
                  <a:prstClr val="black"/>
                </a:solidFill>
                <a:latin typeface="Calibri"/>
              </a:rPr>
              <a:t>&gt;&gt;x=5;</a:t>
            </a:r>
          </a:p>
          <a:p>
            <a:pPr eaLnBrk="0" hangingPunct="0"/>
            <a:r>
              <a:rPr lang="en-US" sz="2400" dirty="0">
                <a:solidFill>
                  <a:prstClr val="black"/>
                </a:solidFill>
                <a:latin typeface="Calibri"/>
              </a:rPr>
              <a:t>&gt;&gt;x1=2;</a:t>
            </a: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17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Παρατηρήσεις</a:t>
            </a:r>
            <a:br>
              <a:rPr lang="el-GR" sz="4400" dirty="0" smtClean="0"/>
            </a:br>
            <a:r>
              <a:rPr lang="el-GR" sz="3600" b="0" dirty="0" smtClean="0"/>
              <a:t>(1 από 4)</a:t>
            </a:r>
            <a:endParaRPr lang="el-GR" sz="3600" b="0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sz="2400" dirty="0" smtClean="0"/>
              <a:t>Αν δεν ορισθεί μεταβλητή από τον χρήστη το </a:t>
            </a:r>
            <a:r>
              <a:rPr lang="en-US" sz="2400" dirty="0" smtClean="0"/>
              <a:t>Matlab </a:t>
            </a:r>
            <a:r>
              <a:rPr lang="el-GR" sz="2400" dirty="0" smtClean="0"/>
              <a:t>αποθηκεύει το αποτέλεσμα της εντολής σε δεσμευμένη μεταβλητή με όνομα </a:t>
            </a:r>
            <a:r>
              <a:rPr lang="en-US" sz="2400" b="1" dirty="0" smtClean="0">
                <a:solidFill>
                  <a:srgbClr val="800000"/>
                </a:solidFill>
              </a:rPr>
              <a:t>ans</a:t>
            </a:r>
            <a:r>
              <a:rPr lang="el-GR" sz="2400" dirty="0" smtClean="0"/>
              <a:t>. </a:t>
            </a:r>
            <a:endParaRPr lang="en-US" sz="2400" dirty="0" smtClean="0"/>
          </a:p>
          <a:p>
            <a:pPr lvl="0"/>
            <a:endParaRPr lang="el-GR" sz="2400" dirty="0" smtClean="0"/>
          </a:p>
          <a:p>
            <a:pPr lvl="0"/>
            <a:r>
              <a:rPr lang="el-GR" sz="2400" dirty="0" smtClean="0"/>
              <a:t>Η </a:t>
            </a:r>
            <a:r>
              <a:rPr lang="en-US" sz="2400" b="1" dirty="0" smtClean="0"/>
              <a:t>ans</a:t>
            </a:r>
            <a:r>
              <a:rPr lang="el-GR" sz="2400" dirty="0" smtClean="0"/>
              <a:t> μπορεί να χρησιμοποιηθεί στη συνέχεια όπως κάθε μεταβλητή.</a:t>
            </a:r>
          </a:p>
          <a:p>
            <a:endParaRPr lang="el-GR" sz="2400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00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Παρατηρήσεις</a:t>
            </a:r>
            <a:br>
              <a:rPr lang="el-GR" sz="4400" dirty="0"/>
            </a:b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4)</a:t>
            </a:r>
            <a:endParaRPr lang="el-GR" dirty="0"/>
          </a:p>
        </p:txBody>
      </p:sp>
      <p:pic>
        <p:nvPicPr>
          <p:cNvPr id="59394" name="Picture 2" title="πληκτρολόγι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4218306" cy="200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Επεξήγηση με παραλληλόγραμμο"/>
          <p:cNvSpPr/>
          <p:nvPr/>
        </p:nvSpPr>
        <p:spPr>
          <a:xfrm>
            <a:off x="5638800" y="2971800"/>
            <a:ext cx="2590800" cy="1828800"/>
          </a:xfrm>
          <a:prstGeom prst="wedgeRectCallout">
            <a:avLst>
              <a:gd name="adj1" fmla="val -141710"/>
              <a:gd name="adj2" fmla="val -832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pic>
        <p:nvPicPr>
          <p:cNvPr id="15" name="Picture 3" title="πάνω, κάτω, αριστερά, δεξιά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971800"/>
            <a:ext cx="2599477" cy="1822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9 - Επεξήγηση με γραμμή 2"/>
          <p:cNvSpPr/>
          <p:nvPr/>
        </p:nvSpPr>
        <p:spPr>
          <a:xfrm>
            <a:off x="5937592" y="1078196"/>
            <a:ext cx="2438400" cy="1342691"/>
          </a:xfrm>
          <a:prstGeom prst="borderCallout2">
            <a:avLst>
              <a:gd name="adj1" fmla="val 101008"/>
              <a:gd name="adj2" fmla="val 45777"/>
              <a:gd name="adj3" fmla="val 128427"/>
              <a:gd name="adj4" fmla="val 47016"/>
              <a:gd name="adj5" fmla="val 170479"/>
              <a:gd name="adj6" fmla="val 38104"/>
            </a:avLst>
          </a:prstGeom>
          <a:noFill/>
          <a:ln w="15875" cap="rnd" cmpd="sng">
            <a:solidFill>
              <a:srgbClr val="C00000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4138" lvl="1" algn="ctr"/>
            <a:r>
              <a:rPr lang="el-GR" sz="1600" b="1" dirty="0" smtClean="0">
                <a:solidFill>
                  <a:srgbClr val="800000"/>
                </a:solidFill>
              </a:rPr>
              <a:t>ΠΑΝΩ (</a:t>
            </a:r>
            <a:r>
              <a:rPr lang="el-GR" sz="1600" b="1" dirty="0" smtClean="0">
                <a:solidFill>
                  <a:srgbClr val="800000"/>
                </a:solidFill>
                <a:sym typeface="Symbol"/>
              </a:rPr>
              <a:t></a:t>
            </a:r>
            <a:r>
              <a:rPr lang="el-GR" sz="1600" b="1" dirty="0" smtClean="0">
                <a:solidFill>
                  <a:srgbClr val="800000"/>
                </a:solidFill>
              </a:rPr>
              <a:t>)</a:t>
            </a:r>
            <a:r>
              <a:rPr lang="el-GR" sz="1600" dirty="0" smtClean="0">
                <a:solidFill>
                  <a:srgbClr val="800000"/>
                </a:solidFill>
              </a:rPr>
              <a:t> </a:t>
            </a:r>
          </a:p>
          <a:p>
            <a:pPr marL="84138" lvl="1"/>
            <a:r>
              <a:rPr lang="el-GR" sz="1600" dirty="0" smtClean="0">
                <a:solidFill>
                  <a:prstClr val="black"/>
                </a:solidFill>
              </a:rPr>
              <a:t>μπορούμε να ξανακαλέσουμε προηγούμενες εντολές που πληκτρολογήσαμε </a:t>
            </a:r>
            <a:endParaRPr lang="el-GR" sz="1600" dirty="0">
              <a:solidFill>
                <a:prstClr val="black"/>
              </a:solidFill>
            </a:endParaRPr>
          </a:p>
        </p:txBody>
      </p:sp>
      <p:sp>
        <p:nvSpPr>
          <p:cNvPr id="14" name="13 - Επεξήγηση με γραμμή 2"/>
          <p:cNvSpPr/>
          <p:nvPr/>
        </p:nvSpPr>
        <p:spPr>
          <a:xfrm>
            <a:off x="6400800" y="5410200"/>
            <a:ext cx="2514600" cy="1066800"/>
          </a:xfrm>
          <a:prstGeom prst="borderCallout2">
            <a:avLst>
              <a:gd name="adj1" fmla="val -1680"/>
              <a:gd name="adj2" fmla="val 65958"/>
              <a:gd name="adj3" fmla="val -30175"/>
              <a:gd name="adj4" fmla="val 80303"/>
              <a:gd name="adj5" fmla="val -148693"/>
              <a:gd name="adj6" fmla="val 51933"/>
            </a:avLst>
          </a:prstGeom>
          <a:noFill/>
          <a:ln w="15875" cap="rnd" cmpd="sng">
            <a:solidFill>
              <a:srgbClr val="C00000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l-GR" sz="1600" b="1" cap="all" dirty="0" smtClean="0">
                <a:solidFill>
                  <a:srgbClr val="800000"/>
                </a:solidFill>
              </a:rPr>
              <a:t>αριστερά (</a:t>
            </a:r>
            <a:r>
              <a:rPr lang="el-GR" sz="1600" b="1" cap="all" dirty="0" smtClean="0">
                <a:solidFill>
                  <a:srgbClr val="800000"/>
                </a:solidFill>
                <a:sym typeface="Symbol"/>
              </a:rPr>
              <a:t></a:t>
            </a:r>
            <a:r>
              <a:rPr lang="el-GR" sz="1600" b="1" cap="all" dirty="0" smtClean="0">
                <a:solidFill>
                  <a:srgbClr val="800000"/>
                </a:solidFill>
              </a:rPr>
              <a:t>) - δεξιά (</a:t>
            </a:r>
            <a:r>
              <a:rPr lang="el-GR" sz="1600" b="1" cap="all" dirty="0" smtClean="0">
                <a:solidFill>
                  <a:srgbClr val="800000"/>
                </a:solidFill>
                <a:sym typeface="Symbol"/>
              </a:rPr>
              <a:t></a:t>
            </a:r>
            <a:r>
              <a:rPr lang="el-GR" sz="1600" b="1" cap="all" dirty="0" smtClean="0">
                <a:solidFill>
                  <a:srgbClr val="800000"/>
                </a:solidFill>
              </a:rPr>
              <a:t>) </a:t>
            </a:r>
            <a:r>
              <a:rPr lang="el-GR" sz="1600" b="1" dirty="0" smtClean="0">
                <a:solidFill>
                  <a:srgbClr val="800000"/>
                </a:solidFill>
              </a:rPr>
              <a:t> </a:t>
            </a:r>
          </a:p>
          <a:p>
            <a:pPr marL="0" lvl="1"/>
            <a:r>
              <a:rPr lang="el-GR" sz="1600" dirty="0" smtClean="0">
                <a:solidFill>
                  <a:prstClr val="black"/>
                </a:solidFill>
              </a:rPr>
              <a:t>μπορούμε να μεταφέρουμε τον δρομέα σε κάποιο σημείο της γραμμής. </a:t>
            </a:r>
          </a:p>
        </p:txBody>
      </p:sp>
      <p:sp>
        <p:nvSpPr>
          <p:cNvPr id="12" name="11 - Επεξήγηση με γραμμή 2"/>
          <p:cNvSpPr/>
          <p:nvPr/>
        </p:nvSpPr>
        <p:spPr>
          <a:xfrm>
            <a:off x="3352800" y="5229200"/>
            <a:ext cx="2895600" cy="1512168"/>
          </a:xfrm>
          <a:prstGeom prst="borderCallout2">
            <a:avLst>
              <a:gd name="adj1" fmla="val -2218"/>
              <a:gd name="adj2" fmla="val 42900"/>
              <a:gd name="adj3" fmla="val -15786"/>
              <a:gd name="adj4" fmla="val 87524"/>
              <a:gd name="adj5" fmla="val -92281"/>
              <a:gd name="adj6" fmla="val 127127"/>
            </a:avLst>
          </a:prstGeom>
          <a:noFill/>
          <a:ln w="15875" cap="rnd" cmpd="sng">
            <a:solidFill>
              <a:srgbClr val="C00000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l-GR" sz="1600" b="1" cap="all" dirty="0" smtClean="0">
                <a:solidFill>
                  <a:srgbClr val="800000"/>
                </a:solidFill>
              </a:rPr>
              <a:t>κ</a:t>
            </a:r>
            <a:r>
              <a:rPr lang="en-US" sz="1600" b="1" cap="all" dirty="0" smtClean="0">
                <a:solidFill>
                  <a:srgbClr val="800000"/>
                </a:solidFill>
              </a:rPr>
              <a:t>a</a:t>
            </a:r>
            <a:r>
              <a:rPr lang="el-GR" sz="1600" b="1" cap="all" dirty="0" smtClean="0">
                <a:solidFill>
                  <a:srgbClr val="800000"/>
                </a:solidFill>
              </a:rPr>
              <a:t>τω (</a:t>
            </a:r>
            <a:r>
              <a:rPr lang="el-GR" sz="1600" b="1" cap="all" dirty="0" smtClean="0">
                <a:solidFill>
                  <a:srgbClr val="800000"/>
                </a:solidFill>
                <a:sym typeface="Symbol"/>
              </a:rPr>
              <a:t></a:t>
            </a:r>
            <a:r>
              <a:rPr lang="el-GR" sz="1600" b="1" cap="all" dirty="0" smtClean="0">
                <a:solidFill>
                  <a:srgbClr val="800000"/>
                </a:solidFill>
              </a:rPr>
              <a:t>)</a:t>
            </a:r>
            <a:r>
              <a:rPr lang="el-GR" sz="1600" b="1" dirty="0" smtClean="0">
                <a:solidFill>
                  <a:srgbClr val="800000"/>
                </a:solidFill>
              </a:rPr>
              <a:t> </a:t>
            </a:r>
          </a:p>
          <a:p>
            <a:pPr marL="0" lvl="1"/>
            <a:r>
              <a:rPr lang="el-GR" sz="1600" dirty="0" smtClean="0">
                <a:solidFill>
                  <a:prstClr val="black"/>
                </a:solidFill>
              </a:rPr>
              <a:t>μπορούμε να μετακινηθούμε προς τα κάτω στις μεταγενέστερες εντολές, αφού προηγουμένως έχουμε κινηθεί προς τα επάνω. </a:t>
            </a:r>
          </a:p>
        </p:txBody>
      </p:sp>
      <p:sp>
        <p:nvSpPr>
          <p:cNvPr id="16" name="15 - Επεξήγηση με παραλληλόγραμμο"/>
          <p:cNvSpPr/>
          <p:nvPr/>
        </p:nvSpPr>
        <p:spPr>
          <a:xfrm>
            <a:off x="381000" y="3276600"/>
            <a:ext cx="2209800" cy="1143000"/>
          </a:xfrm>
          <a:prstGeom prst="wedgeRectCallout">
            <a:avLst>
              <a:gd name="adj1" fmla="val 59559"/>
              <a:gd name="adj2" fmla="val -1598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pic>
        <p:nvPicPr>
          <p:cNvPr id="7169" name="Picture 1" title="DELETE και BACKSPACE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276600"/>
            <a:ext cx="2189163" cy="1146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12 - Επεξήγηση με γραμμή 2"/>
          <p:cNvSpPr/>
          <p:nvPr/>
        </p:nvSpPr>
        <p:spPr>
          <a:xfrm>
            <a:off x="381000" y="4724400"/>
            <a:ext cx="2819400" cy="1752600"/>
          </a:xfrm>
          <a:prstGeom prst="borderCallout2">
            <a:avLst>
              <a:gd name="adj1" fmla="val -1460"/>
              <a:gd name="adj2" fmla="val 49704"/>
              <a:gd name="adj3" fmla="val -35010"/>
              <a:gd name="adj4" fmla="val 65685"/>
              <a:gd name="adj5" fmla="val -56491"/>
              <a:gd name="adj6" fmla="val 22075"/>
            </a:avLst>
          </a:prstGeom>
          <a:noFill/>
          <a:ln w="15875" cap="rnd" cmpd="sng">
            <a:solidFill>
              <a:srgbClr val="C00000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600" b="1" dirty="0" smtClean="0">
                <a:solidFill>
                  <a:srgbClr val="800000"/>
                </a:solidFill>
              </a:rPr>
              <a:t>DELETE</a:t>
            </a:r>
            <a:r>
              <a:rPr lang="el-GR" sz="1600" b="1" dirty="0" smtClean="0">
                <a:solidFill>
                  <a:srgbClr val="C0504D"/>
                </a:solidFill>
              </a:rPr>
              <a:t> </a:t>
            </a:r>
            <a:r>
              <a:rPr lang="el-GR" sz="1600" dirty="0" smtClean="0">
                <a:solidFill>
                  <a:prstClr val="black"/>
                </a:solidFill>
              </a:rPr>
              <a:t>και </a:t>
            </a:r>
            <a:r>
              <a:rPr lang="en-US" sz="1600" b="1" dirty="0" smtClean="0">
                <a:solidFill>
                  <a:srgbClr val="800000"/>
                </a:solidFill>
              </a:rPr>
              <a:t>BACKSPACE</a:t>
            </a:r>
            <a:r>
              <a:rPr lang="el-GR" sz="1600" b="1" dirty="0" smtClean="0">
                <a:solidFill>
                  <a:srgbClr val="800000"/>
                </a:solidFill>
              </a:rPr>
              <a:t> </a:t>
            </a:r>
          </a:p>
          <a:p>
            <a:pPr marL="0" lvl="1"/>
            <a:r>
              <a:rPr lang="el-GR" sz="1600" dirty="0" smtClean="0">
                <a:solidFill>
                  <a:prstClr val="black"/>
                </a:solidFill>
              </a:rPr>
              <a:t>μπορούμε να πληκτρολογήσουμε νέα στοιχεία αμέσως μετά τον δρομέα ή να διαγράψουμε στοιχεία πριν τον δρομέα, αντίστοιχα.</a:t>
            </a:r>
            <a:endParaRPr lang="el-GR" sz="1600" dirty="0">
              <a:solidFill>
                <a:prstClr val="black"/>
              </a:solidFill>
            </a:endParaRPr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BA0FFA-50A2-47D6-B3E6-58E989F79784}" type="slidenum">
              <a:rPr lang="tr-TR" alt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tr-T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9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4" grpId="0" animBg="1"/>
      <p:bldP spid="12" grpId="0" animBg="1"/>
      <p:bldP spid="16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c97f9a6281b7ee9f4582f2fb2ea7aff939436"/>
</p:tagLst>
</file>

<file path=ppt/theme/theme1.xml><?xml version="1.0" encoding="utf-8"?>
<a:theme xmlns:a="http://schemas.openxmlformats.org/drawingml/2006/main" name="OC_template_updated">
  <a:themeElements>
    <a:clrScheme name="Προσαρμοσμένο 9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2062</Words>
  <Application>Microsoft Office PowerPoint</Application>
  <PresentationFormat>Προβολή στην οθόνη (4:3)</PresentationFormat>
  <Paragraphs>504</Paragraphs>
  <Slides>44</Slides>
  <Notes>13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44</vt:i4>
      </vt:variant>
    </vt:vector>
  </HeadingPairs>
  <TitlesOfParts>
    <vt:vector size="47" baseType="lpstr">
      <vt:lpstr>OC_template_updated</vt:lpstr>
      <vt:lpstr>1_OC_template_updated</vt:lpstr>
      <vt:lpstr>2_OC_template_updated</vt:lpstr>
      <vt:lpstr>Βελτιστοποίηση Ενεργειακών Συστημάτων Eργαστήριο Matlab </vt:lpstr>
      <vt:lpstr>Περιεχόμενα</vt:lpstr>
      <vt:lpstr>Τι είναι το Matlab;</vt:lpstr>
      <vt:lpstr>Γιατί μας ενδιαφέρει;</vt:lpstr>
      <vt:lpstr>Πως ξεκινάμε;</vt:lpstr>
      <vt:lpstr>Το περιβάλλον του Matlab</vt:lpstr>
      <vt:lpstr>Μεταβλητές (Variables)</vt:lpstr>
      <vt:lpstr>Παρατηρήσεις (1 από 4)</vt:lpstr>
      <vt:lpstr>Παρατηρήσεις (2 από 4)</vt:lpstr>
      <vt:lpstr>Παρατηρήσεις (3 από 4)</vt:lpstr>
      <vt:lpstr>Παρατηρήσεις (4 από 4)</vt:lpstr>
      <vt:lpstr>Βασικές αλγεβρικές πράξεις</vt:lpstr>
      <vt:lpstr>Παραδείγματα</vt:lpstr>
      <vt:lpstr>Πρόσθεση αριθμών</vt:lpstr>
      <vt:lpstr>Αφαίρεση αριθμών</vt:lpstr>
      <vt:lpstr>Πολλαπλασιασμός </vt:lpstr>
      <vt:lpstr>Διαίρεση αριθμών</vt:lpstr>
      <vt:lpstr>Δυνάμεις</vt:lpstr>
      <vt:lpstr>Παρενθέσεις</vt:lpstr>
      <vt:lpstr>Συναρτήσεις</vt:lpstr>
      <vt:lpstr>Παραδείγματα συναρτήσεων (1 από 3)</vt:lpstr>
      <vt:lpstr>Παραδείγματα συναρτήσεων (2 από 3)</vt:lpstr>
      <vt:lpstr>Παραδείγματα συναρτήσεων (3 από 3)</vt:lpstr>
      <vt:lpstr>Παρατηρήσεις Παραδείγματα συναρτήσεων (1 από 3)</vt:lpstr>
      <vt:lpstr>Παρατηρήσεις Παραδείγματα συναρτήσεων (2 από 3)</vt:lpstr>
      <vt:lpstr>Παρατηρήσεις Παραδείγματα συναρτήσεων (3 από 3)</vt:lpstr>
      <vt:lpstr>Ημερολόγιο (diary) (1 από 3) </vt:lpstr>
      <vt:lpstr>Ημερολόγιο (diary) (2 από 3) </vt:lpstr>
      <vt:lpstr>Ημερολόγιο (diary)  (3 από 3)</vt:lpstr>
      <vt:lpstr>Μορφοποίηση εμφάνισης αποτελεσμάτων (format) (1 από 3)</vt:lpstr>
      <vt:lpstr>Μορφοποίηση εμφάνισης αποτελεσμάτων (format) (2 από 3)</vt:lpstr>
      <vt:lpstr>Μορφοποίηση εμφάνισης αποτελεσμάτων (format) (3 από 3)</vt:lpstr>
      <vt:lpstr>Γραφικές παραστάσεις (1 από 5) </vt:lpstr>
      <vt:lpstr>Γραφικές παραστάσεις (2 από 5) </vt:lpstr>
      <vt:lpstr>Γραφικές παραστάσεις (3 από 5) </vt:lpstr>
      <vt:lpstr>Γραφικές παραστάσεις (4 από 5) </vt:lpstr>
      <vt:lpstr>Γραφικές παραστάσεις (5 από 5)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43</cp:revision>
  <dcterms:created xsi:type="dcterms:W3CDTF">2013-03-04T13:35:19Z</dcterms:created>
  <dcterms:modified xsi:type="dcterms:W3CDTF">2015-06-11T07:43:45Z</dcterms:modified>
</cp:coreProperties>
</file>