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44"/>
  </p:notesMasterIdLst>
  <p:handoutMasterIdLst>
    <p:handoutMasterId r:id="rId45"/>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257" r:id="rId37"/>
    <p:sldId id="262" r:id="rId38"/>
    <p:sldId id="264" r:id="rId39"/>
    <p:sldId id="269" r:id="rId40"/>
    <p:sldId id="270" r:id="rId41"/>
    <p:sldId id="266" r:id="rId42"/>
    <p:sldId id="261" r:id="rId43"/>
  </p:sldIdLst>
  <p:sldSz cx="9144000" cy="6858000" type="screen4x3"/>
  <p:notesSz cx="7104063" cy="10234613"/>
  <p:custDataLst>
    <p:tags r:id="rId46"/>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gs" Target="tags/tag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36</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45E35FB-ACE8-4D09-87A4-42264ED4CB76}"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ED20165-E463-4017-A70A-1F88CAB8AE3B}"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14A2E76A-3AD5-480A-9764-AEDD28B6AFDB}"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B37FF265-193D-4E2C-A277-913079967CD2}"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58561296-C12C-4C3F-AB77-0A983A03272D}"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28C2520B-B1BC-4EDA-BBCE-99AEBCA876A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C8057625-4FD7-4EDB-B82D-ED2EE42098F3}"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4461BBD6-8938-4D19-80B5-55DAD5F6850E}"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C0857D9B-7B94-44B5-A344-9DD04DD2845D}"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E5CA650A-C0A3-47E9-9CE9-1E45CB8FBBB2}"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22679095-23CD-4872-B5E8-27992997BFD7}"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8E0D0153-77A9-43E6-AB8D-E17742EA5913}"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E6B48E9B-000B-403E-859E-EFDBD675EBEB}"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5DE5AA4C-D1C1-4FFB-87F5-308FECF51FC4}"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BAFE172F-6DC0-4D61-8C34-7F671579A7CE}"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CDF67DE7-F523-46AE-931F-E1031012A390}"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A3A25E8B-7C28-4FEE-9495-EC13CD78DD2E}"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078F4F99-E98F-4CF9-A7E0-3C4F5D40F846}"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072F961C-B46E-4FF4-B0FC-A9B3E018F0FA}"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CC327B4C-CA12-495F-BAE7-8A97FD94A69D}"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DD100CC-BF88-47AA-A53B-AB4D53EB8AA1}"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74B053F-CB1F-4387-8CD1-8FD5BB383684}"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84520922-F556-42AD-92C4-BCE136940DD8}"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8FC6C02C-2AF5-40CE-AA4C-E15E6D3BD83B}"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36D9ED01-17DB-46F0-9F62-62862112708A}"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C0AF0271-E8AF-400D-8CF6-2F0AE572B3BA}"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918C3D21-C57D-495C-89B1-54B2FC92AE2E}"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A83E0F84-EDD5-4CDC-8500-C7F7D0F7A092}"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B652EBA-ADD0-4CFB-884D-C4A877067780}"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0857292F-A007-43EA-8E5F-1FB0642125CA}"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3A83DA57-E898-45FC-ACDF-20EB58E74743}"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8FFDD52C-85C1-462D-AF25-0429EE67898D}"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CCB00C2-D3F6-4830-95F7-0608DC5E2804}"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FF7A6E8-A3CC-497F-9E65-FD2D2FFE61D2}"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852936"/>
            <a:ext cx="9144000" cy="2160240"/>
          </a:xfrm>
        </p:spPr>
        <p:txBody>
          <a:bodyPr>
            <a:normAutofit/>
          </a:bodyPr>
          <a:lstStyle/>
          <a:p>
            <a:pPr>
              <a:spcBef>
                <a:spcPts val="0"/>
              </a:spcBef>
              <a:spcAft>
                <a:spcPts val="1200"/>
              </a:spcAft>
            </a:pPr>
            <a:r>
              <a:rPr lang="el-GR" sz="2600" b="1" dirty="0" smtClean="0"/>
              <a:t>Ενότητα 2</a:t>
            </a:r>
            <a:r>
              <a:rPr lang="el-GR" sz="2600" dirty="0" smtClean="0"/>
              <a:t>:</a:t>
            </a:r>
            <a:r>
              <a:rPr lang="en-US" sz="2600" dirty="0" smtClean="0"/>
              <a:t> </a:t>
            </a:r>
            <a:r>
              <a:rPr lang="el-GR" sz="2600" dirty="0" smtClean="0"/>
              <a:t>Διεπιστημονική  συνεργασία και κοινωνική εργασία στο τομέα των υπηρεσιών ψυχικής υγείας και κοινωνικής προστασίας παιδιών και εφήβων</a:t>
            </a:r>
            <a:endParaRPr lang="en-US" sz="2600" dirty="0" smtClean="0"/>
          </a:p>
          <a:p>
            <a:pPr>
              <a:spcBef>
                <a:spcPts val="0"/>
              </a:spcBef>
            </a:pPr>
            <a:r>
              <a:rPr lang="el-GR" sz="2200" dirty="0"/>
              <a:t>Χάρης </a:t>
            </a:r>
            <a:r>
              <a:rPr lang="el-GR" sz="2200"/>
              <a:t>Ασημόπουλος,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Η προσέγγιση </a:t>
            </a:r>
            <a:r>
              <a:rPr lang="el-GR" dirty="0"/>
              <a:t>με την συνεργασία διαφορετικών ειδικοτήτων</a:t>
            </a:r>
          </a:p>
        </p:txBody>
      </p:sp>
      <p:sp>
        <p:nvSpPr>
          <p:cNvPr id="3" name="2 - Θέση περιεχομένου"/>
          <p:cNvSpPr>
            <a:spLocks noGrp="1"/>
          </p:cNvSpPr>
          <p:nvPr>
            <p:ph sz="quarter" idx="1"/>
          </p:nvPr>
        </p:nvSpPr>
        <p:spPr>
          <a:xfrm>
            <a:off x="612648" y="1600200"/>
            <a:ext cx="8153400" cy="5069160"/>
          </a:xfrm>
        </p:spPr>
        <p:txBody>
          <a:bodyPr>
            <a:noAutofit/>
          </a:bodyPr>
          <a:lstStyle/>
          <a:p>
            <a:pPr lvl="0"/>
            <a:r>
              <a:rPr lang="el-GR" dirty="0"/>
              <a:t>Η εργασία με παιδιά με προβλήματα ψυχικής υγείας, απαιτεί την προσέγγιση με την συνεργασία διαφορετικών </a:t>
            </a:r>
            <a:r>
              <a:rPr lang="el-GR" dirty="0" smtClean="0"/>
              <a:t>ειδικοτήτων. </a:t>
            </a:r>
          </a:p>
          <a:p>
            <a:pPr lvl="0"/>
            <a:r>
              <a:rPr lang="el-GR" dirty="0" smtClean="0"/>
              <a:t>Με </a:t>
            </a:r>
            <a:r>
              <a:rPr lang="el-GR" dirty="0"/>
              <a:t>την διαφορετική τους εκπαίδευση και  τις επαγγελματικές τους δεξιότητες συνεισφέρουν ώστε να υπάρχει μια ολοκληρωμένη αντιμετώπιση του προβλήματος ψυχικής υγείας του </a:t>
            </a:r>
            <a:r>
              <a:rPr lang="el-GR" dirty="0" smtClean="0"/>
              <a:t>παιδιού.</a:t>
            </a:r>
            <a:endParaRPr lang="el-GR" dirty="0"/>
          </a:p>
          <a:p>
            <a:pPr lvl="0"/>
            <a:r>
              <a:rPr lang="el-GR" dirty="0" smtClean="0"/>
              <a:t>Στο </a:t>
            </a:r>
            <a:r>
              <a:rPr lang="el-GR" dirty="0"/>
              <a:t>πλαίσιο της συνεργασίας των ειδικών, οι </a:t>
            </a:r>
            <a:r>
              <a:rPr lang="el-GR" dirty="0" smtClean="0"/>
              <a:t>όροι </a:t>
            </a:r>
            <a:r>
              <a:rPr lang="el-GR" dirty="0" err="1" smtClean="0"/>
              <a:t>πολυεπιστημονική</a:t>
            </a:r>
            <a:r>
              <a:rPr lang="el-GR" dirty="0" smtClean="0"/>
              <a:t>, </a:t>
            </a:r>
            <a:r>
              <a:rPr lang="el-GR" dirty="0" err="1" smtClean="0"/>
              <a:t>διεπιστημονική,διαεπιστημονική</a:t>
            </a:r>
            <a:r>
              <a:rPr lang="el-GR" dirty="0" smtClean="0"/>
              <a:t> </a:t>
            </a:r>
            <a:r>
              <a:rPr lang="el-GR" dirty="0"/>
              <a:t>συνεργασία </a:t>
            </a:r>
            <a:r>
              <a:rPr lang="el-GR" dirty="0" smtClean="0"/>
              <a:t>εκφράζουν </a:t>
            </a:r>
            <a:r>
              <a:rPr lang="el-GR" dirty="0"/>
              <a:t>διαφορετικού βαθμού συνεργασία, φιλοσοφία και τρόπο λειτουργίας.</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932891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069160"/>
          </a:xfrm>
        </p:spPr>
        <p:txBody>
          <a:bodyPr>
            <a:normAutofit/>
          </a:bodyPr>
          <a:lstStyle/>
          <a:p>
            <a:pPr lvl="0"/>
            <a:r>
              <a:rPr lang="el-GR" dirty="0"/>
              <a:t>Η </a:t>
            </a:r>
            <a:r>
              <a:rPr lang="el-GR" b="1" dirty="0" err="1" smtClean="0"/>
              <a:t>πολύεπιστημονικότητα</a:t>
            </a:r>
            <a:r>
              <a:rPr lang="el-GR" dirty="0" smtClean="0"/>
              <a:t> </a:t>
            </a:r>
            <a:r>
              <a:rPr lang="el-GR" dirty="0"/>
              <a:t>αναφέρεται σε καταστάσεις όπου οι συμμετέχοντες, που αντιπροσωπεύουν διάφορα επιστημονικά πεδία, εργάζονται για το ίδιο σκοπό, όμως σε περιορισμένη και προσωρινή βάση</a:t>
            </a:r>
            <a:r>
              <a:rPr lang="el-GR" dirty="0" smtClean="0"/>
              <a:t>.</a:t>
            </a:r>
          </a:p>
          <a:p>
            <a:pPr lvl="0"/>
            <a:r>
              <a:rPr lang="el-GR" dirty="0" smtClean="0"/>
              <a:t>Αν </a:t>
            </a:r>
            <a:r>
              <a:rPr lang="el-GR" dirty="0"/>
              <a:t>και κατά ανάγκη δεν συναντιούνται, εργάζονται με συντονισμένο τρόπο, αλλά με τον ελάχιστο βαθμό συνεργασίας</a:t>
            </a:r>
            <a:r>
              <a:rPr lang="el-GR" dirty="0" smtClean="0"/>
              <a:t>.</a:t>
            </a:r>
          </a:p>
          <a:p>
            <a:pPr lvl="0"/>
            <a:r>
              <a:rPr lang="el-GR" dirty="0" smtClean="0"/>
              <a:t>Στο </a:t>
            </a:r>
            <a:r>
              <a:rPr lang="el-GR" dirty="0"/>
              <a:t>πλαίσιο αυτό κάθε ειδικός, ή και κάθε υπηρεσία, εργάζεται ανεξάρτητα, αξιολογεί τις ανάγκες του παιδιού και της οικογένειας, σύμφωνα με την δική του προσέγγιση και εφαρμόζει το δικό του πρόγραμμα αντιμετώπισης</a:t>
            </a:r>
            <a:r>
              <a:rPr lang="el-GR" dirty="0" smtClean="0"/>
              <a:t>.</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
        <p:nvSpPr>
          <p:cNvPr id="5" name="Τίτλος 4"/>
          <p:cNvSpPr>
            <a:spLocks noGrp="1"/>
          </p:cNvSpPr>
          <p:nvPr>
            <p:ph type="title"/>
          </p:nvPr>
        </p:nvSpPr>
        <p:spPr/>
        <p:txBody>
          <a:bodyPr>
            <a:normAutofit/>
          </a:bodyPr>
          <a:lstStyle/>
          <a:p>
            <a:r>
              <a:rPr lang="el-GR" sz="3200" dirty="0" err="1"/>
              <a:t>Πολύεπιστημονικότητα</a:t>
            </a:r>
            <a:endParaRPr lang="el-GR" sz="3200" dirty="0"/>
          </a:p>
        </p:txBody>
      </p:sp>
    </p:spTree>
    <p:extLst>
      <p:ext uri="{BB962C8B-B14F-4D97-AF65-F5344CB8AC3E}">
        <p14:creationId xmlns:p14="http://schemas.microsoft.com/office/powerpoint/2010/main" val="1031646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Autofit/>
          </a:bodyPr>
          <a:lstStyle/>
          <a:p>
            <a:pPr lvl="0"/>
            <a:r>
              <a:rPr lang="el-GR" dirty="0"/>
              <a:t>Η </a:t>
            </a:r>
            <a:r>
              <a:rPr lang="el-GR" b="1" dirty="0" smtClean="0"/>
              <a:t>διεπιστημονικότητα </a:t>
            </a:r>
            <a:r>
              <a:rPr lang="el-GR" dirty="0"/>
              <a:t>υποδηλώνει μεγαλύτερο βαθμό συνεργασίας μεταξύ των μελών μίας ομάδας. Προϋποθέτει ενσωμάτωση των γνώσεων και της εμπειρίας από πολλά επιστημονικά πεδία με ευέλικτο και ανοικτό τρόπο</a:t>
            </a:r>
            <a:r>
              <a:rPr lang="el-GR" dirty="0" smtClean="0"/>
              <a:t>.</a:t>
            </a:r>
          </a:p>
          <a:p>
            <a:pPr lvl="0"/>
            <a:r>
              <a:rPr lang="el-GR" dirty="0" smtClean="0"/>
              <a:t>Χαρακτηρίζεται </a:t>
            </a:r>
            <a:r>
              <a:rPr lang="el-GR" dirty="0"/>
              <a:t>από κοινούς στόχους, κοινή διαδικασία λήψης αποφάσεων και ευελιξία στις επαγγελματικές αρμοδιότητες</a:t>
            </a:r>
            <a:r>
              <a:rPr lang="el-GR" dirty="0" smtClean="0"/>
              <a:t>.</a:t>
            </a:r>
          </a:p>
          <a:p>
            <a:pPr lvl="0"/>
            <a:r>
              <a:rPr lang="el-GR" dirty="0" smtClean="0"/>
              <a:t>Η </a:t>
            </a:r>
            <a:r>
              <a:rPr lang="el-GR" dirty="0"/>
              <a:t>λειτουργία των ομάδων αυτών στηρίζεται στην οργάνωση καθορισμένων συναντήσεων μεταξύ των μελών</a:t>
            </a:r>
            <a:r>
              <a:rPr lang="el-GR" dirty="0" smtClean="0"/>
              <a:t>.</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
        <p:nvSpPr>
          <p:cNvPr id="5" name="Τίτλος 4"/>
          <p:cNvSpPr>
            <a:spLocks noGrp="1"/>
          </p:cNvSpPr>
          <p:nvPr>
            <p:ph type="title"/>
          </p:nvPr>
        </p:nvSpPr>
        <p:spPr/>
        <p:txBody>
          <a:bodyPr>
            <a:normAutofit/>
          </a:bodyPr>
          <a:lstStyle/>
          <a:p>
            <a:r>
              <a:rPr lang="el-GR" sz="3200" dirty="0"/>
              <a:t>Διεπιστημονικότητα</a:t>
            </a:r>
          </a:p>
        </p:txBody>
      </p:sp>
    </p:spTree>
    <p:extLst>
      <p:ext uri="{BB962C8B-B14F-4D97-AF65-F5344CB8AC3E}">
        <p14:creationId xmlns:p14="http://schemas.microsoft.com/office/powerpoint/2010/main" val="443881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lvl="0"/>
            <a:r>
              <a:rPr lang="el-GR" dirty="0"/>
              <a:t>Η </a:t>
            </a:r>
            <a:r>
              <a:rPr lang="el-GR" b="1" dirty="0" err="1" smtClean="0"/>
              <a:t>διαεπιστημονικότητα</a:t>
            </a:r>
            <a:r>
              <a:rPr lang="el-GR" dirty="0" smtClean="0"/>
              <a:t> </a:t>
            </a:r>
            <a:r>
              <a:rPr lang="el-GR" dirty="0"/>
              <a:t>αναφέρεται στην επαγγελματική πρακτική που πολλές φορές οδηγεί στην εξάλειψη των επαγγελματικών ορίων. Χαρακτηρίζεται από εκούσια ανταλλαγή πληροφοριών, γνώσεων και δεξιοτήτων</a:t>
            </a:r>
            <a:r>
              <a:rPr lang="el-GR" dirty="0" smtClean="0"/>
              <a:t>.</a:t>
            </a:r>
          </a:p>
          <a:p>
            <a:pPr lvl="0"/>
            <a:r>
              <a:rPr lang="el-GR" dirty="0" smtClean="0"/>
              <a:t>Οδηγεί </a:t>
            </a:r>
            <a:r>
              <a:rPr lang="el-GR" dirty="0"/>
              <a:t>στην ευθύνη της επαφής με το παιδί και της συμβουλευτικής με την οικογένεια σε ένα μέλος της ομάδας, δηλαδή σε έναν ειδικό ως το πρόσωπο αναφοράς, για να μειωθεί, όπως θεωρεί αυτό το μοντέλο, η αποσπασματική αντιμετώπιση</a:t>
            </a:r>
            <a:r>
              <a:rPr lang="el-GR" dirty="0" smtClean="0"/>
              <a:t>.</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
        <p:nvSpPr>
          <p:cNvPr id="5" name="Τίτλος 4"/>
          <p:cNvSpPr>
            <a:spLocks noGrp="1"/>
          </p:cNvSpPr>
          <p:nvPr>
            <p:ph type="title"/>
          </p:nvPr>
        </p:nvSpPr>
        <p:spPr/>
        <p:txBody>
          <a:bodyPr>
            <a:normAutofit/>
          </a:bodyPr>
          <a:lstStyle/>
          <a:p>
            <a:r>
              <a:rPr lang="el-GR" sz="3200" dirty="0"/>
              <a:t>Δια-</a:t>
            </a:r>
            <a:r>
              <a:rPr lang="el-GR" sz="3200" dirty="0" err="1"/>
              <a:t>επιστημονικότητα</a:t>
            </a:r>
            <a:endParaRPr lang="el-GR" sz="3200" dirty="0"/>
          </a:p>
        </p:txBody>
      </p:sp>
    </p:spTree>
    <p:extLst>
      <p:ext uri="{BB962C8B-B14F-4D97-AF65-F5344CB8AC3E}">
        <p14:creationId xmlns:p14="http://schemas.microsoft.com/office/powerpoint/2010/main" val="1266714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Διεπιστημονικότητα και </a:t>
            </a:r>
            <a:r>
              <a:rPr lang="en-US" dirty="0" smtClean="0"/>
              <a:t/>
            </a:r>
            <a:br>
              <a:rPr lang="en-US" dirty="0" smtClean="0"/>
            </a:br>
            <a:r>
              <a:rPr lang="el-GR" dirty="0" smtClean="0"/>
              <a:t>διεπιστημονική ομάδα</a:t>
            </a:r>
            <a:r>
              <a:rPr lang="en-US" dirty="0" smtClean="0"/>
              <a:t> </a:t>
            </a:r>
            <a:r>
              <a:rPr lang="en-US" sz="3100" b="0" dirty="0" smtClean="0">
                <a:latin typeface="Calibri" panose="020F0502020204030204" pitchFamily="34" charset="0"/>
              </a:rPr>
              <a:t>1/3</a:t>
            </a:r>
            <a:endParaRPr lang="el-GR" sz="31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pPr lvl="0"/>
            <a:r>
              <a:rPr lang="el-GR" dirty="0"/>
              <a:t>Κυρίαρχο μοντέλο στην λειτουργία των υπηρεσιών ψυχικής υγείας παιδιών και εφήβων είναι η εργασία στο πλαίσιο της </a:t>
            </a:r>
            <a:r>
              <a:rPr lang="el-GR" b="1" dirty="0"/>
              <a:t>διεπιστημονικότητας</a:t>
            </a:r>
            <a:r>
              <a:rPr lang="el-GR" dirty="0"/>
              <a:t>. </a:t>
            </a:r>
          </a:p>
          <a:p>
            <a:pPr lvl="0"/>
            <a:r>
              <a:rPr lang="el-GR" dirty="0"/>
              <a:t>Η </a:t>
            </a:r>
            <a:r>
              <a:rPr lang="el-GR" b="1" dirty="0"/>
              <a:t>Διεπιστημονική Ομάδα </a:t>
            </a:r>
            <a:r>
              <a:rPr lang="el-GR" dirty="0"/>
              <a:t>των ειδικών ψυχικής υγείας συγκροτείται στο πλαίσιο μίας υπηρεσίας έχοντας ως σκοπό λειτουργίας την διάγνωση και την θεραπεία των προβλημάτων του </a:t>
            </a:r>
            <a:r>
              <a:rPr lang="el-GR" dirty="0" smtClean="0"/>
              <a:t>παιδιού, και την αποκατάστασή του.</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2077439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Διεπιστημονικότητα και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διεπιστημονική ομάδα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2/3</a:t>
            </a:r>
            <a:endParaRPr lang="el-GR" dirty="0"/>
          </a:p>
        </p:txBody>
      </p:sp>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a:t>Ο κάθε ειδικός φέρνει στις συναντήσεις ομάδας την αξιολόγηση του παιδιού με βάση την δική του οπτική και τον ρόλο </a:t>
            </a:r>
            <a:r>
              <a:rPr lang="el-GR" dirty="0" smtClean="0"/>
              <a:t>του, </a:t>
            </a:r>
            <a:r>
              <a:rPr lang="el-GR" dirty="0"/>
              <a:t>που </a:t>
            </a:r>
            <a:r>
              <a:rPr lang="el-GR" dirty="0" smtClean="0"/>
              <a:t>στηρίζεται: </a:t>
            </a:r>
          </a:p>
          <a:p>
            <a:pPr>
              <a:buFont typeface="Wingdings" pitchFamily="2" charset="2"/>
              <a:buChar char="ü"/>
            </a:pPr>
            <a:r>
              <a:rPr lang="el-GR" dirty="0" smtClean="0"/>
              <a:t>στην </a:t>
            </a:r>
            <a:r>
              <a:rPr lang="el-GR" dirty="0"/>
              <a:t>εκπαίδευσή του, </a:t>
            </a:r>
            <a:endParaRPr lang="el-GR" dirty="0" smtClean="0"/>
          </a:p>
          <a:p>
            <a:pPr>
              <a:buFont typeface="Wingdings" pitchFamily="2" charset="2"/>
              <a:buChar char="ü"/>
            </a:pPr>
            <a:r>
              <a:rPr lang="el-GR" dirty="0" smtClean="0"/>
              <a:t>την </a:t>
            </a:r>
            <a:r>
              <a:rPr lang="el-GR" dirty="0"/>
              <a:t>προσωπικότητά του και </a:t>
            </a:r>
            <a:endParaRPr lang="el-GR" dirty="0" smtClean="0"/>
          </a:p>
          <a:p>
            <a:pPr>
              <a:buFont typeface="Wingdings" pitchFamily="2" charset="2"/>
              <a:buChar char="ü"/>
            </a:pPr>
            <a:r>
              <a:rPr lang="el-GR" dirty="0" smtClean="0"/>
              <a:t>την </a:t>
            </a:r>
            <a:r>
              <a:rPr lang="el-GR" dirty="0"/>
              <a:t>κλινική του εμπειρία. </a:t>
            </a:r>
            <a:endParaRPr lang="el-GR" dirty="0" smtClean="0"/>
          </a:p>
          <a:p>
            <a:r>
              <a:rPr lang="el-GR" dirty="0" smtClean="0"/>
              <a:t>Η </a:t>
            </a:r>
            <a:r>
              <a:rPr lang="el-GR" dirty="0"/>
              <a:t>τελική διάγνωση, η πρόγνωση, το θεραπευτικό σχέδιο και η θεραπεία είναι συνήθως μια σύνθεση των επί μέρους οπτικών των μελών της Διεπιστημονικής Ομάδας.</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748587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Διεπιστημονικότητα και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διεπιστημονική ομάδα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3/3</a:t>
            </a:r>
            <a:endParaRPr lang="el-GR" dirty="0"/>
          </a:p>
        </p:txBody>
      </p:sp>
      <p:sp>
        <p:nvSpPr>
          <p:cNvPr id="3" name="2 - Θέση περιεχομένου"/>
          <p:cNvSpPr>
            <a:spLocks noGrp="1"/>
          </p:cNvSpPr>
          <p:nvPr>
            <p:ph sz="quarter" idx="1"/>
          </p:nvPr>
        </p:nvSpPr>
        <p:spPr/>
        <p:txBody>
          <a:bodyPr>
            <a:normAutofit/>
          </a:bodyPr>
          <a:lstStyle/>
          <a:p>
            <a:pPr marL="0" indent="0">
              <a:buNone/>
            </a:pPr>
            <a:r>
              <a:rPr lang="el-GR" dirty="0"/>
              <a:t> </a:t>
            </a:r>
            <a:r>
              <a:rPr lang="el-GR" dirty="0" smtClean="0"/>
              <a:t>Στην </a:t>
            </a:r>
            <a:r>
              <a:rPr lang="el-GR" dirty="0"/>
              <a:t>πράξη η Διεπιστημονική Ομάδα παρέχει μια εξατομικευμένη προσέγγιση στο παιδί και την οικογένειά </a:t>
            </a:r>
            <a:r>
              <a:rPr lang="el-GR" dirty="0" smtClean="0"/>
              <a:t>του. </a:t>
            </a:r>
          </a:p>
          <a:p>
            <a:r>
              <a:rPr lang="el-GR" dirty="0" smtClean="0"/>
              <a:t>Στο </a:t>
            </a:r>
            <a:r>
              <a:rPr lang="el-GR" dirty="0"/>
              <a:t>πλαίσιο όμως μιας συλλογικής βοήθειας, που πολλές φορές δεν περιορίζεται στα όρια της Υπηρεσίας Ψυχικής Υγείας, αλλά που επεκτείνεται και στο σπίτι, στο σχολείο και στην κοινότητα του παιδιού</a:t>
            </a:r>
            <a:r>
              <a:rPr lang="el-GR" dirty="0" smtClean="0"/>
              <a:t>.</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139998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smtClean="0"/>
              <a:t>Το έργο της </a:t>
            </a:r>
            <a:r>
              <a:rPr lang="el-GR" sz="3200" dirty="0"/>
              <a:t>Διεπιστημονικής </a:t>
            </a:r>
            <a:r>
              <a:rPr lang="el-GR" sz="3200" dirty="0" smtClean="0"/>
              <a:t>Ομάδας</a:t>
            </a:r>
            <a:r>
              <a:rPr lang="en-US" sz="3200" dirty="0" smtClean="0"/>
              <a:t> </a:t>
            </a:r>
            <a:r>
              <a:rPr lang="en-US" sz="2800" b="0" dirty="0" smtClean="0">
                <a:latin typeface="Calibri" panose="020F0502020204030204" pitchFamily="34" charset="0"/>
              </a:rPr>
              <a:t>1/2</a:t>
            </a:r>
            <a:endParaRPr lang="el-GR" sz="28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r>
              <a:rPr lang="el-GR" dirty="0" smtClean="0"/>
              <a:t>Γενικά, τα μέλη της Διεπιστημονικής Ομάδας, όποιο κι αν είναι το ειδικό αντικείμενο της εργασίας τους, έχουν με την ευρύτερη έννοια του όρου  μία ψυχοθεραπευτική δράση και αποτελεσματικότητα. </a:t>
            </a:r>
          </a:p>
          <a:p>
            <a:r>
              <a:rPr lang="el-GR" dirty="0" smtClean="0"/>
              <a:t>Έχουν ψυχοθεραπευτική δράση </a:t>
            </a:r>
            <a:r>
              <a:rPr lang="el-GR" dirty="0"/>
              <a:t>διότι ο ψυχισμός του παιδιού που καλούνται να φροντίσουν θεραπευτικά, έχει χάσει την ελευθερία κίνησης και εξέλιξης και παγιδεύεται σε φαινόμενα επανάληψης και παθολογικών ισορροπιών. </a:t>
            </a:r>
            <a:endParaRPr lang="en-US" dirty="0" smtClean="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411356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rPr>
              <a:t>Το έργο της Διεπιστημονικής Ομάδας</a:t>
            </a:r>
            <a:r>
              <a:rPr lang="en-US" sz="3200" dirty="0">
                <a:solidFill>
                  <a:srgbClr val="775F55">
                    <a:lumMod val="75000"/>
                  </a:srgbClr>
                </a:solidFill>
              </a:rPr>
              <a:t> </a:t>
            </a:r>
            <a:r>
              <a:rPr lang="en-US" sz="28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a:xfrm>
            <a:off x="612648" y="1600200"/>
            <a:ext cx="8153400" cy="4997152"/>
          </a:xfrm>
        </p:spPr>
        <p:txBody>
          <a:bodyPr>
            <a:noAutofit/>
          </a:bodyPr>
          <a:lstStyle/>
          <a:p>
            <a:r>
              <a:rPr lang="el-GR" dirty="0" smtClean="0"/>
              <a:t>Η παρέμβαση της Διεπιστημονικής Ομάδας έχει σαν στόχο την απορρύθμιση της λειτουργίας αυτής της μηχανής επανάληψης.</a:t>
            </a:r>
          </a:p>
          <a:p>
            <a:r>
              <a:rPr lang="el-GR" dirty="0" smtClean="0"/>
              <a:t>Αυτή η λειτουργία με την ευρεία έννοια του όρου είναι ψυχοθεραπευτική και στο φόντο κάθε παρέμβασης της Διεπιστημονικής Ομάδας, από την πιο παιδαγωγική μέχρι την πιο αυστηρά ψυχοθεραπευτική, υπάρχει η θεραπευτική διάσταση.</a:t>
            </a:r>
          </a:p>
          <a:p>
            <a:pPr lvl="0"/>
            <a:r>
              <a:rPr lang="el-GR" dirty="0" smtClean="0"/>
              <a:t>Το αντικείμενο και η μορφή που παίρνει κάθε φορά η θεραπευτική δραστηριότητα της Διεπιστημονικής Ομάδας καθορίζουν και τη δομή της.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272991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Η οργάνωση της Διεπιστημονικής Ομάδας</a:t>
            </a:r>
            <a:endParaRPr lang="el-GR" dirty="0"/>
          </a:p>
        </p:txBody>
      </p:sp>
      <p:sp>
        <p:nvSpPr>
          <p:cNvPr id="3" name="2 - Θέση περιεχομένου"/>
          <p:cNvSpPr>
            <a:spLocks noGrp="1"/>
          </p:cNvSpPr>
          <p:nvPr>
            <p:ph sz="quarter" idx="1"/>
          </p:nvPr>
        </p:nvSpPr>
        <p:spPr/>
        <p:txBody>
          <a:bodyPr>
            <a:normAutofit/>
          </a:bodyPr>
          <a:lstStyle/>
          <a:p>
            <a:pPr lvl="0"/>
            <a:r>
              <a:rPr lang="el-GR" dirty="0" smtClean="0"/>
              <a:t>Διαφορετικά </a:t>
            </a:r>
            <a:r>
              <a:rPr lang="el-GR" dirty="0"/>
              <a:t>οργανώνεται η Διεπιστημονική Ομάδα σε ένα κέντρο ψυχικής υγείας ή ένα </a:t>
            </a:r>
            <a:r>
              <a:rPr lang="el-GR" dirty="0" err="1"/>
              <a:t>ιατροπαιδαγωγικό</a:t>
            </a:r>
            <a:r>
              <a:rPr lang="el-GR" dirty="0"/>
              <a:t> κέντρο, διαφορετικά σε μια μονάδα </a:t>
            </a:r>
            <a:r>
              <a:rPr lang="el-GR" dirty="0" err="1"/>
              <a:t>ενδονοσοκομειακής</a:t>
            </a:r>
            <a:r>
              <a:rPr lang="el-GR" dirty="0"/>
              <a:t> νοσηλείας και διαφορετικά σε ένα κέντρο ημέρας ή ένα Ξενώνα</a:t>
            </a:r>
            <a:r>
              <a:rPr lang="el-GR" dirty="0" smtClean="0"/>
              <a:t>.</a:t>
            </a:r>
            <a:endParaRPr lang="el-GR" dirty="0"/>
          </a:p>
          <a:p>
            <a:pPr lvl="0"/>
            <a:r>
              <a:rPr lang="el-GR" dirty="0"/>
              <a:t>Με τον ίδιο τρόπο ποικίλλει και το είδος και ο αριθμός των ειδικών που συμμετέχουν στην ομάδα: παιδοψυχίατρος, ψυχολόγος, ψυχοθεραπευτής, κοινωνικός λειτουργός, </a:t>
            </a:r>
            <a:r>
              <a:rPr lang="el-GR" dirty="0" err="1"/>
              <a:t>λογοπεδικός</a:t>
            </a:r>
            <a:r>
              <a:rPr lang="el-GR" dirty="0"/>
              <a:t>, ειδικός παιδαγωγός. νοσηλευτής, επισκέπτης υγείας, </a:t>
            </a:r>
            <a:r>
              <a:rPr lang="el-GR" dirty="0" err="1"/>
              <a:t>μουσικοθεραπευτής</a:t>
            </a:r>
            <a:r>
              <a:rPr lang="el-GR" dirty="0"/>
              <a:t>, κινησιοθεραπευτής, κ.α</a:t>
            </a:r>
            <a:r>
              <a:rPr lang="el-GR" dirty="0" smtClean="0"/>
              <a:t>.</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2156643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Στο πλαίσιο της ψυχιατρικής μεταρρύθμισης η κοινότητα δεν κατανοείται απλά και μόνον σαν μία αλλαγή του τόπου παροχής θεραπείας και φροντίδας της ψυχικής ασθένειας.</a:t>
            </a:r>
          </a:p>
          <a:p>
            <a:r>
              <a:rPr lang="el-GR" dirty="0" smtClean="0"/>
              <a:t>Προσεγγίζεται σαν ένα δυναμικό πλαίσιο όπου: </a:t>
            </a:r>
          </a:p>
          <a:p>
            <a:pPr>
              <a:buFont typeface="Wingdings" pitchFamily="2" charset="2"/>
              <a:buChar char="ü"/>
            </a:pPr>
            <a:r>
              <a:rPr lang="el-GR" dirty="0" smtClean="0"/>
              <a:t>Αλληλεπιδρούν κοινωνικές σχέσεις, </a:t>
            </a:r>
          </a:p>
          <a:p>
            <a:pPr>
              <a:buFont typeface="Wingdings" pitchFamily="2" charset="2"/>
              <a:buChar char="ü"/>
            </a:pPr>
            <a:r>
              <a:rPr lang="el-GR" dirty="0" smtClean="0"/>
              <a:t>Οι οποίες προσδιορίζουν την ψυχοκοινωνική κατάσταση του ατόμου και </a:t>
            </a:r>
          </a:p>
          <a:p>
            <a:pPr>
              <a:buFont typeface="Wingdings" pitchFamily="2" charset="2"/>
              <a:buChar char="ü"/>
            </a:pPr>
            <a:r>
              <a:rPr lang="el-GR" dirty="0" smtClean="0"/>
              <a:t>Επηρεάζουν την εξέλιξη, τις επιπτώσεις και την αντιμετώπιση του ψυχικού προβλήματος.</a:t>
            </a:r>
            <a:endParaRPr lang="el-GR" dirty="0"/>
          </a:p>
        </p:txBody>
      </p:sp>
      <p:sp>
        <p:nvSpPr>
          <p:cNvPr id="4" name="Τίτλος 3"/>
          <p:cNvSpPr>
            <a:spLocks noGrp="1"/>
          </p:cNvSpPr>
          <p:nvPr>
            <p:ph type="title"/>
          </p:nvPr>
        </p:nvSpPr>
        <p:spPr/>
        <p:txBody>
          <a:bodyPr>
            <a:normAutofit fontScale="90000"/>
          </a:bodyPr>
          <a:lstStyle/>
          <a:p>
            <a:r>
              <a:rPr lang="el-GR" dirty="0"/>
              <a:t>Ψυχιατρική Μεταρρύθμιση και Διεπιστημονική </a:t>
            </a:r>
            <a:r>
              <a:rPr lang="el-GR" dirty="0" smtClean="0"/>
              <a:t>Συνεργασία</a:t>
            </a:r>
            <a:r>
              <a:rPr lang="en-US" dirty="0" smtClean="0"/>
              <a:t> </a:t>
            </a:r>
            <a:r>
              <a:rPr lang="en-US" sz="3100" b="0" dirty="0" smtClean="0">
                <a:latin typeface="Calibri" panose="020F0502020204030204" pitchFamily="34" charset="0"/>
              </a:rPr>
              <a:t>1/4</a:t>
            </a:r>
            <a:endParaRPr lang="el-GR" sz="3100" b="0" dirty="0">
              <a:latin typeface="Calibri" panose="020F0502020204030204" pitchFamily="34" charset="0"/>
            </a:endParaRPr>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2157878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Ο ρόλος των μελών της </a:t>
            </a:r>
            <a:r>
              <a:rPr lang="en-US" dirty="0" smtClean="0"/>
              <a:t/>
            </a:r>
            <a:br>
              <a:rPr lang="en-US" dirty="0" smtClean="0"/>
            </a:br>
            <a:r>
              <a:rPr lang="el-GR" dirty="0" smtClean="0"/>
              <a:t>Διεπιστημονικής Ομάδας</a:t>
            </a:r>
            <a:r>
              <a:rPr lang="en-US" dirty="0" smtClean="0"/>
              <a:t> </a:t>
            </a:r>
            <a:r>
              <a:rPr lang="en-US" sz="3100" b="0" dirty="0" smtClean="0">
                <a:latin typeface="Calibri" panose="020F0502020204030204" pitchFamily="34" charset="0"/>
              </a:rPr>
              <a:t>1/3</a:t>
            </a:r>
            <a:endParaRPr lang="el-GR" sz="3100" b="0" dirty="0">
              <a:latin typeface="Calibri" panose="020F0502020204030204" pitchFamily="34" charset="0"/>
            </a:endParaRPr>
          </a:p>
        </p:txBody>
      </p:sp>
      <p:sp>
        <p:nvSpPr>
          <p:cNvPr id="3" name="2 - Θέση περιεχομένου"/>
          <p:cNvSpPr>
            <a:spLocks noGrp="1"/>
          </p:cNvSpPr>
          <p:nvPr>
            <p:ph sz="quarter" idx="1"/>
          </p:nvPr>
        </p:nvSpPr>
        <p:spPr/>
        <p:txBody>
          <a:bodyPr>
            <a:normAutofit/>
          </a:bodyPr>
          <a:lstStyle/>
          <a:p>
            <a:pPr lvl="0"/>
            <a:r>
              <a:rPr lang="el-GR" dirty="0"/>
              <a:t>Ο ρόλος του κάθε μέλους της εξαρτάται από την επαγγελματική του ταυτότητα, από την εκπαίδευσή του, αλλά και από τη θέση που καταλαμβάνει στον κόσμο του παιδιού</a:t>
            </a:r>
            <a:r>
              <a:rPr lang="el-GR" dirty="0" smtClean="0"/>
              <a:t>.</a:t>
            </a:r>
            <a:endParaRPr lang="el-GR" dirty="0"/>
          </a:p>
          <a:p>
            <a:pPr lvl="0"/>
            <a:r>
              <a:rPr lang="el-GR" dirty="0"/>
              <a:t>Το παιδί με τα προβλήματα ψυχικής υγείας αναλαμβάνεται από την Διεπιστημονική Ομάδα σε πολλές από τις δραστηριότητες της ζωής του και της ψυχικής του πραγματικότητας</a:t>
            </a:r>
            <a:r>
              <a:rPr lang="el-GR" dirty="0" smtClean="0"/>
              <a:t>.</a:t>
            </a:r>
            <a:endParaRPr lang="el-GR" dirty="0"/>
          </a:p>
          <a:p>
            <a:pPr lvl="0"/>
            <a:r>
              <a:rPr lang="el-GR" dirty="0"/>
              <a:t>Οι διάφορες παρεμβάσεις λειτουργούν σε διαφορετικά επίπεδα και αλληλοσυμπληρώνονται.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61694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Ο ρόλος των μελών της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Διεπιστημονικής Ομάδας</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2/3</a:t>
            </a:r>
            <a:endParaRPr lang="el-GR" dirty="0"/>
          </a:p>
        </p:txBody>
      </p:sp>
      <p:sp>
        <p:nvSpPr>
          <p:cNvPr id="3" name="2 - Θέση περιεχομένου"/>
          <p:cNvSpPr>
            <a:spLocks noGrp="1"/>
          </p:cNvSpPr>
          <p:nvPr>
            <p:ph sz="quarter" idx="1"/>
          </p:nvPr>
        </p:nvSpPr>
        <p:spPr/>
        <p:txBody>
          <a:bodyPr>
            <a:normAutofit/>
          </a:bodyPr>
          <a:lstStyle/>
          <a:p>
            <a:pPr lvl="0"/>
            <a:r>
              <a:rPr lang="el-GR" dirty="0"/>
              <a:t>Ο Παιδοψυχίατρος θα αναλάβει την ευθύνη της εξέτασης του παιδιού και της οικογένειας και θα προτείνει την ειδικότερη θεραπευτική κατεύθυνση στην αντιμετώπιση των προβλημάτων </a:t>
            </a:r>
            <a:r>
              <a:rPr lang="el-GR" dirty="0" smtClean="0"/>
              <a:t>του.</a:t>
            </a:r>
          </a:p>
          <a:p>
            <a:pPr lvl="0"/>
            <a:r>
              <a:rPr lang="el-GR" dirty="0" smtClean="0"/>
              <a:t>Ο </a:t>
            </a:r>
            <a:r>
              <a:rPr lang="el-GR" dirty="0"/>
              <a:t>Ψυχολόγος θα αξιολογήσει τη νοητική και ψυχολογική του λειτουργία και θα συμμετέχει, ανάλογα με το επίπεδο της εξειδίκευσής του, στην ψυχοθεραπευτική εργασία με το παιδί ή με τους γονείς</a:t>
            </a:r>
            <a:r>
              <a:rPr lang="el-GR" dirty="0" smtClean="0"/>
              <a:t>.</a:t>
            </a:r>
            <a:endParaRPr lang="el-GR" dirty="0"/>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3376726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Ο ρόλος των μελών της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Διεπιστημονικής Ομάδας</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3/3</a:t>
            </a:r>
            <a:endParaRPr lang="el-GR" dirty="0"/>
          </a:p>
        </p:txBody>
      </p:sp>
      <p:sp>
        <p:nvSpPr>
          <p:cNvPr id="3" name="2 - Θέση περιεχομένου"/>
          <p:cNvSpPr>
            <a:spLocks noGrp="1"/>
          </p:cNvSpPr>
          <p:nvPr>
            <p:ph sz="quarter" idx="1"/>
          </p:nvPr>
        </p:nvSpPr>
        <p:spPr/>
        <p:txBody>
          <a:bodyPr>
            <a:normAutofit/>
          </a:bodyPr>
          <a:lstStyle/>
          <a:p>
            <a:pPr lvl="0"/>
            <a:r>
              <a:rPr lang="el-GR" dirty="0" smtClean="0"/>
              <a:t>Ο Ψυχοθεραπευτής θα πάρει μία ιδιάζουσα θέση στην ψυχική πραγματικότητα του παιδιού και θα εμπλακεί με τη </a:t>
            </a:r>
            <a:r>
              <a:rPr lang="el-GR" dirty="0" err="1" smtClean="0"/>
              <a:t>φαντασιωσική</a:t>
            </a:r>
            <a:r>
              <a:rPr lang="el-GR" dirty="0" smtClean="0"/>
              <a:t> του δραστηριότητα.</a:t>
            </a:r>
          </a:p>
          <a:p>
            <a:pPr lvl="0"/>
            <a:r>
              <a:rPr lang="el-GR" dirty="0" smtClean="0"/>
              <a:t>Ο Κοινωνικός Λειτουργός θα ασχοληθεί με τα προβλήματα που εκκρεμούν στην ψυχοκοινωνική πραγματικότητα του παιδιού και των γονιών του.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2198792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Εσωτερικές διεργασίες της </a:t>
            </a:r>
            <a:r>
              <a:rPr lang="en-US" dirty="0" smtClean="0"/>
              <a:t/>
            </a:r>
            <a:br>
              <a:rPr lang="en-US" dirty="0" smtClean="0"/>
            </a:br>
            <a:r>
              <a:rPr lang="el-GR" dirty="0" smtClean="0"/>
              <a:t>Διεπιστημονικής Ομάδας</a:t>
            </a:r>
            <a:r>
              <a:rPr lang="en-US" dirty="0" smtClean="0"/>
              <a:t> </a:t>
            </a:r>
            <a:r>
              <a:rPr lang="en-US" sz="3100" b="0" dirty="0" smtClean="0">
                <a:solidFill>
                  <a:srgbClr val="775F55">
                    <a:lumMod val="75000"/>
                  </a:srgbClr>
                </a:solidFill>
                <a:latin typeface="Calibri" panose="020F0502020204030204" pitchFamily="34" charset="0"/>
              </a:rPr>
              <a:t>1/2</a:t>
            </a:r>
            <a:endParaRPr lang="el-GR" dirty="0"/>
          </a:p>
        </p:txBody>
      </p:sp>
      <p:sp>
        <p:nvSpPr>
          <p:cNvPr id="3" name="2 - Θέση περιεχομένου"/>
          <p:cNvSpPr>
            <a:spLocks noGrp="1"/>
          </p:cNvSpPr>
          <p:nvPr>
            <p:ph sz="quarter" idx="1"/>
          </p:nvPr>
        </p:nvSpPr>
        <p:spPr/>
        <p:txBody>
          <a:bodyPr>
            <a:normAutofit/>
          </a:bodyPr>
          <a:lstStyle/>
          <a:p>
            <a:r>
              <a:rPr lang="el-GR" dirty="0" smtClean="0"/>
              <a:t>Η Διεπιστημονική Ομάδα για </a:t>
            </a:r>
            <a:r>
              <a:rPr lang="el-GR" dirty="0"/>
              <a:t>τις διάφορες αυτές δραστηριότητες, </a:t>
            </a:r>
            <a:r>
              <a:rPr lang="el-GR" dirty="0" smtClean="0"/>
              <a:t>χρειάζεται </a:t>
            </a:r>
            <a:r>
              <a:rPr lang="el-GR" dirty="0"/>
              <a:t>να επιτελεί στο εσωτερικό </a:t>
            </a:r>
            <a:r>
              <a:rPr lang="el-GR" dirty="0" smtClean="0"/>
              <a:t>της </a:t>
            </a:r>
            <a:r>
              <a:rPr lang="el-GR" dirty="0"/>
              <a:t>αναγκαίες διεργασίες σύνθεσης, έτσι ώστε η συλλογική </a:t>
            </a:r>
            <a:r>
              <a:rPr lang="el-GR" dirty="0" smtClean="0"/>
              <a:t>θεραπευτική </a:t>
            </a:r>
            <a:r>
              <a:rPr lang="el-GR" dirty="0"/>
              <a:t>παρέμβαση να έχει την απαραίτητη συνοχή. </a:t>
            </a:r>
            <a:endParaRPr lang="el-GR" dirty="0" smtClean="0"/>
          </a:p>
          <a:p>
            <a:r>
              <a:rPr lang="el-GR" dirty="0" smtClean="0"/>
              <a:t>Το </a:t>
            </a:r>
            <a:r>
              <a:rPr lang="el-GR" dirty="0"/>
              <a:t>έργο αυτό δεν είναι εύκολο. </a:t>
            </a:r>
            <a:endParaRPr lang="el-GR" dirty="0" smtClean="0"/>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3124291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Εσωτερικές διεργασίες της </a:t>
            </a:r>
            <a:r>
              <a:rPr lang="en-US" dirty="0">
                <a:solidFill>
                  <a:srgbClr val="775F55">
                    <a:lumMod val="75000"/>
                  </a:srgbClr>
                </a:solidFill>
              </a:rPr>
              <a:t/>
            </a:r>
            <a:br>
              <a:rPr lang="en-US" dirty="0">
                <a:solidFill>
                  <a:srgbClr val="775F55">
                    <a:lumMod val="75000"/>
                  </a:srgbClr>
                </a:solidFill>
              </a:rPr>
            </a:br>
            <a:r>
              <a:rPr lang="el-GR" dirty="0">
                <a:solidFill>
                  <a:srgbClr val="775F55">
                    <a:lumMod val="75000"/>
                  </a:srgbClr>
                </a:solidFill>
              </a:rPr>
              <a:t>Διεπιστημονικής Ομάδας</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p:txBody>
          <a:bodyPr>
            <a:normAutofit/>
          </a:bodyPr>
          <a:lstStyle/>
          <a:p>
            <a:r>
              <a:rPr lang="el-GR" dirty="0" smtClean="0"/>
              <a:t>Σε αντίθεση με την συγχώνευση ή τον κατακερματισμό, η Διεπιστημονική ομάδα έχει ανάγκη να λειτουργεί εσωτερικά μέσα σε κλίμα αμοιβαίου σεβασμού της επαγγελματικής και προσωπικής ταυτότητας των μελών της. </a:t>
            </a:r>
          </a:p>
          <a:p>
            <a:r>
              <a:rPr lang="el-GR" dirty="0" smtClean="0"/>
              <a:t>Ο κάθε ειδικός της Διεπιστημονικής Ομάδας είναι ατομικά υπεύθυνος για το έργο του με το παιδί ή την οικογένεια και υπεύθυνος συλλογικά για το έργο της ομάδας.</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1611799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lvl="0"/>
            <a:r>
              <a:rPr lang="el-GR" dirty="0" smtClean="0"/>
              <a:t>Όταν τα μέλη των ομάδων έχουν την ευκαιρία να κατανοήσουν την εκπαίδευση, τις δεξιότητες, την εμπειρία, τη φιλοσοφία και τους περιορισμούς των άλλων, στις συγκεκριμένες συνθήκες εργασίας, στις οποίες αξιοποιούνται οι προσωπικές και επαγγελματικές δυνατότητες του καθενός.</a:t>
            </a:r>
          </a:p>
          <a:p>
            <a:r>
              <a:rPr lang="el-GR" dirty="0" smtClean="0"/>
              <a:t>Όταν οι διαφορές απόψεων βιώνονται ως δημιουργικές.</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
        <p:nvSpPr>
          <p:cNvPr id="5" name="Τίτλος 4"/>
          <p:cNvSpPr>
            <a:spLocks noGrp="1"/>
          </p:cNvSpPr>
          <p:nvPr>
            <p:ph type="title"/>
          </p:nvPr>
        </p:nvSpPr>
        <p:spPr>
          <a:xfrm>
            <a:off x="539552" y="116632"/>
            <a:ext cx="8280920" cy="1102568"/>
          </a:xfrm>
        </p:spPr>
        <p:txBody>
          <a:bodyPr>
            <a:noAutofit/>
          </a:bodyPr>
          <a:lstStyle/>
          <a:p>
            <a:r>
              <a:rPr lang="el-GR" sz="3200" dirty="0">
                <a:solidFill>
                  <a:srgbClr val="775F55">
                    <a:lumMod val="75000"/>
                  </a:srgbClr>
                </a:solidFill>
              </a:rPr>
              <a:t>Η αποτελεσματική συνεργασία μίας  Διεπιστημονικής Ομάδας είναι εφικτή: </a:t>
            </a:r>
            <a:r>
              <a:rPr lang="el-GR" sz="2800" b="0" dirty="0">
                <a:solidFill>
                  <a:srgbClr val="775F55">
                    <a:lumMod val="75000"/>
                  </a:srgbClr>
                </a:solidFill>
              </a:rPr>
              <a:t>1/2</a:t>
            </a:r>
            <a:endParaRPr lang="el-GR" sz="2800" b="0" dirty="0"/>
          </a:p>
        </p:txBody>
      </p:sp>
    </p:spTree>
    <p:extLst>
      <p:ext uri="{BB962C8B-B14F-4D97-AF65-F5344CB8AC3E}">
        <p14:creationId xmlns:p14="http://schemas.microsoft.com/office/powerpoint/2010/main" val="672230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lvl="0"/>
            <a:r>
              <a:rPr lang="el-GR" dirty="0" smtClean="0"/>
              <a:t>Όταν </a:t>
            </a:r>
            <a:r>
              <a:rPr lang="el-GR" dirty="0"/>
              <a:t>τα μέλη της είναι αφοσιωμένα στην προσωπική εξέλιξη και στη διατήρηση υψηλών στόχων ως προς την παροχή </a:t>
            </a:r>
            <a:r>
              <a:rPr lang="el-GR" dirty="0" smtClean="0"/>
              <a:t>υπηρεσιών.</a:t>
            </a:r>
            <a:endParaRPr lang="el-GR" dirty="0"/>
          </a:p>
          <a:p>
            <a:pPr lvl="0"/>
            <a:r>
              <a:rPr lang="el-GR" dirty="0"/>
              <a:t>Ό</a:t>
            </a:r>
            <a:r>
              <a:rPr lang="el-GR" dirty="0" smtClean="0"/>
              <a:t>ταν </a:t>
            </a:r>
            <a:r>
              <a:rPr lang="el-GR" dirty="0"/>
              <a:t>υπάρχουν δυνατότητες εκπαίδευσης στη διεπιστημονική </a:t>
            </a:r>
            <a:r>
              <a:rPr lang="el-GR" dirty="0" smtClean="0"/>
              <a:t>συνεργασία.</a:t>
            </a:r>
            <a:endParaRPr lang="el-GR" dirty="0"/>
          </a:p>
          <a:p>
            <a:pPr lvl="0"/>
            <a:r>
              <a:rPr lang="el-GR" dirty="0"/>
              <a:t>Ό</a:t>
            </a:r>
            <a:r>
              <a:rPr lang="el-GR" dirty="0" smtClean="0"/>
              <a:t>ταν </a:t>
            </a:r>
            <a:r>
              <a:rPr lang="el-GR" dirty="0"/>
              <a:t>η καταγραφή των δεδομένων της αντιμετώπισης και οι συνεχείς ανασκοπήσεις τηρούνται από όλους.</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25</a:t>
            </a:fld>
            <a:endParaRPr lang="el-GR"/>
          </a:p>
        </p:txBody>
      </p:sp>
      <p:sp>
        <p:nvSpPr>
          <p:cNvPr id="8" name="Τίτλος 4"/>
          <p:cNvSpPr>
            <a:spLocks noGrp="1"/>
          </p:cNvSpPr>
          <p:nvPr>
            <p:ph type="title"/>
          </p:nvPr>
        </p:nvSpPr>
        <p:spPr>
          <a:xfrm>
            <a:off x="539552" y="116632"/>
            <a:ext cx="8280920" cy="1102568"/>
          </a:xfrm>
        </p:spPr>
        <p:txBody>
          <a:bodyPr>
            <a:noAutofit/>
          </a:bodyPr>
          <a:lstStyle/>
          <a:p>
            <a:r>
              <a:rPr lang="el-GR" sz="3200" dirty="0">
                <a:solidFill>
                  <a:srgbClr val="775F55">
                    <a:lumMod val="75000"/>
                  </a:srgbClr>
                </a:solidFill>
              </a:rPr>
              <a:t>Η αποτελεσματική συνεργασία μίας  Διεπιστημονικής Ομάδας είναι εφικτή: </a:t>
            </a:r>
            <a:r>
              <a:rPr lang="en-US" sz="2800" b="0" dirty="0" smtClean="0">
                <a:solidFill>
                  <a:srgbClr val="775F55">
                    <a:lumMod val="75000"/>
                  </a:srgbClr>
                </a:solidFill>
                <a:latin typeface="Calibri" panose="020F0502020204030204" pitchFamily="34" charset="0"/>
              </a:rPr>
              <a:t>2</a:t>
            </a:r>
            <a:r>
              <a:rPr lang="el-GR" sz="2800" b="0" dirty="0" smtClean="0">
                <a:solidFill>
                  <a:srgbClr val="775F55">
                    <a:lumMod val="75000"/>
                  </a:srgbClr>
                </a:solidFill>
              </a:rPr>
              <a:t>/2</a:t>
            </a:r>
            <a:endParaRPr lang="el-GR" sz="3000" b="0" dirty="0"/>
          </a:p>
        </p:txBody>
      </p:sp>
    </p:spTree>
    <p:extLst>
      <p:ext uri="{BB962C8B-B14F-4D97-AF65-F5344CB8AC3E}">
        <p14:creationId xmlns:p14="http://schemas.microsoft.com/office/powerpoint/2010/main" val="2477820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781128"/>
          </a:xfrm>
        </p:spPr>
        <p:txBody>
          <a:bodyPr>
            <a:normAutofit/>
          </a:bodyPr>
          <a:lstStyle/>
          <a:p>
            <a:pPr marL="355600" lvl="1" indent="-355600">
              <a:buClr>
                <a:srgbClr val="C00000"/>
              </a:buClr>
              <a:buSzPct val="80000"/>
              <a:buFont typeface="Wingdings" pitchFamily="2" charset="2"/>
              <a:buChar char="ü"/>
            </a:pPr>
            <a:r>
              <a:rPr lang="el-GR" dirty="0" smtClean="0"/>
              <a:t>Οι δυσκολίες </a:t>
            </a:r>
            <a:r>
              <a:rPr lang="el-GR" dirty="0"/>
              <a:t>στις σχέσεις ανάμεσα στα μέλη </a:t>
            </a:r>
            <a:r>
              <a:rPr lang="el-GR" dirty="0" smtClean="0"/>
              <a:t>της, που οφείλονται </a:t>
            </a:r>
            <a:r>
              <a:rPr lang="el-GR" dirty="0"/>
              <a:t>στους παράγοντες που </a:t>
            </a:r>
            <a:r>
              <a:rPr lang="el-GR" dirty="0" err="1" smtClean="0"/>
              <a:t>προανεφέρθηκαν</a:t>
            </a:r>
            <a:r>
              <a:rPr lang="el-GR" dirty="0" smtClean="0"/>
              <a:t>.</a:t>
            </a:r>
          </a:p>
          <a:p>
            <a:pPr marL="355600" lvl="1" indent="-355600">
              <a:buClr>
                <a:srgbClr val="C00000"/>
              </a:buClr>
              <a:buSzPct val="80000"/>
              <a:buFont typeface="Wingdings" pitchFamily="2" charset="2"/>
              <a:buChar char="ü"/>
            </a:pPr>
            <a:r>
              <a:rPr lang="el-GR" dirty="0" smtClean="0"/>
              <a:t>Η </a:t>
            </a:r>
            <a:r>
              <a:rPr lang="el-GR" dirty="0"/>
              <a:t>έλλειψη σαφήνειας στον καθορισμό των ρόλων και του θεσμικού πλαισίου λειτουργίας, καθώς και οι επικαλύψεις για ότι αφορά τις αρμοδιότητες του </a:t>
            </a:r>
            <a:r>
              <a:rPr lang="el-GR" dirty="0" smtClean="0"/>
              <a:t>καθενός. </a:t>
            </a:r>
            <a:endParaRPr lang="el-GR" dirty="0"/>
          </a:p>
          <a:p>
            <a:pPr marL="355600" lvl="1" indent="-355600">
              <a:buClr>
                <a:srgbClr val="C00000"/>
              </a:buClr>
              <a:buSzPct val="80000"/>
              <a:buFont typeface="Wingdings" pitchFamily="2" charset="2"/>
              <a:buChar char="ü"/>
            </a:pPr>
            <a:r>
              <a:rPr lang="el-GR" dirty="0" smtClean="0"/>
              <a:t>Το ασυνείδητο άγχος που μπορεί να παράγει το έργο της ενασχόλησης με τα προβλήματα ψυχικής υγείας των παιδιών και των οικογενειών τους, που σε πολλές περιπτώσεις αφορούν σε βίαιες, διαταραγμένες και παραμορφωμένες σχέσεις.</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26</a:t>
            </a:fld>
            <a:endParaRPr lang="el-GR"/>
          </a:p>
        </p:txBody>
      </p:sp>
      <p:sp>
        <p:nvSpPr>
          <p:cNvPr id="5" name="Τίτλος 4"/>
          <p:cNvSpPr>
            <a:spLocks noGrp="1"/>
          </p:cNvSpPr>
          <p:nvPr>
            <p:ph type="title"/>
          </p:nvPr>
        </p:nvSpPr>
        <p:spPr/>
        <p:txBody>
          <a:bodyPr>
            <a:normAutofit fontScale="90000"/>
          </a:bodyPr>
          <a:lstStyle/>
          <a:p>
            <a:r>
              <a:rPr lang="el-GR" dirty="0"/>
              <a:t>Πηγές </a:t>
            </a:r>
            <a:r>
              <a:rPr lang="el-GR" dirty="0" smtClean="0"/>
              <a:t>εσωτερικών συγκρούσεων </a:t>
            </a:r>
            <a:r>
              <a:rPr lang="el-GR" dirty="0"/>
              <a:t>της Διεπιστημονικής </a:t>
            </a:r>
            <a:r>
              <a:rPr lang="el-GR" dirty="0" smtClean="0"/>
              <a:t>Ομάδας</a:t>
            </a:r>
            <a:endParaRPr lang="el-GR" dirty="0"/>
          </a:p>
        </p:txBody>
      </p:sp>
    </p:spTree>
    <p:extLst>
      <p:ext uri="{BB962C8B-B14F-4D97-AF65-F5344CB8AC3E}">
        <p14:creationId xmlns:p14="http://schemas.microsoft.com/office/powerpoint/2010/main" val="658785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Η </a:t>
            </a:r>
            <a:r>
              <a:rPr lang="el-GR" dirty="0"/>
              <a:t>διεργασία εξωτερικής συστηματικής </a:t>
            </a:r>
            <a:r>
              <a:rPr lang="el-GR" dirty="0" smtClean="0"/>
              <a:t>εποπτείας</a:t>
            </a:r>
            <a:endParaRPr lang="el-GR" dirty="0"/>
          </a:p>
        </p:txBody>
      </p:sp>
      <p:sp>
        <p:nvSpPr>
          <p:cNvPr id="3" name="2 - Θέση περιεχομένου"/>
          <p:cNvSpPr>
            <a:spLocks noGrp="1"/>
          </p:cNvSpPr>
          <p:nvPr>
            <p:ph sz="quarter" idx="1"/>
          </p:nvPr>
        </p:nvSpPr>
        <p:spPr>
          <a:xfrm>
            <a:off x="612648" y="1600200"/>
            <a:ext cx="8153400" cy="4997152"/>
          </a:xfrm>
        </p:spPr>
        <p:txBody>
          <a:bodyPr>
            <a:noAutofit/>
          </a:bodyPr>
          <a:lstStyle/>
          <a:p>
            <a:r>
              <a:rPr lang="el-GR" dirty="0"/>
              <a:t>Για να αναγνωρίζει και να </a:t>
            </a:r>
            <a:r>
              <a:rPr lang="el-GR" dirty="0" smtClean="0"/>
              <a:t>αντιμετωπίζει </a:t>
            </a:r>
            <a:r>
              <a:rPr lang="el-GR" dirty="0"/>
              <a:t>τις συλλογικές άμυνες ενάντια στο άγχος, </a:t>
            </a:r>
            <a:r>
              <a:rPr lang="el-GR" dirty="0" smtClean="0"/>
              <a:t>η </a:t>
            </a:r>
            <a:r>
              <a:rPr lang="el-GR" dirty="0"/>
              <a:t>Διεπιστημονική Ομάδα </a:t>
            </a:r>
            <a:r>
              <a:rPr lang="el-GR" dirty="0" smtClean="0"/>
              <a:t>αυτό που χρειάζεται στην </a:t>
            </a:r>
            <a:r>
              <a:rPr lang="el-GR" dirty="0"/>
              <a:t>λειτουργία της είναι η διεργασία εξωτερικής συστηματικής εποπτείας. </a:t>
            </a:r>
            <a:endParaRPr lang="el-GR" dirty="0" smtClean="0"/>
          </a:p>
          <a:p>
            <a:r>
              <a:rPr lang="el-GR" dirty="0" smtClean="0"/>
              <a:t>Με </a:t>
            </a:r>
            <a:r>
              <a:rPr lang="el-GR" dirty="0"/>
              <a:t>την εποπτεία η ομάδα μπορεί συλλογικά να αντιλαμβάνεται τέτοιες τάσεις και να βρίσκει τρόπους για να τις αντιμετωπίζει</a:t>
            </a:r>
            <a:r>
              <a:rPr lang="el-GR" dirty="0" smtClean="0"/>
              <a:t>.</a:t>
            </a:r>
          </a:p>
          <a:p>
            <a:r>
              <a:rPr lang="el-GR" sz="2200" b="1" dirty="0" smtClean="0"/>
              <a:t>Η </a:t>
            </a:r>
            <a:r>
              <a:rPr lang="el-GR" sz="2200" b="1" dirty="0"/>
              <a:t>εποπτεία της ομάδας σε τακτική βάση είναι αναγκαία για να αποτρέψει </a:t>
            </a:r>
            <a:r>
              <a:rPr lang="el-GR" sz="2200" b="1" dirty="0" err="1"/>
              <a:t>υπεραμυντικές</a:t>
            </a:r>
            <a:r>
              <a:rPr lang="el-GR" sz="2200" b="1" dirty="0"/>
              <a:t> ή καθοδηγούμενες από το ασυνείδητο άγχος πρακτικές και να παραμείνει αληθινά επικεντρωμένη στο έργο της.</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27</a:t>
            </a:fld>
            <a:endParaRPr lang="el-GR"/>
          </a:p>
        </p:txBody>
      </p:sp>
    </p:spTree>
    <p:extLst>
      <p:ext uri="{BB962C8B-B14F-4D97-AF65-F5344CB8AC3E}">
        <p14:creationId xmlns:p14="http://schemas.microsoft.com/office/powerpoint/2010/main" val="177010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355600" lvl="1" indent="-355600">
              <a:buClr>
                <a:srgbClr val="C00000"/>
              </a:buClr>
              <a:buSzPct val="80000"/>
              <a:buFont typeface="Wingdings" pitchFamily="2" charset="2"/>
              <a:buChar char="ü"/>
            </a:pPr>
            <a:r>
              <a:rPr lang="el-GR" dirty="0" smtClean="0"/>
              <a:t>Συμμετέχουν στην διάγνωση των προβλημάτων του παιδιού με την αξιολόγηση της πορείας των σχέσεων μητέρας-πατέρα-παιδιού, της εσωτερικής λειτουργίας της οικογένειας και των σχέσεών της με την κοινότητα.</a:t>
            </a:r>
          </a:p>
          <a:p>
            <a:pPr marL="355600" lvl="1" indent="-355600">
              <a:buClr>
                <a:srgbClr val="C00000"/>
              </a:buClr>
              <a:buSzPct val="80000"/>
              <a:buFont typeface="Wingdings" pitchFamily="2" charset="2"/>
              <a:buChar char="ü"/>
            </a:pPr>
            <a:r>
              <a:rPr lang="el-GR" dirty="0" smtClean="0"/>
              <a:t>Συμμετέχουν στην </a:t>
            </a:r>
            <a:r>
              <a:rPr lang="el-GR" dirty="0"/>
              <a:t>θεραπευτική διαδικασία του παιδιού αναλαμβάνοντας την συμβουλευτική των </a:t>
            </a:r>
            <a:r>
              <a:rPr lang="el-GR" dirty="0" smtClean="0"/>
              <a:t>γονέων</a:t>
            </a:r>
            <a:r>
              <a:rPr lang="el-GR" dirty="0"/>
              <a:t>.</a:t>
            </a:r>
            <a:r>
              <a:rPr lang="el-GR" dirty="0" smtClean="0"/>
              <a:t> </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28</a:t>
            </a:fld>
            <a:endParaRPr lang="el-GR"/>
          </a:p>
        </p:txBody>
      </p:sp>
      <p:sp>
        <p:nvSpPr>
          <p:cNvPr id="5" name="Τίτλος 4"/>
          <p:cNvSpPr>
            <a:spLocks noGrp="1"/>
          </p:cNvSpPr>
          <p:nvPr>
            <p:ph type="title"/>
          </p:nvPr>
        </p:nvSpPr>
        <p:spPr>
          <a:xfrm>
            <a:off x="251520" y="228600"/>
            <a:ext cx="8784976" cy="990600"/>
          </a:xfrm>
        </p:spPr>
        <p:txBody>
          <a:bodyPr>
            <a:normAutofit fontScale="90000"/>
          </a:bodyPr>
          <a:lstStyle/>
          <a:p>
            <a:r>
              <a:rPr lang="el-GR" dirty="0" smtClean="0"/>
              <a:t>Ρόλοι Κοινωνικών Λειτουργών Διεπιστημονικής Ομάδας </a:t>
            </a:r>
            <a:r>
              <a:rPr lang="el-GR" dirty="0"/>
              <a:t>ψυχικής υγείας </a:t>
            </a:r>
            <a:r>
              <a:rPr lang="el-GR" dirty="0" smtClean="0"/>
              <a:t>παιδιών </a:t>
            </a:r>
            <a:r>
              <a:rPr lang="el-GR" sz="3100" b="0" dirty="0" smtClean="0"/>
              <a:t>1/3</a:t>
            </a:r>
            <a:endParaRPr lang="el-GR" sz="3100" b="0" dirty="0"/>
          </a:p>
        </p:txBody>
      </p:sp>
    </p:spTree>
    <p:extLst>
      <p:ext uri="{BB962C8B-B14F-4D97-AF65-F5344CB8AC3E}">
        <p14:creationId xmlns:p14="http://schemas.microsoft.com/office/powerpoint/2010/main" val="2861125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Ψυχιατρική Μεταρρύθμιση και Διεπιστημονική Συνεργασία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2/4</a:t>
            </a:r>
            <a:endParaRPr lang="el-GR" dirty="0"/>
          </a:p>
        </p:txBody>
      </p:sp>
      <p:sp>
        <p:nvSpPr>
          <p:cNvPr id="3" name="2 - Θέση περιεχομένου"/>
          <p:cNvSpPr>
            <a:spLocks noGrp="1"/>
          </p:cNvSpPr>
          <p:nvPr>
            <p:ph sz="quarter" idx="1"/>
          </p:nvPr>
        </p:nvSpPr>
        <p:spPr/>
        <p:txBody>
          <a:bodyPr>
            <a:normAutofit/>
          </a:bodyPr>
          <a:lstStyle/>
          <a:p>
            <a:r>
              <a:rPr lang="el-GR" dirty="0" smtClean="0"/>
              <a:t>Το γεγονός αυτό θέτει νέα δεδομένα στις υπηρεσίες και στους επαγγελματίες ψυχικής υγείας σε σχέση με τις παραδοσιακές τους πρακτικές στο ψυχιατρείο και απαιτεί νέες μεθόδους.</a:t>
            </a:r>
          </a:p>
          <a:p>
            <a:r>
              <a:rPr lang="el-GR" dirty="0" smtClean="0"/>
              <a:t>Η διάσπαση και η αποκέντρωση των υπηρεσιών του ψυχιατρείου μέσα στην κοινότητα αλλάζει τη δομή και τις λειτουργίες τους, με συνέπεια να τροποποιείται και ο ρόλος των επαγγελματιών ψυχικής υγείας.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2337119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354013" lvl="1" indent="-354013">
              <a:buClr>
                <a:srgbClr val="C00000"/>
              </a:buClr>
              <a:buSzPct val="80000"/>
              <a:buFont typeface="Wingdings" pitchFamily="2" charset="2"/>
              <a:buChar char="ü"/>
            </a:pPr>
            <a:r>
              <a:rPr lang="el-GR" dirty="0" smtClean="0"/>
              <a:t>Αναλαμβάνουν τη μόνιμη επαφή και επικοινωνία της ομάδας με διάφορα θεραπευτικά και εκπαιδευτικά κέντρα και φορείς της κοινότητας.</a:t>
            </a:r>
          </a:p>
          <a:p>
            <a:pPr marL="354013" lvl="1" indent="-354013">
              <a:buClr>
                <a:srgbClr val="C00000"/>
              </a:buClr>
              <a:buSzPct val="80000"/>
              <a:buFont typeface="Wingdings" pitchFamily="2" charset="2"/>
              <a:buChar char="ü"/>
            </a:pPr>
            <a:r>
              <a:rPr lang="el-GR" dirty="0" smtClean="0"/>
              <a:t>Συνεισφέρουν στην ανάπτυξη κοινοτικών προγραμμάτων για την υποστήριξη των οικογενειών.</a:t>
            </a:r>
          </a:p>
          <a:p>
            <a:pPr marL="354013" lvl="1" indent="-354013">
              <a:buClr>
                <a:srgbClr val="C00000"/>
              </a:buClr>
              <a:buSzPct val="80000"/>
              <a:buFont typeface="Wingdings" pitchFamily="2" charset="2"/>
              <a:buChar char="ü"/>
            </a:pPr>
            <a:r>
              <a:rPr lang="el-GR" dirty="0" smtClean="0"/>
              <a:t>Συμβάλλουν και πληροφορούν την οικογένεια για τις δυνατότητες υποστήριξης από το κοινοτικό δίκτυο σε επίπεδο υλικής και ψυχοκοινωνικής  βοήθειας.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29</a:t>
            </a:fld>
            <a:endParaRPr lang="el-GR"/>
          </a:p>
        </p:txBody>
      </p:sp>
      <p:sp>
        <p:nvSpPr>
          <p:cNvPr id="6" name="Τίτλος 4"/>
          <p:cNvSpPr>
            <a:spLocks noGrp="1"/>
          </p:cNvSpPr>
          <p:nvPr>
            <p:ph type="title"/>
          </p:nvPr>
        </p:nvSpPr>
        <p:spPr>
          <a:xfrm>
            <a:off x="251520" y="228600"/>
            <a:ext cx="8784976" cy="990600"/>
          </a:xfrm>
        </p:spPr>
        <p:txBody>
          <a:bodyPr>
            <a:normAutofit fontScale="90000"/>
          </a:bodyPr>
          <a:lstStyle/>
          <a:p>
            <a:r>
              <a:rPr lang="el-GR" dirty="0" smtClean="0"/>
              <a:t>Ρόλοι Κοινωνικών Λειτουργών Διεπιστημονικής Ομάδας </a:t>
            </a:r>
            <a:r>
              <a:rPr lang="el-GR" dirty="0"/>
              <a:t>ψυχικής υγείας </a:t>
            </a:r>
            <a:r>
              <a:rPr lang="el-GR" dirty="0" smtClean="0"/>
              <a:t>παιδιών </a:t>
            </a:r>
            <a:r>
              <a:rPr lang="en-US" sz="3100" b="0" dirty="0">
                <a:latin typeface="Calibri" panose="020F0502020204030204" pitchFamily="34" charset="0"/>
              </a:rPr>
              <a:t>2</a:t>
            </a:r>
            <a:r>
              <a:rPr lang="el-GR" sz="3100" b="0" dirty="0" smtClean="0"/>
              <a:t>/3</a:t>
            </a:r>
            <a:endParaRPr lang="el-GR" sz="3100" b="0" dirty="0"/>
          </a:p>
        </p:txBody>
      </p:sp>
    </p:spTree>
    <p:extLst>
      <p:ext uri="{BB962C8B-B14F-4D97-AF65-F5344CB8AC3E}">
        <p14:creationId xmlns:p14="http://schemas.microsoft.com/office/powerpoint/2010/main" val="806846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355600" lvl="1" indent="-355600">
              <a:buClr>
                <a:srgbClr val="C00000"/>
              </a:buClr>
              <a:buSzPct val="80000"/>
              <a:buFont typeface="Wingdings" pitchFamily="2" charset="2"/>
              <a:buChar char="ü"/>
            </a:pPr>
            <a:r>
              <a:rPr lang="el-GR" dirty="0" smtClean="0"/>
              <a:t>Συνεισφέρουν στη παραπομπή του παιδιού σε κάποιο άλλο ειδικό παιδαγωγικό ή θεραπευτικό κέντρο.</a:t>
            </a:r>
          </a:p>
          <a:p>
            <a:pPr marL="355600" lvl="1" indent="-355600">
              <a:buClr>
                <a:srgbClr val="C00000"/>
              </a:buClr>
              <a:buSzPct val="80000"/>
              <a:buFont typeface="Wingdings" pitchFamily="2" charset="2"/>
              <a:buChar char="ü"/>
            </a:pPr>
            <a:r>
              <a:rPr lang="el-GR" dirty="0" smtClean="0"/>
              <a:t>Συμβάλουν στην ανάπτυξη προγραμμάτων πρόληψης και προαγωγής της ψυχικής υγείας του παιδιού στην κοινότητα, και</a:t>
            </a:r>
          </a:p>
          <a:p>
            <a:pPr marL="355600" lvl="1" indent="-355600">
              <a:buClr>
                <a:srgbClr val="C00000"/>
              </a:buClr>
              <a:buSzPct val="80000"/>
              <a:buFont typeface="Wingdings" pitchFamily="2" charset="2"/>
              <a:buChar char="ü"/>
            </a:pPr>
            <a:r>
              <a:rPr lang="el-GR" dirty="0" smtClean="0"/>
              <a:t>Αναπτύσσουν δράσεις για την αντιμετώπιση των προκαταλήψεων και του στίγματος της ψυχικής ασθένειας και του κοινωνικού αποκλεισμού των ατόμων με προβλήματα ψυχικής υγείας στην κοινότητα.</a:t>
            </a:r>
          </a:p>
          <a:p>
            <a:pPr marL="355600" indent="-355600"/>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30</a:t>
            </a:fld>
            <a:endParaRPr lang="el-GR"/>
          </a:p>
        </p:txBody>
      </p:sp>
      <p:sp>
        <p:nvSpPr>
          <p:cNvPr id="6" name="Τίτλος 4"/>
          <p:cNvSpPr>
            <a:spLocks noGrp="1"/>
          </p:cNvSpPr>
          <p:nvPr>
            <p:ph type="title"/>
          </p:nvPr>
        </p:nvSpPr>
        <p:spPr>
          <a:xfrm>
            <a:off x="251520" y="228600"/>
            <a:ext cx="8784976" cy="990600"/>
          </a:xfrm>
        </p:spPr>
        <p:txBody>
          <a:bodyPr>
            <a:normAutofit fontScale="90000"/>
          </a:bodyPr>
          <a:lstStyle/>
          <a:p>
            <a:r>
              <a:rPr lang="el-GR" dirty="0" smtClean="0"/>
              <a:t>Ρόλοι Κοινωνικών Λειτουργών Διεπιστημονικής Ομάδας </a:t>
            </a:r>
            <a:r>
              <a:rPr lang="el-GR" dirty="0"/>
              <a:t>ψυχικής υγείας </a:t>
            </a:r>
            <a:r>
              <a:rPr lang="el-GR" dirty="0" smtClean="0"/>
              <a:t>παιδιών </a:t>
            </a:r>
            <a:r>
              <a:rPr lang="en-US" sz="3100" b="0" dirty="0">
                <a:latin typeface="Calibri" panose="020F0502020204030204" pitchFamily="34" charset="0"/>
              </a:rPr>
              <a:t>3</a:t>
            </a:r>
            <a:r>
              <a:rPr lang="el-GR" sz="3100" b="0" dirty="0" smtClean="0"/>
              <a:t>/3</a:t>
            </a:r>
            <a:endParaRPr lang="el-GR" sz="3100" b="0" dirty="0"/>
          </a:p>
        </p:txBody>
      </p:sp>
    </p:spTree>
    <p:extLst>
      <p:ext uri="{BB962C8B-B14F-4D97-AF65-F5344CB8AC3E}">
        <p14:creationId xmlns:p14="http://schemas.microsoft.com/office/powerpoint/2010/main" val="1272746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Autofit/>
          </a:bodyPr>
          <a:lstStyle/>
          <a:p>
            <a:r>
              <a:rPr lang="el-GR" dirty="0" smtClean="0"/>
              <a:t>Σήμερα </a:t>
            </a:r>
            <a:r>
              <a:rPr lang="el-GR" dirty="0"/>
              <a:t>βρισκόμαστε σε μία περίοδο που έχουν σημειωθεί σημαντικές εξελίξεις στο τομέα της ψυχικής υγείας. Αυτές αφορούν τόσο στην πρόοδο των επιστημών, όσο και στην ανάπτυξη των υπηρεσιών. </a:t>
            </a:r>
            <a:endParaRPr lang="el-GR" dirty="0" smtClean="0"/>
          </a:p>
          <a:p>
            <a:r>
              <a:rPr lang="el-GR" dirty="0" smtClean="0"/>
              <a:t>Σταδιακά </a:t>
            </a:r>
            <a:r>
              <a:rPr lang="el-GR" dirty="0"/>
              <a:t>συγκροτείται ένα πλαίσιο στο οποίο δίνεται ιδιαίτερη έμφαση στην διεπιστημονική συνεργασία, διότι όπως δείχνουν η εμπειρία, αλλά και ερευνητικά δεδομένα, η διεπιστημονική συνεργασία δημιουργεί τις κατάλληλες συνθήκες για την βελτίωση της φροντίδας της ψυχικής υγείας.</a:t>
            </a: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31</a:t>
            </a:fld>
            <a:endParaRPr lang="el-GR"/>
          </a:p>
        </p:txBody>
      </p:sp>
      <p:sp>
        <p:nvSpPr>
          <p:cNvPr id="5" name="Τίτλος 4"/>
          <p:cNvSpPr>
            <a:spLocks noGrp="1"/>
          </p:cNvSpPr>
          <p:nvPr>
            <p:ph type="title"/>
          </p:nvPr>
        </p:nvSpPr>
        <p:spPr/>
        <p:txBody>
          <a:bodyPr>
            <a:normAutofit/>
          </a:bodyPr>
          <a:lstStyle/>
          <a:p>
            <a:r>
              <a:rPr lang="el-GR" sz="3200" dirty="0" smtClean="0"/>
              <a:t>Σύνοψη </a:t>
            </a:r>
            <a:r>
              <a:rPr lang="el-GR" sz="2800" b="0" dirty="0" smtClean="0"/>
              <a:t>1/2</a:t>
            </a:r>
            <a:endParaRPr lang="el-GR" sz="2800" b="0" dirty="0"/>
          </a:p>
        </p:txBody>
      </p:sp>
    </p:spTree>
    <p:extLst>
      <p:ext uri="{BB962C8B-B14F-4D97-AF65-F5344CB8AC3E}">
        <p14:creationId xmlns:p14="http://schemas.microsoft.com/office/powerpoint/2010/main" val="377953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sz="3200" dirty="0">
                <a:solidFill>
                  <a:srgbClr val="775F55">
                    <a:lumMod val="75000"/>
                  </a:srgbClr>
                </a:solidFill>
              </a:rPr>
              <a:t>Σύνοψη </a:t>
            </a:r>
            <a:r>
              <a:rPr lang="en-US" sz="2800" b="0" dirty="0">
                <a:solidFill>
                  <a:srgbClr val="775F55">
                    <a:lumMod val="75000"/>
                  </a:srgbClr>
                </a:solidFill>
                <a:latin typeface="Calibri" panose="020F0502020204030204" pitchFamily="34" charset="0"/>
              </a:rPr>
              <a:t>2</a:t>
            </a:r>
            <a:r>
              <a:rPr lang="el-GR" sz="2800" b="0" dirty="0" smtClean="0">
                <a:solidFill>
                  <a:srgbClr val="775F55">
                    <a:lumMod val="75000"/>
                  </a:srgbClr>
                </a:solidFill>
              </a:rPr>
              <a:t>/2</a:t>
            </a:r>
            <a:endParaRPr lang="el-GR" dirty="0"/>
          </a:p>
        </p:txBody>
      </p:sp>
      <p:sp>
        <p:nvSpPr>
          <p:cNvPr id="3" name="2 - Θέση περιεχομένου"/>
          <p:cNvSpPr>
            <a:spLocks noGrp="1"/>
          </p:cNvSpPr>
          <p:nvPr>
            <p:ph sz="quarter" idx="1"/>
          </p:nvPr>
        </p:nvSpPr>
        <p:spPr>
          <a:xfrm>
            <a:off x="612648" y="1600200"/>
            <a:ext cx="8153400" cy="5069160"/>
          </a:xfrm>
        </p:spPr>
        <p:txBody>
          <a:bodyPr>
            <a:normAutofit/>
          </a:bodyPr>
          <a:lstStyle/>
          <a:p>
            <a:pPr marL="0" indent="0">
              <a:buNone/>
            </a:pPr>
            <a:r>
              <a:rPr lang="el-GR" dirty="0" smtClean="0"/>
              <a:t>Για τους λόγους αυτούς </a:t>
            </a:r>
            <a:r>
              <a:rPr lang="el-GR" dirty="0"/>
              <a:t>χρειάζεται όλα τα επαγγέλματα ψυχικής υγείας, ανάμεσά τους και οι Κοινωνικοί </a:t>
            </a:r>
            <a:r>
              <a:rPr lang="el-GR" dirty="0" smtClean="0"/>
              <a:t>Λειτουργοί:</a:t>
            </a:r>
          </a:p>
          <a:p>
            <a:pPr marL="639763" lvl="1" indent="-373063">
              <a:buClr>
                <a:srgbClr val="C00000"/>
              </a:buClr>
              <a:buSzPct val="80000"/>
              <a:buFont typeface="Wingdings" pitchFamily="2" charset="2"/>
              <a:buChar char="ü"/>
            </a:pPr>
            <a:r>
              <a:rPr lang="el-GR" dirty="0" smtClean="0"/>
              <a:t>να </a:t>
            </a:r>
            <a:r>
              <a:rPr lang="el-GR" dirty="0"/>
              <a:t>ξεπεράσουν τους </a:t>
            </a:r>
            <a:r>
              <a:rPr lang="el-GR" dirty="0" smtClean="0"/>
              <a:t>παραδοσιακούς </a:t>
            </a:r>
            <a:r>
              <a:rPr lang="el-GR" dirty="0"/>
              <a:t>ρόλους</a:t>
            </a:r>
            <a:r>
              <a:rPr lang="el-GR" dirty="0" smtClean="0"/>
              <a:t>,</a:t>
            </a:r>
          </a:p>
          <a:p>
            <a:pPr marL="639763" lvl="1" indent="-373063">
              <a:buClr>
                <a:srgbClr val="C00000"/>
              </a:buClr>
              <a:buSzPct val="80000"/>
              <a:buFont typeface="Wingdings" pitchFamily="2" charset="2"/>
              <a:buChar char="ü"/>
            </a:pPr>
            <a:r>
              <a:rPr lang="el-GR" dirty="0" smtClean="0"/>
              <a:t>να ενισχύουν </a:t>
            </a:r>
            <a:r>
              <a:rPr lang="el-GR" dirty="0"/>
              <a:t>την εκπαίδευση που προάγει την διεπιστημονικότητα</a:t>
            </a:r>
            <a:r>
              <a:rPr lang="el-GR" dirty="0" smtClean="0"/>
              <a:t>,</a:t>
            </a:r>
          </a:p>
          <a:p>
            <a:pPr marL="639763" lvl="1" indent="-373063">
              <a:buClr>
                <a:srgbClr val="C00000"/>
              </a:buClr>
              <a:buSzPct val="80000"/>
              <a:buFont typeface="Wingdings" pitchFamily="2" charset="2"/>
              <a:buChar char="ü"/>
            </a:pPr>
            <a:r>
              <a:rPr lang="el-GR" dirty="0" smtClean="0"/>
              <a:t>να </a:t>
            </a:r>
            <a:r>
              <a:rPr lang="el-GR" dirty="0"/>
              <a:t>προωθήσουν την θεσμοθέτηση διεπιστημονικών </a:t>
            </a:r>
            <a:r>
              <a:rPr lang="el-GR" dirty="0" smtClean="0"/>
              <a:t>πρωτοκόλλων, και</a:t>
            </a:r>
          </a:p>
          <a:p>
            <a:pPr marL="639763" lvl="1" indent="-373063">
              <a:buClr>
                <a:srgbClr val="C00000"/>
              </a:buClr>
              <a:buSzPct val="80000"/>
              <a:buFont typeface="Wingdings" pitchFamily="2" charset="2"/>
              <a:buChar char="ü"/>
            </a:pPr>
            <a:r>
              <a:rPr lang="el-GR" dirty="0" smtClean="0"/>
              <a:t>να </a:t>
            </a:r>
            <a:r>
              <a:rPr lang="el-GR" dirty="0"/>
              <a:t>προάγουν την έρευνα στο πεδίο της διεπιστημονικής συνεργασίας</a:t>
            </a:r>
            <a:r>
              <a:rPr lang="el-GR" dirty="0" smtClean="0"/>
              <a:t>.</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32</a:t>
            </a:fld>
            <a:endParaRPr lang="el-GR"/>
          </a:p>
        </p:txBody>
      </p:sp>
    </p:spTree>
    <p:extLst>
      <p:ext uri="{BB962C8B-B14F-4D97-AF65-F5344CB8AC3E}">
        <p14:creationId xmlns:p14="http://schemas.microsoft.com/office/powerpoint/2010/main" val="2881222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2</a:t>
            </a:r>
            <a:r>
              <a:rPr lang="en-US" sz="2000" dirty="0" smtClean="0"/>
              <a:t>:</a:t>
            </a:r>
            <a:r>
              <a:rPr lang="el-GR" sz="2000" dirty="0"/>
              <a:t> Διεπιστημονική  συνεργασία και κοινωνική εργασία </a:t>
            </a:r>
            <a:r>
              <a:rPr lang="el-GR" sz="2000" dirty="0" smtClean="0"/>
              <a:t>στο </a:t>
            </a:r>
            <a:r>
              <a:rPr lang="el-GR" sz="2000" dirty="0"/>
              <a:t>τομέα των υπηρεσιών ψυχικής υγείας και κοινωνικής προστασίας παιδιών και εφήβων».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Ψυχιατρική Μεταρρύθμιση και Διεπιστημονική Συνεργασία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3/4</a:t>
            </a: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sz="2800" dirty="0" smtClean="0"/>
              <a:t>Οι νέες Μονάδες κοινοτικής φροντίδας έχουν σχετική αυτονομία και ανοιχτή σχέση με την τοπική κοινωνία. </a:t>
            </a:r>
          </a:p>
          <a:p>
            <a:r>
              <a:rPr lang="el-GR" sz="2800" dirty="0" smtClean="0"/>
              <a:t>Την διαχείρισή τους αναλαμβάνουν μικρές διεπιστημονικές ομάδες προσωπικού με ισότιμους ρόλους: </a:t>
            </a:r>
          </a:p>
          <a:p>
            <a:pPr>
              <a:buFont typeface="Wingdings" pitchFamily="2" charset="2"/>
              <a:buChar char="ü"/>
            </a:pPr>
            <a:r>
              <a:rPr lang="el-GR" sz="2800" dirty="0" smtClean="0"/>
              <a:t>σχεδιασμού, </a:t>
            </a:r>
          </a:p>
          <a:p>
            <a:pPr>
              <a:buFont typeface="Wingdings" pitchFamily="2" charset="2"/>
              <a:buChar char="ü"/>
            </a:pPr>
            <a:r>
              <a:rPr lang="el-GR" sz="2800" dirty="0" smtClean="0"/>
              <a:t>προγραμματισμού, </a:t>
            </a:r>
          </a:p>
          <a:p>
            <a:pPr>
              <a:buFont typeface="Wingdings" pitchFamily="2" charset="2"/>
              <a:buChar char="ü"/>
            </a:pPr>
            <a:r>
              <a:rPr lang="el-GR" sz="2800" dirty="0" smtClean="0"/>
              <a:t>παρέμβασης, </a:t>
            </a:r>
          </a:p>
          <a:p>
            <a:pPr>
              <a:buFont typeface="Wingdings" pitchFamily="2" charset="2"/>
              <a:buChar char="ü"/>
            </a:pPr>
            <a:r>
              <a:rPr lang="el-GR" sz="2800" dirty="0" smtClean="0"/>
              <a:t>διαχείρισης, και </a:t>
            </a:r>
          </a:p>
          <a:p>
            <a:pPr>
              <a:buFont typeface="Wingdings" pitchFamily="2" charset="2"/>
              <a:buChar char="ü"/>
            </a:pPr>
            <a:r>
              <a:rPr lang="el-GR" sz="2800" dirty="0" smtClean="0"/>
              <a:t>αξιολόγησης.</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3914867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Ψυχιατρική Μεταρρύθμιση και Διεπιστημονική Συνεργασία</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4/4</a:t>
            </a:r>
            <a:endParaRPr lang="el-GR" dirty="0"/>
          </a:p>
        </p:txBody>
      </p:sp>
      <p:sp>
        <p:nvSpPr>
          <p:cNvPr id="3" name="2 - Θέση περιεχομένου"/>
          <p:cNvSpPr>
            <a:spLocks noGrp="1"/>
          </p:cNvSpPr>
          <p:nvPr>
            <p:ph sz="quarter" idx="1"/>
          </p:nvPr>
        </p:nvSpPr>
        <p:spPr/>
        <p:txBody>
          <a:bodyPr>
            <a:normAutofit/>
          </a:bodyPr>
          <a:lstStyle/>
          <a:p>
            <a:r>
              <a:rPr lang="el-GR" dirty="0" smtClean="0"/>
              <a:t>Στο κοινοτικό μοντέλο φροντίδας της ψυχικής ασθένειας η δυαδική σχέση μεταξύ θεραπευτή – </a:t>
            </a:r>
            <a:r>
              <a:rPr lang="el-GR" dirty="0" err="1" smtClean="0"/>
              <a:t>θεραπευόμενου</a:t>
            </a:r>
            <a:r>
              <a:rPr lang="el-GR" dirty="0" smtClean="0"/>
              <a:t>, η οποία χαρακτήριζε τις διαδικασίες στο ψυχιατρείο, διευρύνεται. </a:t>
            </a:r>
          </a:p>
          <a:p>
            <a:r>
              <a:rPr lang="el-GR" dirty="0" smtClean="0"/>
              <a:t>Συμπεριλαμβάνει:  </a:t>
            </a:r>
          </a:p>
          <a:p>
            <a:pPr>
              <a:buFont typeface="Wingdings" pitchFamily="2" charset="2"/>
              <a:buChar char="ü"/>
            </a:pPr>
            <a:r>
              <a:rPr lang="el-GR" dirty="0" smtClean="0"/>
              <a:t>Διεπιστημονική συνεργασία, και </a:t>
            </a:r>
          </a:p>
          <a:p>
            <a:pPr>
              <a:buFont typeface="Wingdings" pitchFamily="2" charset="2"/>
              <a:buChar char="ü"/>
            </a:pPr>
            <a:r>
              <a:rPr lang="el-GR" dirty="0" smtClean="0"/>
              <a:t>Κοινοτικές σχέσεις και λειτουργίες. </a:t>
            </a:r>
          </a:p>
          <a:p>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2311036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141168"/>
          </a:xfrm>
        </p:spPr>
        <p:txBody>
          <a:bodyPr>
            <a:normAutofit/>
          </a:bodyPr>
          <a:lstStyle/>
          <a:p>
            <a:pPr marL="355600" lvl="1" indent="-355600">
              <a:buFont typeface="Wingdings" pitchFamily="2" charset="2"/>
              <a:buChar char="ü"/>
            </a:pPr>
            <a:r>
              <a:rPr lang="el-GR" dirty="0" smtClean="0"/>
              <a:t>Ρόλος μεσολαβητή των ψυχικά ασθενών με τα κοινοτικά δίκτυα υποστήριξης.</a:t>
            </a:r>
          </a:p>
          <a:p>
            <a:pPr marL="355600" lvl="1" indent="-355600">
              <a:buFont typeface="Wingdings" pitchFamily="2" charset="2"/>
              <a:buChar char="ü"/>
            </a:pPr>
            <a:r>
              <a:rPr lang="el-GR" dirty="0" smtClean="0"/>
              <a:t>Ρόλος συνηγόρου για την αναγνώριση και την προστασία των δικαιωμάτων των ασθενών.</a:t>
            </a:r>
          </a:p>
          <a:p>
            <a:pPr marL="355600" lvl="1" indent="-355600">
              <a:buFont typeface="Wingdings" pitchFamily="2" charset="2"/>
              <a:buChar char="ü"/>
            </a:pPr>
            <a:r>
              <a:rPr lang="el-GR" dirty="0" smtClean="0"/>
              <a:t>Ρόλους κοινωνικής δράσης για να αποκτήσουν οι ασθενείς μη αναγνωρισμένα δικαιώματα.</a:t>
            </a:r>
          </a:p>
          <a:p>
            <a:pPr marL="355600" lvl="1" indent="-355600">
              <a:buFont typeface="Wingdings" pitchFamily="2" charset="2"/>
              <a:buChar char="ü"/>
            </a:pPr>
            <a:r>
              <a:rPr lang="el-GR" dirty="0" smtClean="0"/>
              <a:t>Ρόλος εκπαιδευτή των  ασθενών σε δεξιότητες κοινωνικοποίησης αναγκαίες για την κοινωνική τους ένταξη.</a:t>
            </a:r>
          </a:p>
          <a:p>
            <a:pPr marL="355600" lvl="1" indent="-355600">
              <a:buFont typeface="Wingdings" pitchFamily="2" charset="2"/>
              <a:buChar char="ü"/>
            </a:pPr>
            <a:r>
              <a:rPr lang="el-GR" dirty="0" smtClean="0"/>
              <a:t>Ρόλος σχεδιαστή προγραμμάτων ψυχοκοινωνικής αποκατάστασης.</a:t>
            </a:r>
            <a:endParaRPr lang="el-GR" dirty="0"/>
          </a:p>
        </p:txBody>
      </p:sp>
      <p:sp>
        <p:nvSpPr>
          <p:cNvPr id="4" name="Τίτλος 3"/>
          <p:cNvSpPr>
            <a:spLocks noGrp="1"/>
          </p:cNvSpPr>
          <p:nvPr>
            <p:ph type="title"/>
          </p:nvPr>
        </p:nvSpPr>
        <p:spPr>
          <a:xfrm>
            <a:off x="323528" y="116632"/>
            <a:ext cx="8657456" cy="1296144"/>
          </a:xfrm>
        </p:spPr>
        <p:txBody>
          <a:bodyPr>
            <a:normAutofit fontScale="90000"/>
          </a:bodyPr>
          <a:lstStyle/>
          <a:p>
            <a:r>
              <a:rPr lang="el-GR" dirty="0" smtClean="0"/>
              <a:t>Οι νέοι ρόλοι των επαγγελματιών ψυχικής υγείας</a:t>
            </a:r>
            <a:r>
              <a:rPr lang="el-GR" dirty="0"/>
              <a:t/>
            </a:r>
            <a:br>
              <a:rPr lang="el-GR" dirty="0"/>
            </a:br>
            <a:r>
              <a:rPr lang="el-GR" dirty="0"/>
              <a:t>εκτός του </a:t>
            </a:r>
            <a:r>
              <a:rPr lang="el-GR" dirty="0" smtClean="0"/>
              <a:t>κλινικού</a:t>
            </a:r>
            <a:r>
              <a:rPr lang="en-US" dirty="0" smtClean="0"/>
              <a:t> </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2171945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Η </a:t>
            </a:r>
            <a:r>
              <a:rPr lang="el-GR" dirty="0"/>
              <a:t>αντιμετώπιση των προβλημάτων ψυχικής υγείας παιδιών και εφήβων είναι </a:t>
            </a:r>
            <a:r>
              <a:rPr lang="el-GR" dirty="0" smtClean="0"/>
              <a:t>σύνθετη </a:t>
            </a:r>
            <a:r>
              <a:rPr lang="el-GR" dirty="0"/>
              <a:t>και </a:t>
            </a:r>
            <a:r>
              <a:rPr lang="el-GR" dirty="0" smtClean="0"/>
              <a:t>απαιτητική εργασία. </a:t>
            </a:r>
            <a:endParaRPr lang="en-US" dirty="0" smtClean="0"/>
          </a:p>
          <a:p>
            <a:r>
              <a:rPr lang="el-GR" dirty="0" smtClean="0"/>
              <a:t>Έχει ιδιαίτερα χαρακτηριστικά, που προσδιορίζονται κυρίως: </a:t>
            </a:r>
          </a:p>
          <a:p>
            <a:pPr>
              <a:buFont typeface="Wingdings" pitchFamily="2" charset="2"/>
              <a:buChar char="ü"/>
            </a:pPr>
            <a:r>
              <a:rPr lang="el-GR" dirty="0" smtClean="0"/>
              <a:t>Από το ευρύ φάσμα και την περιπλοκότητα των προβλημάτων ψυχικής υγείας, και </a:t>
            </a:r>
          </a:p>
          <a:p>
            <a:pPr>
              <a:buFont typeface="Wingdings" pitchFamily="2" charset="2"/>
              <a:buChar char="ü"/>
            </a:pPr>
            <a:r>
              <a:rPr lang="el-GR" dirty="0" smtClean="0"/>
              <a:t>Από την αναπτυξιακή φάση του παιδιού.</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
        <p:nvSpPr>
          <p:cNvPr id="5" name="Τίτλος 4"/>
          <p:cNvSpPr>
            <a:spLocks noGrp="1"/>
          </p:cNvSpPr>
          <p:nvPr>
            <p:ph type="title"/>
          </p:nvPr>
        </p:nvSpPr>
        <p:spPr/>
        <p:txBody>
          <a:bodyPr>
            <a:normAutofit fontScale="90000"/>
          </a:bodyPr>
          <a:lstStyle/>
          <a:p>
            <a:r>
              <a:rPr lang="el-GR" dirty="0"/>
              <a:t>Διεπιστημονική Συνεργασία στο Τομέα της Ψυχικής Υγείας του Παιδιού</a:t>
            </a:r>
          </a:p>
        </p:txBody>
      </p:sp>
    </p:spTree>
    <p:extLst>
      <p:ext uri="{BB962C8B-B14F-4D97-AF65-F5344CB8AC3E}">
        <p14:creationId xmlns:p14="http://schemas.microsoft.com/office/powerpoint/2010/main" val="1010477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lvl="1">
              <a:buFont typeface="Wingdings" pitchFamily="2" charset="2"/>
              <a:buChar char="ü"/>
            </a:pPr>
            <a:r>
              <a:rPr lang="el-GR" dirty="0" smtClean="0"/>
              <a:t>Όπως δείχνουν οι έρευνες, ένα στα πέντε παιδιά και εφήβους πρόκειται να βιώσουν ψυχολογικά προβλήματα.</a:t>
            </a:r>
          </a:p>
          <a:p>
            <a:pPr lvl="1">
              <a:buFont typeface="Wingdings" pitchFamily="2" charset="2"/>
              <a:buChar char="ü"/>
            </a:pPr>
            <a:r>
              <a:rPr lang="el-GR" dirty="0" smtClean="0"/>
              <a:t>Το παιδί είναι εξαρτημένο από τους γονείς του. Μια προσέγγιση του παιδιού χωρίς να λάβουμε υπόψη την οικογένεια, σπάνια έχει ικανοποιητικό διαγνωστικό ή θεραπευτικό αποτέλεσμα.</a:t>
            </a:r>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
        <p:nvSpPr>
          <p:cNvPr id="5" name="Τίτλος 4"/>
          <p:cNvSpPr>
            <a:spLocks noGrp="1"/>
          </p:cNvSpPr>
          <p:nvPr>
            <p:ph type="title"/>
          </p:nvPr>
        </p:nvSpPr>
        <p:spPr/>
        <p:txBody>
          <a:bodyPr>
            <a:normAutofit fontScale="90000"/>
          </a:bodyPr>
          <a:lstStyle/>
          <a:p>
            <a:r>
              <a:rPr lang="el-GR" dirty="0"/>
              <a:t>Χαρακτηριστικά προβλημάτων ψυχικής υγείας </a:t>
            </a:r>
            <a:r>
              <a:rPr lang="el-GR" dirty="0" smtClean="0"/>
              <a:t>κατά </a:t>
            </a:r>
            <a:r>
              <a:rPr lang="el-GR" dirty="0"/>
              <a:t>την αναπτυξιακή φάση του </a:t>
            </a:r>
            <a:r>
              <a:rPr lang="el-GR" dirty="0" smtClean="0"/>
              <a:t>παιδιού</a:t>
            </a:r>
            <a:r>
              <a:rPr lang="en-US" dirty="0" smtClean="0"/>
              <a:t> </a:t>
            </a:r>
            <a:r>
              <a:rPr lang="en-US" sz="3100" b="0" dirty="0" smtClean="0">
                <a:latin typeface="Calibri" panose="020F0502020204030204" pitchFamily="34" charset="0"/>
              </a:rPr>
              <a:t>1/2</a:t>
            </a:r>
            <a:endParaRPr lang="el-GR" sz="3100" b="0" dirty="0">
              <a:latin typeface="Calibri" panose="020F0502020204030204" pitchFamily="34" charset="0"/>
            </a:endParaRPr>
          </a:p>
        </p:txBody>
      </p:sp>
    </p:spTree>
    <p:extLst>
      <p:ext uri="{BB962C8B-B14F-4D97-AF65-F5344CB8AC3E}">
        <p14:creationId xmlns:p14="http://schemas.microsoft.com/office/powerpoint/2010/main" val="1969819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Χαρακτηριστικά προβλημάτων ψυχικής υγείας κατά την αναπτυξιακή φάση του παιδιού</a:t>
            </a:r>
            <a:r>
              <a:rPr lang="en-US" dirty="0">
                <a:solidFill>
                  <a:srgbClr val="775F55">
                    <a:lumMod val="75000"/>
                  </a:srgbClr>
                </a:solidFill>
              </a:rPr>
              <a:t> </a:t>
            </a:r>
            <a:r>
              <a:rPr lang="en-US" sz="3100" b="0" dirty="0" smtClean="0">
                <a:solidFill>
                  <a:srgbClr val="775F55">
                    <a:lumMod val="75000"/>
                  </a:srgbClr>
                </a:solidFill>
                <a:latin typeface="Calibri" panose="020F0502020204030204" pitchFamily="34" charset="0"/>
              </a:rPr>
              <a:t>2/2</a:t>
            </a:r>
            <a:endParaRPr lang="el-GR" dirty="0"/>
          </a:p>
        </p:txBody>
      </p:sp>
      <p:sp>
        <p:nvSpPr>
          <p:cNvPr id="3" name="2 - Θέση περιεχομένου"/>
          <p:cNvSpPr>
            <a:spLocks noGrp="1"/>
          </p:cNvSpPr>
          <p:nvPr>
            <p:ph sz="quarter" idx="1"/>
          </p:nvPr>
        </p:nvSpPr>
        <p:spPr/>
        <p:txBody>
          <a:bodyPr>
            <a:noAutofit/>
          </a:bodyPr>
          <a:lstStyle/>
          <a:p>
            <a:pPr marL="355600" lvl="1" indent="-355600">
              <a:buFont typeface="Wingdings" pitchFamily="2" charset="2"/>
              <a:buChar char="ü"/>
            </a:pPr>
            <a:r>
              <a:rPr lang="el-GR" dirty="0" smtClean="0"/>
              <a:t>Το </a:t>
            </a:r>
            <a:r>
              <a:rPr lang="el-GR" dirty="0"/>
              <a:t>παιδί είναι ένας αναπτυσσόμενος οργανισμός. Οι ανάγκες του διαμορφώνονται ανάλογα με την χρονολογική του ηλικία και το στάδιο εξέλιξής του</a:t>
            </a:r>
            <a:r>
              <a:rPr lang="el-GR" dirty="0" smtClean="0"/>
              <a:t>.</a:t>
            </a:r>
            <a:endParaRPr lang="el-GR" dirty="0"/>
          </a:p>
          <a:p>
            <a:pPr marL="355600" lvl="1" indent="-355600">
              <a:buFont typeface="Wingdings" pitchFamily="2" charset="2"/>
              <a:buChar char="ü"/>
            </a:pPr>
            <a:r>
              <a:rPr lang="el-GR" dirty="0"/>
              <a:t>Το παιδί επικοινωνεί με το παιχνίδι, με την ζωγραφική και προβάλει τις συγκρούσεις και τα προβλήματα που αντιμετωπίζει με συμβολικό τρόπο, παρά με την άμεση </a:t>
            </a:r>
            <a:r>
              <a:rPr lang="el-GR" dirty="0" err="1"/>
              <a:t>λεκτικοποίησή</a:t>
            </a:r>
            <a:r>
              <a:rPr lang="el-GR" dirty="0"/>
              <a:t> τους</a:t>
            </a:r>
            <a:r>
              <a:rPr lang="el-GR" dirty="0" smtClean="0"/>
              <a:t>.</a:t>
            </a:r>
            <a:endParaRPr lang="el-GR"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1746283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42</TotalTime>
  <Words>2612</Words>
  <Application>Microsoft Office PowerPoint</Application>
  <PresentationFormat>Προβολή στην οθόνη (4:3)</PresentationFormat>
  <Paragraphs>224</Paragraphs>
  <Slides>40</Slides>
  <Notes>7</Notes>
  <HiddenSlides>0</HiddenSlides>
  <MMClips>0</MMClips>
  <ScaleCrop>false</ScaleCrop>
  <HeadingPairs>
    <vt:vector size="4" baseType="variant">
      <vt:variant>
        <vt:lpstr>Θέμα</vt:lpstr>
      </vt:variant>
      <vt:variant>
        <vt:i4>3</vt:i4>
      </vt:variant>
      <vt:variant>
        <vt:lpstr>Τίτλοι διαφανειών</vt:lpstr>
      </vt:variant>
      <vt:variant>
        <vt:i4>40</vt:i4>
      </vt:variant>
    </vt:vector>
  </HeadingPairs>
  <TitlesOfParts>
    <vt:vector size="43" baseType="lpstr">
      <vt:lpstr>template new</vt:lpstr>
      <vt:lpstr>exo-opistho_simeiomata</vt:lpstr>
      <vt:lpstr>OC_template_updated</vt:lpstr>
      <vt:lpstr>Κοινωνική Εργασία με Παιδιά και Εφήβους</vt:lpstr>
      <vt:lpstr>Ψυχιατρική Μεταρρύθμιση και Διεπιστημονική Συνεργασία 1/4</vt:lpstr>
      <vt:lpstr>Ψυχιατρική Μεταρρύθμιση και Διεπιστημονική Συνεργασία 2/4</vt:lpstr>
      <vt:lpstr>Ψυχιατρική Μεταρρύθμιση και Διεπιστημονική Συνεργασία 3/4</vt:lpstr>
      <vt:lpstr>Ψυχιατρική Μεταρρύθμιση και Διεπιστημονική Συνεργασία 4/4</vt:lpstr>
      <vt:lpstr>Οι νέοι ρόλοι των επαγγελματιών ψυχικής υγείας εκτός του κλινικού </vt:lpstr>
      <vt:lpstr>Διεπιστημονική Συνεργασία στο Τομέα της Ψυχικής Υγείας του Παιδιού</vt:lpstr>
      <vt:lpstr>Χαρακτηριστικά προβλημάτων ψυχικής υγείας κατά την αναπτυξιακή φάση του παιδιού 1/2</vt:lpstr>
      <vt:lpstr>Χαρακτηριστικά προβλημάτων ψυχικής υγείας κατά την αναπτυξιακή φάση του παιδιού 2/2</vt:lpstr>
      <vt:lpstr>Η προσέγγιση με την συνεργασία διαφορετικών ειδικοτήτων</vt:lpstr>
      <vt:lpstr>Πολύεπιστημονικότητα</vt:lpstr>
      <vt:lpstr>Διεπιστημονικότητα</vt:lpstr>
      <vt:lpstr>Δια-επιστημονικότητα</vt:lpstr>
      <vt:lpstr>Διεπιστημονικότητα και  διεπιστημονική ομάδα 1/3</vt:lpstr>
      <vt:lpstr>Διεπιστημονικότητα και  διεπιστημονική ομάδα 2/3</vt:lpstr>
      <vt:lpstr>Διεπιστημονικότητα και  διεπιστημονική ομάδα 3/3</vt:lpstr>
      <vt:lpstr>Το έργο της Διεπιστημονικής Ομάδας 1/2</vt:lpstr>
      <vt:lpstr>Το έργο της Διεπιστημονικής Ομάδας 2/2</vt:lpstr>
      <vt:lpstr>Η οργάνωση της Διεπιστημονικής Ομάδας</vt:lpstr>
      <vt:lpstr>Ο ρόλος των μελών της  Διεπιστημονικής Ομάδας 1/3</vt:lpstr>
      <vt:lpstr>Ο ρόλος των μελών της  Διεπιστημονικής Ομάδας 2/3</vt:lpstr>
      <vt:lpstr>Ο ρόλος των μελών της  Διεπιστημονικής Ομάδας 3/3</vt:lpstr>
      <vt:lpstr>Εσωτερικές διεργασίες της  Διεπιστημονικής Ομάδας 1/2</vt:lpstr>
      <vt:lpstr>Εσωτερικές διεργασίες της  Διεπιστημονικής Ομάδας 2/2</vt:lpstr>
      <vt:lpstr>Η αποτελεσματική συνεργασία μίας  Διεπιστημονικής Ομάδας είναι εφικτή: 1/2</vt:lpstr>
      <vt:lpstr>Η αποτελεσματική συνεργασία μίας  Διεπιστημονικής Ομάδας είναι εφικτή: 2/2</vt:lpstr>
      <vt:lpstr>Πηγές εσωτερικών συγκρούσεων της Διεπιστημονικής Ομάδας</vt:lpstr>
      <vt:lpstr>Η διεργασία εξωτερικής συστηματικής εποπτείας</vt:lpstr>
      <vt:lpstr>Ρόλοι Κοινωνικών Λειτουργών Διεπιστημονικής Ομάδας ψυχικής υγείας παιδιών 1/3</vt:lpstr>
      <vt:lpstr>Ρόλοι Κοινωνικών Λειτουργών Διεπιστημονικής Ομάδας ψυχικής υγείας παιδιών 2/3</vt:lpstr>
      <vt:lpstr>Ρόλοι Κοινωνικών Λειτουργών Διεπιστημονικής Ομάδας ψυχικής υγείας παιδιών 3/3</vt:lpstr>
      <vt:lpstr>Σύνοψη 1/2</vt:lpstr>
      <vt:lpstr>Σύνοψη 2/2</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10</cp:revision>
  <dcterms:created xsi:type="dcterms:W3CDTF">2015-04-27T05:38:47Z</dcterms:created>
  <dcterms:modified xsi:type="dcterms:W3CDTF">2015-08-07T07:17:41Z</dcterms:modified>
</cp:coreProperties>
</file>