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71"/>
  </p:notesMasterIdLst>
  <p:handoutMasterIdLst>
    <p:handoutMasterId r:id="rId72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257" r:id="rId64"/>
    <p:sldId id="262" r:id="rId65"/>
    <p:sldId id="264" r:id="rId66"/>
    <p:sldId id="265" r:id="rId67"/>
    <p:sldId id="266" r:id="rId68"/>
    <p:sldId id="267" r:id="rId69"/>
    <p:sldId id="261" r:id="rId70"/>
  </p:sldIdLst>
  <p:sldSz cx="9144000" cy="6858000" type="screen4x3"/>
  <p:notesSz cx="7104063" cy="10234613"/>
  <p:custDataLst>
    <p:tags r:id="rId7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072EA-0F11-421F-8186-A7F7A63F99B4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7D6EE5F7-E7C5-4AD4-94CE-16DA5435C5DF}">
      <dgm:prSet phldrT="[Κείμενο]" custT="1"/>
      <dgm:spPr/>
      <dgm:t>
        <a:bodyPr/>
        <a:lstStyle/>
        <a:p>
          <a:r>
            <a:rPr lang="el-GR" sz="2000" b="1" dirty="0" smtClean="0"/>
            <a:t>Αισθητηριακά συστήματα</a:t>
          </a:r>
          <a:endParaRPr lang="el-GR" sz="2000" b="1" dirty="0"/>
        </a:p>
      </dgm:t>
    </dgm:pt>
    <dgm:pt modelId="{527DF611-10C0-4068-B41B-73687A984843}" type="parTrans" cxnId="{94E83785-24B5-4D0F-8021-61C9581EECC8}">
      <dgm:prSet/>
      <dgm:spPr/>
      <dgm:t>
        <a:bodyPr/>
        <a:lstStyle/>
        <a:p>
          <a:endParaRPr lang="el-GR"/>
        </a:p>
      </dgm:t>
    </dgm:pt>
    <dgm:pt modelId="{C4DFAC36-9171-4F9A-ADC2-850C8068B9BD}" type="sibTrans" cxnId="{94E83785-24B5-4D0F-8021-61C9581EECC8}">
      <dgm:prSet/>
      <dgm:spPr/>
      <dgm:t>
        <a:bodyPr/>
        <a:lstStyle/>
        <a:p>
          <a:endParaRPr lang="el-GR"/>
        </a:p>
      </dgm:t>
    </dgm:pt>
    <dgm:pt modelId="{60FB4DFB-D43E-42F2-B953-95AED3D085CD}">
      <dgm:prSet custT="1"/>
      <dgm:spPr/>
      <dgm:t>
        <a:bodyPr/>
        <a:lstStyle/>
        <a:p>
          <a:r>
            <a:rPr lang="el-GR" sz="2000" b="1" smtClean="0">
              <a:latin typeface="Calibri" pitchFamily="34" charset="0"/>
            </a:rPr>
            <a:t>όσφρηση/ γεύση</a:t>
          </a:r>
          <a:endParaRPr lang="el-GR" sz="2000" b="1" dirty="0">
            <a:latin typeface="Calibri" pitchFamily="34" charset="0"/>
          </a:endParaRPr>
        </a:p>
      </dgm:t>
    </dgm:pt>
    <dgm:pt modelId="{9A03E5C9-E4F4-4136-A328-9BBBB5143189}" type="parTrans" cxnId="{69D9DB73-5B49-4FA0-8A44-0035C09F15EE}">
      <dgm:prSet/>
      <dgm:spPr/>
      <dgm:t>
        <a:bodyPr/>
        <a:lstStyle/>
        <a:p>
          <a:endParaRPr lang="el-GR"/>
        </a:p>
      </dgm:t>
    </dgm:pt>
    <dgm:pt modelId="{07A8028D-0A59-4794-ACFF-38513A8CCB6F}" type="sibTrans" cxnId="{69D9DB73-5B49-4FA0-8A44-0035C09F15EE}">
      <dgm:prSet/>
      <dgm:spPr/>
      <dgm:t>
        <a:bodyPr/>
        <a:lstStyle/>
        <a:p>
          <a:endParaRPr lang="el-GR"/>
        </a:p>
      </dgm:t>
    </dgm:pt>
    <dgm:pt modelId="{85DB3C36-01A5-4D94-A446-B89B3EFAB060}">
      <dgm:prSet custT="1"/>
      <dgm:spPr/>
      <dgm:t>
        <a:bodyPr/>
        <a:lstStyle/>
        <a:p>
          <a:r>
            <a:rPr lang="el-GR" sz="2000" b="1" smtClean="0">
              <a:latin typeface="Calibri" pitchFamily="34" charset="0"/>
            </a:rPr>
            <a:t>ακοή</a:t>
          </a:r>
          <a:endParaRPr lang="el-GR" sz="2000"/>
        </a:p>
      </dgm:t>
    </dgm:pt>
    <dgm:pt modelId="{04291E6C-50D7-47AB-B281-4C85F8D841EF}" type="parTrans" cxnId="{3A289E4F-8715-4931-ABC6-AD862C08B22C}">
      <dgm:prSet/>
      <dgm:spPr/>
      <dgm:t>
        <a:bodyPr/>
        <a:lstStyle/>
        <a:p>
          <a:endParaRPr lang="el-GR"/>
        </a:p>
      </dgm:t>
    </dgm:pt>
    <dgm:pt modelId="{11C90BE3-C3EC-4ADF-9D09-00C479B0CADE}" type="sibTrans" cxnId="{3A289E4F-8715-4931-ABC6-AD862C08B22C}">
      <dgm:prSet/>
      <dgm:spPr/>
      <dgm:t>
        <a:bodyPr/>
        <a:lstStyle/>
        <a:p>
          <a:endParaRPr lang="el-GR"/>
        </a:p>
      </dgm:t>
    </dgm:pt>
    <dgm:pt modelId="{4E65D569-CD2C-4F48-8672-89E975E1A72F}">
      <dgm:prSet custT="1"/>
      <dgm:spPr/>
      <dgm:t>
        <a:bodyPr/>
        <a:lstStyle/>
        <a:p>
          <a:r>
            <a:rPr lang="el-GR" sz="2000" b="1" dirty="0" smtClean="0">
              <a:latin typeface="Calibri" pitchFamily="34" charset="0"/>
            </a:rPr>
            <a:t>όραση</a:t>
          </a:r>
          <a:endParaRPr lang="el-GR" sz="2000" dirty="0"/>
        </a:p>
      </dgm:t>
    </dgm:pt>
    <dgm:pt modelId="{D923E42D-EDC9-45CA-BC2C-9A9355626813}" type="parTrans" cxnId="{DA9D4AFC-7EF3-4586-957E-FE7CA41F2702}">
      <dgm:prSet/>
      <dgm:spPr/>
      <dgm:t>
        <a:bodyPr/>
        <a:lstStyle/>
        <a:p>
          <a:endParaRPr lang="el-GR"/>
        </a:p>
      </dgm:t>
    </dgm:pt>
    <dgm:pt modelId="{C0FCDBAB-4AA5-4EBD-AE89-F3E752F41D52}" type="sibTrans" cxnId="{DA9D4AFC-7EF3-4586-957E-FE7CA41F2702}">
      <dgm:prSet/>
      <dgm:spPr/>
      <dgm:t>
        <a:bodyPr/>
        <a:lstStyle/>
        <a:p>
          <a:endParaRPr lang="el-GR"/>
        </a:p>
      </dgm:t>
    </dgm:pt>
    <dgm:pt modelId="{AFF2B544-A3F1-421A-BDE3-18461746B96A}">
      <dgm:prSet custT="1"/>
      <dgm:spPr/>
      <dgm:t>
        <a:bodyPr/>
        <a:lstStyle/>
        <a:p>
          <a:r>
            <a:rPr lang="el-GR" sz="2000" b="1" smtClean="0">
              <a:latin typeface="Calibri" pitchFamily="34" charset="0"/>
            </a:rPr>
            <a:t>αιθουσαίο</a:t>
          </a:r>
          <a:endParaRPr lang="el-GR" sz="2000" b="1" dirty="0">
            <a:latin typeface="Calibri" pitchFamily="34" charset="0"/>
          </a:endParaRPr>
        </a:p>
      </dgm:t>
    </dgm:pt>
    <dgm:pt modelId="{9FF4F6EB-BCDF-4418-87FD-5BF4DDBD8066}" type="parTrans" cxnId="{4BC532FB-AAFB-4589-8ECC-724BF95D528D}">
      <dgm:prSet/>
      <dgm:spPr/>
      <dgm:t>
        <a:bodyPr/>
        <a:lstStyle/>
        <a:p>
          <a:endParaRPr lang="el-GR"/>
        </a:p>
      </dgm:t>
    </dgm:pt>
    <dgm:pt modelId="{637577C9-EAE7-4736-9029-5A1322BF57A3}" type="sibTrans" cxnId="{4BC532FB-AAFB-4589-8ECC-724BF95D528D}">
      <dgm:prSet/>
      <dgm:spPr/>
      <dgm:t>
        <a:bodyPr/>
        <a:lstStyle/>
        <a:p>
          <a:endParaRPr lang="el-GR"/>
        </a:p>
      </dgm:t>
    </dgm:pt>
    <dgm:pt modelId="{F2AAD066-48EE-4A18-BC9C-F640E4FB7384}">
      <dgm:prSet custT="1"/>
      <dgm:spPr/>
      <dgm:t>
        <a:bodyPr/>
        <a:lstStyle/>
        <a:p>
          <a:r>
            <a:rPr lang="el-GR" sz="2000" b="1" smtClean="0">
              <a:latin typeface="Calibri" pitchFamily="34" charset="0"/>
            </a:rPr>
            <a:t>ιδιοδεκτικότητα</a:t>
          </a:r>
          <a:endParaRPr lang="el-GR" sz="2000" dirty="0"/>
        </a:p>
      </dgm:t>
    </dgm:pt>
    <dgm:pt modelId="{09C52321-AF2A-4A7C-B8B1-53E6DD588052}" type="parTrans" cxnId="{09A32FC5-1F3E-47DF-9916-CC85E3FD1430}">
      <dgm:prSet/>
      <dgm:spPr/>
      <dgm:t>
        <a:bodyPr/>
        <a:lstStyle/>
        <a:p>
          <a:endParaRPr lang="el-GR"/>
        </a:p>
      </dgm:t>
    </dgm:pt>
    <dgm:pt modelId="{98EBCA3D-1F5C-489E-8CE2-82C1268A1BF1}" type="sibTrans" cxnId="{09A32FC5-1F3E-47DF-9916-CC85E3FD1430}">
      <dgm:prSet/>
      <dgm:spPr/>
      <dgm:t>
        <a:bodyPr/>
        <a:lstStyle/>
        <a:p>
          <a:endParaRPr lang="el-GR"/>
        </a:p>
      </dgm:t>
    </dgm:pt>
    <dgm:pt modelId="{4F5664DB-AEA9-4880-B1AD-652F613D7F8C}">
      <dgm:prSet custT="1"/>
      <dgm:spPr/>
      <dgm:t>
        <a:bodyPr/>
        <a:lstStyle/>
        <a:p>
          <a:r>
            <a:rPr lang="el-GR" sz="2000" b="1" smtClean="0">
              <a:latin typeface="Calibri" pitchFamily="34" charset="0"/>
            </a:rPr>
            <a:t>αφή</a:t>
          </a:r>
          <a:endParaRPr lang="el-GR" sz="2000" b="1" dirty="0">
            <a:latin typeface="Calibri" pitchFamily="34" charset="0"/>
          </a:endParaRPr>
        </a:p>
      </dgm:t>
    </dgm:pt>
    <dgm:pt modelId="{594D341C-AB30-4E49-A813-C00B117F691B}" type="parTrans" cxnId="{DC2906D5-E8A4-40D0-900C-265B2A7D74A1}">
      <dgm:prSet/>
      <dgm:spPr/>
      <dgm:t>
        <a:bodyPr/>
        <a:lstStyle/>
        <a:p>
          <a:endParaRPr lang="el-GR"/>
        </a:p>
      </dgm:t>
    </dgm:pt>
    <dgm:pt modelId="{6038B670-2E39-4FFE-977E-F3B5CA17A688}" type="sibTrans" cxnId="{DC2906D5-E8A4-40D0-900C-265B2A7D74A1}">
      <dgm:prSet/>
      <dgm:spPr/>
      <dgm:t>
        <a:bodyPr/>
        <a:lstStyle/>
        <a:p>
          <a:endParaRPr lang="el-GR"/>
        </a:p>
      </dgm:t>
    </dgm:pt>
    <dgm:pt modelId="{17B36D3D-88B3-45A8-8B28-0B2A8D0AD26B}" type="pres">
      <dgm:prSet presAssocID="{E55072EA-0F11-421F-8186-A7F7A63F99B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A84E979-C1BF-4606-97C4-4356B7DD29ED}" type="pres">
      <dgm:prSet presAssocID="{7D6EE5F7-E7C5-4AD4-94CE-16DA5435C5DF}" presName="centerShape" presStyleLbl="node0" presStyleIdx="0" presStyleCnt="1" custScaleX="171527"/>
      <dgm:spPr/>
      <dgm:t>
        <a:bodyPr/>
        <a:lstStyle/>
        <a:p>
          <a:endParaRPr lang="el-GR"/>
        </a:p>
      </dgm:t>
    </dgm:pt>
    <dgm:pt modelId="{AD7F399A-0E0B-4652-A9A3-D9AD490748A8}" type="pres">
      <dgm:prSet presAssocID="{9A03E5C9-E4F4-4136-A328-9BBBB5143189}" presName="parTrans" presStyleLbl="sibTrans2D1" presStyleIdx="0" presStyleCnt="6"/>
      <dgm:spPr/>
      <dgm:t>
        <a:bodyPr/>
        <a:lstStyle/>
        <a:p>
          <a:endParaRPr lang="el-GR"/>
        </a:p>
      </dgm:t>
    </dgm:pt>
    <dgm:pt modelId="{91EF82A1-EFD5-448A-A9A1-155A6A5F6FC7}" type="pres">
      <dgm:prSet presAssocID="{9A03E5C9-E4F4-4136-A328-9BBBB5143189}" presName="connectorText" presStyleLbl="sibTrans2D1" presStyleIdx="0" presStyleCnt="6"/>
      <dgm:spPr/>
      <dgm:t>
        <a:bodyPr/>
        <a:lstStyle/>
        <a:p>
          <a:endParaRPr lang="el-GR"/>
        </a:p>
      </dgm:t>
    </dgm:pt>
    <dgm:pt modelId="{950FB1CA-679B-4EB3-8A7A-699D2CE1AA1C}" type="pres">
      <dgm:prSet presAssocID="{60FB4DFB-D43E-42F2-B953-95AED3D085CD}" presName="node" presStyleLbl="node1" presStyleIdx="0" presStyleCnt="6" custScaleX="11686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ABD7A3-E993-4B3A-818E-1D182337EB19}" type="pres">
      <dgm:prSet presAssocID="{594D341C-AB30-4E49-A813-C00B117F691B}" presName="parTrans" presStyleLbl="sibTrans2D1" presStyleIdx="1" presStyleCnt="6"/>
      <dgm:spPr/>
      <dgm:t>
        <a:bodyPr/>
        <a:lstStyle/>
        <a:p>
          <a:endParaRPr lang="el-GR"/>
        </a:p>
      </dgm:t>
    </dgm:pt>
    <dgm:pt modelId="{A1D34D6C-6DE6-4D8E-A838-76C5CBB20D85}" type="pres">
      <dgm:prSet presAssocID="{594D341C-AB30-4E49-A813-C00B117F691B}" presName="connectorText" presStyleLbl="sibTrans2D1" presStyleIdx="1" presStyleCnt="6"/>
      <dgm:spPr/>
      <dgm:t>
        <a:bodyPr/>
        <a:lstStyle/>
        <a:p>
          <a:endParaRPr lang="el-GR"/>
        </a:p>
      </dgm:t>
    </dgm:pt>
    <dgm:pt modelId="{DB504456-591F-4B3C-A210-6EA1379120D5}" type="pres">
      <dgm:prSet presAssocID="{4F5664DB-AEA9-4880-B1AD-652F613D7F8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E400FF-C4AE-4AE6-9851-5B0D18D1F32C}" type="pres">
      <dgm:prSet presAssocID="{09C52321-AF2A-4A7C-B8B1-53E6DD588052}" presName="parTrans" presStyleLbl="sibTrans2D1" presStyleIdx="2" presStyleCnt="6"/>
      <dgm:spPr/>
      <dgm:t>
        <a:bodyPr/>
        <a:lstStyle/>
        <a:p>
          <a:endParaRPr lang="el-GR"/>
        </a:p>
      </dgm:t>
    </dgm:pt>
    <dgm:pt modelId="{551F2846-A233-41FF-A8C2-0C2BB95F2D1D}" type="pres">
      <dgm:prSet presAssocID="{09C52321-AF2A-4A7C-B8B1-53E6DD588052}" presName="connectorText" presStyleLbl="sibTrans2D1" presStyleIdx="2" presStyleCnt="6"/>
      <dgm:spPr/>
      <dgm:t>
        <a:bodyPr/>
        <a:lstStyle/>
        <a:p>
          <a:endParaRPr lang="el-GR"/>
        </a:p>
      </dgm:t>
    </dgm:pt>
    <dgm:pt modelId="{8879E16C-4E0C-472D-B412-4190723EAA9A}" type="pres">
      <dgm:prSet presAssocID="{F2AAD066-48EE-4A18-BC9C-F640E4FB7384}" presName="node" presStyleLbl="node1" presStyleIdx="2" presStyleCnt="6" custScaleX="140603" custRadScaleRad="108337" custRadScaleInc="183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CE435A-5FB2-4EF4-8ED1-06C2D9B1D039}" type="pres">
      <dgm:prSet presAssocID="{9FF4F6EB-BCDF-4418-87FD-5BF4DDBD8066}" presName="parTrans" presStyleLbl="sibTrans2D1" presStyleIdx="3" presStyleCnt="6"/>
      <dgm:spPr/>
      <dgm:t>
        <a:bodyPr/>
        <a:lstStyle/>
        <a:p>
          <a:endParaRPr lang="el-GR"/>
        </a:p>
      </dgm:t>
    </dgm:pt>
    <dgm:pt modelId="{CC6B7F00-314F-4469-B1C2-60A88A6D1A58}" type="pres">
      <dgm:prSet presAssocID="{9FF4F6EB-BCDF-4418-87FD-5BF4DDBD8066}" presName="connectorText" presStyleLbl="sibTrans2D1" presStyleIdx="3" presStyleCnt="6"/>
      <dgm:spPr/>
      <dgm:t>
        <a:bodyPr/>
        <a:lstStyle/>
        <a:p>
          <a:endParaRPr lang="el-GR"/>
        </a:p>
      </dgm:t>
    </dgm:pt>
    <dgm:pt modelId="{3E8049E8-0638-43FF-9679-D496B4A70ED1}" type="pres">
      <dgm:prSet presAssocID="{AFF2B544-A3F1-421A-BDE3-18461746B96A}" presName="node" presStyleLbl="node1" presStyleIdx="3" presStyleCnt="6" custScaleX="1403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809BA5-77B8-414E-8AE2-239DE93A0C15}" type="pres">
      <dgm:prSet presAssocID="{D923E42D-EDC9-45CA-BC2C-9A9355626813}" presName="parTrans" presStyleLbl="sibTrans2D1" presStyleIdx="4" presStyleCnt="6"/>
      <dgm:spPr/>
      <dgm:t>
        <a:bodyPr/>
        <a:lstStyle/>
        <a:p>
          <a:endParaRPr lang="el-GR"/>
        </a:p>
      </dgm:t>
    </dgm:pt>
    <dgm:pt modelId="{864EF542-3A83-4076-9A44-DF6A98DE0185}" type="pres">
      <dgm:prSet presAssocID="{D923E42D-EDC9-45CA-BC2C-9A9355626813}" presName="connectorText" presStyleLbl="sibTrans2D1" presStyleIdx="4" presStyleCnt="6"/>
      <dgm:spPr/>
      <dgm:t>
        <a:bodyPr/>
        <a:lstStyle/>
        <a:p>
          <a:endParaRPr lang="el-GR"/>
        </a:p>
      </dgm:t>
    </dgm:pt>
    <dgm:pt modelId="{450EE07A-6052-4AA6-996D-7AF1663E8C68}" type="pres">
      <dgm:prSet presAssocID="{4E65D569-CD2C-4F48-8672-89E975E1A72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F20B93-968D-4525-9B2C-D231DBB3D011}" type="pres">
      <dgm:prSet presAssocID="{04291E6C-50D7-47AB-B281-4C85F8D841EF}" presName="parTrans" presStyleLbl="sibTrans2D1" presStyleIdx="5" presStyleCnt="6"/>
      <dgm:spPr/>
      <dgm:t>
        <a:bodyPr/>
        <a:lstStyle/>
        <a:p>
          <a:endParaRPr lang="el-GR"/>
        </a:p>
      </dgm:t>
    </dgm:pt>
    <dgm:pt modelId="{9B2439E8-B113-425C-B2F5-FF6C3D76DBBE}" type="pres">
      <dgm:prSet presAssocID="{04291E6C-50D7-47AB-B281-4C85F8D841EF}" presName="connectorText" presStyleLbl="sibTrans2D1" presStyleIdx="5" presStyleCnt="6"/>
      <dgm:spPr/>
      <dgm:t>
        <a:bodyPr/>
        <a:lstStyle/>
        <a:p>
          <a:endParaRPr lang="el-GR"/>
        </a:p>
      </dgm:t>
    </dgm:pt>
    <dgm:pt modelId="{960520FA-B893-4495-856B-0B9F83411422}" type="pres">
      <dgm:prSet presAssocID="{85DB3C36-01A5-4D94-A446-B89B3EFAB06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12B1FBD-A062-4EA8-A5D2-F495717CC87D}" type="presOf" srcId="{F2AAD066-48EE-4A18-BC9C-F640E4FB7384}" destId="{8879E16C-4E0C-472D-B412-4190723EAA9A}" srcOrd="0" destOrd="0" presId="urn:microsoft.com/office/officeart/2005/8/layout/radial5"/>
    <dgm:cxn modelId="{DA9D4AFC-7EF3-4586-957E-FE7CA41F2702}" srcId="{7D6EE5F7-E7C5-4AD4-94CE-16DA5435C5DF}" destId="{4E65D569-CD2C-4F48-8672-89E975E1A72F}" srcOrd="4" destOrd="0" parTransId="{D923E42D-EDC9-45CA-BC2C-9A9355626813}" sibTransId="{C0FCDBAB-4AA5-4EBD-AE89-F3E752F41D52}"/>
    <dgm:cxn modelId="{DC2906D5-E8A4-40D0-900C-265B2A7D74A1}" srcId="{7D6EE5F7-E7C5-4AD4-94CE-16DA5435C5DF}" destId="{4F5664DB-AEA9-4880-B1AD-652F613D7F8C}" srcOrd="1" destOrd="0" parTransId="{594D341C-AB30-4E49-A813-C00B117F691B}" sibTransId="{6038B670-2E39-4FFE-977E-F3B5CA17A688}"/>
    <dgm:cxn modelId="{69D9DB73-5B49-4FA0-8A44-0035C09F15EE}" srcId="{7D6EE5F7-E7C5-4AD4-94CE-16DA5435C5DF}" destId="{60FB4DFB-D43E-42F2-B953-95AED3D085CD}" srcOrd="0" destOrd="0" parTransId="{9A03E5C9-E4F4-4136-A328-9BBBB5143189}" sibTransId="{07A8028D-0A59-4794-ACFF-38513A8CCB6F}"/>
    <dgm:cxn modelId="{D2248D7E-D43C-4C8C-BCBE-22B6447DEEC5}" type="presOf" srcId="{7D6EE5F7-E7C5-4AD4-94CE-16DA5435C5DF}" destId="{0A84E979-C1BF-4606-97C4-4356B7DD29ED}" srcOrd="0" destOrd="0" presId="urn:microsoft.com/office/officeart/2005/8/layout/radial5"/>
    <dgm:cxn modelId="{7FCC43EA-687F-48DA-85F7-77065B5759EE}" type="presOf" srcId="{09C52321-AF2A-4A7C-B8B1-53E6DD588052}" destId="{551F2846-A233-41FF-A8C2-0C2BB95F2D1D}" srcOrd="1" destOrd="0" presId="urn:microsoft.com/office/officeart/2005/8/layout/radial5"/>
    <dgm:cxn modelId="{8A0F7598-C3C2-4F99-9BB7-385F845636C0}" type="presOf" srcId="{594D341C-AB30-4E49-A813-C00B117F691B}" destId="{9FABD7A3-E993-4B3A-818E-1D182337EB19}" srcOrd="0" destOrd="0" presId="urn:microsoft.com/office/officeart/2005/8/layout/radial5"/>
    <dgm:cxn modelId="{39B45725-8C69-4883-8972-ED9C7B324C60}" type="presOf" srcId="{D923E42D-EDC9-45CA-BC2C-9A9355626813}" destId="{B1809BA5-77B8-414E-8AE2-239DE93A0C15}" srcOrd="0" destOrd="0" presId="urn:microsoft.com/office/officeart/2005/8/layout/radial5"/>
    <dgm:cxn modelId="{61A584A0-E3D4-4B96-89FF-098C26F4793A}" type="presOf" srcId="{9A03E5C9-E4F4-4136-A328-9BBBB5143189}" destId="{91EF82A1-EFD5-448A-A9A1-155A6A5F6FC7}" srcOrd="1" destOrd="0" presId="urn:microsoft.com/office/officeart/2005/8/layout/radial5"/>
    <dgm:cxn modelId="{4BC532FB-AAFB-4589-8ECC-724BF95D528D}" srcId="{7D6EE5F7-E7C5-4AD4-94CE-16DA5435C5DF}" destId="{AFF2B544-A3F1-421A-BDE3-18461746B96A}" srcOrd="3" destOrd="0" parTransId="{9FF4F6EB-BCDF-4418-87FD-5BF4DDBD8066}" sibTransId="{637577C9-EAE7-4736-9029-5A1322BF57A3}"/>
    <dgm:cxn modelId="{214DBD37-8AE6-449C-8050-6680596733C6}" type="presOf" srcId="{D923E42D-EDC9-45CA-BC2C-9A9355626813}" destId="{864EF542-3A83-4076-9A44-DF6A98DE0185}" srcOrd="1" destOrd="0" presId="urn:microsoft.com/office/officeart/2005/8/layout/radial5"/>
    <dgm:cxn modelId="{26B2AC35-A404-4EAF-89A9-32FDE2F1889C}" type="presOf" srcId="{04291E6C-50D7-47AB-B281-4C85F8D841EF}" destId="{9B2439E8-B113-425C-B2F5-FF6C3D76DBBE}" srcOrd="1" destOrd="0" presId="urn:microsoft.com/office/officeart/2005/8/layout/radial5"/>
    <dgm:cxn modelId="{09A32FC5-1F3E-47DF-9916-CC85E3FD1430}" srcId="{7D6EE5F7-E7C5-4AD4-94CE-16DA5435C5DF}" destId="{F2AAD066-48EE-4A18-BC9C-F640E4FB7384}" srcOrd="2" destOrd="0" parTransId="{09C52321-AF2A-4A7C-B8B1-53E6DD588052}" sibTransId="{98EBCA3D-1F5C-489E-8CE2-82C1268A1BF1}"/>
    <dgm:cxn modelId="{87F771A7-93A8-483E-8532-0EC4ABED78A4}" type="presOf" srcId="{85DB3C36-01A5-4D94-A446-B89B3EFAB060}" destId="{960520FA-B893-4495-856B-0B9F83411422}" srcOrd="0" destOrd="0" presId="urn:microsoft.com/office/officeart/2005/8/layout/radial5"/>
    <dgm:cxn modelId="{23184E76-3484-4FDB-95BD-64496BDFFB7A}" type="presOf" srcId="{9FF4F6EB-BCDF-4418-87FD-5BF4DDBD8066}" destId="{08CE435A-5FB2-4EF4-8ED1-06C2D9B1D039}" srcOrd="0" destOrd="0" presId="urn:microsoft.com/office/officeart/2005/8/layout/radial5"/>
    <dgm:cxn modelId="{EB159B7F-CC86-4187-A9DB-BC124B8DD975}" type="presOf" srcId="{60FB4DFB-D43E-42F2-B953-95AED3D085CD}" destId="{950FB1CA-679B-4EB3-8A7A-699D2CE1AA1C}" srcOrd="0" destOrd="0" presId="urn:microsoft.com/office/officeart/2005/8/layout/radial5"/>
    <dgm:cxn modelId="{B27F4C7B-21B8-41FF-A614-743BF5291C8A}" type="presOf" srcId="{9FF4F6EB-BCDF-4418-87FD-5BF4DDBD8066}" destId="{CC6B7F00-314F-4469-B1C2-60A88A6D1A58}" srcOrd="1" destOrd="0" presId="urn:microsoft.com/office/officeart/2005/8/layout/radial5"/>
    <dgm:cxn modelId="{FC995229-5B38-4B21-B173-A2FD46E96D80}" type="presOf" srcId="{4E65D569-CD2C-4F48-8672-89E975E1A72F}" destId="{450EE07A-6052-4AA6-996D-7AF1663E8C68}" srcOrd="0" destOrd="0" presId="urn:microsoft.com/office/officeart/2005/8/layout/radial5"/>
    <dgm:cxn modelId="{D01E0E8B-22DB-46A2-B7F5-61A41649DF68}" type="presOf" srcId="{04291E6C-50D7-47AB-B281-4C85F8D841EF}" destId="{1BF20B93-968D-4525-9B2C-D231DBB3D011}" srcOrd="0" destOrd="0" presId="urn:microsoft.com/office/officeart/2005/8/layout/radial5"/>
    <dgm:cxn modelId="{ED12B882-1037-4EB3-8DCA-0CF7D0101D94}" type="presOf" srcId="{9A03E5C9-E4F4-4136-A328-9BBBB5143189}" destId="{AD7F399A-0E0B-4652-A9A3-D9AD490748A8}" srcOrd="0" destOrd="0" presId="urn:microsoft.com/office/officeart/2005/8/layout/radial5"/>
    <dgm:cxn modelId="{9DE3041A-FD7E-4EB7-990B-59EEC2948C1D}" type="presOf" srcId="{09C52321-AF2A-4A7C-B8B1-53E6DD588052}" destId="{07E400FF-C4AE-4AE6-9851-5B0D18D1F32C}" srcOrd="0" destOrd="0" presId="urn:microsoft.com/office/officeart/2005/8/layout/radial5"/>
    <dgm:cxn modelId="{0FA8FB19-82C7-46DF-9046-B4ADFFB8DA93}" type="presOf" srcId="{AFF2B544-A3F1-421A-BDE3-18461746B96A}" destId="{3E8049E8-0638-43FF-9679-D496B4A70ED1}" srcOrd="0" destOrd="0" presId="urn:microsoft.com/office/officeart/2005/8/layout/radial5"/>
    <dgm:cxn modelId="{79B372AA-70A5-4A3B-A6D4-B0513D584517}" type="presOf" srcId="{594D341C-AB30-4E49-A813-C00B117F691B}" destId="{A1D34D6C-6DE6-4D8E-A838-76C5CBB20D85}" srcOrd="1" destOrd="0" presId="urn:microsoft.com/office/officeart/2005/8/layout/radial5"/>
    <dgm:cxn modelId="{3614225D-D8CF-4DAE-B571-E8A5BD9C2332}" type="presOf" srcId="{4F5664DB-AEA9-4880-B1AD-652F613D7F8C}" destId="{DB504456-591F-4B3C-A210-6EA1379120D5}" srcOrd="0" destOrd="0" presId="urn:microsoft.com/office/officeart/2005/8/layout/radial5"/>
    <dgm:cxn modelId="{3A289E4F-8715-4931-ABC6-AD862C08B22C}" srcId="{7D6EE5F7-E7C5-4AD4-94CE-16DA5435C5DF}" destId="{85DB3C36-01A5-4D94-A446-B89B3EFAB060}" srcOrd="5" destOrd="0" parTransId="{04291E6C-50D7-47AB-B281-4C85F8D841EF}" sibTransId="{11C90BE3-C3EC-4ADF-9D09-00C479B0CADE}"/>
    <dgm:cxn modelId="{94E83785-24B5-4D0F-8021-61C9581EECC8}" srcId="{E55072EA-0F11-421F-8186-A7F7A63F99B4}" destId="{7D6EE5F7-E7C5-4AD4-94CE-16DA5435C5DF}" srcOrd="0" destOrd="0" parTransId="{527DF611-10C0-4068-B41B-73687A984843}" sibTransId="{C4DFAC36-9171-4F9A-ADC2-850C8068B9BD}"/>
    <dgm:cxn modelId="{757DF60A-951C-4BE2-9393-4086D0478006}" type="presOf" srcId="{E55072EA-0F11-421F-8186-A7F7A63F99B4}" destId="{17B36D3D-88B3-45A8-8B28-0B2A8D0AD26B}" srcOrd="0" destOrd="0" presId="urn:microsoft.com/office/officeart/2005/8/layout/radial5"/>
    <dgm:cxn modelId="{5945C309-C04B-4FA9-A439-08A6CF86CD28}" type="presParOf" srcId="{17B36D3D-88B3-45A8-8B28-0B2A8D0AD26B}" destId="{0A84E979-C1BF-4606-97C4-4356B7DD29ED}" srcOrd="0" destOrd="0" presId="urn:microsoft.com/office/officeart/2005/8/layout/radial5"/>
    <dgm:cxn modelId="{843C8F92-4DBC-4F82-AD3B-4CD7C1D918F2}" type="presParOf" srcId="{17B36D3D-88B3-45A8-8B28-0B2A8D0AD26B}" destId="{AD7F399A-0E0B-4652-A9A3-D9AD490748A8}" srcOrd="1" destOrd="0" presId="urn:microsoft.com/office/officeart/2005/8/layout/radial5"/>
    <dgm:cxn modelId="{B79C9018-F836-4278-BBF5-962672E97D55}" type="presParOf" srcId="{AD7F399A-0E0B-4652-A9A3-D9AD490748A8}" destId="{91EF82A1-EFD5-448A-A9A1-155A6A5F6FC7}" srcOrd="0" destOrd="0" presId="urn:microsoft.com/office/officeart/2005/8/layout/radial5"/>
    <dgm:cxn modelId="{67571D29-495D-46DA-ACF1-4286C0616CD7}" type="presParOf" srcId="{17B36D3D-88B3-45A8-8B28-0B2A8D0AD26B}" destId="{950FB1CA-679B-4EB3-8A7A-699D2CE1AA1C}" srcOrd="2" destOrd="0" presId="urn:microsoft.com/office/officeart/2005/8/layout/radial5"/>
    <dgm:cxn modelId="{8B486A41-0F8E-494A-8715-A58B5A071BD8}" type="presParOf" srcId="{17B36D3D-88B3-45A8-8B28-0B2A8D0AD26B}" destId="{9FABD7A3-E993-4B3A-818E-1D182337EB19}" srcOrd="3" destOrd="0" presId="urn:microsoft.com/office/officeart/2005/8/layout/radial5"/>
    <dgm:cxn modelId="{1D3D15C2-3EA9-4FE6-B576-66B8F9344392}" type="presParOf" srcId="{9FABD7A3-E993-4B3A-818E-1D182337EB19}" destId="{A1D34D6C-6DE6-4D8E-A838-76C5CBB20D85}" srcOrd="0" destOrd="0" presId="urn:microsoft.com/office/officeart/2005/8/layout/radial5"/>
    <dgm:cxn modelId="{D95F686A-79F9-4453-A1BC-CCB10C344102}" type="presParOf" srcId="{17B36D3D-88B3-45A8-8B28-0B2A8D0AD26B}" destId="{DB504456-591F-4B3C-A210-6EA1379120D5}" srcOrd="4" destOrd="0" presId="urn:microsoft.com/office/officeart/2005/8/layout/radial5"/>
    <dgm:cxn modelId="{77B32E3E-2205-470D-B0B7-A7A2346686B5}" type="presParOf" srcId="{17B36D3D-88B3-45A8-8B28-0B2A8D0AD26B}" destId="{07E400FF-C4AE-4AE6-9851-5B0D18D1F32C}" srcOrd="5" destOrd="0" presId="urn:microsoft.com/office/officeart/2005/8/layout/radial5"/>
    <dgm:cxn modelId="{D6438C9D-2D9E-4250-BF52-53A399176C63}" type="presParOf" srcId="{07E400FF-C4AE-4AE6-9851-5B0D18D1F32C}" destId="{551F2846-A233-41FF-A8C2-0C2BB95F2D1D}" srcOrd="0" destOrd="0" presId="urn:microsoft.com/office/officeart/2005/8/layout/radial5"/>
    <dgm:cxn modelId="{13140BD5-C91B-4E9B-A9F6-353B035880C6}" type="presParOf" srcId="{17B36D3D-88B3-45A8-8B28-0B2A8D0AD26B}" destId="{8879E16C-4E0C-472D-B412-4190723EAA9A}" srcOrd="6" destOrd="0" presId="urn:microsoft.com/office/officeart/2005/8/layout/radial5"/>
    <dgm:cxn modelId="{84725DFC-8513-41CE-8830-51403C5E3737}" type="presParOf" srcId="{17B36D3D-88B3-45A8-8B28-0B2A8D0AD26B}" destId="{08CE435A-5FB2-4EF4-8ED1-06C2D9B1D039}" srcOrd="7" destOrd="0" presId="urn:microsoft.com/office/officeart/2005/8/layout/radial5"/>
    <dgm:cxn modelId="{03365C28-EEEC-4DD2-93D9-739080FE08E4}" type="presParOf" srcId="{08CE435A-5FB2-4EF4-8ED1-06C2D9B1D039}" destId="{CC6B7F00-314F-4469-B1C2-60A88A6D1A58}" srcOrd="0" destOrd="0" presId="urn:microsoft.com/office/officeart/2005/8/layout/radial5"/>
    <dgm:cxn modelId="{849D4E34-07A1-42D3-BD34-DF20072B679B}" type="presParOf" srcId="{17B36D3D-88B3-45A8-8B28-0B2A8D0AD26B}" destId="{3E8049E8-0638-43FF-9679-D496B4A70ED1}" srcOrd="8" destOrd="0" presId="urn:microsoft.com/office/officeart/2005/8/layout/radial5"/>
    <dgm:cxn modelId="{9DB801E8-4B0E-4251-A604-6798BF11E793}" type="presParOf" srcId="{17B36D3D-88B3-45A8-8B28-0B2A8D0AD26B}" destId="{B1809BA5-77B8-414E-8AE2-239DE93A0C15}" srcOrd="9" destOrd="0" presId="urn:microsoft.com/office/officeart/2005/8/layout/radial5"/>
    <dgm:cxn modelId="{69981E34-715C-4B9E-80EB-9D69F5391B5B}" type="presParOf" srcId="{B1809BA5-77B8-414E-8AE2-239DE93A0C15}" destId="{864EF542-3A83-4076-9A44-DF6A98DE0185}" srcOrd="0" destOrd="0" presId="urn:microsoft.com/office/officeart/2005/8/layout/radial5"/>
    <dgm:cxn modelId="{28090F24-104B-4F93-AB29-F8BFFBCD18B6}" type="presParOf" srcId="{17B36D3D-88B3-45A8-8B28-0B2A8D0AD26B}" destId="{450EE07A-6052-4AA6-996D-7AF1663E8C68}" srcOrd="10" destOrd="0" presId="urn:microsoft.com/office/officeart/2005/8/layout/radial5"/>
    <dgm:cxn modelId="{9A41D78E-D4EB-4648-8468-244D1471B5B0}" type="presParOf" srcId="{17B36D3D-88B3-45A8-8B28-0B2A8D0AD26B}" destId="{1BF20B93-968D-4525-9B2C-D231DBB3D011}" srcOrd="11" destOrd="0" presId="urn:microsoft.com/office/officeart/2005/8/layout/radial5"/>
    <dgm:cxn modelId="{0AA7B158-A20D-47A2-93BA-99D3B9A924A5}" type="presParOf" srcId="{1BF20B93-968D-4525-9B2C-D231DBB3D011}" destId="{9B2439E8-B113-425C-B2F5-FF6C3D76DBBE}" srcOrd="0" destOrd="0" presId="urn:microsoft.com/office/officeart/2005/8/layout/radial5"/>
    <dgm:cxn modelId="{51D19911-ED85-4639-B772-60733E08E756}" type="presParOf" srcId="{17B36D3D-88B3-45A8-8B28-0B2A8D0AD26B}" destId="{960520FA-B893-4495-856B-0B9F8341142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B5BA6-EA07-4BF4-A95D-6655BD09BE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222BA25-66D5-48C4-B285-10BC330B4062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chemeClr val="tx1"/>
              </a:solidFill>
              <a:latin typeface="Calibri" pitchFamily="34" charset="0"/>
            </a:rPr>
            <a:t>Διαταραχή Αισθητηριακής Επεξεργασίας </a:t>
          </a:r>
          <a:endParaRPr lang="el-GR" sz="1800" b="1" dirty="0">
            <a:solidFill>
              <a:schemeClr val="tx1"/>
            </a:solidFill>
            <a:latin typeface="Calibri" pitchFamily="34" charset="0"/>
          </a:endParaRPr>
        </a:p>
      </dgm:t>
    </dgm:pt>
    <dgm:pt modelId="{2B674A42-01AF-42CF-9159-C5C066BE7D7C}" type="parTrans" cxnId="{81BF36D8-2BFA-4C98-8553-8434E05D19B2}">
      <dgm:prSet/>
      <dgm:spPr/>
      <dgm:t>
        <a:bodyPr/>
        <a:lstStyle/>
        <a:p>
          <a:endParaRPr lang="el-GR"/>
        </a:p>
      </dgm:t>
    </dgm:pt>
    <dgm:pt modelId="{F7AD936C-2D58-45A5-8C6E-4488DA0C285B}" type="sibTrans" cxnId="{81BF36D8-2BFA-4C98-8553-8434E05D19B2}">
      <dgm:prSet/>
      <dgm:spPr/>
      <dgm:t>
        <a:bodyPr/>
        <a:lstStyle/>
        <a:p>
          <a:endParaRPr lang="el-GR"/>
        </a:p>
      </dgm:t>
    </dgm:pt>
    <dgm:pt modelId="{5214C644-1412-44BD-91E3-8BF856948AAC}">
      <dgm:prSet phldrT="[Κείμενο]" custT="1"/>
      <dgm:spPr/>
      <dgm:t>
        <a:bodyPr/>
        <a:lstStyle/>
        <a:p>
          <a:r>
            <a:rPr lang="el-GR" sz="1400" b="1" dirty="0" smtClean="0">
              <a:solidFill>
                <a:schemeClr val="tx1"/>
              </a:solidFill>
              <a:latin typeface="Calibri" pitchFamily="34" charset="0"/>
            </a:rPr>
            <a:t>Διαταραχή Αισθητηριακής Ρύθμισης</a:t>
          </a:r>
        </a:p>
      </dgm:t>
    </dgm:pt>
    <dgm:pt modelId="{860EE18B-4766-46F8-B7C1-C34E81788425}" type="parTrans" cxnId="{47F6EF63-A1DB-4A3B-9012-644D232EF5D6}">
      <dgm:prSet/>
      <dgm:spPr/>
      <dgm:t>
        <a:bodyPr/>
        <a:lstStyle/>
        <a:p>
          <a:endParaRPr lang="el-GR"/>
        </a:p>
      </dgm:t>
    </dgm:pt>
    <dgm:pt modelId="{74DA7C8F-95F8-4B5C-97C3-A2EF665B167D}" type="sibTrans" cxnId="{47F6EF63-A1DB-4A3B-9012-644D232EF5D6}">
      <dgm:prSet/>
      <dgm:spPr/>
      <dgm:t>
        <a:bodyPr/>
        <a:lstStyle/>
        <a:p>
          <a:endParaRPr lang="el-GR"/>
        </a:p>
      </dgm:t>
    </dgm:pt>
    <dgm:pt modelId="{49499C4C-8D8D-47BC-9AFD-D99A8921BDEA}">
      <dgm:prSet phldrT="[Κείμενο]" custT="1"/>
      <dgm:spPr/>
      <dgm:t>
        <a:bodyPr/>
        <a:lstStyle/>
        <a:p>
          <a:pPr algn="l"/>
          <a:endParaRPr lang="el-GR" sz="1400" dirty="0" smtClean="0">
            <a:solidFill>
              <a:srgbClr val="002060"/>
            </a:solidFill>
            <a:latin typeface="Calibri" pitchFamily="34" charset="0"/>
            <a:sym typeface="Wingdings"/>
          </a:endParaRPr>
        </a:p>
        <a:p>
          <a:pPr algn="l"/>
          <a:endParaRPr lang="el-GR" sz="1400" b="1" dirty="0" smtClean="0">
            <a:solidFill>
              <a:srgbClr val="002060"/>
            </a:solidFill>
            <a:latin typeface="Calibri" pitchFamily="34" charset="0"/>
            <a:sym typeface="Wingdings"/>
          </a:endParaRPr>
        </a:p>
        <a:p>
          <a:pPr algn="l"/>
          <a:r>
            <a:rPr lang="en-US" sz="1400" b="1" dirty="0" smtClean="0">
              <a:solidFill>
                <a:srgbClr val="002060"/>
              </a:solidFill>
              <a:latin typeface="Calibri" pitchFamily="34" charset="0"/>
              <a:sym typeface="Wingdings"/>
            </a:rPr>
            <a:t></a:t>
          </a:r>
          <a:r>
            <a:rPr lang="el-GR" sz="1400" b="1" dirty="0" smtClean="0">
              <a:solidFill>
                <a:srgbClr val="002060"/>
              </a:solidFill>
              <a:latin typeface="Calibri" pitchFamily="34" charset="0"/>
              <a:sym typeface="Wingdings"/>
            </a:rPr>
            <a:t> Αισθητηριακή Ανταπόκριση</a:t>
          </a:r>
        </a:p>
        <a:p>
          <a:pPr algn="l"/>
          <a:r>
            <a:rPr lang="el-GR" sz="1400" b="1" dirty="0" smtClean="0">
              <a:solidFill>
                <a:srgbClr val="002060"/>
              </a:solidFill>
              <a:latin typeface="Calibri" pitchFamily="34" charset="0"/>
              <a:sym typeface="Wingdings"/>
            </a:rPr>
            <a:t> Αισθητηριακή  Ανταπόκριση</a:t>
          </a:r>
        </a:p>
        <a:p>
          <a:pPr algn="l"/>
          <a:r>
            <a:rPr lang="el-GR" sz="1400" b="1" dirty="0" smtClean="0">
              <a:solidFill>
                <a:srgbClr val="002060"/>
              </a:solidFill>
              <a:latin typeface="Calibri" pitchFamily="34" charset="0"/>
              <a:sym typeface="Wingdings"/>
            </a:rPr>
            <a:t>Αισθητηριακή αναζήτηση</a:t>
          </a:r>
        </a:p>
        <a:p>
          <a:pPr algn="l"/>
          <a:endParaRPr lang="el-GR" sz="1400" dirty="0" smtClean="0">
            <a:solidFill>
              <a:srgbClr val="002060"/>
            </a:solidFill>
            <a:latin typeface="Calibri" pitchFamily="34" charset="0"/>
            <a:sym typeface="Wingdings"/>
          </a:endParaRPr>
        </a:p>
        <a:p>
          <a:pPr algn="l"/>
          <a:r>
            <a:rPr lang="el-GR" sz="1400" dirty="0" smtClean="0">
              <a:solidFill>
                <a:srgbClr val="002060"/>
              </a:solidFill>
              <a:latin typeface="Calibri" pitchFamily="34" charset="0"/>
              <a:sym typeface="Wingdings"/>
            </a:rPr>
            <a:t> </a:t>
          </a:r>
          <a:endParaRPr lang="el-GR" sz="1400" dirty="0" smtClean="0">
            <a:solidFill>
              <a:srgbClr val="002060"/>
            </a:solidFill>
            <a:latin typeface="Calibri" pitchFamily="34" charset="0"/>
          </a:endParaRPr>
        </a:p>
      </dgm:t>
    </dgm:pt>
    <dgm:pt modelId="{C3AD5BDE-C34D-4CC2-ABAE-4E1639645D17}" type="parTrans" cxnId="{41B72346-55A6-4CDC-928F-54DFB850C17E}">
      <dgm:prSet/>
      <dgm:spPr/>
      <dgm:t>
        <a:bodyPr/>
        <a:lstStyle/>
        <a:p>
          <a:endParaRPr lang="el-GR"/>
        </a:p>
      </dgm:t>
    </dgm:pt>
    <dgm:pt modelId="{5401ECC8-11A0-43FD-93C5-6E4A54C56CE3}" type="sibTrans" cxnId="{41B72346-55A6-4CDC-928F-54DFB850C17E}">
      <dgm:prSet/>
      <dgm:spPr/>
      <dgm:t>
        <a:bodyPr/>
        <a:lstStyle/>
        <a:p>
          <a:endParaRPr lang="el-GR"/>
        </a:p>
      </dgm:t>
    </dgm:pt>
    <dgm:pt modelId="{21D3CD96-C3B1-4243-9286-DAFC52BE15A7}">
      <dgm:prSet phldrT="[Κείμενο]" custT="1"/>
      <dgm:spPr/>
      <dgm:t>
        <a:bodyPr/>
        <a:lstStyle/>
        <a:p>
          <a:r>
            <a:rPr lang="el-GR" sz="1400" b="1" dirty="0" smtClean="0">
              <a:solidFill>
                <a:schemeClr val="tx1"/>
              </a:solidFill>
              <a:latin typeface="Calibri" pitchFamily="34" charset="0"/>
            </a:rPr>
            <a:t>Διαταραχή Αισθητηριακής Διάκρισης</a:t>
          </a:r>
        </a:p>
      </dgm:t>
    </dgm:pt>
    <dgm:pt modelId="{73BB27AE-3CFB-41AE-8FCB-C05CD7D6BD6F}" type="parTrans" cxnId="{95E8C5C1-7BBB-4266-9E4E-E47519311B19}">
      <dgm:prSet/>
      <dgm:spPr/>
      <dgm:t>
        <a:bodyPr/>
        <a:lstStyle/>
        <a:p>
          <a:endParaRPr lang="el-GR"/>
        </a:p>
      </dgm:t>
    </dgm:pt>
    <dgm:pt modelId="{25D0B0E2-7005-4299-B0F0-83F96B13D915}" type="sibTrans" cxnId="{95E8C5C1-7BBB-4266-9E4E-E47519311B19}">
      <dgm:prSet/>
      <dgm:spPr/>
      <dgm:t>
        <a:bodyPr/>
        <a:lstStyle/>
        <a:p>
          <a:endParaRPr lang="el-GR"/>
        </a:p>
      </dgm:t>
    </dgm:pt>
    <dgm:pt modelId="{243AF2D9-B8D8-4BAE-A7CC-0208F1B0376F}">
      <dgm:prSet phldrT="[Κείμενο]" custT="1"/>
      <dgm:spPr/>
      <dgm:t>
        <a:bodyPr/>
        <a:lstStyle/>
        <a:p>
          <a:pPr marL="365125" indent="0" algn="l"/>
          <a:r>
            <a:rPr lang="el-GR" sz="1400" b="1" dirty="0" smtClean="0">
              <a:solidFill>
                <a:schemeClr val="tx1"/>
              </a:solidFill>
              <a:latin typeface="Calibri" pitchFamily="34" charset="0"/>
            </a:rPr>
            <a:t>Οπτική</a:t>
          </a:r>
        </a:p>
        <a:p>
          <a:pPr marL="365125" indent="0" algn="l"/>
          <a:r>
            <a:rPr lang="el-GR" sz="1400" b="1" dirty="0" smtClean="0">
              <a:solidFill>
                <a:schemeClr val="tx1"/>
              </a:solidFill>
              <a:latin typeface="Calibri" pitchFamily="34" charset="0"/>
            </a:rPr>
            <a:t>Ακουστική</a:t>
          </a:r>
        </a:p>
        <a:p>
          <a:pPr marL="365125" indent="0" algn="l"/>
          <a:r>
            <a:rPr lang="el-GR" sz="1400" b="1" dirty="0" smtClean="0">
              <a:solidFill>
                <a:schemeClr val="tx1"/>
              </a:solidFill>
              <a:latin typeface="Calibri" pitchFamily="34" charset="0"/>
            </a:rPr>
            <a:t>Απτική</a:t>
          </a:r>
        </a:p>
        <a:p>
          <a:pPr marL="365125" indent="0" algn="l"/>
          <a:r>
            <a:rPr lang="el-GR" sz="1400" b="1" dirty="0" smtClean="0">
              <a:solidFill>
                <a:schemeClr val="tx1"/>
              </a:solidFill>
              <a:latin typeface="Calibri" pitchFamily="34" charset="0"/>
            </a:rPr>
            <a:t>Αιθουσαία</a:t>
          </a:r>
        </a:p>
        <a:p>
          <a:pPr marL="365125" indent="0" algn="l"/>
          <a:r>
            <a:rPr lang="el-GR" sz="1400" b="1" dirty="0" smtClean="0">
              <a:solidFill>
                <a:schemeClr val="tx1"/>
              </a:solidFill>
              <a:latin typeface="Calibri" pitchFamily="34" charset="0"/>
            </a:rPr>
            <a:t>Ιδιοδεκτική</a:t>
          </a:r>
        </a:p>
        <a:p>
          <a:pPr marL="365125" indent="0" algn="l"/>
          <a:r>
            <a:rPr lang="el-GR" sz="1400" b="1" dirty="0" smtClean="0">
              <a:solidFill>
                <a:schemeClr val="tx1"/>
              </a:solidFill>
              <a:latin typeface="Calibri" pitchFamily="34" charset="0"/>
            </a:rPr>
            <a:t>Γευστική/ οσφρητική</a:t>
          </a:r>
        </a:p>
      </dgm:t>
    </dgm:pt>
    <dgm:pt modelId="{15659357-A472-4EE9-838B-42975431B63D}" type="parTrans" cxnId="{19BB4413-962A-4C63-A675-BF4FB0CAE67B}">
      <dgm:prSet/>
      <dgm:spPr/>
      <dgm:t>
        <a:bodyPr/>
        <a:lstStyle/>
        <a:p>
          <a:endParaRPr lang="el-GR"/>
        </a:p>
      </dgm:t>
    </dgm:pt>
    <dgm:pt modelId="{27264168-84E6-4CC1-B57C-01FC863D5957}" type="sibTrans" cxnId="{19BB4413-962A-4C63-A675-BF4FB0CAE67B}">
      <dgm:prSet/>
      <dgm:spPr/>
      <dgm:t>
        <a:bodyPr/>
        <a:lstStyle/>
        <a:p>
          <a:endParaRPr lang="el-GR"/>
        </a:p>
      </dgm:t>
    </dgm:pt>
    <dgm:pt modelId="{9E82D2EA-FFE5-4410-B855-273E22D2664A}">
      <dgm:prSet custT="1"/>
      <dgm:spPr/>
      <dgm:t>
        <a:bodyPr/>
        <a:lstStyle/>
        <a:p>
          <a:r>
            <a:rPr lang="el-GR" sz="1400" b="1" dirty="0" smtClean="0">
              <a:solidFill>
                <a:schemeClr val="tx1"/>
              </a:solidFill>
              <a:latin typeface="Calibri" pitchFamily="34" charset="0"/>
            </a:rPr>
            <a:t>Κινητική Διαταραχή Αισθητηριακής Βάσης </a:t>
          </a:r>
        </a:p>
      </dgm:t>
    </dgm:pt>
    <dgm:pt modelId="{CA466FC1-6874-451D-B19A-980ACA5F74F7}" type="parTrans" cxnId="{081E1184-572D-46B5-83AC-BEC02976DA6E}">
      <dgm:prSet/>
      <dgm:spPr/>
      <dgm:t>
        <a:bodyPr/>
        <a:lstStyle/>
        <a:p>
          <a:endParaRPr lang="el-GR"/>
        </a:p>
      </dgm:t>
    </dgm:pt>
    <dgm:pt modelId="{C6517B8F-8CDD-4533-BF90-630FB103AC39}" type="sibTrans" cxnId="{081E1184-572D-46B5-83AC-BEC02976DA6E}">
      <dgm:prSet/>
      <dgm:spPr/>
      <dgm:t>
        <a:bodyPr/>
        <a:lstStyle/>
        <a:p>
          <a:endParaRPr lang="el-GR"/>
        </a:p>
      </dgm:t>
    </dgm:pt>
    <dgm:pt modelId="{D27A3AD1-E3A4-4005-9025-B3192D1A9EC3}">
      <dgm:prSet custT="1"/>
      <dgm:spPr/>
      <dgm:t>
        <a:bodyPr/>
        <a:lstStyle/>
        <a:p>
          <a:pPr algn="l"/>
          <a:r>
            <a:rPr lang="el-GR" sz="1400" b="1" dirty="0" err="1" smtClean="0">
              <a:solidFill>
                <a:schemeClr val="tx1"/>
              </a:solidFill>
              <a:latin typeface="Calibri" pitchFamily="34" charset="0"/>
            </a:rPr>
            <a:t>Δυσπραξία</a:t>
          </a:r>
          <a:endParaRPr lang="el-GR" sz="1400" b="1" dirty="0" smtClean="0">
            <a:solidFill>
              <a:schemeClr val="tx1"/>
            </a:solidFill>
            <a:latin typeface="Calibri" pitchFamily="34" charset="0"/>
          </a:endParaRPr>
        </a:p>
        <a:p>
          <a:pPr algn="l"/>
          <a:r>
            <a:rPr lang="el-GR" sz="1400" b="1" dirty="0" err="1" smtClean="0">
              <a:solidFill>
                <a:schemeClr val="tx1"/>
              </a:solidFill>
              <a:latin typeface="Calibri" pitchFamily="34" charset="0"/>
            </a:rPr>
            <a:t>Στασική</a:t>
          </a:r>
          <a:r>
            <a:rPr lang="el-GR" sz="1400" b="1" dirty="0" smtClean="0">
              <a:solidFill>
                <a:schemeClr val="tx1"/>
              </a:solidFill>
              <a:latin typeface="Calibri" pitchFamily="34" charset="0"/>
            </a:rPr>
            <a:t> Διαταραχή</a:t>
          </a:r>
        </a:p>
      </dgm:t>
    </dgm:pt>
    <dgm:pt modelId="{42B6DA97-5A23-4A1B-8885-BEABE404E817}" type="parTrans" cxnId="{5FD5FFD0-01CB-4C2C-84B9-B36BA7C58DA8}">
      <dgm:prSet/>
      <dgm:spPr/>
      <dgm:t>
        <a:bodyPr/>
        <a:lstStyle/>
        <a:p>
          <a:endParaRPr lang="el-GR"/>
        </a:p>
      </dgm:t>
    </dgm:pt>
    <dgm:pt modelId="{C3E40212-9777-4301-9B55-874792E9DC37}" type="sibTrans" cxnId="{5FD5FFD0-01CB-4C2C-84B9-B36BA7C58DA8}">
      <dgm:prSet/>
      <dgm:spPr/>
      <dgm:t>
        <a:bodyPr/>
        <a:lstStyle/>
        <a:p>
          <a:endParaRPr lang="el-GR"/>
        </a:p>
      </dgm:t>
    </dgm:pt>
    <dgm:pt modelId="{06D6975C-4738-4C34-BEB2-B1F426968EED}" type="pres">
      <dgm:prSet presAssocID="{8EFB5BA6-EA07-4BF4-A95D-6655BD09BE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B65E094D-C233-4EAF-87B0-C3DF5B81BCED}" type="pres">
      <dgm:prSet presAssocID="{1222BA25-66D5-48C4-B285-10BC330B4062}" presName="hierRoot1" presStyleCnt="0"/>
      <dgm:spPr/>
    </dgm:pt>
    <dgm:pt modelId="{F1C8F38D-5ED6-487A-B0A1-283A1EC4754F}" type="pres">
      <dgm:prSet presAssocID="{1222BA25-66D5-48C4-B285-10BC330B4062}" presName="composite" presStyleCnt="0"/>
      <dgm:spPr/>
    </dgm:pt>
    <dgm:pt modelId="{1D4D29D5-46BE-4851-81D6-F44E0EDA39C3}" type="pres">
      <dgm:prSet presAssocID="{1222BA25-66D5-48C4-B285-10BC330B4062}" presName="background" presStyleLbl="node0" presStyleIdx="0" presStyleCnt="1"/>
      <dgm:spPr/>
    </dgm:pt>
    <dgm:pt modelId="{F18DFACA-5F96-4432-903A-21BE5494A169}" type="pres">
      <dgm:prSet presAssocID="{1222BA25-66D5-48C4-B285-10BC330B4062}" presName="text" presStyleLbl="fgAcc0" presStyleIdx="0" presStyleCnt="1" custScaleX="20671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7A1348F-AAF7-4018-8179-EB60C123D598}" type="pres">
      <dgm:prSet presAssocID="{1222BA25-66D5-48C4-B285-10BC330B4062}" presName="hierChild2" presStyleCnt="0"/>
      <dgm:spPr/>
    </dgm:pt>
    <dgm:pt modelId="{340A3164-DAB5-44EF-8E20-CFEB381F5AFD}" type="pres">
      <dgm:prSet presAssocID="{860EE18B-4766-46F8-B7C1-C34E81788425}" presName="Name10" presStyleLbl="parChTrans1D2" presStyleIdx="0" presStyleCnt="3"/>
      <dgm:spPr/>
      <dgm:t>
        <a:bodyPr/>
        <a:lstStyle/>
        <a:p>
          <a:endParaRPr lang="el-GR"/>
        </a:p>
      </dgm:t>
    </dgm:pt>
    <dgm:pt modelId="{CA97F4D8-999D-4FAF-8BCB-BB9D3661A798}" type="pres">
      <dgm:prSet presAssocID="{5214C644-1412-44BD-91E3-8BF856948AAC}" presName="hierRoot2" presStyleCnt="0"/>
      <dgm:spPr/>
    </dgm:pt>
    <dgm:pt modelId="{C0B8F6CD-12F7-4641-94C0-B07F743499FF}" type="pres">
      <dgm:prSet presAssocID="{5214C644-1412-44BD-91E3-8BF856948AAC}" presName="composite2" presStyleCnt="0"/>
      <dgm:spPr/>
    </dgm:pt>
    <dgm:pt modelId="{D79F4FF8-7540-44BD-A164-C8FB66440F53}" type="pres">
      <dgm:prSet presAssocID="{5214C644-1412-44BD-91E3-8BF856948AAC}" presName="background2" presStyleLbl="node2" presStyleIdx="0" presStyleCnt="3"/>
      <dgm:spPr/>
    </dgm:pt>
    <dgm:pt modelId="{3D350E50-4FBD-43CA-90A3-93134E8E55E9}" type="pres">
      <dgm:prSet presAssocID="{5214C644-1412-44BD-91E3-8BF856948AAC}" presName="text2" presStyleLbl="fgAcc2" presStyleIdx="0" presStyleCnt="3" custScaleX="171198" custLinFactNeighborX="727" custLinFactNeighborY="-437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F9D0497-6211-4819-A413-ABCD1D431766}" type="pres">
      <dgm:prSet presAssocID="{5214C644-1412-44BD-91E3-8BF856948AAC}" presName="hierChild3" presStyleCnt="0"/>
      <dgm:spPr/>
    </dgm:pt>
    <dgm:pt modelId="{D654571D-98E4-405B-B3FE-F92E7C7297C4}" type="pres">
      <dgm:prSet presAssocID="{C3AD5BDE-C34D-4CC2-ABAE-4E1639645D17}" presName="Name17" presStyleLbl="parChTrans1D3" presStyleIdx="0" presStyleCnt="3"/>
      <dgm:spPr/>
      <dgm:t>
        <a:bodyPr/>
        <a:lstStyle/>
        <a:p>
          <a:endParaRPr lang="el-GR"/>
        </a:p>
      </dgm:t>
    </dgm:pt>
    <dgm:pt modelId="{D0B9700D-EE92-46B2-97C0-1EDA92FEEAB1}" type="pres">
      <dgm:prSet presAssocID="{49499C4C-8D8D-47BC-9AFD-D99A8921BDEA}" presName="hierRoot3" presStyleCnt="0"/>
      <dgm:spPr/>
    </dgm:pt>
    <dgm:pt modelId="{12CB1847-F042-4721-B9DF-71E134EA32A5}" type="pres">
      <dgm:prSet presAssocID="{49499C4C-8D8D-47BC-9AFD-D99A8921BDEA}" presName="composite3" presStyleCnt="0"/>
      <dgm:spPr/>
    </dgm:pt>
    <dgm:pt modelId="{DB8F78DF-9C4E-4716-B4B3-A726DB89826C}" type="pres">
      <dgm:prSet presAssocID="{49499C4C-8D8D-47BC-9AFD-D99A8921BDEA}" presName="background3" presStyleLbl="node3" presStyleIdx="0" presStyleCnt="3"/>
      <dgm:spPr/>
    </dgm:pt>
    <dgm:pt modelId="{9F6A7107-2BE7-4464-90F5-AF67222FA980}" type="pres">
      <dgm:prSet presAssocID="{49499C4C-8D8D-47BC-9AFD-D99A8921BDEA}" presName="text3" presStyleLbl="fgAcc3" presStyleIdx="0" presStyleCnt="3" custScaleX="18298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AF15D75-9ADD-4D45-9F48-2C82F9DAF045}" type="pres">
      <dgm:prSet presAssocID="{49499C4C-8D8D-47BC-9AFD-D99A8921BDEA}" presName="hierChild4" presStyleCnt="0"/>
      <dgm:spPr/>
    </dgm:pt>
    <dgm:pt modelId="{DFC8B23D-4A69-40D7-859B-809BEE48B374}" type="pres">
      <dgm:prSet presAssocID="{CA466FC1-6874-451D-B19A-980ACA5F74F7}" presName="Name10" presStyleLbl="parChTrans1D2" presStyleIdx="1" presStyleCnt="3"/>
      <dgm:spPr/>
      <dgm:t>
        <a:bodyPr/>
        <a:lstStyle/>
        <a:p>
          <a:endParaRPr lang="el-GR"/>
        </a:p>
      </dgm:t>
    </dgm:pt>
    <dgm:pt modelId="{CB2815E5-A34E-4D8C-801F-D8E0D45ED46E}" type="pres">
      <dgm:prSet presAssocID="{9E82D2EA-FFE5-4410-B855-273E22D2664A}" presName="hierRoot2" presStyleCnt="0"/>
      <dgm:spPr/>
    </dgm:pt>
    <dgm:pt modelId="{A09F94AB-8D4A-481C-9923-AC8740177A99}" type="pres">
      <dgm:prSet presAssocID="{9E82D2EA-FFE5-4410-B855-273E22D2664A}" presName="composite2" presStyleCnt="0"/>
      <dgm:spPr/>
    </dgm:pt>
    <dgm:pt modelId="{A6B233D8-5FB4-43A8-91AF-11E17DE3CB58}" type="pres">
      <dgm:prSet presAssocID="{9E82D2EA-FFE5-4410-B855-273E22D2664A}" presName="background2" presStyleLbl="node2" presStyleIdx="1" presStyleCnt="3"/>
      <dgm:spPr/>
    </dgm:pt>
    <dgm:pt modelId="{7813020B-65A7-41D4-A4C3-6F1293E974A7}" type="pres">
      <dgm:prSet presAssocID="{9E82D2EA-FFE5-4410-B855-273E22D2664A}" presName="text2" presStyleLbl="fgAcc2" presStyleIdx="1" presStyleCnt="3" custScaleX="17063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20BD1EA-132C-487B-846F-4AC68A76944E}" type="pres">
      <dgm:prSet presAssocID="{9E82D2EA-FFE5-4410-B855-273E22D2664A}" presName="hierChild3" presStyleCnt="0"/>
      <dgm:spPr/>
    </dgm:pt>
    <dgm:pt modelId="{B6130549-3429-413C-BE75-5F71A59A7F22}" type="pres">
      <dgm:prSet presAssocID="{42B6DA97-5A23-4A1B-8885-BEABE404E817}" presName="Name17" presStyleLbl="parChTrans1D3" presStyleIdx="1" presStyleCnt="3"/>
      <dgm:spPr/>
      <dgm:t>
        <a:bodyPr/>
        <a:lstStyle/>
        <a:p>
          <a:endParaRPr lang="el-GR"/>
        </a:p>
      </dgm:t>
    </dgm:pt>
    <dgm:pt modelId="{BE68BF69-A7AA-4EFD-9741-1304CB7C477E}" type="pres">
      <dgm:prSet presAssocID="{D27A3AD1-E3A4-4005-9025-B3192D1A9EC3}" presName="hierRoot3" presStyleCnt="0"/>
      <dgm:spPr/>
    </dgm:pt>
    <dgm:pt modelId="{E1C9C451-21C5-4D46-8908-FEB9A917265F}" type="pres">
      <dgm:prSet presAssocID="{D27A3AD1-E3A4-4005-9025-B3192D1A9EC3}" presName="composite3" presStyleCnt="0"/>
      <dgm:spPr/>
    </dgm:pt>
    <dgm:pt modelId="{00411FB3-9F76-4ED3-8E72-17B74DE729FC}" type="pres">
      <dgm:prSet presAssocID="{D27A3AD1-E3A4-4005-9025-B3192D1A9EC3}" presName="background3" presStyleLbl="node3" presStyleIdx="1" presStyleCnt="3"/>
      <dgm:spPr/>
    </dgm:pt>
    <dgm:pt modelId="{3B96A0FB-7D11-4E56-920A-CB2998F21720}" type="pres">
      <dgm:prSet presAssocID="{D27A3AD1-E3A4-4005-9025-B3192D1A9EC3}" presName="text3" presStyleLbl="fgAcc3" presStyleIdx="1" presStyleCnt="3" custScaleX="17031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5E10625-3F9D-4BC4-90D3-A93F55F5DA45}" type="pres">
      <dgm:prSet presAssocID="{D27A3AD1-E3A4-4005-9025-B3192D1A9EC3}" presName="hierChild4" presStyleCnt="0"/>
      <dgm:spPr/>
    </dgm:pt>
    <dgm:pt modelId="{89849656-AFFD-4B86-9672-0F48F865DCDE}" type="pres">
      <dgm:prSet presAssocID="{73BB27AE-3CFB-41AE-8FCB-C05CD7D6BD6F}" presName="Name10" presStyleLbl="parChTrans1D2" presStyleIdx="2" presStyleCnt="3"/>
      <dgm:spPr/>
      <dgm:t>
        <a:bodyPr/>
        <a:lstStyle/>
        <a:p>
          <a:endParaRPr lang="el-GR"/>
        </a:p>
      </dgm:t>
    </dgm:pt>
    <dgm:pt modelId="{1498FED5-1D59-44C2-9265-9C36885E0B8C}" type="pres">
      <dgm:prSet presAssocID="{21D3CD96-C3B1-4243-9286-DAFC52BE15A7}" presName="hierRoot2" presStyleCnt="0"/>
      <dgm:spPr/>
    </dgm:pt>
    <dgm:pt modelId="{6B3743B5-349E-4D64-B0C3-12199C9F64EA}" type="pres">
      <dgm:prSet presAssocID="{21D3CD96-C3B1-4243-9286-DAFC52BE15A7}" presName="composite2" presStyleCnt="0"/>
      <dgm:spPr/>
    </dgm:pt>
    <dgm:pt modelId="{950908F5-B0C9-496F-ACDF-71120B0734D0}" type="pres">
      <dgm:prSet presAssocID="{21D3CD96-C3B1-4243-9286-DAFC52BE15A7}" presName="background2" presStyleLbl="node2" presStyleIdx="2" presStyleCnt="3"/>
      <dgm:spPr/>
    </dgm:pt>
    <dgm:pt modelId="{2874BE0C-F6E3-4C71-8052-A63E4E507621}" type="pres">
      <dgm:prSet presAssocID="{21D3CD96-C3B1-4243-9286-DAFC52BE15A7}" presName="text2" presStyleLbl="fgAcc2" presStyleIdx="2" presStyleCnt="3" custScaleX="16793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FD03DE5-7FFB-4156-81F8-4C0329B75B2B}" type="pres">
      <dgm:prSet presAssocID="{21D3CD96-C3B1-4243-9286-DAFC52BE15A7}" presName="hierChild3" presStyleCnt="0"/>
      <dgm:spPr/>
    </dgm:pt>
    <dgm:pt modelId="{7B4D39A9-FF3C-484E-A29A-FEB36C6CA9D6}" type="pres">
      <dgm:prSet presAssocID="{15659357-A472-4EE9-838B-42975431B63D}" presName="Name17" presStyleLbl="parChTrans1D3" presStyleIdx="2" presStyleCnt="3"/>
      <dgm:spPr/>
      <dgm:t>
        <a:bodyPr/>
        <a:lstStyle/>
        <a:p>
          <a:endParaRPr lang="el-GR"/>
        </a:p>
      </dgm:t>
    </dgm:pt>
    <dgm:pt modelId="{A8828D41-3A91-4F92-B10D-553BD438C27E}" type="pres">
      <dgm:prSet presAssocID="{243AF2D9-B8D8-4BAE-A7CC-0208F1B0376F}" presName="hierRoot3" presStyleCnt="0"/>
      <dgm:spPr/>
    </dgm:pt>
    <dgm:pt modelId="{33954308-5936-4841-8B34-1E6902618301}" type="pres">
      <dgm:prSet presAssocID="{243AF2D9-B8D8-4BAE-A7CC-0208F1B0376F}" presName="composite3" presStyleCnt="0"/>
      <dgm:spPr/>
    </dgm:pt>
    <dgm:pt modelId="{6F62A504-1ADB-4503-A940-918CCF1BEEA2}" type="pres">
      <dgm:prSet presAssocID="{243AF2D9-B8D8-4BAE-A7CC-0208F1B0376F}" presName="background3" presStyleLbl="node3" presStyleIdx="2" presStyleCnt="3"/>
      <dgm:spPr/>
    </dgm:pt>
    <dgm:pt modelId="{5D049E7D-40E6-44A9-BFFE-243718966C9C}" type="pres">
      <dgm:prSet presAssocID="{243AF2D9-B8D8-4BAE-A7CC-0208F1B0376F}" presName="text3" presStyleLbl="fgAcc3" presStyleIdx="2" presStyleCnt="3" custScaleX="157842" custScaleY="20549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173B1FB-2219-4270-B361-B2BE675AC7CF}" type="pres">
      <dgm:prSet presAssocID="{243AF2D9-B8D8-4BAE-A7CC-0208F1B0376F}" presName="hierChild4" presStyleCnt="0"/>
      <dgm:spPr/>
    </dgm:pt>
  </dgm:ptLst>
  <dgm:cxnLst>
    <dgm:cxn modelId="{2E34451F-65D9-40EE-8AC2-6A7FA62C724A}" type="presOf" srcId="{42B6DA97-5A23-4A1B-8885-BEABE404E817}" destId="{B6130549-3429-413C-BE75-5F71A59A7F22}" srcOrd="0" destOrd="0" presId="urn:microsoft.com/office/officeart/2005/8/layout/hierarchy1"/>
    <dgm:cxn modelId="{41B72346-55A6-4CDC-928F-54DFB850C17E}" srcId="{5214C644-1412-44BD-91E3-8BF856948AAC}" destId="{49499C4C-8D8D-47BC-9AFD-D99A8921BDEA}" srcOrd="0" destOrd="0" parTransId="{C3AD5BDE-C34D-4CC2-ABAE-4E1639645D17}" sibTransId="{5401ECC8-11A0-43FD-93C5-6E4A54C56CE3}"/>
    <dgm:cxn modelId="{00B828D7-9353-41BB-A861-90112B65605D}" type="presOf" srcId="{243AF2D9-B8D8-4BAE-A7CC-0208F1B0376F}" destId="{5D049E7D-40E6-44A9-BFFE-243718966C9C}" srcOrd="0" destOrd="0" presId="urn:microsoft.com/office/officeart/2005/8/layout/hierarchy1"/>
    <dgm:cxn modelId="{8EA9C18F-A8D7-4315-9EC8-CB55F851D7BD}" type="presOf" srcId="{21D3CD96-C3B1-4243-9286-DAFC52BE15A7}" destId="{2874BE0C-F6E3-4C71-8052-A63E4E507621}" srcOrd="0" destOrd="0" presId="urn:microsoft.com/office/officeart/2005/8/layout/hierarchy1"/>
    <dgm:cxn modelId="{DE0552CE-C63C-4844-8AB7-67193683E4B1}" type="presOf" srcId="{D27A3AD1-E3A4-4005-9025-B3192D1A9EC3}" destId="{3B96A0FB-7D11-4E56-920A-CB2998F21720}" srcOrd="0" destOrd="0" presId="urn:microsoft.com/office/officeart/2005/8/layout/hierarchy1"/>
    <dgm:cxn modelId="{4DC40A43-2B61-4DB4-804A-78AB0E25CFA2}" type="presOf" srcId="{CA466FC1-6874-451D-B19A-980ACA5F74F7}" destId="{DFC8B23D-4A69-40D7-859B-809BEE48B374}" srcOrd="0" destOrd="0" presId="urn:microsoft.com/office/officeart/2005/8/layout/hierarchy1"/>
    <dgm:cxn modelId="{81BF36D8-2BFA-4C98-8553-8434E05D19B2}" srcId="{8EFB5BA6-EA07-4BF4-A95D-6655BD09BE00}" destId="{1222BA25-66D5-48C4-B285-10BC330B4062}" srcOrd="0" destOrd="0" parTransId="{2B674A42-01AF-42CF-9159-C5C066BE7D7C}" sibTransId="{F7AD936C-2D58-45A5-8C6E-4488DA0C285B}"/>
    <dgm:cxn modelId="{C96A0C1C-6765-47CF-8983-30ECEFB5A51C}" type="presOf" srcId="{8EFB5BA6-EA07-4BF4-A95D-6655BD09BE00}" destId="{06D6975C-4738-4C34-BEB2-B1F426968EED}" srcOrd="0" destOrd="0" presId="urn:microsoft.com/office/officeart/2005/8/layout/hierarchy1"/>
    <dgm:cxn modelId="{C31150D5-3B23-4278-8CCA-F24377A5CE59}" type="presOf" srcId="{73BB27AE-3CFB-41AE-8FCB-C05CD7D6BD6F}" destId="{89849656-AFFD-4B86-9672-0F48F865DCDE}" srcOrd="0" destOrd="0" presId="urn:microsoft.com/office/officeart/2005/8/layout/hierarchy1"/>
    <dgm:cxn modelId="{47F6EF63-A1DB-4A3B-9012-644D232EF5D6}" srcId="{1222BA25-66D5-48C4-B285-10BC330B4062}" destId="{5214C644-1412-44BD-91E3-8BF856948AAC}" srcOrd="0" destOrd="0" parTransId="{860EE18B-4766-46F8-B7C1-C34E81788425}" sibTransId="{74DA7C8F-95F8-4B5C-97C3-A2EF665B167D}"/>
    <dgm:cxn modelId="{39C90330-2F6E-4F20-A88D-203E8738E329}" type="presOf" srcId="{15659357-A472-4EE9-838B-42975431B63D}" destId="{7B4D39A9-FF3C-484E-A29A-FEB36C6CA9D6}" srcOrd="0" destOrd="0" presId="urn:microsoft.com/office/officeart/2005/8/layout/hierarchy1"/>
    <dgm:cxn modelId="{95E8C5C1-7BBB-4266-9E4E-E47519311B19}" srcId="{1222BA25-66D5-48C4-B285-10BC330B4062}" destId="{21D3CD96-C3B1-4243-9286-DAFC52BE15A7}" srcOrd="2" destOrd="0" parTransId="{73BB27AE-3CFB-41AE-8FCB-C05CD7D6BD6F}" sibTransId="{25D0B0E2-7005-4299-B0F0-83F96B13D915}"/>
    <dgm:cxn modelId="{2FEB5E1B-CA15-41F7-B4E8-3CBA4C238387}" type="presOf" srcId="{5214C644-1412-44BD-91E3-8BF856948AAC}" destId="{3D350E50-4FBD-43CA-90A3-93134E8E55E9}" srcOrd="0" destOrd="0" presId="urn:microsoft.com/office/officeart/2005/8/layout/hierarchy1"/>
    <dgm:cxn modelId="{7C77DDF8-5591-4EAF-9D02-8EA46053B42F}" type="presOf" srcId="{1222BA25-66D5-48C4-B285-10BC330B4062}" destId="{F18DFACA-5F96-4432-903A-21BE5494A169}" srcOrd="0" destOrd="0" presId="urn:microsoft.com/office/officeart/2005/8/layout/hierarchy1"/>
    <dgm:cxn modelId="{19BB4413-962A-4C63-A675-BF4FB0CAE67B}" srcId="{21D3CD96-C3B1-4243-9286-DAFC52BE15A7}" destId="{243AF2D9-B8D8-4BAE-A7CC-0208F1B0376F}" srcOrd="0" destOrd="0" parTransId="{15659357-A472-4EE9-838B-42975431B63D}" sibTransId="{27264168-84E6-4CC1-B57C-01FC863D5957}"/>
    <dgm:cxn modelId="{D257A0BF-DB9E-42C4-A3C0-01A0E70F3F84}" type="presOf" srcId="{49499C4C-8D8D-47BC-9AFD-D99A8921BDEA}" destId="{9F6A7107-2BE7-4464-90F5-AF67222FA980}" srcOrd="0" destOrd="0" presId="urn:microsoft.com/office/officeart/2005/8/layout/hierarchy1"/>
    <dgm:cxn modelId="{FCBD3FC8-3050-435E-9C78-105964C78440}" type="presOf" srcId="{9E82D2EA-FFE5-4410-B855-273E22D2664A}" destId="{7813020B-65A7-41D4-A4C3-6F1293E974A7}" srcOrd="0" destOrd="0" presId="urn:microsoft.com/office/officeart/2005/8/layout/hierarchy1"/>
    <dgm:cxn modelId="{0669A262-B95F-4935-AF8A-383A35B6A5EC}" type="presOf" srcId="{C3AD5BDE-C34D-4CC2-ABAE-4E1639645D17}" destId="{D654571D-98E4-405B-B3FE-F92E7C7297C4}" srcOrd="0" destOrd="0" presId="urn:microsoft.com/office/officeart/2005/8/layout/hierarchy1"/>
    <dgm:cxn modelId="{E5474546-3EFD-4197-8137-03F92F0378ED}" type="presOf" srcId="{860EE18B-4766-46F8-B7C1-C34E81788425}" destId="{340A3164-DAB5-44EF-8E20-CFEB381F5AFD}" srcOrd="0" destOrd="0" presId="urn:microsoft.com/office/officeart/2005/8/layout/hierarchy1"/>
    <dgm:cxn modelId="{081E1184-572D-46B5-83AC-BEC02976DA6E}" srcId="{1222BA25-66D5-48C4-B285-10BC330B4062}" destId="{9E82D2EA-FFE5-4410-B855-273E22D2664A}" srcOrd="1" destOrd="0" parTransId="{CA466FC1-6874-451D-B19A-980ACA5F74F7}" sibTransId="{C6517B8F-8CDD-4533-BF90-630FB103AC39}"/>
    <dgm:cxn modelId="{5FD5FFD0-01CB-4C2C-84B9-B36BA7C58DA8}" srcId="{9E82D2EA-FFE5-4410-B855-273E22D2664A}" destId="{D27A3AD1-E3A4-4005-9025-B3192D1A9EC3}" srcOrd="0" destOrd="0" parTransId="{42B6DA97-5A23-4A1B-8885-BEABE404E817}" sibTransId="{C3E40212-9777-4301-9B55-874792E9DC37}"/>
    <dgm:cxn modelId="{221BE509-3FE8-4F66-A69B-1FC98406046E}" type="presParOf" srcId="{06D6975C-4738-4C34-BEB2-B1F426968EED}" destId="{B65E094D-C233-4EAF-87B0-C3DF5B81BCED}" srcOrd="0" destOrd="0" presId="urn:microsoft.com/office/officeart/2005/8/layout/hierarchy1"/>
    <dgm:cxn modelId="{A2DEAD26-AD76-494D-B879-472371BB6294}" type="presParOf" srcId="{B65E094D-C233-4EAF-87B0-C3DF5B81BCED}" destId="{F1C8F38D-5ED6-487A-B0A1-283A1EC4754F}" srcOrd="0" destOrd="0" presId="urn:microsoft.com/office/officeart/2005/8/layout/hierarchy1"/>
    <dgm:cxn modelId="{8C445E25-8BD7-45A5-AD61-2CE220857C88}" type="presParOf" srcId="{F1C8F38D-5ED6-487A-B0A1-283A1EC4754F}" destId="{1D4D29D5-46BE-4851-81D6-F44E0EDA39C3}" srcOrd="0" destOrd="0" presId="urn:microsoft.com/office/officeart/2005/8/layout/hierarchy1"/>
    <dgm:cxn modelId="{50337172-03CD-405C-8BA4-84360AFEFE0A}" type="presParOf" srcId="{F1C8F38D-5ED6-487A-B0A1-283A1EC4754F}" destId="{F18DFACA-5F96-4432-903A-21BE5494A169}" srcOrd="1" destOrd="0" presId="urn:microsoft.com/office/officeart/2005/8/layout/hierarchy1"/>
    <dgm:cxn modelId="{768D3FE4-C695-487D-93E4-F709DF25B65A}" type="presParOf" srcId="{B65E094D-C233-4EAF-87B0-C3DF5B81BCED}" destId="{87A1348F-AAF7-4018-8179-EB60C123D598}" srcOrd="1" destOrd="0" presId="urn:microsoft.com/office/officeart/2005/8/layout/hierarchy1"/>
    <dgm:cxn modelId="{2D3E2A2D-E4D1-4775-A215-24D58D4827FA}" type="presParOf" srcId="{87A1348F-AAF7-4018-8179-EB60C123D598}" destId="{340A3164-DAB5-44EF-8E20-CFEB381F5AFD}" srcOrd="0" destOrd="0" presId="urn:microsoft.com/office/officeart/2005/8/layout/hierarchy1"/>
    <dgm:cxn modelId="{44AA6581-F95E-416D-B1A4-B19C6A2437FC}" type="presParOf" srcId="{87A1348F-AAF7-4018-8179-EB60C123D598}" destId="{CA97F4D8-999D-4FAF-8BCB-BB9D3661A798}" srcOrd="1" destOrd="0" presId="urn:microsoft.com/office/officeart/2005/8/layout/hierarchy1"/>
    <dgm:cxn modelId="{09DA6BD4-565C-4851-BDEE-41A74D3308B2}" type="presParOf" srcId="{CA97F4D8-999D-4FAF-8BCB-BB9D3661A798}" destId="{C0B8F6CD-12F7-4641-94C0-B07F743499FF}" srcOrd="0" destOrd="0" presId="urn:microsoft.com/office/officeart/2005/8/layout/hierarchy1"/>
    <dgm:cxn modelId="{FA59DECE-420B-427C-BC95-0BA9233224BF}" type="presParOf" srcId="{C0B8F6CD-12F7-4641-94C0-B07F743499FF}" destId="{D79F4FF8-7540-44BD-A164-C8FB66440F53}" srcOrd="0" destOrd="0" presId="urn:microsoft.com/office/officeart/2005/8/layout/hierarchy1"/>
    <dgm:cxn modelId="{B093B62C-BE48-48EF-BC54-22BFA936A260}" type="presParOf" srcId="{C0B8F6CD-12F7-4641-94C0-B07F743499FF}" destId="{3D350E50-4FBD-43CA-90A3-93134E8E55E9}" srcOrd="1" destOrd="0" presId="urn:microsoft.com/office/officeart/2005/8/layout/hierarchy1"/>
    <dgm:cxn modelId="{A1FEC86B-4D50-45C1-9C2C-E5B8A32ACE36}" type="presParOf" srcId="{CA97F4D8-999D-4FAF-8BCB-BB9D3661A798}" destId="{6F9D0497-6211-4819-A413-ABCD1D431766}" srcOrd="1" destOrd="0" presId="urn:microsoft.com/office/officeart/2005/8/layout/hierarchy1"/>
    <dgm:cxn modelId="{01F3645A-18BF-4FDF-974C-AA4C36A614E8}" type="presParOf" srcId="{6F9D0497-6211-4819-A413-ABCD1D431766}" destId="{D654571D-98E4-405B-B3FE-F92E7C7297C4}" srcOrd="0" destOrd="0" presId="urn:microsoft.com/office/officeart/2005/8/layout/hierarchy1"/>
    <dgm:cxn modelId="{8638E409-2D71-48D5-B6A4-8961C50FD329}" type="presParOf" srcId="{6F9D0497-6211-4819-A413-ABCD1D431766}" destId="{D0B9700D-EE92-46B2-97C0-1EDA92FEEAB1}" srcOrd="1" destOrd="0" presId="urn:microsoft.com/office/officeart/2005/8/layout/hierarchy1"/>
    <dgm:cxn modelId="{3AD502E3-266A-49F0-A349-D4BFDE740AFE}" type="presParOf" srcId="{D0B9700D-EE92-46B2-97C0-1EDA92FEEAB1}" destId="{12CB1847-F042-4721-B9DF-71E134EA32A5}" srcOrd="0" destOrd="0" presId="urn:microsoft.com/office/officeart/2005/8/layout/hierarchy1"/>
    <dgm:cxn modelId="{7070CD09-20CE-4176-B629-565A8C4EDC75}" type="presParOf" srcId="{12CB1847-F042-4721-B9DF-71E134EA32A5}" destId="{DB8F78DF-9C4E-4716-B4B3-A726DB89826C}" srcOrd="0" destOrd="0" presId="urn:microsoft.com/office/officeart/2005/8/layout/hierarchy1"/>
    <dgm:cxn modelId="{6C9073E1-7A6F-494D-A477-8AE90C821995}" type="presParOf" srcId="{12CB1847-F042-4721-B9DF-71E134EA32A5}" destId="{9F6A7107-2BE7-4464-90F5-AF67222FA980}" srcOrd="1" destOrd="0" presId="urn:microsoft.com/office/officeart/2005/8/layout/hierarchy1"/>
    <dgm:cxn modelId="{AF81D351-8345-4DDA-98BB-9ACC6D303AB4}" type="presParOf" srcId="{D0B9700D-EE92-46B2-97C0-1EDA92FEEAB1}" destId="{6AF15D75-9ADD-4D45-9F48-2C82F9DAF045}" srcOrd="1" destOrd="0" presId="urn:microsoft.com/office/officeart/2005/8/layout/hierarchy1"/>
    <dgm:cxn modelId="{9C65C2D9-7D45-4531-933E-F8ECED8534DE}" type="presParOf" srcId="{87A1348F-AAF7-4018-8179-EB60C123D598}" destId="{DFC8B23D-4A69-40D7-859B-809BEE48B374}" srcOrd="2" destOrd="0" presId="urn:microsoft.com/office/officeart/2005/8/layout/hierarchy1"/>
    <dgm:cxn modelId="{4B195CE8-E3B6-4614-9FAA-5F4202D56EA5}" type="presParOf" srcId="{87A1348F-AAF7-4018-8179-EB60C123D598}" destId="{CB2815E5-A34E-4D8C-801F-D8E0D45ED46E}" srcOrd="3" destOrd="0" presId="urn:microsoft.com/office/officeart/2005/8/layout/hierarchy1"/>
    <dgm:cxn modelId="{D8BB0B69-1CB1-4989-922B-A6EBD07EFE22}" type="presParOf" srcId="{CB2815E5-A34E-4D8C-801F-D8E0D45ED46E}" destId="{A09F94AB-8D4A-481C-9923-AC8740177A99}" srcOrd="0" destOrd="0" presId="urn:microsoft.com/office/officeart/2005/8/layout/hierarchy1"/>
    <dgm:cxn modelId="{71065CCE-C1A3-4DA1-88F2-CD8A39AA3584}" type="presParOf" srcId="{A09F94AB-8D4A-481C-9923-AC8740177A99}" destId="{A6B233D8-5FB4-43A8-91AF-11E17DE3CB58}" srcOrd="0" destOrd="0" presId="urn:microsoft.com/office/officeart/2005/8/layout/hierarchy1"/>
    <dgm:cxn modelId="{5CCAD344-75F5-4A43-926C-A7F69CE0F48A}" type="presParOf" srcId="{A09F94AB-8D4A-481C-9923-AC8740177A99}" destId="{7813020B-65A7-41D4-A4C3-6F1293E974A7}" srcOrd="1" destOrd="0" presId="urn:microsoft.com/office/officeart/2005/8/layout/hierarchy1"/>
    <dgm:cxn modelId="{5FDAA1C6-D150-4D45-9B0A-4349A53BA0D4}" type="presParOf" srcId="{CB2815E5-A34E-4D8C-801F-D8E0D45ED46E}" destId="{120BD1EA-132C-487B-846F-4AC68A76944E}" srcOrd="1" destOrd="0" presId="urn:microsoft.com/office/officeart/2005/8/layout/hierarchy1"/>
    <dgm:cxn modelId="{B4846C2F-6AFF-4A9F-9899-D4AE2B15DC89}" type="presParOf" srcId="{120BD1EA-132C-487B-846F-4AC68A76944E}" destId="{B6130549-3429-413C-BE75-5F71A59A7F22}" srcOrd="0" destOrd="0" presId="urn:microsoft.com/office/officeart/2005/8/layout/hierarchy1"/>
    <dgm:cxn modelId="{960DFC64-2A35-4BBC-8EEA-5EBEAA93F78B}" type="presParOf" srcId="{120BD1EA-132C-487B-846F-4AC68A76944E}" destId="{BE68BF69-A7AA-4EFD-9741-1304CB7C477E}" srcOrd="1" destOrd="0" presId="urn:microsoft.com/office/officeart/2005/8/layout/hierarchy1"/>
    <dgm:cxn modelId="{9C119867-1C39-42D7-A957-DFE6052FABC4}" type="presParOf" srcId="{BE68BF69-A7AA-4EFD-9741-1304CB7C477E}" destId="{E1C9C451-21C5-4D46-8908-FEB9A917265F}" srcOrd="0" destOrd="0" presId="urn:microsoft.com/office/officeart/2005/8/layout/hierarchy1"/>
    <dgm:cxn modelId="{3B38890E-BBB3-45E0-86F6-52C1EFDC2C9A}" type="presParOf" srcId="{E1C9C451-21C5-4D46-8908-FEB9A917265F}" destId="{00411FB3-9F76-4ED3-8E72-17B74DE729FC}" srcOrd="0" destOrd="0" presId="urn:microsoft.com/office/officeart/2005/8/layout/hierarchy1"/>
    <dgm:cxn modelId="{F00681C9-6D34-4B34-966F-A56548A08888}" type="presParOf" srcId="{E1C9C451-21C5-4D46-8908-FEB9A917265F}" destId="{3B96A0FB-7D11-4E56-920A-CB2998F21720}" srcOrd="1" destOrd="0" presId="urn:microsoft.com/office/officeart/2005/8/layout/hierarchy1"/>
    <dgm:cxn modelId="{3CCFE2AA-06CE-4AE3-A0D1-D138F9D25CAD}" type="presParOf" srcId="{BE68BF69-A7AA-4EFD-9741-1304CB7C477E}" destId="{B5E10625-3F9D-4BC4-90D3-A93F55F5DA45}" srcOrd="1" destOrd="0" presId="urn:microsoft.com/office/officeart/2005/8/layout/hierarchy1"/>
    <dgm:cxn modelId="{AD8C502C-C447-47B7-84F6-1E3034211C59}" type="presParOf" srcId="{87A1348F-AAF7-4018-8179-EB60C123D598}" destId="{89849656-AFFD-4B86-9672-0F48F865DCDE}" srcOrd="4" destOrd="0" presId="urn:microsoft.com/office/officeart/2005/8/layout/hierarchy1"/>
    <dgm:cxn modelId="{1E6F141A-1981-4DE5-B00B-3C69A7B3C6F4}" type="presParOf" srcId="{87A1348F-AAF7-4018-8179-EB60C123D598}" destId="{1498FED5-1D59-44C2-9265-9C36885E0B8C}" srcOrd="5" destOrd="0" presId="urn:microsoft.com/office/officeart/2005/8/layout/hierarchy1"/>
    <dgm:cxn modelId="{64EC3FD0-693B-4FF5-B495-BE040EAEC637}" type="presParOf" srcId="{1498FED5-1D59-44C2-9265-9C36885E0B8C}" destId="{6B3743B5-349E-4D64-B0C3-12199C9F64EA}" srcOrd="0" destOrd="0" presId="urn:microsoft.com/office/officeart/2005/8/layout/hierarchy1"/>
    <dgm:cxn modelId="{DEA752BF-BE3A-484C-BA07-D136834B5DED}" type="presParOf" srcId="{6B3743B5-349E-4D64-B0C3-12199C9F64EA}" destId="{950908F5-B0C9-496F-ACDF-71120B0734D0}" srcOrd="0" destOrd="0" presId="urn:microsoft.com/office/officeart/2005/8/layout/hierarchy1"/>
    <dgm:cxn modelId="{65EEA349-9B00-49A1-A43C-92FA0453AB16}" type="presParOf" srcId="{6B3743B5-349E-4D64-B0C3-12199C9F64EA}" destId="{2874BE0C-F6E3-4C71-8052-A63E4E507621}" srcOrd="1" destOrd="0" presId="urn:microsoft.com/office/officeart/2005/8/layout/hierarchy1"/>
    <dgm:cxn modelId="{E7B70D1D-4C9C-426B-8E93-E197F241FF96}" type="presParOf" srcId="{1498FED5-1D59-44C2-9265-9C36885E0B8C}" destId="{FFD03DE5-7FFB-4156-81F8-4C0329B75B2B}" srcOrd="1" destOrd="0" presId="urn:microsoft.com/office/officeart/2005/8/layout/hierarchy1"/>
    <dgm:cxn modelId="{5EEFBE9B-A7D8-4ECE-9229-9A43224CD967}" type="presParOf" srcId="{FFD03DE5-7FFB-4156-81F8-4C0329B75B2B}" destId="{7B4D39A9-FF3C-484E-A29A-FEB36C6CA9D6}" srcOrd="0" destOrd="0" presId="urn:microsoft.com/office/officeart/2005/8/layout/hierarchy1"/>
    <dgm:cxn modelId="{B2DB2000-5A6E-4031-BECA-ECE4785C8AE7}" type="presParOf" srcId="{FFD03DE5-7FFB-4156-81F8-4C0329B75B2B}" destId="{A8828D41-3A91-4F92-B10D-553BD438C27E}" srcOrd="1" destOrd="0" presId="urn:microsoft.com/office/officeart/2005/8/layout/hierarchy1"/>
    <dgm:cxn modelId="{3FDD9B57-4E47-4B1A-B4CC-520AFAEEA48D}" type="presParOf" srcId="{A8828D41-3A91-4F92-B10D-553BD438C27E}" destId="{33954308-5936-4841-8B34-1E6902618301}" srcOrd="0" destOrd="0" presId="urn:microsoft.com/office/officeart/2005/8/layout/hierarchy1"/>
    <dgm:cxn modelId="{11ECF6A2-2F78-41FF-8BD2-B9CDE59353F6}" type="presParOf" srcId="{33954308-5936-4841-8B34-1E6902618301}" destId="{6F62A504-1ADB-4503-A940-918CCF1BEEA2}" srcOrd="0" destOrd="0" presId="urn:microsoft.com/office/officeart/2005/8/layout/hierarchy1"/>
    <dgm:cxn modelId="{457D7DAE-24FA-4BB2-A619-62C014B1B968}" type="presParOf" srcId="{33954308-5936-4841-8B34-1E6902618301}" destId="{5D049E7D-40E6-44A9-BFFE-243718966C9C}" srcOrd="1" destOrd="0" presId="urn:microsoft.com/office/officeart/2005/8/layout/hierarchy1"/>
    <dgm:cxn modelId="{1B9AC795-A14E-4022-AD51-3283AF39504F}" type="presParOf" srcId="{A8828D41-3A91-4F92-B10D-553BD438C27E}" destId="{5173B1FB-2219-4270-B361-B2BE675AC7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4E979-C1BF-4606-97C4-4356B7DD29ED}">
      <dsp:nvSpPr>
        <dsp:cNvPr id="0" name=""/>
        <dsp:cNvSpPr/>
      </dsp:nvSpPr>
      <dsp:spPr>
        <a:xfrm>
          <a:off x="3176028" y="1858120"/>
          <a:ext cx="2271565" cy="13243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Αισθητηριακά συστήματα</a:t>
          </a:r>
          <a:endParaRPr lang="el-GR" sz="2000" b="1" kern="1200" dirty="0"/>
        </a:p>
      </dsp:txBody>
      <dsp:txXfrm>
        <a:off x="3508691" y="2052062"/>
        <a:ext cx="1606239" cy="936435"/>
      </dsp:txXfrm>
    </dsp:sp>
    <dsp:sp modelId="{AD7F399A-0E0B-4652-A9A3-D9AD490748A8}">
      <dsp:nvSpPr>
        <dsp:cNvPr id="0" name=""/>
        <dsp:cNvSpPr/>
      </dsp:nvSpPr>
      <dsp:spPr>
        <a:xfrm rot="16200000">
          <a:off x="4170861" y="1375020"/>
          <a:ext cx="281899" cy="45026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/>
        </a:p>
      </dsp:txBody>
      <dsp:txXfrm>
        <a:off x="4213146" y="1507359"/>
        <a:ext cx="197329" cy="270160"/>
      </dsp:txXfrm>
    </dsp:sp>
    <dsp:sp modelId="{950FB1CA-679B-4EB3-8A7A-699D2CE1AA1C}">
      <dsp:nvSpPr>
        <dsp:cNvPr id="0" name=""/>
        <dsp:cNvSpPr/>
      </dsp:nvSpPr>
      <dsp:spPr>
        <a:xfrm>
          <a:off x="3537978" y="1914"/>
          <a:ext cx="1547666" cy="13243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>
              <a:latin typeface="Calibri" pitchFamily="34" charset="0"/>
            </a:rPr>
            <a:t>όσφρηση/ γεύση</a:t>
          </a:r>
          <a:endParaRPr lang="el-GR" sz="2000" b="1" kern="1200" dirty="0">
            <a:latin typeface="Calibri" pitchFamily="34" charset="0"/>
          </a:endParaRPr>
        </a:p>
      </dsp:txBody>
      <dsp:txXfrm>
        <a:off x="3764628" y="195856"/>
        <a:ext cx="1094366" cy="936435"/>
      </dsp:txXfrm>
    </dsp:sp>
    <dsp:sp modelId="{9FABD7A3-E993-4B3A-818E-1D182337EB19}">
      <dsp:nvSpPr>
        <dsp:cNvPr id="0" name=""/>
        <dsp:cNvSpPr/>
      </dsp:nvSpPr>
      <dsp:spPr>
        <a:xfrm rot="19800000">
          <a:off x="5159474" y="1765633"/>
          <a:ext cx="138955" cy="45026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/>
        </a:p>
      </dsp:txBody>
      <dsp:txXfrm>
        <a:off x="5162266" y="1866109"/>
        <a:ext cx="97269" cy="270160"/>
      </dsp:txXfrm>
    </dsp:sp>
    <dsp:sp modelId="{DB504456-591F-4B3C-A210-6EA1379120D5}">
      <dsp:nvSpPr>
        <dsp:cNvPr id="0" name=""/>
        <dsp:cNvSpPr/>
      </dsp:nvSpPr>
      <dsp:spPr>
        <a:xfrm>
          <a:off x="5257173" y="930017"/>
          <a:ext cx="1324319" cy="13243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>
              <a:latin typeface="Calibri" pitchFamily="34" charset="0"/>
            </a:rPr>
            <a:t>αφή</a:t>
          </a:r>
          <a:endParaRPr lang="el-GR" sz="2000" b="1" kern="1200" dirty="0">
            <a:latin typeface="Calibri" pitchFamily="34" charset="0"/>
          </a:endParaRPr>
        </a:p>
      </dsp:txBody>
      <dsp:txXfrm>
        <a:off x="5451115" y="1123959"/>
        <a:ext cx="936435" cy="936435"/>
      </dsp:txXfrm>
    </dsp:sp>
    <dsp:sp modelId="{07E400FF-C4AE-4AE6-9851-5B0D18D1F32C}">
      <dsp:nvSpPr>
        <dsp:cNvPr id="0" name=""/>
        <dsp:cNvSpPr/>
      </dsp:nvSpPr>
      <dsp:spPr>
        <a:xfrm rot="1833102">
          <a:off x="5148453" y="2828437"/>
          <a:ext cx="133685" cy="45026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/>
        </a:p>
      </dsp:txBody>
      <dsp:txXfrm>
        <a:off x="5151237" y="2908298"/>
        <a:ext cx="93580" cy="270160"/>
      </dsp:txXfrm>
    </dsp:sp>
    <dsp:sp modelId="{8879E16C-4E0C-472D-B412-4190723EAA9A}">
      <dsp:nvSpPr>
        <dsp:cNvPr id="0" name=""/>
        <dsp:cNvSpPr/>
      </dsp:nvSpPr>
      <dsp:spPr>
        <a:xfrm>
          <a:off x="5112573" y="2880321"/>
          <a:ext cx="1862032" cy="13243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>
              <a:latin typeface="Calibri" pitchFamily="34" charset="0"/>
            </a:rPr>
            <a:t>ιδιοδεκτικότητα</a:t>
          </a:r>
          <a:endParaRPr lang="el-GR" sz="2000" kern="1200" dirty="0"/>
        </a:p>
      </dsp:txBody>
      <dsp:txXfrm>
        <a:off x="5385261" y="3074263"/>
        <a:ext cx="1316656" cy="936435"/>
      </dsp:txXfrm>
    </dsp:sp>
    <dsp:sp modelId="{08CE435A-5FB2-4EF4-8ED1-06C2D9B1D039}">
      <dsp:nvSpPr>
        <dsp:cNvPr id="0" name=""/>
        <dsp:cNvSpPr/>
      </dsp:nvSpPr>
      <dsp:spPr>
        <a:xfrm rot="5400000">
          <a:off x="4170861" y="3215270"/>
          <a:ext cx="281899" cy="45026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/>
        </a:p>
      </dsp:txBody>
      <dsp:txXfrm>
        <a:off x="4213146" y="3263039"/>
        <a:ext cx="197329" cy="270160"/>
      </dsp:txXfrm>
    </dsp:sp>
    <dsp:sp modelId="{3E8049E8-0638-43FF-9679-D496B4A70ED1}">
      <dsp:nvSpPr>
        <dsp:cNvPr id="0" name=""/>
        <dsp:cNvSpPr/>
      </dsp:nvSpPr>
      <dsp:spPr>
        <a:xfrm>
          <a:off x="3382735" y="3714326"/>
          <a:ext cx="1858152" cy="13243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>
              <a:latin typeface="Calibri" pitchFamily="34" charset="0"/>
            </a:rPr>
            <a:t>αιθουσαίο</a:t>
          </a:r>
          <a:endParaRPr lang="el-GR" sz="2000" b="1" kern="1200" dirty="0">
            <a:latin typeface="Calibri" pitchFamily="34" charset="0"/>
          </a:endParaRPr>
        </a:p>
      </dsp:txBody>
      <dsp:txXfrm>
        <a:off x="3654855" y="3908268"/>
        <a:ext cx="1313912" cy="936435"/>
      </dsp:txXfrm>
    </dsp:sp>
    <dsp:sp modelId="{B1809BA5-77B8-414E-8AE2-239DE93A0C15}">
      <dsp:nvSpPr>
        <dsp:cNvPr id="0" name=""/>
        <dsp:cNvSpPr/>
      </dsp:nvSpPr>
      <dsp:spPr>
        <a:xfrm rot="9000000">
          <a:off x="3325192" y="2824657"/>
          <a:ext cx="138955" cy="45026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/>
        </a:p>
      </dsp:txBody>
      <dsp:txXfrm rot="10800000">
        <a:off x="3364086" y="2904290"/>
        <a:ext cx="97269" cy="270160"/>
      </dsp:txXfrm>
    </dsp:sp>
    <dsp:sp modelId="{450EE07A-6052-4AA6-996D-7AF1663E8C68}">
      <dsp:nvSpPr>
        <dsp:cNvPr id="0" name=""/>
        <dsp:cNvSpPr/>
      </dsp:nvSpPr>
      <dsp:spPr>
        <a:xfrm>
          <a:off x="2042130" y="2786223"/>
          <a:ext cx="1324319" cy="13243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alibri" pitchFamily="34" charset="0"/>
            </a:rPr>
            <a:t>όραση</a:t>
          </a:r>
          <a:endParaRPr lang="el-GR" sz="2000" kern="1200" dirty="0"/>
        </a:p>
      </dsp:txBody>
      <dsp:txXfrm>
        <a:off x="2236072" y="2980165"/>
        <a:ext cx="936435" cy="936435"/>
      </dsp:txXfrm>
    </dsp:sp>
    <dsp:sp modelId="{1BF20B93-968D-4525-9B2C-D231DBB3D011}">
      <dsp:nvSpPr>
        <dsp:cNvPr id="0" name=""/>
        <dsp:cNvSpPr/>
      </dsp:nvSpPr>
      <dsp:spPr>
        <a:xfrm rot="12600000">
          <a:off x="3325192" y="1765633"/>
          <a:ext cx="138955" cy="45026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/>
        </a:p>
      </dsp:txBody>
      <dsp:txXfrm rot="10800000">
        <a:off x="3364086" y="1866109"/>
        <a:ext cx="97269" cy="270160"/>
      </dsp:txXfrm>
    </dsp:sp>
    <dsp:sp modelId="{960520FA-B893-4495-856B-0B9F83411422}">
      <dsp:nvSpPr>
        <dsp:cNvPr id="0" name=""/>
        <dsp:cNvSpPr/>
      </dsp:nvSpPr>
      <dsp:spPr>
        <a:xfrm>
          <a:off x="2042130" y="930017"/>
          <a:ext cx="1324319" cy="132431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>
              <a:latin typeface="Calibri" pitchFamily="34" charset="0"/>
            </a:rPr>
            <a:t>ακοή</a:t>
          </a:r>
          <a:endParaRPr lang="el-GR" sz="2000" kern="1200"/>
        </a:p>
      </dsp:txBody>
      <dsp:txXfrm>
        <a:off x="2236072" y="1123959"/>
        <a:ext cx="936435" cy="936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4CD3E-8137-43C7-BB17-9F602DACDAA8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DF3460-5518-4DBF-883F-88D9DFD49946}" type="slidenum">
              <a:rPr lang="el-GR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52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53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54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55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59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8DC39C-B214-418E-894D-97C4C15B93CB}" type="slidenum">
              <a:rPr lang="el-GR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4CD3E-8137-43C7-BB17-9F602DACDAA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4CD3E-8137-43C7-BB17-9F602DACDAA8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CB358-08FC-4C26-BC33-7DF2F7EDBE94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Was_a_bee" TargetMode="External"/><Relationship Id="rId4" Type="http://schemas.openxmlformats.org/officeDocument/2006/relationships/hyperlink" Target="http://commons.wikimedia.org/wiki/File:Hearing_mechanics_cropped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quuspirit.com/managing-stres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" TargetMode="External"/><Relationship Id="rId5" Type="http://schemas.openxmlformats.org/officeDocument/2006/relationships/hyperlink" Target="http://commons.wikimedia.org/wiki/User:Rob%20Hurt" TargetMode="External"/><Relationship Id="rId4" Type="http://schemas.openxmlformats.org/officeDocument/2006/relationships/hyperlink" Target="http://en.wikipedia.org/wiki/Brainbow#mediaviewer/File:Brainbow_(Lichtman_2008)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org.za/img/revistas/sajot/v43n1/06f01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/3.0/" TargetMode="External"/><Relationship Id="rId4" Type="http://schemas.openxmlformats.org/officeDocument/2006/relationships/hyperlink" Target="http://www.scielo.org.za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fake_eyes/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www.flickr.com/photos/fake_eyes/342753239/" TargetMode="External"/><Relationship Id="rId12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://commons.wikimedia.org/wiki/User:%D7%97%D7%99%D7%99%D7%9D_7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://en.wikipedia.org/wiki/File:Earrr.JPG" TargetMode="External"/><Relationship Id="rId4" Type="http://schemas.openxmlformats.org/officeDocument/2006/relationships/hyperlink" Target="http://spdstar.org/category/blog/page/2/" TargetMode="External"/><Relationship Id="rId9" Type="http://schemas.openxmlformats.org/officeDocument/2006/relationships/hyperlink" Target="http://creativecommons.org/licenses/by/2.0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photos/child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publicdomain/zero/1.0/deed.en" TargetMode="External"/><Relationship Id="rId4" Type="http://schemas.openxmlformats.org/officeDocument/2006/relationships/hyperlink" Target="http://pixabay.com/en/users/PublicDomainPictures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ternative-schools.findthebest.com/l/41/Montcalm-Schoo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nnyspeeps.blogspot.gr/2011/09/wyatts-sensory-therapiestherapeutic.html" TargetMode="External"/><Relationship Id="rId5" Type="http://schemas.openxmlformats.org/officeDocument/2006/relationships/hyperlink" Target="carrollschool.org" TargetMode="External"/><Relationship Id="rId4" Type="http://schemas.openxmlformats.org/officeDocument/2006/relationships/image" Target="../media/image1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alloukiallou.blogspot.gr/2010/11/blog-post_23.html" TargetMode="External"/><Relationship Id="rId4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2.0/" TargetMode="External"/><Relationship Id="rId5" Type="http://schemas.openxmlformats.org/officeDocument/2006/relationships/hyperlink" Target="http://www.flickr.com/photos/seanomalone/" TargetMode="External"/><Relationship Id="rId4" Type="http://schemas.openxmlformats.org/officeDocument/2006/relationships/hyperlink" Target="http://www.flickr.com/photos/seanomalone/109538354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2.0/" TargetMode="External"/><Relationship Id="rId5" Type="http://schemas.openxmlformats.org/officeDocument/2006/relationships/hyperlink" Target="http://www.flickr.com/photos/criminalintent/" TargetMode="External"/><Relationship Id="rId4" Type="http://schemas.openxmlformats.org/officeDocument/2006/relationships/hyperlink" Target="http://www.flickr.com/photos/criminalintent/6827788723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www.flickr.com/photos/dorkomatic/" TargetMode="External"/><Relationship Id="rId4" Type="http://schemas.openxmlformats.org/officeDocument/2006/relationships/hyperlink" Target="http://www.flickr.com/photos/dorkomatic/16296670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arcusandsue/7670646144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creativecommons.org/licenses/by-nc-sa/2.0/" TargetMode="External"/><Relationship Id="rId4" Type="http://schemas.openxmlformats.org/officeDocument/2006/relationships/hyperlink" Target="http://www.flickr.com/photos/marcusandsue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75362274@N05/7648249140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75362274@N05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ryintegration.org.uk/sipt-kit-renta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" TargetMode="External"/><Relationship Id="rId5" Type="http://schemas.openxmlformats.org/officeDocument/2006/relationships/hyperlink" Target="http://commons.wikimedia.org/wiki/User:Sanitized" TargetMode="External"/><Relationship Id="rId4" Type="http://schemas.openxmlformats.org/officeDocument/2006/relationships/hyperlink" Target="Jean%20Photos-1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pau-analisis-delacomunicacion.blogspot.gr/2011/02/breves-preguntas-y-respuesta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Προσαρμοσμένη Κινητική Δραστηριότητα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Αισθητηριακή ολοκλήρωση σε αναπτυξιακές διαταραχές</a:t>
            </a:r>
          </a:p>
          <a:p>
            <a:pPr eaLnBrk="1" hangingPunct="1"/>
            <a:endParaRPr lang="en-US" sz="2200" dirty="0" smtClean="0"/>
          </a:p>
          <a:p>
            <a:pPr lvl="0" algn="l"/>
            <a:r>
              <a:rPr lang="el-GR" sz="2200" dirty="0" smtClean="0">
                <a:solidFill>
                  <a:prstClr val="black"/>
                </a:solidFill>
              </a:rPr>
              <a:t>                  Ειρήνη </a:t>
            </a:r>
            <a:r>
              <a:rPr lang="el-GR" sz="2200" dirty="0" err="1" smtClean="0">
                <a:solidFill>
                  <a:prstClr val="black"/>
                </a:solidFill>
              </a:rPr>
              <a:t>Γραμματοπούλου</a:t>
            </a:r>
            <a:r>
              <a:rPr lang="el-GR" sz="2200" dirty="0" smtClean="0">
                <a:solidFill>
                  <a:prstClr val="black"/>
                </a:solidFill>
              </a:rPr>
              <a:t>	</a:t>
            </a:r>
            <a:r>
              <a:rPr lang="en-US" sz="2200" dirty="0" smtClean="0">
                <a:solidFill>
                  <a:prstClr val="black"/>
                </a:solidFill>
              </a:rPr>
              <a:t>	</a:t>
            </a:r>
            <a:r>
              <a:rPr lang="el-GR" sz="2200" dirty="0" smtClean="0">
                <a:solidFill>
                  <a:prstClr val="black"/>
                </a:solidFill>
              </a:rPr>
              <a:t>Χρύσα </a:t>
            </a:r>
            <a:r>
              <a:rPr lang="el-GR" sz="2200" dirty="0" err="1" smtClean="0">
                <a:solidFill>
                  <a:prstClr val="black"/>
                </a:solidFill>
              </a:rPr>
              <a:t>Τσουγκρανά</a:t>
            </a:r>
            <a:endParaRPr lang="el-GR" sz="2200" dirty="0" smtClean="0">
              <a:solidFill>
                <a:prstClr val="black"/>
              </a:solidFill>
            </a:endParaRPr>
          </a:p>
          <a:p>
            <a:pPr lvl="0" algn="l"/>
            <a:r>
              <a:rPr lang="el-GR" sz="2200" dirty="0" smtClean="0">
                <a:solidFill>
                  <a:prstClr val="black"/>
                </a:solidFill>
              </a:rPr>
              <a:t>                Αναπληρώτρια </a:t>
            </a:r>
            <a:r>
              <a:rPr lang="el-GR" sz="2200" dirty="0">
                <a:solidFill>
                  <a:prstClr val="black"/>
                </a:solidFill>
              </a:rPr>
              <a:t>Καθηγήτρια </a:t>
            </a:r>
            <a:r>
              <a:rPr lang="el-GR" sz="2200" dirty="0" smtClean="0">
                <a:solidFill>
                  <a:prstClr val="black"/>
                </a:solidFill>
              </a:rPr>
              <a:t>	     Εργαστηριακή συνεργάτιδα</a:t>
            </a:r>
            <a:endParaRPr lang="el-GR" sz="2200" dirty="0">
              <a:solidFill>
                <a:prstClr val="black"/>
              </a:solidFill>
            </a:endParaRPr>
          </a:p>
          <a:p>
            <a:pPr lvl="0"/>
            <a:r>
              <a:rPr lang="el-GR" sz="2200" dirty="0" smtClean="0">
                <a:solidFill>
                  <a:prstClr val="black"/>
                </a:solidFill>
              </a:rPr>
              <a:t>Τμήμα Φυσικοθεραπείας  ΤΕΙ-Αθήνας</a:t>
            </a:r>
            <a:endParaRPr lang="el-GR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800" dirty="0" smtClean="0">
                <a:solidFill>
                  <a:srgbClr val="004B82"/>
                </a:solidFill>
              </a:rPr>
              <a:t>Βασικά στάδια επεξεργασίας πληροφοριών</a:t>
            </a:r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004B82"/>
                </a:solidFill>
              </a:rPr>
              <a:t>Αισθητηριακό</a:t>
            </a:r>
            <a:r>
              <a:rPr lang="el-GR" dirty="0" smtClean="0"/>
              <a:t>: αντιλαμβάνομαι</a:t>
            </a:r>
          </a:p>
          <a:p>
            <a:pPr marL="620713" indent="-263525"/>
            <a:r>
              <a:rPr lang="el-GR" dirty="0" smtClean="0"/>
              <a:t>ερεθίσματα</a:t>
            </a:r>
          </a:p>
          <a:p>
            <a:pPr marL="620713" indent="-263525"/>
            <a:r>
              <a:rPr lang="el-GR" dirty="0" smtClean="0"/>
              <a:t>σύλληψη από αισθητήρια όργανα</a:t>
            </a:r>
          </a:p>
          <a:p>
            <a:pPr marL="620713" indent="-263525"/>
            <a:r>
              <a:rPr lang="el-GR" dirty="0" smtClean="0"/>
              <a:t>αποτύπωση στην αισθητική μνήμη </a:t>
            </a:r>
          </a:p>
          <a:p>
            <a:pPr marL="620713" indent="-263525"/>
            <a:r>
              <a:rPr lang="el-GR" dirty="0" smtClean="0"/>
              <a:t>μεταφορά στην προσωρινή μνήμη</a:t>
            </a:r>
          </a:p>
          <a:p>
            <a:pPr marL="620713" indent="-263525">
              <a:spcBef>
                <a:spcPts val="300"/>
              </a:spcBef>
            </a:pPr>
            <a:r>
              <a:rPr lang="el-GR" dirty="0" smtClean="0"/>
              <a:t>πιθανή </a:t>
            </a:r>
            <a:r>
              <a:rPr lang="el-GR" dirty="0" err="1" smtClean="0"/>
              <a:t>επανατροφοδότηση</a:t>
            </a:r>
            <a:r>
              <a:rPr lang="el-GR" dirty="0" smtClean="0"/>
              <a:t> ερεθίσματος</a:t>
            </a:r>
          </a:p>
          <a:p>
            <a:pPr indent="17463">
              <a:spcBef>
                <a:spcPts val="300"/>
              </a:spcBef>
              <a:buNone/>
            </a:pPr>
            <a:endParaRPr lang="el-GR" dirty="0" smtClean="0"/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004B82"/>
                </a:solidFill>
              </a:rPr>
              <a:t>Διανοητικό</a:t>
            </a:r>
            <a:r>
              <a:rPr lang="el-GR" dirty="0" smtClean="0"/>
              <a:t>: επεξεργάζομαι</a:t>
            </a:r>
          </a:p>
          <a:p>
            <a:pPr marL="620713" indent="-277813">
              <a:spcBef>
                <a:spcPts val="300"/>
              </a:spcBef>
            </a:pPr>
            <a:r>
              <a:rPr lang="el-GR" dirty="0" smtClean="0"/>
              <a:t>ανάκληση πληροφοριών από τη μόνιμη μνήμη</a:t>
            </a:r>
          </a:p>
          <a:p>
            <a:pPr marL="620713" indent="-277813">
              <a:spcBef>
                <a:spcPts val="300"/>
              </a:spcBef>
            </a:pPr>
            <a:r>
              <a:rPr lang="el-GR" dirty="0" smtClean="0"/>
              <a:t>συσχέτιση πληροφοριών </a:t>
            </a:r>
          </a:p>
          <a:p>
            <a:pPr marL="620713" indent="-277813">
              <a:spcBef>
                <a:spcPts val="300"/>
              </a:spcBef>
            </a:pPr>
            <a:r>
              <a:rPr lang="el-GR" dirty="0" smtClean="0"/>
              <a:t>ταξινόμηση πληροφορίας στη μόνιμη μνήμη</a:t>
            </a:r>
          </a:p>
          <a:p>
            <a:pPr indent="17463">
              <a:spcBef>
                <a:spcPts val="300"/>
              </a:spcBef>
              <a:buNone/>
            </a:pPr>
            <a:endParaRPr lang="el-GR" dirty="0" smtClean="0"/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004B82"/>
                </a:solidFill>
              </a:rPr>
              <a:t>Εκτελεστικό</a:t>
            </a:r>
            <a:r>
              <a:rPr lang="el-GR" dirty="0" smtClean="0">
                <a:solidFill>
                  <a:srgbClr val="0070C0"/>
                </a:solidFill>
              </a:rPr>
              <a:t>:</a:t>
            </a:r>
            <a:r>
              <a:rPr lang="el-GR" dirty="0" smtClean="0"/>
              <a:t> αντιδρώ</a:t>
            </a:r>
          </a:p>
          <a:p>
            <a:pPr indent="22225">
              <a:spcBef>
                <a:spcPts val="300"/>
              </a:spcBef>
              <a:buNone/>
            </a:pPr>
            <a:r>
              <a:rPr lang="el-GR" sz="1500" i="1" dirty="0" smtClean="0"/>
              <a:t>(</a:t>
            </a:r>
            <a:r>
              <a:rPr lang="en-US" sz="1500" i="1" dirty="0" smtClean="0"/>
              <a:t>Stein ,  Stanford , Rowland, 2009)</a:t>
            </a:r>
            <a:endParaRPr lang="el-GR" sz="1500" i="1" dirty="0" smtClean="0"/>
          </a:p>
        </p:txBody>
      </p:sp>
    </p:spTree>
    <p:extLst>
      <p:ext uri="{BB962C8B-B14F-4D97-AF65-F5344CB8AC3E}">
        <p14:creationId xmlns:p14="http://schemas.microsoft.com/office/powerpoint/2010/main" val="31548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004B82"/>
                </a:solidFill>
              </a:rPr>
              <a:t>Πράξις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Ευπραξία ή </a:t>
            </a:r>
            <a:r>
              <a:rPr lang="el-GR" sz="2800" dirty="0" err="1" smtClean="0"/>
              <a:t>πράξις</a:t>
            </a:r>
            <a:r>
              <a:rPr lang="el-GR" sz="2800" dirty="0" smtClean="0"/>
              <a:t> </a:t>
            </a:r>
            <a:r>
              <a:rPr lang="en-US" sz="2800" dirty="0" smtClean="0"/>
              <a:t>(praxis) </a:t>
            </a:r>
            <a:r>
              <a:rPr lang="el-GR" sz="2800" dirty="0" smtClean="0"/>
              <a:t>=</a:t>
            </a:r>
            <a:r>
              <a:rPr lang="en-US" sz="2800" dirty="0" smtClean="0">
                <a:sym typeface="Wingdings 2"/>
              </a:rPr>
              <a:t> </a:t>
            </a:r>
            <a:r>
              <a:rPr lang="el-GR" sz="2800" dirty="0" smtClean="0">
                <a:sym typeface="Wingdings 2"/>
              </a:rPr>
              <a:t>η ικανότητα να συλλαμβάνουμε, να σχεδιάζουμε και να εκτελούμε μη συνήθεις κινητικές δραστηριότητες </a:t>
            </a:r>
            <a:r>
              <a:rPr lang="en-US" sz="2800" i="1" dirty="0" smtClean="0"/>
              <a:t> </a:t>
            </a:r>
            <a:endParaRPr lang="el-GR" sz="2800" i="1" dirty="0" smtClean="0"/>
          </a:p>
          <a:p>
            <a:pPr indent="0" algn="just">
              <a:buNone/>
            </a:pPr>
            <a:endParaRPr lang="el-GR" sz="2800" i="1" dirty="0" smtClean="0"/>
          </a:p>
          <a:p>
            <a:r>
              <a:rPr lang="el-GR" sz="2800" b="1" dirty="0" smtClean="0"/>
              <a:t>ιδεασμός  (</a:t>
            </a:r>
            <a:r>
              <a:rPr lang="en-US" sz="2800" b="1" dirty="0" smtClean="0"/>
              <a:t>ideation)</a:t>
            </a:r>
            <a:endParaRPr lang="el-GR" sz="2800" b="1" dirty="0" smtClean="0"/>
          </a:p>
          <a:p>
            <a:r>
              <a:rPr lang="el-GR" sz="2800" b="1" dirty="0" smtClean="0"/>
              <a:t>προγραμματισμός</a:t>
            </a:r>
            <a:r>
              <a:rPr lang="en-US" sz="2800" b="1" dirty="0" smtClean="0"/>
              <a:t> (planning)</a:t>
            </a:r>
            <a:endParaRPr lang="el-GR" sz="2800" b="1" dirty="0" smtClean="0"/>
          </a:p>
          <a:p>
            <a:pPr lvl="0" indent="22225">
              <a:spcBef>
                <a:spcPts val="300"/>
              </a:spcBef>
              <a:buNone/>
            </a:pPr>
            <a:r>
              <a:rPr lang="el-GR" sz="2800" b="1" dirty="0" smtClean="0"/>
              <a:t>εκτέλεση</a:t>
            </a:r>
            <a:r>
              <a:rPr lang="en-US" sz="2800" b="1" dirty="0" smtClean="0"/>
              <a:t> (execution)</a:t>
            </a:r>
            <a:r>
              <a:rPr lang="en-US" b="1" dirty="0" smtClean="0"/>
              <a:t>	</a:t>
            </a:r>
            <a:endParaRPr lang="el-GR" b="1" dirty="0" smtClean="0"/>
          </a:p>
          <a:p>
            <a:pPr indent="22225">
              <a:spcBef>
                <a:spcPts val="300"/>
              </a:spcBef>
              <a:buNone/>
            </a:pPr>
            <a:r>
              <a:rPr lang="el-GR" sz="1400" i="1" dirty="0" smtClean="0"/>
              <a:t>(</a:t>
            </a:r>
            <a:r>
              <a:rPr lang="en-US" sz="1400" i="1" dirty="0" smtClean="0"/>
              <a:t>Stein ,  Stanford , Rowland, 2009)</a:t>
            </a:r>
            <a:endParaRPr lang="el-GR" sz="1400" i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l-GR" sz="2800" b="1" dirty="0" smtClean="0"/>
              <a:t>Τι να κάνουμε- ΠΩΣ να το κάνουμε!</a:t>
            </a:r>
          </a:p>
        </p:txBody>
      </p:sp>
    </p:spTree>
    <p:extLst>
      <p:ext uri="{BB962C8B-B14F-4D97-AF65-F5344CB8AC3E}">
        <p14:creationId xmlns:p14="http://schemas.microsoft.com/office/powerpoint/2010/main" val="21005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Αισθητηριακά συστήματα </a:t>
            </a:r>
            <a:r>
              <a:rPr lang="el-GR" sz="3100" b="0" dirty="0" smtClean="0">
                <a:solidFill>
                  <a:srgbClr val="004B82"/>
                </a:solidFill>
              </a:rPr>
              <a:t>(1 από 7)</a:t>
            </a:r>
            <a:br>
              <a:rPr lang="el-GR" sz="3100" b="0" dirty="0" smtClean="0">
                <a:solidFill>
                  <a:srgbClr val="004B82"/>
                </a:solidFill>
              </a:rPr>
            </a:br>
            <a:r>
              <a:rPr lang="el-GR" dirty="0" err="1" smtClean="0">
                <a:solidFill>
                  <a:srgbClr val="820000"/>
                </a:solidFill>
              </a:rPr>
              <a:t>Σωματο</a:t>
            </a:r>
            <a:r>
              <a:rPr lang="el-GR" dirty="0" smtClean="0">
                <a:solidFill>
                  <a:srgbClr val="820000"/>
                </a:solidFill>
              </a:rPr>
              <a:t>- αισθητικό σύστημα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dirty="0" smtClean="0"/>
              <a:t>Αφή, πίεση, δόνηση, </a:t>
            </a:r>
            <a:r>
              <a:rPr lang="el-GR" sz="2400" dirty="0" err="1" smtClean="0"/>
              <a:t>σωματογνωσία</a:t>
            </a:r>
            <a:r>
              <a:rPr lang="el-GR" sz="2400" dirty="0" smtClean="0"/>
              <a:t>, στερεογνωσία, πόνος, θερμοκρασία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Ερεθίσματα από δέρμα, αλλά και από μυς και σπλάγχνα</a:t>
            </a:r>
          </a:p>
          <a:p>
            <a:pPr>
              <a:spcAft>
                <a:spcPts val="600"/>
              </a:spcAft>
            </a:pPr>
            <a:r>
              <a:rPr lang="el-GR" sz="2400" dirty="0" err="1" smtClean="0"/>
              <a:t>Μηχανοϋποδοχείς</a:t>
            </a:r>
            <a:r>
              <a:rPr lang="el-GR" sz="2400" dirty="0" smtClean="0"/>
              <a:t> στο δέρμα</a:t>
            </a:r>
          </a:p>
          <a:p>
            <a:pPr marL="355600" lvl="1" indent="1588">
              <a:spcAft>
                <a:spcPts val="600"/>
              </a:spcAft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Pacini</a:t>
            </a:r>
            <a:r>
              <a:rPr lang="el-GR" sz="2000" dirty="0" smtClean="0"/>
              <a:t>-</a:t>
            </a:r>
            <a:r>
              <a:rPr lang="en-US" sz="2000" dirty="0" err="1" smtClean="0"/>
              <a:t>Meisner</a:t>
            </a:r>
            <a:r>
              <a:rPr lang="el-GR" sz="2000" dirty="0" smtClean="0"/>
              <a:t>-</a:t>
            </a:r>
            <a:r>
              <a:rPr lang="en-US" sz="2000" dirty="0" err="1" smtClean="0"/>
              <a:t>Ruffini</a:t>
            </a:r>
            <a:r>
              <a:rPr lang="el-GR" sz="2000" dirty="0" smtClean="0"/>
              <a:t>-Ελεύθερες νευρικές απολήξεις-Θύλακες τριχών)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Δεύτερος </a:t>
            </a:r>
            <a:r>
              <a:rPr lang="el-GR" sz="2400" dirty="0" err="1" smtClean="0"/>
              <a:t>κεντροµόλος</a:t>
            </a:r>
            <a:r>
              <a:rPr lang="el-GR" sz="2400" dirty="0" smtClean="0"/>
              <a:t> αισθητικός νευρώνας &gt; </a:t>
            </a:r>
            <a:r>
              <a:rPr lang="el-GR" sz="2400" dirty="0" err="1" smtClean="0"/>
              <a:t>νωτιοθαλαµικό</a:t>
            </a:r>
            <a:r>
              <a:rPr lang="el-GR" sz="2400" dirty="0" smtClean="0"/>
              <a:t> </a:t>
            </a:r>
            <a:r>
              <a:rPr lang="el-GR" sz="2400" dirty="0" err="1" smtClean="0"/>
              <a:t>δεµάτιο</a:t>
            </a:r>
            <a:r>
              <a:rPr lang="el-GR" sz="24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l-GR" sz="2400" dirty="0" err="1" smtClean="0"/>
              <a:t>Προσθιοπλάγιο</a:t>
            </a:r>
            <a:r>
              <a:rPr lang="el-GR" sz="2400" dirty="0" smtClean="0"/>
              <a:t> σύστημα</a:t>
            </a:r>
          </a:p>
          <a:p>
            <a:pPr>
              <a:spcAft>
                <a:spcPts val="600"/>
              </a:spcAft>
            </a:pPr>
            <a:r>
              <a:rPr lang="el-GR" sz="2400" dirty="0" err="1" smtClean="0"/>
              <a:t>Τριγενοθαλαμικό</a:t>
            </a:r>
            <a:r>
              <a:rPr lang="el-GR" sz="2400" dirty="0" smtClean="0"/>
              <a:t> σύστημα</a:t>
            </a:r>
          </a:p>
          <a:p>
            <a:pPr>
              <a:spcAft>
                <a:spcPts val="600"/>
              </a:spcAft>
            </a:pPr>
            <a:r>
              <a:rPr lang="el-GR" sz="2400" dirty="0" err="1" smtClean="0"/>
              <a:t>Σωματοαισθητικός</a:t>
            </a:r>
            <a:r>
              <a:rPr lang="el-GR" sz="2400" dirty="0" smtClean="0"/>
              <a:t> φλοιός </a:t>
            </a:r>
            <a:r>
              <a:rPr lang="en-US" sz="2400" dirty="0" smtClean="0"/>
              <a:t>	</a:t>
            </a: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5271789" y="6062299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smtClean="0">
                <a:latin typeface="Calibri" pitchFamily="34" charset="0"/>
              </a:rPr>
              <a:t>Samuel , </a:t>
            </a:r>
            <a:r>
              <a:rPr lang="en-US" sz="1400" i="1" dirty="0" err="1" smtClean="0">
                <a:latin typeface="Calibri" pitchFamily="34" charset="0"/>
              </a:rPr>
              <a:t>Sengupta</a:t>
            </a:r>
            <a:r>
              <a:rPr lang="en-US" sz="1400" i="1" dirty="0" smtClean="0">
                <a:latin typeface="Calibri" pitchFamily="34" charset="0"/>
              </a:rPr>
              <a:t>, 2005)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004B82"/>
                </a:solidFill>
              </a:rPr>
              <a:t>Αισθητηριακά συστήματα </a:t>
            </a:r>
            <a:r>
              <a:rPr lang="el-GR" sz="3100" b="0" dirty="0" smtClean="0">
                <a:solidFill>
                  <a:srgbClr val="004B82"/>
                </a:solidFill>
              </a:rPr>
              <a:t>(2 από 7)</a:t>
            </a:r>
            <a:br>
              <a:rPr lang="el-GR" sz="3100" b="0" dirty="0" smtClean="0">
                <a:solidFill>
                  <a:srgbClr val="004B82"/>
                </a:solidFill>
              </a:rPr>
            </a:br>
            <a:r>
              <a:rPr lang="el-GR" sz="4000" dirty="0" err="1" smtClean="0">
                <a:solidFill>
                  <a:srgbClr val="820000"/>
                </a:solidFill>
              </a:rPr>
              <a:t>Σωματο</a:t>
            </a:r>
            <a:r>
              <a:rPr lang="el-GR" sz="4000" dirty="0" smtClean="0">
                <a:solidFill>
                  <a:srgbClr val="820000"/>
                </a:solidFill>
              </a:rPr>
              <a:t>- αισθητικό σύστημα</a:t>
            </a:r>
            <a:endParaRPr lang="el-GR" sz="3600" dirty="0" smtClean="0">
              <a:solidFill>
                <a:srgbClr val="82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690864" cy="3600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sz="2400" b="1" dirty="0"/>
              <a:t>Βρεγματικός λοβός</a:t>
            </a:r>
            <a:endParaRPr lang="el-GR" sz="2400" b="1" dirty="0" smtClean="0"/>
          </a:p>
          <a:p>
            <a:pPr>
              <a:defRPr/>
            </a:pPr>
            <a:r>
              <a:rPr lang="el-GR" sz="2400" dirty="0" smtClean="0"/>
              <a:t>Επεξεργασία αισθητηριακών πληροφοριών</a:t>
            </a:r>
          </a:p>
          <a:p>
            <a:pPr>
              <a:defRPr/>
            </a:pPr>
            <a:r>
              <a:rPr lang="el-GR" sz="2400" dirty="0" smtClean="0"/>
              <a:t>Αποθήκευση</a:t>
            </a:r>
            <a:r>
              <a:rPr lang="en-US" sz="2400" dirty="0" smtClean="0"/>
              <a:t> </a:t>
            </a:r>
            <a:r>
              <a:rPr lang="el-GR" sz="2400" dirty="0" smtClean="0"/>
              <a:t>«αισθητηριακού</a:t>
            </a:r>
            <a:r>
              <a:rPr lang="en-US" sz="2400" dirty="0" smtClean="0"/>
              <a:t> </a:t>
            </a:r>
            <a:r>
              <a:rPr lang="el-GR" sz="2400" dirty="0" smtClean="0"/>
              <a:t>χάρτη»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2195736" y="3356992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smtClean="0">
                <a:latin typeface="Calibri" pitchFamily="34" charset="0"/>
              </a:rPr>
              <a:t>Samuel , </a:t>
            </a:r>
            <a:r>
              <a:rPr lang="en-US" sz="1400" i="1" dirty="0" err="1" smtClean="0">
                <a:latin typeface="Calibri" pitchFamily="34" charset="0"/>
              </a:rPr>
              <a:t>Sengupta</a:t>
            </a:r>
            <a:r>
              <a:rPr lang="en-US" sz="1400" i="1" dirty="0" smtClean="0">
                <a:latin typeface="Calibri" pitchFamily="34" charset="0"/>
              </a:rPr>
              <a:t>, 2005)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004B82"/>
                </a:solidFill>
              </a:rPr>
              <a:t>Αισθητηριακά συστήματα </a:t>
            </a:r>
            <a:r>
              <a:rPr lang="el-GR" sz="3100" b="0" dirty="0" smtClean="0">
                <a:solidFill>
                  <a:srgbClr val="004B82"/>
                </a:solidFill>
              </a:rPr>
              <a:t>(3 από 7)</a:t>
            </a:r>
            <a:br>
              <a:rPr lang="el-GR" sz="3100" b="0" dirty="0" smtClean="0">
                <a:solidFill>
                  <a:srgbClr val="004B82"/>
                </a:solidFill>
              </a:rPr>
            </a:br>
            <a:r>
              <a:rPr lang="el-GR" sz="4000" dirty="0" smtClean="0">
                <a:solidFill>
                  <a:srgbClr val="820000"/>
                </a:solidFill>
              </a:rPr>
              <a:t>Ιδιοδεκτικότητα</a:t>
            </a:r>
            <a:endParaRPr lang="el-GR" sz="4000" dirty="0">
              <a:solidFill>
                <a:srgbClr val="82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834880" cy="3024336"/>
          </a:xfrm>
        </p:spPr>
        <p:txBody>
          <a:bodyPr>
            <a:normAutofit/>
          </a:bodyPr>
          <a:lstStyle/>
          <a:p>
            <a:r>
              <a:rPr lang="el-GR" sz="2400" b="1" dirty="0" err="1" smtClean="0"/>
              <a:t>Μηχανοϋποδοχείς</a:t>
            </a:r>
            <a:r>
              <a:rPr lang="el-GR" sz="2400" b="1" dirty="0" smtClean="0"/>
              <a:t> </a:t>
            </a:r>
            <a:r>
              <a:rPr lang="el-GR" sz="2400" dirty="0" smtClean="0"/>
              <a:t> σε</a:t>
            </a:r>
          </a:p>
          <a:p>
            <a:pPr lvl="1"/>
            <a:r>
              <a:rPr lang="el-GR" sz="2400" dirty="0" smtClean="0"/>
              <a:t>Μυς</a:t>
            </a:r>
          </a:p>
          <a:p>
            <a:pPr lvl="1"/>
            <a:r>
              <a:rPr lang="el-GR" sz="2400" dirty="0" smtClean="0"/>
              <a:t>Τένοντες</a:t>
            </a:r>
          </a:p>
          <a:p>
            <a:pPr lvl="1"/>
            <a:r>
              <a:rPr lang="el-GR" sz="2400" dirty="0" err="1" smtClean="0"/>
              <a:t>Μυικές</a:t>
            </a:r>
            <a:r>
              <a:rPr lang="el-GR" sz="2400" dirty="0" smtClean="0"/>
              <a:t> ατράκτους</a:t>
            </a:r>
          </a:p>
          <a:p>
            <a:pPr lvl="1">
              <a:buNone/>
            </a:pPr>
            <a:endParaRPr lang="el-GR" sz="2400" dirty="0" smtClean="0"/>
          </a:p>
          <a:p>
            <a:r>
              <a:rPr lang="el-GR" sz="2400" b="1" dirty="0" err="1" smtClean="0"/>
              <a:t>Νωτιο</a:t>
            </a:r>
            <a:r>
              <a:rPr lang="el-GR" sz="2400" b="1" dirty="0" smtClean="0"/>
              <a:t>- </a:t>
            </a:r>
            <a:r>
              <a:rPr lang="el-GR" sz="2400" b="1" dirty="0" err="1" smtClean="0"/>
              <a:t>παρεγεφαλιδική</a:t>
            </a:r>
            <a:r>
              <a:rPr lang="el-GR" sz="2400" b="1" dirty="0" smtClean="0"/>
              <a:t> </a:t>
            </a:r>
            <a:r>
              <a:rPr lang="el-GR" sz="2400" dirty="0" smtClean="0"/>
              <a:t>οδός</a:t>
            </a:r>
          </a:p>
          <a:p>
            <a:endParaRPr lang="el-GR" sz="2400" dirty="0" smtClean="0"/>
          </a:p>
        </p:txBody>
      </p:sp>
      <p:pic>
        <p:nvPicPr>
          <p:cNvPr id="5" name="Picture 7" descr=" Figure 3. Distribution of cutaneous mechanoreceptors in the foot sole A, the receptive field for each..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1340768"/>
            <a:ext cx="3552825" cy="3614738"/>
          </a:xfrm>
          <a:noFill/>
        </p:spPr>
      </p:pic>
      <p:sp>
        <p:nvSpPr>
          <p:cNvPr id="7" name="6 - Ορθογώνιο"/>
          <p:cNvSpPr/>
          <p:nvPr/>
        </p:nvSpPr>
        <p:spPr>
          <a:xfrm>
            <a:off x="2123728" y="4005064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i="1" dirty="0" smtClean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400" i="1" dirty="0" smtClean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Kennedy,  </a:t>
            </a:r>
            <a:r>
              <a:rPr lang="en-GB" sz="1400" i="1" dirty="0" err="1" smtClean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Inglis</a:t>
            </a:r>
            <a:r>
              <a:rPr lang="en-GB" sz="1400" i="1" dirty="0" smtClean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, 2002</a:t>
            </a:r>
            <a:r>
              <a:rPr lang="el-GR" sz="1400" i="1" dirty="0" smtClean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)</a:t>
            </a:r>
            <a:endParaRPr lang="en-GB" sz="1400" i="1" dirty="0" smtClean="0">
              <a:solidFill>
                <a:srgbClr val="00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004B82"/>
                </a:solidFill>
              </a:rPr>
              <a:t>Αισθητηριακά συστήματα </a:t>
            </a:r>
            <a:r>
              <a:rPr lang="el-GR" sz="3100" b="0" dirty="0" smtClean="0">
                <a:solidFill>
                  <a:srgbClr val="004B82"/>
                </a:solidFill>
              </a:rPr>
              <a:t>(4 από 7)</a:t>
            </a:r>
            <a:br>
              <a:rPr lang="el-GR" sz="3100" b="0" dirty="0" smtClean="0">
                <a:solidFill>
                  <a:srgbClr val="004B82"/>
                </a:solidFill>
              </a:rPr>
            </a:br>
            <a:r>
              <a:rPr lang="el-GR" sz="4000" dirty="0" smtClean="0">
                <a:solidFill>
                  <a:srgbClr val="820000"/>
                </a:solidFill>
              </a:rPr>
              <a:t>Οπτικό σύστημα</a:t>
            </a:r>
            <a:endParaRPr lang="el-GR" sz="4000" dirty="0">
              <a:solidFill>
                <a:srgbClr val="82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2592288"/>
          </a:xfrm>
        </p:spPr>
        <p:txBody>
          <a:bodyPr/>
          <a:lstStyle/>
          <a:p>
            <a:r>
              <a:rPr lang="el-GR" sz="2400" dirty="0" err="1" smtClean="0"/>
              <a:t>Φωτοϋποδοχείς</a:t>
            </a:r>
            <a:r>
              <a:rPr lang="el-GR" sz="2400" dirty="0" smtClean="0"/>
              <a:t> οφθαλμού</a:t>
            </a:r>
          </a:p>
          <a:p>
            <a:r>
              <a:rPr lang="el-GR" sz="2400" dirty="0" smtClean="0"/>
              <a:t>Οπτικό νεύρο</a:t>
            </a:r>
          </a:p>
          <a:p>
            <a:r>
              <a:rPr lang="el-GR" sz="2400" dirty="0" smtClean="0"/>
              <a:t>Οπτική ταινία</a:t>
            </a:r>
          </a:p>
          <a:p>
            <a:r>
              <a:rPr lang="el-GR" sz="2400" dirty="0" smtClean="0"/>
              <a:t>Έξω </a:t>
            </a:r>
            <a:r>
              <a:rPr lang="el-GR" sz="2400" dirty="0" err="1" smtClean="0"/>
              <a:t>γονατώδες</a:t>
            </a:r>
            <a:r>
              <a:rPr lang="el-GR" sz="2400" dirty="0" smtClean="0"/>
              <a:t> σώμα</a:t>
            </a:r>
          </a:p>
          <a:p>
            <a:r>
              <a:rPr lang="el-GR" sz="2400" dirty="0" smtClean="0"/>
              <a:t>Οπτικός φλοιός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932040" y="1196752"/>
            <a:ext cx="4038600" cy="4502968"/>
          </a:xfrm>
        </p:spPr>
        <p:txBody>
          <a:bodyPr>
            <a:noAutofit/>
          </a:bodyPr>
          <a:lstStyle/>
          <a:p>
            <a:pPr marL="263525" indent="-263525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 οπτική επεξεργασία</a:t>
            </a:r>
          </a:p>
          <a:p>
            <a:pPr marL="263525" indent="-263525"/>
            <a:r>
              <a:rPr lang="el-GR" sz="2400" dirty="0" smtClean="0"/>
              <a:t> όραση αντικειμένου</a:t>
            </a:r>
          </a:p>
          <a:p>
            <a:pPr marL="263525" indent="-263525"/>
            <a:r>
              <a:rPr lang="el-GR" sz="2400" dirty="0" smtClean="0"/>
              <a:t> χωρική όραση</a:t>
            </a:r>
          </a:p>
          <a:p>
            <a:pPr marL="263525" indent="-263525"/>
            <a:endParaRPr lang="el-GR" sz="2400" dirty="0" smtClean="0"/>
          </a:p>
          <a:p>
            <a:pPr marL="263525" indent="-263525">
              <a:buNone/>
            </a:pPr>
            <a:r>
              <a:rPr lang="el-GR" sz="2400" b="1" dirty="0" err="1" smtClean="0">
                <a:solidFill>
                  <a:srgbClr val="820000"/>
                </a:solidFill>
              </a:rPr>
              <a:t>οπτικοκινητικές</a:t>
            </a:r>
            <a:r>
              <a:rPr lang="el-GR" sz="2400" b="1" dirty="0" smtClean="0">
                <a:solidFill>
                  <a:srgbClr val="820000"/>
                </a:solidFill>
              </a:rPr>
              <a:t> δεξιότητες</a:t>
            </a:r>
          </a:p>
          <a:p>
            <a:pPr marL="263525" indent="-263525"/>
            <a:r>
              <a:rPr lang="el-GR" sz="2400" dirty="0" smtClean="0"/>
              <a:t>προετοιμασία για κατεύθυνση κίνησης και χειρισμό αντικειμένων</a:t>
            </a:r>
          </a:p>
          <a:p>
            <a:pPr marL="263525" indent="-263525"/>
            <a:r>
              <a:rPr lang="el-GR" sz="2400" dirty="0" smtClean="0"/>
              <a:t>ισορροπία</a:t>
            </a:r>
          </a:p>
          <a:p>
            <a:pPr marL="263525" indent="-263525"/>
            <a:r>
              <a:rPr lang="el-GR" sz="2400" dirty="0" smtClean="0"/>
              <a:t>αποφυγή εμποδίων </a:t>
            </a:r>
          </a:p>
          <a:p>
            <a:endParaRPr lang="el-GR" sz="36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5364088" y="5621746"/>
            <a:ext cx="2339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err="1" smtClean="0">
                <a:latin typeface="Calibri" pitchFamily="34" charset="0"/>
              </a:rPr>
              <a:t>Bulkin</a:t>
            </a:r>
            <a:r>
              <a:rPr lang="en-US" sz="1400" i="1" dirty="0" smtClean="0">
                <a:latin typeface="Calibri" pitchFamily="34" charset="0"/>
              </a:rPr>
              <a:t>, Groh, 2006) 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004B82"/>
                </a:solidFill>
              </a:rPr>
              <a:t>Αισθητηριακά συστήματα </a:t>
            </a:r>
            <a:r>
              <a:rPr lang="el-GR" sz="3100" b="0" dirty="0" smtClean="0">
                <a:solidFill>
                  <a:srgbClr val="004B82"/>
                </a:solidFill>
              </a:rPr>
              <a:t>(5 από 7)</a:t>
            </a:r>
            <a:br>
              <a:rPr lang="el-GR" sz="3100" b="0" dirty="0" smtClean="0">
                <a:solidFill>
                  <a:srgbClr val="004B82"/>
                </a:solidFill>
              </a:rPr>
            </a:br>
            <a:r>
              <a:rPr lang="el-GR" sz="4000" dirty="0" smtClean="0">
                <a:solidFill>
                  <a:srgbClr val="820000"/>
                </a:solidFill>
              </a:rPr>
              <a:t>Ακουστικό σύστημα</a:t>
            </a:r>
            <a:endParaRPr lang="el-GR" sz="4000" dirty="0">
              <a:solidFill>
                <a:srgbClr val="82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294312" cy="3240360"/>
          </a:xfrm>
        </p:spPr>
        <p:txBody>
          <a:bodyPr/>
          <a:lstStyle/>
          <a:p>
            <a:r>
              <a:rPr lang="el-GR" sz="2400" dirty="0" smtClean="0"/>
              <a:t>Έξω ους</a:t>
            </a:r>
          </a:p>
          <a:p>
            <a:r>
              <a:rPr lang="el-GR" sz="2400" dirty="0" smtClean="0"/>
              <a:t>Μέσο ους</a:t>
            </a:r>
          </a:p>
          <a:p>
            <a:r>
              <a:rPr lang="el-GR" sz="2400" dirty="0" smtClean="0"/>
              <a:t>Έσω ους</a:t>
            </a:r>
          </a:p>
          <a:p>
            <a:r>
              <a:rPr lang="el-GR" sz="2400" dirty="0" smtClean="0"/>
              <a:t>Στέλεχος</a:t>
            </a:r>
          </a:p>
          <a:p>
            <a:r>
              <a:rPr lang="el-GR" sz="2400" dirty="0" smtClean="0"/>
              <a:t>Έσω </a:t>
            </a:r>
            <a:r>
              <a:rPr lang="el-GR" sz="2400" dirty="0" err="1" smtClean="0"/>
              <a:t>γονατώδης</a:t>
            </a:r>
            <a:r>
              <a:rPr lang="el-GR" sz="2400" dirty="0" smtClean="0"/>
              <a:t> πυρήνας</a:t>
            </a:r>
          </a:p>
          <a:p>
            <a:r>
              <a:rPr lang="el-GR" sz="2400" dirty="0" smtClean="0"/>
              <a:t>Ακουστικός φλοιός</a:t>
            </a:r>
          </a:p>
          <a:p>
            <a:endParaRPr lang="el-GR" sz="2400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763201" y="1196752"/>
            <a:ext cx="4038600" cy="1900237"/>
          </a:xfrm>
        </p:spPr>
        <p:txBody>
          <a:bodyPr/>
          <a:lstStyle/>
          <a:p>
            <a:pPr indent="0"/>
            <a:r>
              <a:rPr lang="el-GR" sz="2400" dirty="0" smtClean="0"/>
              <a:t> Αντίληψη ήχου</a:t>
            </a:r>
          </a:p>
          <a:p>
            <a:pPr indent="0"/>
            <a:r>
              <a:rPr lang="el-GR" sz="2400" dirty="0" smtClean="0"/>
              <a:t> Ερμηνεία τόνων</a:t>
            </a:r>
          </a:p>
          <a:p>
            <a:pPr indent="0"/>
            <a:r>
              <a:rPr lang="el-GR" sz="2400" dirty="0" smtClean="0"/>
              <a:t> Εντόπιση πηγής ήχου</a:t>
            </a:r>
          </a:p>
          <a:p>
            <a:pPr indent="0">
              <a:buNone/>
            </a:pPr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1691680" y="4004034"/>
            <a:ext cx="2196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err="1" smtClean="0">
                <a:latin typeface="Calibri" pitchFamily="34" charset="0"/>
              </a:rPr>
              <a:t>Bulkin</a:t>
            </a:r>
            <a:r>
              <a:rPr lang="en-US" sz="1400" i="1" dirty="0" smtClean="0">
                <a:latin typeface="Calibri" pitchFamily="34" charset="0"/>
              </a:rPr>
              <a:t> , Groh,  2006)</a:t>
            </a:r>
            <a:endParaRPr lang="el-GR" sz="1400" i="1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672408" cy="312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87668" y="5867400"/>
            <a:ext cx="2524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Hearing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mechanics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cropped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Was a bee"/>
              </a:rPr>
              <a:t>Was 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Was a bee"/>
              </a:rPr>
              <a:t>bee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55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004B82"/>
                </a:solidFill>
              </a:rPr>
              <a:t>Αισθητηριακά συστήματα </a:t>
            </a:r>
            <a:r>
              <a:rPr lang="el-GR" sz="3100" b="0" dirty="0" smtClean="0">
                <a:solidFill>
                  <a:srgbClr val="004B82"/>
                </a:solidFill>
              </a:rPr>
              <a:t>(6 από 7)</a:t>
            </a:r>
            <a:br>
              <a:rPr lang="el-GR" sz="3100" b="0" dirty="0" smtClean="0">
                <a:solidFill>
                  <a:srgbClr val="004B82"/>
                </a:solidFill>
              </a:rPr>
            </a:br>
            <a:r>
              <a:rPr lang="el-GR" sz="4000" dirty="0" err="1" smtClean="0">
                <a:solidFill>
                  <a:srgbClr val="820000"/>
                </a:solidFill>
              </a:rPr>
              <a:t>Αιθουσαίο</a:t>
            </a:r>
            <a:r>
              <a:rPr lang="el-GR" sz="4000" dirty="0" smtClean="0">
                <a:solidFill>
                  <a:srgbClr val="820000"/>
                </a:solidFill>
              </a:rPr>
              <a:t> σύστημα</a:t>
            </a:r>
            <a:endParaRPr lang="el-GR" sz="4000" dirty="0">
              <a:solidFill>
                <a:srgbClr val="82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2448272"/>
          </a:xfrm>
        </p:spPr>
        <p:txBody>
          <a:bodyPr/>
          <a:lstStyle/>
          <a:p>
            <a:r>
              <a:rPr lang="el-GR" sz="2400" dirty="0" err="1" smtClean="0"/>
              <a:t>Αιθουσαίος</a:t>
            </a:r>
            <a:r>
              <a:rPr lang="el-GR" sz="2400" dirty="0" smtClean="0"/>
              <a:t> λαβύρινθος</a:t>
            </a:r>
          </a:p>
          <a:p>
            <a:r>
              <a:rPr lang="el-GR" sz="2400" dirty="0" smtClean="0"/>
              <a:t>Αιθουσαίο νεύρο</a:t>
            </a:r>
          </a:p>
          <a:p>
            <a:r>
              <a:rPr lang="el-GR" sz="2400" dirty="0" smtClean="0"/>
              <a:t>Στέλεχος</a:t>
            </a:r>
          </a:p>
          <a:p>
            <a:r>
              <a:rPr lang="el-GR" sz="2400" dirty="0" smtClean="0"/>
              <a:t>Παρεγκεφαλίδα</a:t>
            </a:r>
          </a:p>
          <a:p>
            <a:r>
              <a:rPr lang="el-GR" sz="2400" dirty="0" smtClean="0"/>
              <a:t>θάλαμος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139952" y="1196752"/>
            <a:ext cx="4824536" cy="3384376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sz="2400" dirty="0" smtClean="0">
                <a:sym typeface="Wingdings" pitchFamily="2" charset="2"/>
              </a:rPr>
              <a:t> ΠΛΗΡΟΦΟΡΙΕΣ ΓΙΑ:</a:t>
            </a:r>
          </a:p>
          <a:p>
            <a:r>
              <a:rPr lang="el-GR" sz="2400" dirty="0" smtClean="0">
                <a:sym typeface="Wingdings" pitchFamily="2" charset="2"/>
              </a:rPr>
              <a:t>Θέση – κίνηση κεφαλιού σε σχέση με βαρύτητα και αδράνεια</a:t>
            </a:r>
          </a:p>
          <a:p>
            <a:r>
              <a:rPr lang="el-GR" sz="2400" dirty="0" smtClean="0">
                <a:sym typeface="Wingdings" pitchFamily="2" charset="2"/>
              </a:rPr>
              <a:t>Γωνιακή επιτάχυνση της κεφαλής </a:t>
            </a:r>
          </a:p>
          <a:p>
            <a:r>
              <a:rPr lang="el-GR" sz="2400" dirty="0" smtClean="0">
                <a:sym typeface="Wingdings" pitchFamily="2" charset="2"/>
              </a:rPr>
              <a:t>Γραμμική κίνηση και επιτάχυνση </a:t>
            </a:r>
          </a:p>
          <a:p>
            <a:r>
              <a:rPr lang="el-GR" sz="2400" dirty="0" smtClean="0"/>
              <a:t>Διάκριση </a:t>
            </a:r>
            <a:r>
              <a:rPr lang="el-GR" sz="2400" dirty="0" err="1" smtClean="0"/>
              <a:t>εξωκεντρικής</a:t>
            </a:r>
            <a:r>
              <a:rPr lang="el-GR" sz="2400" dirty="0" smtClean="0"/>
              <a:t> – </a:t>
            </a:r>
            <a:r>
              <a:rPr lang="el-GR" sz="2400" dirty="0" err="1" smtClean="0"/>
              <a:t>ενδοκεντρικής</a:t>
            </a:r>
            <a:r>
              <a:rPr lang="el-GR" sz="2400" dirty="0" smtClean="0"/>
              <a:t> κίνησης</a:t>
            </a:r>
            <a:endParaRPr lang="en-US" sz="2400" dirty="0" smtClean="0"/>
          </a:p>
          <a:p>
            <a:pPr indent="0">
              <a:buNone/>
            </a:pPr>
            <a:endParaRPr lang="el-GR" sz="24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5580112" y="4259976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smtClean="0">
                <a:latin typeface="Calibri" pitchFamily="34" charset="0"/>
              </a:rPr>
              <a:t>King, 2005)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004B82"/>
                </a:solidFill>
              </a:rPr>
              <a:t>Αισθητηριακά συστήματα </a:t>
            </a:r>
            <a:r>
              <a:rPr lang="el-GR" sz="3100" b="0" dirty="0" smtClean="0">
                <a:solidFill>
                  <a:srgbClr val="004B82"/>
                </a:solidFill>
              </a:rPr>
              <a:t>(7 από 7)</a:t>
            </a:r>
            <a:br>
              <a:rPr lang="el-GR" sz="3100" b="0" dirty="0" smtClean="0">
                <a:solidFill>
                  <a:srgbClr val="004B82"/>
                </a:solidFill>
              </a:rPr>
            </a:br>
            <a:r>
              <a:rPr lang="el-GR" sz="4000" dirty="0" smtClean="0">
                <a:solidFill>
                  <a:srgbClr val="820000"/>
                </a:solidFill>
              </a:rPr>
              <a:t>Όσφρηση- Γεύση</a:t>
            </a:r>
            <a:endParaRPr lang="el-GR" sz="4000" dirty="0">
              <a:solidFill>
                <a:srgbClr val="82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868144" y="4849415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smtClean="0">
                <a:latin typeface="Calibri" pitchFamily="34" charset="0"/>
              </a:rPr>
              <a:t>King,  2005)</a:t>
            </a:r>
            <a:endParaRPr lang="el-GR" sz="1400" i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pPr marL="0" lvl="2" indent="0">
              <a:buNone/>
            </a:pPr>
            <a:r>
              <a:rPr lang="el-GR" dirty="0">
                <a:latin typeface="Calibri" pitchFamily="34" charset="0"/>
              </a:rPr>
              <a:t>Θεωρούνται ως ένα ενιαίο σύστημα επειδή συνεργάζονται για να την ταυτοποίηση ουσιών του περιβάλλοντος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0" name="4 - Θέση περιεχομένου"/>
          <p:cNvSpPr txBox="1">
            <a:spLocks/>
          </p:cNvSpPr>
          <p:nvPr/>
        </p:nvSpPr>
        <p:spPr>
          <a:xfrm>
            <a:off x="395536" y="2276872"/>
            <a:ext cx="3888432" cy="24560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Οσφρητικό σύστημα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Η πιο αρχέγονη από τις ειδικές αισθήσεις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Ταυτοποίηση θηράματος ή αρπακτικού στον περιβάλλοντα χώρο</a:t>
            </a:r>
            <a:endParaRPr lang="el-GR" sz="2200" dirty="0" smtClean="0"/>
          </a:p>
        </p:txBody>
      </p:sp>
      <p:sp>
        <p:nvSpPr>
          <p:cNvPr id="11" name="7 - Ορθογώνιο"/>
          <p:cNvSpPr/>
          <p:nvPr/>
        </p:nvSpPr>
        <p:spPr>
          <a:xfrm>
            <a:off x="4499992" y="2276872"/>
            <a:ext cx="4392488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Γευστικό σύστημα</a:t>
            </a:r>
          </a:p>
          <a:p>
            <a:pPr marL="6858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>
                <a:latin typeface="Calibri" pitchFamily="34" charset="0"/>
              </a:rPr>
              <a:t>Χημική αίσθηση που επιτρέπει στον άνθρωπο να επιλέγει την τροφή του (δηλητηριώδης ή φαγώσιμη) </a:t>
            </a:r>
          </a:p>
        </p:txBody>
      </p:sp>
    </p:spTree>
    <p:extLst>
      <p:ext uri="{BB962C8B-B14F-4D97-AF65-F5344CB8AC3E}">
        <p14:creationId xmlns:p14="http://schemas.microsoft.com/office/powerpoint/2010/main" val="10375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820000"/>
                </a:solidFill>
              </a:rPr>
              <a:t>Μην ξεχνάμε!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Τα αισθητηριακά συστήματα συνδέονται ΑΜΕΣΑ με:</a:t>
            </a:r>
          </a:p>
          <a:p>
            <a:r>
              <a:rPr lang="el-GR" dirty="0" err="1" smtClean="0"/>
              <a:t>Μεταιχμιακό</a:t>
            </a:r>
            <a:r>
              <a:rPr lang="el-GR" dirty="0" smtClean="0"/>
              <a:t> σύστημα</a:t>
            </a:r>
          </a:p>
          <a:p>
            <a:r>
              <a:rPr lang="el-GR" dirty="0" smtClean="0"/>
              <a:t>ΑΝΣ</a:t>
            </a:r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5859118" cy="29523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53149" y="6237312"/>
            <a:ext cx="1125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equuspirit.com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0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72819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004B82"/>
                </a:solidFill>
              </a:rPr>
              <a:t>Αισθητηριακή ολοκλήρωση σε αναπτυξιακές διαταραχές</a:t>
            </a:r>
            <a:r>
              <a:rPr lang="en-US" sz="4000" dirty="0" smtClean="0">
                <a:solidFill>
                  <a:srgbClr val="004B82"/>
                </a:solidFill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1600" dirty="0" smtClean="0">
                <a:latin typeface="Calibri" pitchFamily="34" charset="0"/>
              </a:rPr>
              <a:t>«ουδέν εν τη νοήσει ή μη </a:t>
            </a:r>
            <a:r>
              <a:rPr lang="el-GR" sz="1600" dirty="0" err="1" smtClean="0">
                <a:latin typeface="Calibri" pitchFamily="34" charset="0"/>
              </a:rPr>
              <a:t>πρότερον</a:t>
            </a:r>
            <a:r>
              <a:rPr lang="el-GR" sz="1600" dirty="0" smtClean="0">
                <a:latin typeface="Calibri" pitchFamily="34" charset="0"/>
              </a:rPr>
              <a:t> εν τη </a:t>
            </a:r>
            <a:r>
              <a:rPr lang="el-GR" sz="1600" dirty="0" err="1" smtClean="0">
                <a:latin typeface="Calibri" pitchFamily="34" charset="0"/>
              </a:rPr>
              <a:t>αισθήσει</a:t>
            </a:r>
            <a:r>
              <a:rPr lang="el-GR" sz="1600" dirty="0" smtClean="0">
                <a:latin typeface="Calibri" pitchFamily="34" charset="0"/>
              </a:rPr>
              <a:t>» Αριστοτέλης</a:t>
            </a:r>
            <a:endParaRPr lang="en-US" sz="2000" b="1" u="sng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59532" y="57332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Calibri" pitchFamily="34" charset="0"/>
              </a:rPr>
              <a:t>Λέξεις κλειδιά: </a:t>
            </a:r>
            <a:r>
              <a:rPr lang="en-US" sz="2000" b="1" dirty="0" smtClean="0">
                <a:solidFill>
                  <a:srgbClr val="004B82"/>
                </a:solidFill>
                <a:latin typeface="Calibri" pitchFamily="34" charset="0"/>
              </a:rPr>
              <a:t>Sensory Processing Disorder (SPD), sensory modulation, sensory discrimination, dyspraxia, developmental process, adaptive response </a:t>
            </a:r>
            <a:endParaRPr lang="el-GR" sz="2000" b="1" dirty="0">
              <a:solidFill>
                <a:srgbClr val="004B82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2" t="4968"/>
          <a:stretch/>
        </p:blipFill>
        <p:spPr bwMode="auto">
          <a:xfrm>
            <a:off x="3026260" y="1988840"/>
            <a:ext cx="3091481" cy="288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484368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Brainbow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Lichtman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2008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)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Rob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Hurt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3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rgbClr val="004B82"/>
                </a:solidFill>
              </a:rPr>
              <a:t>Δυσλειτουργία της αισθητηριακής ολοκλήρωσης-Δ.Α.Ο.</a:t>
            </a:r>
            <a:endParaRPr lang="en-US" dirty="0" smtClean="0">
              <a:solidFill>
                <a:srgbClr val="004B8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Ανικανότητα αποτελεσματικής επεξεργασίας των αισθητικών πληροφοριών 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</a:pPr>
            <a:r>
              <a:rPr lang="el-GR" sz="2400" b="1" dirty="0" smtClean="0"/>
              <a:t>Υποδοχή πολύ λίγων ή πάρα πολλών πληροφοριών</a:t>
            </a:r>
            <a:endParaRPr lang="en-US" sz="2400" b="1" dirty="0" smtClean="0"/>
          </a:p>
          <a:p>
            <a:pPr marL="806450" lvl="2" indent="-449263"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/>
              <a:t>υπερευαισθησία</a:t>
            </a:r>
            <a:endParaRPr lang="en-US" sz="2400" dirty="0" smtClean="0"/>
          </a:p>
          <a:p>
            <a:pPr marL="806450" lvl="2" indent="-449263">
              <a:spcBef>
                <a:spcPts val="1200"/>
              </a:spcBef>
              <a:spcAft>
                <a:spcPts val="1200"/>
              </a:spcAft>
            </a:pPr>
            <a:r>
              <a:rPr lang="el-GR" sz="2400" dirty="0" err="1" smtClean="0"/>
              <a:t>Υποευαισθησία</a:t>
            </a:r>
            <a:endParaRPr lang="el-GR" sz="2400" dirty="0" smtClean="0"/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</a:pPr>
            <a:r>
              <a:rPr lang="el-GR" sz="2400" b="1" dirty="0" smtClean="0"/>
              <a:t>Νευρολογική αποδιοργάνωση</a:t>
            </a:r>
            <a:endParaRPr lang="en-US" sz="2400" b="1" dirty="0" smtClean="0"/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</a:pPr>
            <a:r>
              <a:rPr lang="el-GR" sz="2400" b="1" dirty="0" smtClean="0"/>
              <a:t>Αναποτελεσματική </a:t>
            </a:r>
            <a:r>
              <a:rPr lang="el-GR" sz="2400" dirty="0" smtClean="0"/>
              <a:t>κινητική, λεκτική ή συναισθηματική </a:t>
            </a:r>
            <a:r>
              <a:rPr lang="el-GR" sz="2400" b="1" dirty="0" smtClean="0"/>
              <a:t>απόδοση</a:t>
            </a:r>
            <a:endParaRPr lang="en-US" sz="2400" b="1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827584" y="5949280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smtClean="0">
                <a:latin typeface="Calibri" pitchFamily="34" charset="0"/>
              </a:rPr>
              <a:t>Wilbarger,  Wilbarger ,  1991)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004B82"/>
                </a:solidFill>
              </a:rPr>
              <a:t>Ποιον επηρεάζει η Δ.Α.Ο.?</a:t>
            </a:r>
            <a:endParaRPr lang="en-US" dirty="0" smtClean="0">
              <a:solidFill>
                <a:srgbClr val="004B8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90481"/>
            <a:ext cx="8229600" cy="499084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12-30% </a:t>
            </a:r>
            <a:r>
              <a:rPr lang="el-GR" sz="2800" dirty="0" smtClean="0"/>
              <a:t>των παιδιών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70% </a:t>
            </a:r>
            <a:r>
              <a:rPr lang="el-GR" sz="2800" dirty="0" smtClean="0"/>
              <a:t>των παιδιών με μαθησιακές δυσκολίες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Συχνότερα αγόρια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Αναπτυξιακές διαταραχές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Μαθησιακές δυσκολίες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Διαταραχή ελλειμματικής προσοχής κ </a:t>
            </a:r>
            <a:r>
              <a:rPr lang="el-GR" sz="2400" dirty="0" err="1" smtClean="0"/>
              <a:t>υπερκινητικότητας</a:t>
            </a:r>
            <a:endParaRPr lang="el-GR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Αυτισμός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αναπτυξιακές δυσλειτουργίες κινητικού συντονισμού και </a:t>
            </a:r>
            <a:r>
              <a:rPr lang="el-GR" sz="2400" dirty="0" err="1" smtClean="0"/>
              <a:t>δυσπραξίες</a:t>
            </a:r>
            <a:endParaRPr lang="el-GR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Εγκεφαλική παράλυση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Γενετικά σύνδρομα (π.χ. σύνδρομο </a:t>
            </a:r>
            <a:r>
              <a:rPr lang="en-US" sz="2400" dirty="0" smtClean="0"/>
              <a:t>Fragile X</a:t>
            </a:r>
            <a:r>
              <a:rPr lang="el-GR" sz="2400" dirty="0" smtClean="0"/>
              <a:t>)</a:t>
            </a:r>
          </a:p>
          <a:p>
            <a:pPr lvl="1" algn="r" eaLnBrk="1" hangingPunct="1">
              <a:lnSpc>
                <a:spcPct val="90000"/>
              </a:lnSpc>
              <a:buNone/>
              <a:defRPr/>
            </a:pPr>
            <a:r>
              <a:rPr lang="el-GR" sz="1600" i="1" dirty="0" smtClean="0"/>
              <a:t>(</a:t>
            </a:r>
            <a:r>
              <a:rPr lang="en-US" sz="1600" i="1" dirty="0" err="1" smtClean="0"/>
              <a:t>Mailloux</a:t>
            </a:r>
            <a:r>
              <a:rPr lang="el-GR" sz="1600" i="1" dirty="0" smtClean="0"/>
              <a:t> </a:t>
            </a:r>
            <a:r>
              <a:rPr lang="en-US" sz="1600" i="1" dirty="0" smtClean="0"/>
              <a:t>et al., 2011)</a:t>
            </a:r>
            <a:r>
              <a:rPr lang="en-US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6723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Μοντέλα κατηγοριοποίησης Δ.Α.Ο. </a:t>
            </a:r>
            <a:br>
              <a:rPr lang="el-GR" dirty="0" smtClean="0">
                <a:solidFill>
                  <a:srgbClr val="004B82"/>
                </a:solidFill>
              </a:rPr>
            </a:br>
            <a:r>
              <a:rPr lang="el-GR" sz="3100" b="0" dirty="0" smtClean="0">
                <a:solidFill>
                  <a:srgbClr val="004B82"/>
                </a:solidFill>
              </a:rPr>
              <a:t>(1 από 4)</a:t>
            </a:r>
            <a:endParaRPr lang="el-GR" sz="3100" b="0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600" dirty="0" smtClean="0"/>
              <a:t>Οι</a:t>
            </a:r>
            <a:r>
              <a:rPr lang="el-GR" sz="2600" dirty="0" smtClean="0">
                <a:solidFill>
                  <a:srgbClr val="0070C0"/>
                </a:solidFill>
              </a:rPr>
              <a:t> </a:t>
            </a:r>
            <a:r>
              <a:rPr lang="en-US" sz="2600" b="1" dirty="0" smtClean="0">
                <a:solidFill>
                  <a:srgbClr val="820000"/>
                </a:solidFill>
              </a:rPr>
              <a:t>Wilbarger &amp; Wilbarger</a:t>
            </a:r>
            <a:r>
              <a:rPr lang="el-GR" sz="2600" dirty="0" smtClean="0"/>
              <a:t>,</a:t>
            </a:r>
            <a:r>
              <a:rPr lang="el-GR" sz="2600" dirty="0" smtClean="0">
                <a:solidFill>
                  <a:srgbClr val="0070C0"/>
                </a:solidFill>
              </a:rPr>
              <a:t> </a:t>
            </a:r>
            <a:r>
              <a:rPr lang="el-GR" sz="2600" dirty="0" smtClean="0"/>
              <a:t>το </a:t>
            </a:r>
            <a:r>
              <a:rPr lang="en-US" sz="2600" dirty="0" smtClean="0"/>
              <a:t>1991</a:t>
            </a:r>
            <a:r>
              <a:rPr lang="el-GR" sz="2600" dirty="0" smtClean="0"/>
              <a:t>, περιέγραψαν τυπικές μορφές μεταβολών της εγρήγορσης ως απόκριση σε αισθητηριακά γεγονότα</a:t>
            </a:r>
          </a:p>
          <a:p>
            <a:r>
              <a:rPr lang="el-GR" sz="2600" dirty="0" smtClean="0"/>
              <a:t>Σύμφωνα με αυτές, μετά από αισθητηριακό ερεθισμό μικρής/μεγάλης έντασης- χαμηλής/ υψηλής συχνότητας:</a:t>
            </a:r>
          </a:p>
          <a:p>
            <a:pPr lvl="1"/>
            <a:r>
              <a:rPr lang="el-GR" sz="2400" dirty="0" smtClean="0"/>
              <a:t>το άτομο με φυσιολογική Α.Ο. επανέρχεται στο επιθυμητό επίπεδο διέγερσης</a:t>
            </a:r>
          </a:p>
          <a:p>
            <a:pPr lvl="1"/>
            <a:r>
              <a:rPr lang="el-GR" sz="2400" dirty="0" smtClean="0"/>
              <a:t>Το άτομο με </a:t>
            </a:r>
            <a:r>
              <a:rPr lang="el-GR" sz="2400" dirty="0" err="1" smtClean="0"/>
              <a:t>υπο</a:t>
            </a:r>
            <a:r>
              <a:rPr lang="el-GR" sz="2400" dirty="0" smtClean="0"/>
              <a:t>-ευαισθησία δεν  πετυχαίνει ικανοποιητικό επίπεδο εγρήγορσης</a:t>
            </a:r>
          </a:p>
          <a:p>
            <a:pPr lvl="1"/>
            <a:r>
              <a:rPr lang="el-GR" sz="2400" dirty="0" smtClean="0"/>
              <a:t>Το άτομο με </a:t>
            </a:r>
            <a:r>
              <a:rPr lang="el-GR" sz="2400" dirty="0" err="1" smtClean="0"/>
              <a:t>υπερ</a:t>
            </a:r>
            <a:r>
              <a:rPr lang="el-GR" sz="2400" dirty="0" smtClean="0"/>
              <a:t>- ευαισθησία διατηρείται σε υψηλό επίπεδο διέγερσης, πάνω από το φυσιολογικό</a:t>
            </a:r>
          </a:p>
          <a:p>
            <a:pPr lvl="1"/>
            <a:r>
              <a:rPr lang="el-GR" sz="2400" dirty="0" smtClean="0"/>
              <a:t>Το άτομο με αισθητηριακή αμυντικότητα διατηρεί την διέγερση, ακόμα και μετά την παρέλευση των ερεθισμάτων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3779912" y="5733256"/>
            <a:ext cx="4446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</a:rPr>
              <a:t>(Wilbarger , Wilbarger, 1991; Wilbarger, 1995</a:t>
            </a:r>
            <a:r>
              <a:rPr lang="en-US" sz="1100" i="1" dirty="0" smtClean="0">
                <a:latin typeface="Calibri" pitchFamily="34" charset="0"/>
              </a:rPr>
              <a:t>) </a:t>
            </a:r>
            <a:endParaRPr lang="el-GR" sz="11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>
                <a:solidFill>
                  <a:srgbClr val="004B82"/>
                </a:solidFill>
              </a:rPr>
              <a:t>Μοντέλα κατηγοριοποίησης Δ.Α.Ο</a:t>
            </a:r>
            <a:r>
              <a:rPr lang="el-GR" dirty="0" smtClean="0">
                <a:solidFill>
                  <a:srgbClr val="004B82"/>
                </a:solidFill>
              </a:rPr>
              <a:t>.</a:t>
            </a:r>
            <a:br>
              <a:rPr lang="el-GR" dirty="0" smtClean="0">
                <a:solidFill>
                  <a:srgbClr val="004B82"/>
                </a:solidFill>
              </a:rPr>
            </a:br>
            <a:r>
              <a:rPr lang="el-GR" sz="3100" b="0" kern="0" dirty="0" smtClean="0">
                <a:solidFill>
                  <a:srgbClr val="004B82"/>
                </a:solidFill>
                <a:latin typeface="Calibri" pitchFamily="34" charset="0"/>
              </a:rPr>
              <a:t>(</a:t>
            </a:r>
            <a:r>
              <a:rPr lang="el-GR" sz="3100" b="0" kern="0" dirty="0">
                <a:solidFill>
                  <a:srgbClr val="004B82"/>
                </a:solidFill>
                <a:latin typeface="Calibri" pitchFamily="34" charset="0"/>
              </a:rPr>
              <a:t>2 από 4</a:t>
            </a:r>
            <a:r>
              <a:rPr lang="el-GR" sz="3100" b="0" kern="0" dirty="0" smtClean="0">
                <a:solidFill>
                  <a:srgbClr val="004B82"/>
                </a:solidFill>
                <a:latin typeface="Calibri" pitchFamily="34" charset="0"/>
              </a:rPr>
              <a:t>)</a:t>
            </a:r>
            <a:endParaRPr lang="el-GR" sz="4900" dirty="0">
              <a:solidFill>
                <a:srgbClr val="004B8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8112"/>
          </a:xfrm>
        </p:spPr>
        <p:txBody>
          <a:bodyPr/>
          <a:lstStyle/>
          <a:p>
            <a:r>
              <a:rPr lang="el-GR" sz="2400" dirty="0"/>
              <a:t>Τυπικές μορφές μεταβολών της εγρήγορσης ως απόκριση σε αισθητηριακά γεγονότα </a:t>
            </a:r>
            <a:r>
              <a:rPr lang="el-GR" sz="1200" i="1" dirty="0"/>
              <a:t>(προσαρμοσμένο από </a:t>
            </a:r>
            <a:r>
              <a:rPr lang="en-US" sz="1200" i="1" dirty="0"/>
              <a:t>Wilbarger &amp; Wilbarger, 1991)</a:t>
            </a:r>
            <a:endParaRPr lang="el-GR" dirty="0"/>
          </a:p>
        </p:txBody>
      </p:sp>
      <p:pic>
        <p:nvPicPr>
          <p:cNvPr id="8" name="3 - Θέση περιεχομένου"/>
          <p:cNvPicPr>
            <a:picLocks noChangeAspect="1"/>
          </p:cNvPicPr>
          <p:nvPr/>
        </p:nvPicPr>
        <p:blipFill>
          <a:blip r:embed="rId2" cstate="print"/>
          <a:srcRect l="6021" t="67665" r="18527" b="337"/>
          <a:stretch>
            <a:fillRect/>
          </a:stretch>
        </p:blipFill>
        <p:spPr>
          <a:xfrm>
            <a:off x="1671131" y="2046509"/>
            <a:ext cx="5801738" cy="33271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75656" y="5262662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Α. παιδί με αισθητηριακή υπερφόρτιση</a:t>
            </a:r>
            <a:br>
              <a:rPr lang="el-GR" sz="2400" dirty="0">
                <a:latin typeface="+mn-lt"/>
              </a:rPr>
            </a:br>
            <a:r>
              <a:rPr lang="el-GR" sz="2400" dirty="0">
                <a:latin typeface="+mn-lt"/>
              </a:rPr>
              <a:t>Β. παιδί με αισθητηριακή αμυντικότητα</a:t>
            </a:r>
            <a:br>
              <a:rPr lang="el-GR" sz="2400" dirty="0">
                <a:latin typeface="+mn-lt"/>
              </a:rPr>
            </a:br>
            <a:r>
              <a:rPr lang="el-GR" sz="2400" dirty="0">
                <a:latin typeface="+mn-lt"/>
              </a:rPr>
              <a:t>Γ. παιδί με ομαλή αισθητηριακή απόκριση</a:t>
            </a:r>
            <a:br>
              <a:rPr lang="el-GR" sz="2400" dirty="0">
                <a:latin typeface="+mn-lt"/>
              </a:rPr>
            </a:br>
            <a:r>
              <a:rPr lang="el-GR" sz="2400" dirty="0">
                <a:latin typeface="+mn-lt"/>
              </a:rPr>
              <a:t>Δ. παιδί με χαμηλή αισθητηριακή απόκριση</a:t>
            </a:r>
          </a:p>
        </p:txBody>
      </p:sp>
    </p:spTree>
    <p:extLst>
      <p:ext uri="{BB962C8B-B14F-4D97-AF65-F5344CB8AC3E}">
        <p14:creationId xmlns:p14="http://schemas.microsoft.com/office/powerpoint/2010/main" val="17125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Μοντέλα κατηγοριοποίησης Δ.Α.Ο. </a:t>
            </a:r>
            <a:br>
              <a:rPr lang="el-GR" dirty="0" smtClean="0">
                <a:solidFill>
                  <a:srgbClr val="004B82"/>
                </a:solidFill>
              </a:rPr>
            </a:br>
            <a:r>
              <a:rPr lang="el-GR" sz="3100" b="0" dirty="0" smtClean="0">
                <a:solidFill>
                  <a:srgbClr val="004B82"/>
                </a:solidFill>
              </a:rPr>
              <a:t>(3 από 4)</a:t>
            </a:r>
            <a:endParaRPr lang="el-GR" sz="3100" b="0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Η </a:t>
            </a:r>
            <a:r>
              <a:rPr lang="en-US" sz="2400" b="1" dirty="0" smtClean="0">
                <a:solidFill>
                  <a:srgbClr val="820000"/>
                </a:solidFill>
              </a:rPr>
              <a:t>Dunn </a:t>
            </a:r>
            <a:r>
              <a:rPr lang="el-GR" sz="2400" b="1" dirty="0" smtClean="0">
                <a:solidFill>
                  <a:srgbClr val="820000"/>
                </a:solidFill>
              </a:rPr>
              <a:t>(</a:t>
            </a:r>
            <a:r>
              <a:rPr lang="en-US" sz="2400" b="1" dirty="0" smtClean="0">
                <a:solidFill>
                  <a:srgbClr val="820000"/>
                </a:solidFill>
              </a:rPr>
              <a:t>1997 &amp; 1999</a:t>
            </a:r>
            <a:r>
              <a:rPr lang="el-GR" sz="2400" b="1" dirty="0" smtClean="0">
                <a:solidFill>
                  <a:srgbClr val="820000"/>
                </a:solidFill>
              </a:rPr>
              <a:t>) </a:t>
            </a:r>
            <a:r>
              <a:rPr lang="el-GR" sz="2400" dirty="0" smtClean="0"/>
              <a:t>πρότεινε ένα μοντέλο συμπεριφοράς σχετιζόμενης με τη διαφορετική νευρική ουδό στα αισθητηριακά ερεθίσματα</a:t>
            </a:r>
            <a:r>
              <a:rPr lang="en-US" sz="2400" dirty="0" smtClean="0"/>
              <a:t> </a:t>
            </a:r>
            <a:endParaRPr lang="el-GR" sz="2400" dirty="0"/>
          </a:p>
        </p:txBody>
      </p:sp>
      <p:pic>
        <p:nvPicPr>
          <p:cNvPr id="1026" name="Picture 2" descr="http://www.scielo.org.za/img/revistas/sajot/v43n1/06f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724" y="3095131"/>
            <a:ext cx="4320480" cy="289726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851920" y="2420888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alibri" pitchFamily="34" charset="0"/>
              </a:rPr>
              <a:t>(Dunn, 1997; Dunn; 1999)</a:t>
            </a:r>
            <a:endParaRPr lang="el-GR" sz="1400" i="1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6115" y="5992395"/>
            <a:ext cx="3903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Fig 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scielo.org.za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789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B82"/>
                </a:solidFill>
              </a:rPr>
              <a:t>Μοντέλα κατηγοριοποίησης Δ.Α.Ο</a:t>
            </a:r>
            <a:r>
              <a:rPr lang="el-GR" dirty="0" smtClean="0">
                <a:solidFill>
                  <a:srgbClr val="004B82"/>
                </a:solidFill>
              </a:rPr>
              <a:t>.</a:t>
            </a:r>
            <a:br>
              <a:rPr lang="el-GR" dirty="0" smtClean="0">
                <a:solidFill>
                  <a:srgbClr val="004B82"/>
                </a:solidFill>
              </a:rPr>
            </a:br>
            <a:r>
              <a:rPr lang="el-GR" sz="3100" b="0" dirty="0" smtClean="0">
                <a:solidFill>
                  <a:srgbClr val="004B82"/>
                </a:solidFill>
              </a:rPr>
              <a:t>(4 από 4)</a:t>
            </a:r>
            <a:endParaRPr lang="el-GR" sz="31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800" dirty="0" smtClean="0"/>
              <a:t>Το</a:t>
            </a:r>
            <a:r>
              <a:rPr lang="el-GR" sz="2800" dirty="0" smtClean="0">
                <a:solidFill>
                  <a:srgbClr val="0070C0"/>
                </a:solidFill>
              </a:rPr>
              <a:t> </a:t>
            </a:r>
            <a:r>
              <a:rPr lang="el-GR" sz="2800" b="1" dirty="0" smtClean="0">
                <a:solidFill>
                  <a:srgbClr val="820000"/>
                </a:solidFill>
              </a:rPr>
              <a:t>2007, οι </a:t>
            </a:r>
            <a:r>
              <a:rPr lang="en-US" sz="2800" b="1" dirty="0" smtClean="0">
                <a:solidFill>
                  <a:srgbClr val="820000"/>
                </a:solidFill>
              </a:rPr>
              <a:t>Miller, </a:t>
            </a:r>
            <a:r>
              <a:rPr lang="en-US" sz="2800" b="1" dirty="0" err="1" smtClean="0">
                <a:solidFill>
                  <a:srgbClr val="820000"/>
                </a:solidFill>
              </a:rPr>
              <a:t>Anzalone</a:t>
            </a:r>
            <a:r>
              <a:rPr lang="en-US" sz="2800" b="1" dirty="0" smtClean="0">
                <a:solidFill>
                  <a:srgbClr val="820000"/>
                </a:solidFill>
              </a:rPr>
              <a:t>, Lane, </a:t>
            </a:r>
            <a:r>
              <a:rPr lang="en-US" sz="2800" b="1" dirty="0" err="1" smtClean="0">
                <a:solidFill>
                  <a:srgbClr val="820000"/>
                </a:solidFill>
              </a:rPr>
              <a:t>Cermak</a:t>
            </a:r>
            <a:r>
              <a:rPr lang="el-GR" sz="2800" b="1" dirty="0" smtClean="0">
                <a:solidFill>
                  <a:srgbClr val="820000"/>
                </a:solidFill>
              </a:rPr>
              <a:t> &amp; </a:t>
            </a:r>
            <a:r>
              <a:rPr lang="en-US" sz="2800" b="1" dirty="0" err="1" smtClean="0">
                <a:solidFill>
                  <a:srgbClr val="820000"/>
                </a:solidFill>
              </a:rPr>
              <a:t>Osten</a:t>
            </a:r>
            <a:r>
              <a:rPr lang="el-GR" sz="2800" b="1" dirty="0" smtClean="0">
                <a:solidFill>
                  <a:srgbClr val="820000"/>
                </a:solidFill>
              </a:rPr>
              <a:t> </a:t>
            </a:r>
            <a:r>
              <a:rPr lang="el-GR" sz="2800" dirty="0" smtClean="0"/>
              <a:t>πρότειναν μια νέα</a:t>
            </a:r>
            <a:r>
              <a:rPr lang="en-US" sz="2800" dirty="0" smtClean="0"/>
              <a:t> </a:t>
            </a:r>
            <a:r>
              <a:rPr lang="el-GR" sz="2800" dirty="0" smtClean="0"/>
              <a:t>ορολογία και μια νέα νοσολογική ταξινόμηση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800" dirty="0" smtClean="0"/>
              <a:t>Ο όρος </a:t>
            </a:r>
            <a:r>
              <a:rPr lang="en-US" sz="2800" dirty="0" smtClean="0"/>
              <a:t>Sensory Integration Dysfunction</a:t>
            </a:r>
            <a:r>
              <a:rPr lang="el-GR" sz="2800" dirty="0" smtClean="0"/>
              <a:t> (</a:t>
            </a:r>
            <a:r>
              <a:rPr lang="en-US" sz="2800" dirty="0" smtClean="0"/>
              <a:t>SID</a:t>
            </a:r>
            <a:r>
              <a:rPr lang="el-GR" sz="2800" dirty="0" smtClean="0"/>
              <a:t>)- Δυσλειτουργία Αισθητηριακής Ολοκλήρωσης (ΔΑΟ) της </a:t>
            </a:r>
            <a:r>
              <a:rPr lang="en-US" sz="2800" dirty="0" smtClean="0"/>
              <a:t>Ayres</a:t>
            </a:r>
            <a:r>
              <a:rPr lang="el-GR" sz="2800" dirty="0" smtClean="0"/>
              <a:t> αντικαταστάθηκε από τον όρο</a:t>
            </a:r>
            <a:r>
              <a:rPr lang="en-US" sz="2800" dirty="0" smtClean="0"/>
              <a:t> Sensory Processing Disorder </a:t>
            </a:r>
            <a:r>
              <a:rPr lang="el-GR" sz="2800" dirty="0" smtClean="0"/>
              <a:t>(</a:t>
            </a:r>
            <a:r>
              <a:rPr lang="en-US" sz="2800" dirty="0" smtClean="0"/>
              <a:t>SPD</a:t>
            </a:r>
            <a:r>
              <a:rPr lang="el-GR" sz="2800" dirty="0" smtClean="0"/>
              <a:t>)- Διαταραχή Αισθητηριακής Επεξεργασίας (ΔΑΕ)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800" dirty="0" smtClean="0"/>
              <a:t>Ορίστηκαν τρεις κύριες κατηγορίες Δ.Α.Ε: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 smtClean="0"/>
              <a:t>Διαταραχή Αισθητηριακής Ρύθμισης –Δ.Α.Ρ.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 smtClean="0"/>
              <a:t>Κινητική Διαταραχή Αισθητηριακής Βάσης Κ.Δ.Α.Β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l-GR" dirty="0" smtClean="0"/>
              <a:t>Διαταραχή Αισθητηριακής Διάκρισης Δ.Α.Δ.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779912" y="6154752"/>
            <a:ext cx="4536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</a:rPr>
              <a:t>(Miller, </a:t>
            </a:r>
            <a:r>
              <a:rPr lang="en-US" sz="1400" i="1" dirty="0" err="1" smtClean="0">
                <a:latin typeface="Calibri" pitchFamily="34" charset="0"/>
              </a:rPr>
              <a:t>Anzalone</a:t>
            </a:r>
            <a:r>
              <a:rPr lang="en-US" sz="1400" i="1" dirty="0" smtClean="0">
                <a:latin typeface="Calibri" pitchFamily="34" charset="0"/>
              </a:rPr>
              <a:t>, Lane, </a:t>
            </a:r>
            <a:r>
              <a:rPr lang="en-US" sz="1400" i="1" dirty="0" err="1" smtClean="0">
                <a:latin typeface="Calibri" pitchFamily="34" charset="0"/>
              </a:rPr>
              <a:t>Cermak</a:t>
            </a:r>
            <a:r>
              <a:rPr lang="en-US" sz="1400" i="1" dirty="0" smtClean="0">
                <a:latin typeface="Calibri" pitchFamily="34" charset="0"/>
              </a:rPr>
              <a:t>, </a:t>
            </a:r>
            <a:r>
              <a:rPr lang="en-US" sz="1400" i="1" dirty="0" err="1" smtClean="0">
                <a:latin typeface="Calibri" pitchFamily="34" charset="0"/>
              </a:rPr>
              <a:t>Osten</a:t>
            </a:r>
            <a:r>
              <a:rPr lang="en-US" sz="1400" i="1" dirty="0" smtClean="0">
                <a:latin typeface="Calibri" pitchFamily="34" charset="0"/>
              </a:rPr>
              <a:t>, 2007)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B82"/>
                </a:solidFill>
              </a:rPr>
              <a:t>Προτεινόμενη νοσολογία για τη </a:t>
            </a:r>
            <a:r>
              <a:rPr lang="el-GR" dirty="0" smtClean="0">
                <a:solidFill>
                  <a:srgbClr val="004B82"/>
                </a:solidFill>
              </a:rPr>
              <a:t>διάγνωση</a:t>
            </a:r>
            <a:endParaRPr lang="el-GR" dirty="0">
              <a:solidFill>
                <a:srgbClr val="004B82"/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945408"/>
              </p:ext>
            </p:extLst>
          </p:nvPr>
        </p:nvGraphicFramePr>
        <p:xfrm>
          <a:off x="457200" y="1196975"/>
          <a:ext cx="822960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- Ορθογώνιο"/>
          <p:cNvSpPr/>
          <p:nvPr/>
        </p:nvSpPr>
        <p:spPr>
          <a:xfrm>
            <a:off x="381000" y="5943600"/>
            <a:ext cx="311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>
                <a:solidFill>
                  <a:prstClr val="black"/>
                </a:solidFill>
              </a:rPr>
              <a:t>(</a:t>
            </a:r>
            <a:r>
              <a:rPr lang="en-US" i="1" dirty="0" smtClean="0">
                <a:solidFill>
                  <a:prstClr val="black"/>
                </a:solidFill>
              </a:rPr>
              <a:t>Miller et al.</a:t>
            </a:r>
            <a:r>
              <a:rPr lang="el-GR" i="1" dirty="0" smtClean="0">
                <a:solidFill>
                  <a:prstClr val="black"/>
                </a:solidFill>
              </a:rPr>
              <a:t>, </a:t>
            </a:r>
            <a:r>
              <a:rPr lang="en-US" i="1" dirty="0" smtClean="0">
                <a:solidFill>
                  <a:prstClr val="black"/>
                </a:solidFill>
              </a:rPr>
              <a:t>2007</a:t>
            </a:r>
            <a:r>
              <a:rPr lang="el-GR" i="1" dirty="0" smtClean="0">
                <a:solidFill>
                  <a:prstClr val="black"/>
                </a:solidFill>
              </a:rPr>
              <a:t>)</a:t>
            </a:r>
            <a:endParaRPr lang="el-GR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Α. Διαταραχές Αισθητηριακής Ρύθμισης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5122912" cy="5040560"/>
          </a:xfrm>
        </p:spPr>
        <p:txBody>
          <a:bodyPr>
            <a:normAutofit/>
          </a:bodyPr>
          <a:lstStyle/>
          <a:p>
            <a:pPr lvl="0"/>
            <a:endParaRPr lang="el-GR" sz="2400" b="1" dirty="0" smtClean="0">
              <a:solidFill>
                <a:srgbClr val="820000"/>
              </a:solidFill>
              <a:sym typeface="Wingdings"/>
            </a:endParaRPr>
          </a:p>
          <a:p>
            <a:pPr lvl="0"/>
            <a:r>
              <a:rPr lang="el-GR" sz="2400" b="1" dirty="0" smtClean="0">
                <a:solidFill>
                  <a:srgbClr val="820000"/>
                </a:solidFill>
                <a:sym typeface="Wingdings"/>
              </a:rPr>
              <a:t> Αισθητηριακή Ανταπόκριση</a:t>
            </a:r>
          </a:p>
          <a:p>
            <a:pPr lvl="0"/>
            <a:endParaRPr lang="el-GR" sz="2400" b="1" dirty="0" smtClean="0">
              <a:solidFill>
                <a:srgbClr val="820000"/>
              </a:solidFill>
              <a:sym typeface="Wingdings"/>
            </a:endParaRPr>
          </a:p>
          <a:p>
            <a:pPr lvl="0"/>
            <a:endParaRPr lang="el-GR" sz="2400" b="1" dirty="0" smtClean="0">
              <a:solidFill>
                <a:srgbClr val="820000"/>
              </a:solidFill>
              <a:sym typeface="Wingdings"/>
            </a:endParaRPr>
          </a:p>
          <a:p>
            <a:pPr lvl="0"/>
            <a:endParaRPr lang="el-GR" sz="2400" b="1" dirty="0" smtClean="0">
              <a:solidFill>
                <a:srgbClr val="820000"/>
              </a:solidFill>
              <a:sym typeface="Wingdings"/>
            </a:endParaRPr>
          </a:p>
          <a:p>
            <a:pPr lvl="0"/>
            <a:r>
              <a:rPr lang="el-GR" sz="2400" b="1" dirty="0" smtClean="0">
                <a:solidFill>
                  <a:srgbClr val="820000"/>
                </a:solidFill>
                <a:sym typeface="Wingdings"/>
              </a:rPr>
              <a:t> Αισθητηριακή  Ανταπόκριση</a:t>
            </a:r>
          </a:p>
          <a:p>
            <a:pPr lvl="0">
              <a:buNone/>
            </a:pPr>
            <a:endParaRPr lang="el-GR" sz="2400" b="1" dirty="0" smtClean="0">
              <a:solidFill>
                <a:srgbClr val="820000"/>
              </a:solidFill>
              <a:sym typeface="Wingdings"/>
            </a:endParaRPr>
          </a:p>
          <a:p>
            <a:pPr lvl="0"/>
            <a:endParaRPr lang="el-GR" sz="2400" b="1" dirty="0" smtClean="0">
              <a:solidFill>
                <a:srgbClr val="820000"/>
              </a:solidFill>
              <a:sym typeface="Wingdings"/>
            </a:endParaRPr>
          </a:p>
          <a:p>
            <a:pPr lvl="0"/>
            <a:endParaRPr lang="el-GR" sz="2400" b="1" dirty="0" smtClean="0">
              <a:solidFill>
                <a:srgbClr val="820000"/>
              </a:solidFill>
              <a:sym typeface="Wingdings"/>
            </a:endParaRPr>
          </a:p>
          <a:p>
            <a:pPr lvl="0"/>
            <a:r>
              <a:rPr lang="el-GR" sz="2400" b="1" dirty="0" smtClean="0">
                <a:solidFill>
                  <a:srgbClr val="820000"/>
                </a:solidFill>
                <a:sym typeface="Wingdings"/>
              </a:rPr>
              <a:t>Αισθητηριακή αναζήτηση</a:t>
            </a:r>
          </a:p>
          <a:p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81000" y="5943600"/>
            <a:ext cx="311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>
                <a:solidFill>
                  <a:prstClr val="black"/>
                </a:solidFill>
              </a:rPr>
              <a:t>(</a:t>
            </a:r>
            <a:r>
              <a:rPr lang="en-US" i="1" dirty="0" smtClean="0">
                <a:solidFill>
                  <a:prstClr val="black"/>
                </a:solidFill>
              </a:rPr>
              <a:t>Miller et al.</a:t>
            </a:r>
            <a:r>
              <a:rPr lang="el-GR" i="1" dirty="0" smtClean="0">
                <a:solidFill>
                  <a:prstClr val="black"/>
                </a:solidFill>
              </a:rPr>
              <a:t>, </a:t>
            </a:r>
            <a:r>
              <a:rPr lang="en-US" i="1" dirty="0" smtClean="0">
                <a:solidFill>
                  <a:prstClr val="black"/>
                </a:solidFill>
              </a:rPr>
              <a:t>2007</a:t>
            </a:r>
            <a:r>
              <a:rPr lang="el-GR" i="1" dirty="0" smtClean="0">
                <a:solidFill>
                  <a:prstClr val="black"/>
                </a:solidFill>
              </a:rPr>
              <a:t>)</a:t>
            </a:r>
            <a:endParaRPr lang="el-GR" i="1" dirty="0">
              <a:solidFill>
                <a:prstClr val="black"/>
              </a:solidFill>
            </a:endParaRPr>
          </a:p>
        </p:txBody>
      </p:sp>
      <p:pic>
        <p:nvPicPr>
          <p:cNvPr id="6" name="Picture 2" descr="http://www.chicagonow.com/portrait-of-an-adoption/files/2013/03/Melissa-Flannagan-SPD-e1363890591456.jpg"/>
          <p:cNvPicPr>
            <a:picLocks noChangeAspect="1" noChangeArrowheads="1"/>
          </p:cNvPicPr>
          <p:nvPr/>
        </p:nvPicPr>
        <p:blipFill>
          <a:blip r:embed="rId3" cstate="print"/>
          <a:srcRect t="18898" b="11339"/>
          <a:stretch>
            <a:fillRect/>
          </a:stretch>
        </p:blipFill>
        <p:spPr bwMode="auto">
          <a:xfrm>
            <a:off x="5225910" y="5049989"/>
            <a:ext cx="1921396" cy="1787221"/>
          </a:xfrm>
          <a:prstGeom prst="rect">
            <a:avLst/>
          </a:prstGeom>
          <a:noFill/>
        </p:spPr>
      </p:pic>
      <p:sp>
        <p:nvSpPr>
          <p:cNvPr id="7" name="7 - Ορθογώνιο"/>
          <p:cNvSpPr/>
          <p:nvPr/>
        </p:nvSpPr>
        <p:spPr>
          <a:xfrm rot="5400000" flipV="1">
            <a:off x="6599487" y="5841279"/>
            <a:ext cx="1341859" cy="246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hlinkClick r:id="rId4"/>
              </a:rPr>
              <a:t>spdstar.org</a:t>
            </a:r>
            <a:endParaRPr lang="el-GR" sz="10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" name="Picture 2" descr="Earr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16627"/>
            <a:ext cx="1002407" cy="16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arm1.staticflickr.com/155/342753239_06c51b91ab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54148"/>
            <a:ext cx="1789057" cy="134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01762" y="4471496"/>
            <a:ext cx="21696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Waiting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for Time to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Pass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 tooltip="Go to Richard Phillip Rücker's photostream"/>
              </a:rPr>
              <a:t>Richard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 tooltip="Go to Richard Phillip Rücker's photostream"/>
              </a:rPr>
              <a:t>Phillip </a:t>
            </a:r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 tooltip="Go to Richard Phillip Rücker's photostream"/>
              </a:rPr>
              <a:t>Rücke</a:t>
            </a:r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CC BY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2.0</a:t>
            </a:r>
            <a:endParaRPr lang="el-GR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664268" y="1841670"/>
            <a:ext cx="183752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Earrr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he-IL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חיים </a:t>
            </a:r>
            <a:r>
              <a:rPr lang="he-IL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7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l-G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2"/>
              </a:rPr>
              <a:t>CC BY-SA 3.0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4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004B82"/>
                </a:solidFill>
              </a:rPr>
              <a:t>Υπερ</a:t>
            </a:r>
            <a:r>
              <a:rPr lang="el-GR" dirty="0" smtClean="0">
                <a:solidFill>
                  <a:srgbClr val="004B82"/>
                </a:solidFill>
              </a:rPr>
              <a:t>- </a:t>
            </a:r>
            <a:r>
              <a:rPr lang="el-GR" dirty="0" err="1" smtClean="0">
                <a:solidFill>
                  <a:srgbClr val="004B82"/>
                </a:solidFill>
              </a:rPr>
              <a:t>αποκριτικότητα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>
            <a:normAutofit/>
          </a:bodyPr>
          <a:lstStyle/>
          <a:p>
            <a:pPr lvl="0"/>
            <a:r>
              <a:rPr lang="el-GR" sz="2800" dirty="0" smtClean="0">
                <a:latin typeface="Calibri" pitchFamily="34" charset="0"/>
                <a:sym typeface="Wingdings"/>
              </a:rPr>
              <a:t>= </a:t>
            </a:r>
            <a:r>
              <a:rPr lang="el-GR" sz="2800" dirty="0" err="1" smtClean="0">
                <a:latin typeface="Calibri" pitchFamily="34" charset="0"/>
                <a:sym typeface="Wingdings"/>
              </a:rPr>
              <a:t>Αισθητηριακή</a:t>
            </a:r>
            <a:r>
              <a:rPr lang="el-GR" sz="2800" dirty="0" smtClean="0">
                <a:latin typeface="Calibri" pitchFamily="34" charset="0"/>
                <a:sym typeface="Wingdings"/>
              </a:rPr>
              <a:t> Ανταπόκριση</a:t>
            </a:r>
          </a:p>
          <a:p>
            <a:pPr lvl="0"/>
            <a:r>
              <a:rPr lang="el-GR" sz="2800" dirty="0" smtClean="0">
                <a:latin typeface="Calibri" pitchFamily="34" charset="0"/>
                <a:sym typeface="Wingdings"/>
              </a:rPr>
              <a:t>= αισθητηριακή αμυντικότητα</a:t>
            </a:r>
          </a:p>
          <a:p>
            <a:pPr lvl="0"/>
            <a:r>
              <a:rPr lang="el-GR" sz="2800" dirty="0" smtClean="0">
                <a:latin typeface="Calibri" pitchFamily="34" charset="0"/>
                <a:sym typeface="Wingdings"/>
              </a:rPr>
              <a:t>Χαμηλή ουδός σε αισθητηριακά ερεθίσματα</a:t>
            </a:r>
          </a:p>
          <a:p>
            <a:pPr lvl="0"/>
            <a:r>
              <a:rPr lang="el-GR" sz="2800" dirty="0" smtClean="0">
                <a:latin typeface="Calibri" pitchFamily="34" charset="0"/>
                <a:sym typeface="Wingdings"/>
              </a:rPr>
              <a:t>Αποφυγή δραστηριοτήτων από το φόβο της </a:t>
            </a:r>
            <a:r>
              <a:rPr lang="el-GR" sz="2800" dirty="0" err="1" smtClean="0">
                <a:latin typeface="Calibri" pitchFamily="34" charset="0"/>
                <a:sym typeface="Wingdings"/>
              </a:rPr>
              <a:t>υπερπρόσληψης</a:t>
            </a:r>
            <a:r>
              <a:rPr lang="el-GR" sz="2800" dirty="0" smtClean="0">
                <a:latin typeface="Calibri" pitchFamily="34" charset="0"/>
                <a:sym typeface="Wingdings"/>
              </a:rPr>
              <a:t> ερεθισμάτων</a:t>
            </a:r>
          </a:p>
          <a:p>
            <a:pPr lvl="0"/>
            <a:r>
              <a:rPr lang="el-GR" sz="2800" dirty="0" smtClean="0">
                <a:latin typeface="Calibri" pitchFamily="34" charset="0"/>
                <a:sym typeface="Wingdings"/>
              </a:rPr>
              <a:t>Μπορεί να χαρακτηριστεί ως επιθετικό, ευερέθιστο, αρνητικό, φοβικό παιδί</a:t>
            </a:r>
          </a:p>
          <a:p>
            <a:pPr lvl="0"/>
            <a:endParaRPr lang="el-GR" sz="2800" dirty="0" smtClean="0">
              <a:latin typeface="Calibri" pitchFamily="34" charset="0"/>
              <a:sym typeface="Wingdings"/>
            </a:endParaRPr>
          </a:p>
          <a:p>
            <a:pPr lvl="0"/>
            <a:endParaRPr lang="el-GR" sz="2800" dirty="0" smtClean="0">
              <a:latin typeface="Calibri" pitchFamily="34" charset="0"/>
              <a:sym typeface="Wingdings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148064" y="4725144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</a:rPr>
              <a:t>(Dunn, 1997; Dunn; 1999)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004B82"/>
                </a:solidFill>
              </a:rPr>
              <a:t>Κατηγορίες </a:t>
            </a:r>
            <a:r>
              <a:rPr lang="el-GR" sz="3600" dirty="0" err="1" smtClean="0">
                <a:solidFill>
                  <a:srgbClr val="004B82"/>
                </a:solidFill>
              </a:rPr>
              <a:t>υπερ</a:t>
            </a:r>
            <a:r>
              <a:rPr lang="el-GR" sz="3600" dirty="0" smtClean="0">
                <a:solidFill>
                  <a:srgbClr val="004B82"/>
                </a:solidFill>
              </a:rPr>
              <a:t>- </a:t>
            </a:r>
            <a:r>
              <a:rPr lang="el-GR" sz="3600" dirty="0" err="1" smtClean="0">
                <a:solidFill>
                  <a:srgbClr val="004B82"/>
                </a:solidFill>
              </a:rPr>
              <a:t>αποκριτικότητας</a:t>
            </a:r>
            <a:r>
              <a:rPr lang="el-GR" sz="3600" dirty="0" smtClean="0">
                <a:solidFill>
                  <a:srgbClr val="004B82"/>
                </a:solidFill>
              </a:rPr>
              <a:t> </a:t>
            </a:r>
            <a:br>
              <a:rPr lang="el-GR" sz="3600" dirty="0" smtClean="0">
                <a:solidFill>
                  <a:srgbClr val="004B82"/>
                </a:solidFill>
              </a:rPr>
            </a:br>
            <a:r>
              <a:rPr lang="el-GR" sz="2800" b="0" dirty="0" smtClean="0">
                <a:solidFill>
                  <a:srgbClr val="004B82"/>
                </a:solidFill>
              </a:rPr>
              <a:t>(1 από 2)</a:t>
            </a:r>
            <a:endParaRPr lang="el-GR" sz="2800" b="0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Απτική</a:t>
            </a:r>
          </a:p>
          <a:p>
            <a:pPr marL="700087" lvl="3" indent="-342900">
              <a:buSzPct val="95000"/>
              <a:defRPr/>
            </a:pPr>
            <a:r>
              <a:rPr lang="el-GR" sz="2200" dirty="0" smtClean="0"/>
              <a:t>Αποφεύγει να «βρωμίζεται» </a:t>
            </a:r>
          </a:p>
          <a:p>
            <a:pPr marL="700087" lvl="3" indent="-342900">
              <a:buSzPct val="95000"/>
              <a:defRPr/>
            </a:pPr>
            <a:r>
              <a:rPr lang="el-GR" sz="2200" dirty="0" smtClean="0"/>
              <a:t>Εκφράζει άγχος κατά την προσωπική φροντίδα </a:t>
            </a:r>
          </a:p>
          <a:p>
            <a:pPr marL="700087" lvl="3" indent="-342900">
              <a:buSzPct val="95000"/>
              <a:defRPr/>
            </a:pPr>
            <a:r>
              <a:rPr lang="el-GR" sz="2200" dirty="0" smtClean="0"/>
              <a:t>Έχει δυσκολία να καθίσει στη γραμμή στο Σχολείο ή κοντά σε άλλους ανθρώπους</a:t>
            </a:r>
          </a:p>
          <a:p>
            <a:r>
              <a:rPr lang="el-GR" sz="2400" b="1" dirty="0" err="1" smtClean="0">
                <a:solidFill>
                  <a:srgbClr val="820000"/>
                </a:solidFill>
              </a:rPr>
              <a:t>Αντιβαρυτική</a:t>
            </a:r>
            <a:r>
              <a:rPr lang="el-GR" sz="2400" b="1" dirty="0" smtClean="0">
                <a:solidFill>
                  <a:srgbClr val="820000"/>
                </a:solidFill>
              </a:rPr>
              <a:t> ανασφάλεια- </a:t>
            </a:r>
            <a:r>
              <a:rPr lang="el-GR" sz="2400" b="1" dirty="0" err="1" smtClean="0">
                <a:solidFill>
                  <a:srgbClr val="820000"/>
                </a:solidFill>
              </a:rPr>
              <a:t>υπεραποκριτικότητα</a:t>
            </a:r>
            <a:r>
              <a:rPr lang="el-GR" sz="2400" b="1" dirty="0" smtClean="0">
                <a:solidFill>
                  <a:srgbClr val="820000"/>
                </a:solidFill>
              </a:rPr>
              <a:t> σε </a:t>
            </a:r>
            <a:r>
              <a:rPr lang="el-GR" sz="2400" b="1" dirty="0" err="1" smtClean="0">
                <a:solidFill>
                  <a:srgbClr val="820000"/>
                </a:solidFill>
              </a:rPr>
              <a:t>αιθουσαία</a:t>
            </a:r>
            <a:r>
              <a:rPr lang="el-GR" sz="2400" b="1" dirty="0" smtClean="0">
                <a:solidFill>
                  <a:srgbClr val="820000"/>
                </a:solidFill>
              </a:rPr>
              <a:t> ερεθίσματα</a:t>
            </a:r>
          </a:p>
          <a:p>
            <a:pPr marL="700087" lvl="1" indent="-342900">
              <a:buFont typeface="Calibri" panose="020F0502020204030204" pitchFamily="34" charset="0"/>
              <a:buChar char="−"/>
            </a:pPr>
            <a:r>
              <a:rPr lang="el-GR" sz="2200" dirty="0" smtClean="0"/>
              <a:t>Τρομάζει από αλλαγές της θέσης του κεφαλιού και της ταχύτητας κίνησης</a:t>
            </a:r>
          </a:p>
          <a:p>
            <a:pPr marL="700087" lvl="1" indent="-342900">
              <a:buFont typeface="Calibri" panose="020F0502020204030204" pitchFamily="34" charset="0"/>
              <a:buChar char="−"/>
            </a:pPr>
            <a:r>
              <a:rPr lang="el-GR" sz="2200" dirty="0" smtClean="0"/>
              <a:t>Αποφεύγει την εκούσια ή την επιβαλλόμενη κίνησή του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Ιδιοδεκτική</a:t>
            </a:r>
          </a:p>
          <a:p>
            <a:pPr marL="700087" lvl="1" indent="-342900">
              <a:buFont typeface="Calibri" panose="020F0502020204030204" pitchFamily="34" charset="0"/>
              <a:buChar char="−"/>
            </a:pPr>
            <a:r>
              <a:rPr lang="el-GR" sz="2200" dirty="0" smtClean="0"/>
              <a:t>Παρουσιάζεται άκαμπτο, ασυντόνιστο</a:t>
            </a:r>
          </a:p>
          <a:p>
            <a:pPr marL="700087" lvl="1" indent="-342900">
              <a:buFont typeface="Calibri" panose="020F0502020204030204" pitchFamily="34" charset="0"/>
              <a:buChar char="−"/>
            </a:pPr>
            <a:r>
              <a:rPr lang="el-GR" sz="2200" dirty="0" smtClean="0"/>
              <a:t>Αποφεύγει δραστηριότητες όπως η παιδική χαρά, η γυμναστική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940152" y="6381327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alibri" pitchFamily="34" charset="0"/>
              </a:rPr>
              <a:t>(Dunn, 1997; Dunn; 1999)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B82"/>
                </a:solidFill>
              </a:rPr>
              <a:t>Περιεχόμενα </a:t>
            </a:r>
            <a:r>
              <a:rPr lang="el-GR" sz="2800" b="0" dirty="0" smtClean="0">
                <a:solidFill>
                  <a:srgbClr val="004B82"/>
                </a:solidFill>
              </a:rPr>
              <a:t>(1 από 2)</a:t>
            </a:r>
            <a:endParaRPr lang="el-GR" sz="2800" b="0" dirty="0">
              <a:solidFill>
                <a:srgbClr val="004B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Ορισμός</a:t>
            </a:r>
          </a:p>
          <a:p>
            <a:r>
              <a:rPr lang="el-GR" sz="2400" dirty="0" smtClean="0"/>
              <a:t>Υποθέσεις της θεωρίας Αισθητηριακής ολοκλήρωσης</a:t>
            </a:r>
          </a:p>
          <a:p>
            <a:r>
              <a:rPr lang="el-GR" sz="2400" dirty="0" smtClean="0"/>
              <a:t>Εμπλεκόμενα αισθητηριακά συστήματα</a:t>
            </a:r>
          </a:p>
          <a:p>
            <a:r>
              <a:rPr lang="el-GR" sz="2400" dirty="0" err="1" smtClean="0"/>
              <a:t>Σωματο</a:t>
            </a:r>
            <a:r>
              <a:rPr lang="el-GR" sz="2400" dirty="0" smtClean="0"/>
              <a:t>-αισθητικό σύστημα</a:t>
            </a:r>
          </a:p>
          <a:p>
            <a:r>
              <a:rPr lang="el-GR" sz="2400" dirty="0" smtClean="0"/>
              <a:t>Ιδιοδεκτικότητα</a:t>
            </a:r>
          </a:p>
          <a:p>
            <a:r>
              <a:rPr lang="el-GR" sz="2400" dirty="0" smtClean="0"/>
              <a:t>Οπτικό σύστημα</a:t>
            </a:r>
          </a:p>
          <a:p>
            <a:r>
              <a:rPr lang="el-GR" sz="2400" dirty="0" smtClean="0"/>
              <a:t>Ακουστικό σύστημα</a:t>
            </a:r>
          </a:p>
          <a:p>
            <a:r>
              <a:rPr lang="el-GR" sz="2400" dirty="0" err="1" smtClean="0"/>
              <a:t>Αιθουσαίο</a:t>
            </a:r>
            <a:endParaRPr lang="el-GR" sz="2400" dirty="0" smtClean="0"/>
          </a:p>
          <a:p>
            <a:r>
              <a:rPr lang="el-GR" sz="2400" dirty="0" smtClean="0"/>
              <a:t>Όσφρηση – Γεύση</a:t>
            </a:r>
          </a:p>
          <a:p>
            <a:r>
              <a:rPr lang="el-GR" sz="2400" dirty="0" smtClean="0"/>
              <a:t>Δυσλειτουργία Αισθητηριακής ολοκλήρωσης</a:t>
            </a:r>
          </a:p>
          <a:p>
            <a:r>
              <a:rPr lang="el-GR" sz="2400" dirty="0" smtClean="0"/>
              <a:t>Μοντέλα κατηγοριοποίησης </a:t>
            </a:r>
            <a:r>
              <a:rPr lang="el-GR" sz="2400" dirty="0"/>
              <a:t>δυσλειτουργίας Αισθητηριακής </a:t>
            </a:r>
            <a:r>
              <a:rPr lang="el-GR" sz="2400" dirty="0" smtClean="0"/>
              <a:t>ολοκλήρωσης</a:t>
            </a:r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51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Κατηγορίες </a:t>
            </a:r>
            <a:r>
              <a:rPr lang="el-GR" dirty="0" err="1" smtClean="0">
                <a:solidFill>
                  <a:srgbClr val="004B82"/>
                </a:solidFill>
              </a:rPr>
              <a:t>υπερ</a:t>
            </a:r>
            <a:r>
              <a:rPr lang="el-GR" dirty="0" smtClean="0">
                <a:solidFill>
                  <a:srgbClr val="004B82"/>
                </a:solidFill>
              </a:rPr>
              <a:t>- </a:t>
            </a:r>
            <a:r>
              <a:rPr lang="el-GR" dirty="0" err="1" smtClean="0">
                <a:solidFill>
                  <a:srgbClr val="004B82"/>
                </a:solidFill>
              </a:rPr>
              <a:t>αποκριτικότητας</a:t>
            </a:r>
            <a:r>
              <a:rPr lang="el-GR" dirty="0" smtClean="0">
                <a:solidFill>
                  <a:srgbClr val="004B82"/>
                </a:solidFill>
              </a:rPr>
              <a:t> </a:t>
            </a:r>
            <a:br>
              <a:rPr lang="el-GR" dirty="0" smtClean="0">
                <a:solidFill>
                  <a:srgbClr val="004B82"/>
                </a:solidFill>
              </a:rPr>
            </a:br>
            <a:r>
              <a:rPr lang="el-GR" sz="3100" b="0" dirty="0" smtClean="0">
                <a:solidFill>
                  <a:srgbClr val="004B82"/>
                </a:solidFill>
              </a:rPr>
              <a:t>(2 από 2)</a:t>
            </a:r>
            <a:endParaRPr lang="el-GR" b="0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17715" y="1196752"/>
            <a:ext cx="3970784" cy="5040560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Οπτική</a:t>
            </a:r>
          </a:p>
          <a:p>
            <a:pPr marL="620713" lvl="1" indent="-263525">
              <a:buFont typeface="Calibri" panose="020F0502020204030204" pitchFamily="34" charset="0"/>
              <a:buChar char="−"/>
            </a:pPr>
            <a:r>
              <a:rPr lang="el-GR" sz="2200" u="sng" dirty="0" smtClean="0"/>
              <a:t>Αποφεύγει οπτική επαφή</a:t>
            </a:r>
            <a:r>
              <a:rPr lang="el-GR" sz="2200" dirty="0" smtClean="0"/>
              <a:t>, καλύπτει τα μάτια, χρησιμοποιεί περιφερική όραση</a:t>
            </a:r>
          </a:p>
          <a:p>
            <a:pPr marL="620713" lvl="1" indent="-263525">
              <a:buFont typeface="Calibri" panose="020F0502020204030204" pitchFamily="34" charset="0"/>
              <a:buChar char="−"/>
            </a:pPr>
            <a:r>
              <a:rPr lang="el-GR" sz="2200" u="sng" dirty="0" smtClean="0"/>
              <a:t>Αδυναμία προσήλωσης </a:t>
            </a:r>
            <a:r>
              <a:rPr lang="el-GR" sz="2200" dirty="0" smtClean="0"/>
              <a:t>σε εργασίες στο θρανίο</a:t>
            </a:r>
          </a:p>
          <a:p>
            <a:pPr marL="620713" lvl="1" indent="-263525">
              <a:buFont typeface="Calibri" panose="020F0502020204030204" pitchFamily="34" charset="0"/>
              <a:buChar char="−"/>
            </a:pPr>
            <a:r>
              <a:rPr lang="el-GR" sz="2200" u="sng" dirty="0" err="1" smtClean="0"/>
              <a:t>Υπεραντίδραση</a:t>
            </a:r>
            <a:r>
              <a:rPr lang="el-GR" sz="2200" u="sng" dirty="0" smtClean="0"/>
              <a:t> σε έντονα φώτα, </a:t>
            </a:r>
            <a:r>
              <a:rPr lang="el-GR" sz="2200" dirty="0" smtClean="0"/>
              <a:t>πολλαπλές πηγές ερεθισμάτων (πλήθος, κατάστημα παιχνιδιών)</a:t>
            </a:r>
          </a:p>
          <a:p>
            <a:pPr marL="620713" lvl="1" indent="-263525">
              <a:buFont typeface="Calibri" panose="020F0502020204030204" pitchFamily="34" charset="0"/>
              <a:buChar char="−"/>
            </a:pPr>
            <a:r>
              <a:rPr lang="el-GR" sz="2200" u="sng" dirty="0" smtClean="0"/>
              <a:t>Σε επιφυλακή</a:t>
            </a:r>
            <a:endParaRPr lang="en-US" sz="2200" u="sng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4355976" y="1196752"/>
            <a:ext cx="481163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Ακουστική</a:t>
            </a:r>
          </a:p>
          <a:p>
            <a:pPr marL="620713" indent="-263525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Καλύπτει τα αυτιά</a:t>
            </a:r>
          </a:p>
          <a:p>
            <a:pPr marL="620713" indent="-263525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Παραπονιέται για τους συνήθεις περιβάλλοντες ήχους </a:t>
            </a:r>
          </a:p>
          <a:p>
            <a:endParaRPr lang="el-GR" sz="2200" u="sng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Γευστική- Οσφρητική</a:t>
            </a:r>
          </a:p>
          <a:p>
            <a:pPr marL="620713" lvl="1" indent="-263525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Αποστροφή συνηθισμένων οσμών  που δεν είναι δυσάρεστες</a:t>
            </a:r>
          </a:p>
          <a:p>
            <a:pPr marL="620713" lvl="1" indent="-263525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Αντιδρά έντονα σε συγκεκριμένες θερμοκρασίες και γεύσεις τροφών</a:t>
            </a:r>
          </a:p>
          <a:p>
            <a:pPr marL="620713" lvl="1" indent="-263525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Συχνά αρνείται να φάει ή κάνει εμετό κατά τη διάρκεια του φαγητού</a:t>
            </a:r>
            <a:endParaRPr lang="en-US" sz="2200" dirty="0" smtClean="0">
              <a:latin typeface="+mn-lt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724128" y="5877272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alibri" pitchFamily="34" charset="0"/>
              </a:rPr>
              <a:t>(Dunn, 1997; Dunn; 1999)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9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004B82"/>
                </a:solidFill>
              </a:rPr>
              <a:t>Υπο</a:t>
            </a:r>
            <a:r>
              <a:rPr lang="el-GR" dirty="0" smtClean="0">
                <a:solidFill>
                  <a:srgbClr val="004B82"/>
                </a:solidFill>
              </a:rPr>
              <a:t>- </a:t>
            </a:r>
            <a:r>
              <a:rPr lang="el-GR" dirty="0" err="1" smtClean="0">
                <a:solidFill>
                  <a:srgbClr val="004B82"/>
                </a:solidFill>
              </a:rPr>
              <a:t>αποκριτικότητα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3168352"/>
          </a:xfrm>
        </p:spPr>
        <p:txBody>
          <a:bodyPr/>
          <a:lstStyle/>
          <a:p>
            <a:r>
              <a:rPr lang="el-GR" sz="2400" dirty="0" smtClean="0"/>
              <a:t>= </a:t>
            </a:r>
            <a:r>
              <a:rPr lang="el-GR" sz="2400" dirty="0" smtClean="0">
                <a:sym typeface="Wingdings"/>
              </a:rPr>
              <a:t> Αισθητηριακή Ανταπόκριση </a:t>
            </a:r>
          </a:p>
          <a:p>
            <a:r>
              <a:rPr lang="el-GR" sz="2400" dirty="0" smtClean="0">
                <a:sym typeface="Wingdings"/>
              </a:rPr>
              <a:t>Μπορεί να χαρακτηριστεί ως παθητικό, ήσυχο, αποσυρμένο, αδιάφορο</a:t>
            </a:r>
          </a:p>
          <a:p>
            <a:r>
              <a:rPr lang="el-GR" sz="2400" dirty="0" smtClean="0">
                <a:sym typeface="Wingdings"/>
              </a:rPr>
              <a:t>«κουράζεται εύκολα»</a:t>
            </a:r>
          </a:p>
          <a:p>
            <a:r>
              <a:rPr lang="el-GR" sz="2400" dirty="0" smtClean="0">
                <a:sym typeface="Wingdings"/>
              </a:rPr>
              <a:t>Χωρίς κίνητρο</a:t>
            </a:r>
            <a:endParaRPr lang="el-GR" dirty="0" smtClean="0">
              <a:latin typeface="Calibri" pitchFamily="34" charset="0"/>
              <a:sym typeface="Wingdings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259632" y="4219104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</a:rPr>
              <a:t>(Dunn, 1997; Dunn; 1999)</a:t>
            </a:r>
            <a:endParaRPr lang="el-GR" sz="1400" i="1" dirty="0">
              <a:latin typeface="Calibri" pitchFamily="34" charset="0"/>
            </a:endParaRPr>
          </a:p>
        </p:txBody>
      </p:sp>
      <p:pic>
        <p:nvPicPr>
          <p:cNvPr id="1026" name="Picture 2" descr="Sad, Child, Boy, Kid, Young, Mood, Sadness, Thou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2778515" cy="3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34533" y="5231905"/>
            <a:ext cx="306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child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PublicDomainPictures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CC0 Public Domain 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07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Κατηγορίες </a:t>
            </a:r>
            <a:r>
              <a:rPr lang="el-GR" dirty="0" err="1" smtClean="0">
                <a:solidFill>
                  <a:srgbClr val="004B82"/>
                </a:solidFill>
              </a:rPr>
              <a:t>υπο</a:t>
            </a:r>
            <a:r>
              <a:rPr lang="el-GR" dirty="0" smtClean="0">
                <a:solidFill>
                  <a:srgbClr val="004B82"/>
                </a:solidFill>
              </a:rPr>
              <a:t>-</a:t>
            </a:r>
            <a:r>
              <a:rPr lang="el-GR" dirty="0" err="1" smtClean="0">
                <a:solidFill>
                  <a:srgbClr val="004B82"/>
                </a:solidFill>
              </a:rPr>
              <a:t>αποκριτικότητας</a:t>
            </a:r>
            <a:r>
              <a:rPr lang="el-GR" dirty="0" smtClean="0">
                <a:solidFill>
                  <a:srgbClr val="004B82"/>
                </a:solidFill>
              </a:rPr>
              <a:t> </a:t>
            </a:r>
            <a:br>
              <a:rPr lang="el-GR" dirty="0" smtClean="0">
                <a:solidFill>
                  <a:srgbClr val="004B82"/>
                </a:solidFill>
              </a:rPr>
            </a:br>
            <a:r>
              <a:rPr lang="el-GR" sz="3100" b="0" dirty="0" smtClean="0">
                <a:solidFill>
                  <a:srgbClr val="004B82"/>
                </a:solidFill>
              </a:rPr>
              <a:t>(1 από 2)</a:t>
            </a:r>
            <a:endParaRPr lang="el-GR" sz="3100" b="0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Απτική</a:t>
            </a:r>
          </a:p>
          <a:p>
            <a:pPr marL="620713" lvl="3" indent="-263525">
              <a:spcBef>
                <a:spcPts val="0"/>
              </a:spcBef>
              <a:buSzPct val="95000"/>
              <a:defRPr/>
            </a:pPr>
            <a:r>
              <a:rPr lang="el-GR" sz="2200" dirty="0" smtClean="0"/>
              <a:t>Δεν αναγνωρίζει ότι έχει λερώσει το πρόσωπο / τα χέρια/ τα ρούχα του ή την ακαταστασία γύρω του</a:t>
            </a:r>
          </a:p>
          <a:p>
            <a:pPr marL="620713" lvl="3" indent="-263525">
              <a:spcBef>
                <a:spcPts val="0"/>
              </a:spcBef>
              <a:buSzPct val="95000"/>
              <a:defRPr/>
            </a:pPr>
            <a:r>
              <a:rPr lang="el-GR" sz="2200" dirty="0" smtClean="0"/>
              <a:t>Δεν  ξέρει αν έχει βρέξει την πάνα του</a:t>
            </a:r>
          </a:p>
          <a:p>
            <a:pPr marL="620713" lvl="3" indent="-263525">
              <a:spcBef>
                <a:spcPts val="0"/>
              </a:spcBef>
              <a:buSzPct val="95000"/>
              <a:defRPr/>
            </a:pPr>
            <a:r>
              <a:rPr lang="el-GR" sz="2200" dirty="0" smtClean="0"/>
              <a:t>Δεν καταλαβαίνει ότι το έχουν αγγίξει</a:t>
            </a:r>
          </a:p>
          <a:p>
            <a:pPr marL="620713" lvl="3" indent="-263525">
              <a:spcBef>
                <a:spcPts val="0"/>
              </a:spcBef>
              <a:buSzPct val="95000"/>
              <a:defRPr/>
            </a:pPr>
            <a:r>
              <a:rPr lang="el-GR" sz="2200" dirty="0" smtClean="0"/>
              <a:t>Συχνά του πέφτουν αντικείμενα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Αιθουσαία</a:t>
            </a:r>
          </a:p>
          <a:p>
            <a:pPr marL="620713" lvl="1" indent="-263525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l-GR" sz="2200" dirty="0" smtClean="0"/>
              <a:t>Δεν αντιδρά όταν μετακινείται</a:t>
            </a:r>
          </a:p>
          <a:p>
            <a:pPr marL="620713" lvl="1" indent="-263525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l-GR" sz="2200" dirty="0" smtClean="0"/>
              <a:t>Δεν συνειδητοποιεί τις πτώσεις του</a:t>
            </a:r>
          </a:p>
          <a:p>
            <a:pPr marL="620713" lvl="1" indent="-263525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l-GR" sz="2200" dirty="0" smtClean="0"/>
              <a:t>Πτωχές προστατευτικές ικανότητες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Ιδιοδεκτική</a:t>
            </a:r>
          </a:p>
          <a:p>
            <a:pPr marL="620713" lvl="1" indent="-265113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l-GR" sz="2200" dirty="0" smtClean="0"/>
              <a:t>Αποφεύγει την κίνηση στο παιχνίδι</a:t>
            </a:r>
          </a:p>
          <a:p>
            <a:pPr marL="620713" lvl="1" indent="-265113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l-GR" sz="2200" dirty="0" smtClean="0"/>
              <a:t>Ενεργοποιείται περισσότερο όταν σπρώχνει, τραβάει, μεταφέρει και σηκώνει βαριά αντικείμενα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117790" y="6205778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alibri" pitchFamily="34" charset="0"/>
              </a:rPr>
              <a:t>(Dunn, 1997; Dunn; 1999)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Κατηγορίες </a:t>
            </a:r>
            <a:r>
              <a:rPr lang="el-GR" dirty="0" err="1" smtClean="0">
                <a:solidFill>
                  <a:srgbClr val="004B82"/>
                </a:solidFill>
              </a:rPr>
              <a:t>υπο</a:t>
            </a:r>
            <a:r>
              <a:rPr lang="el-GR" dirty="0" smtClean="0">
                <a:solidFill>
                  <a:srgbClr val="004B82"/>
                </a:solidFill>
              </a:rPr>
              <a:t>-</a:t>
            </a:r>
            <a:r>
              <a:rPr lang="el-GR" dirty="0" err="1" smtClean="0">
                <a:solidFill>
                  <a:srgbClr val="004B82"/>
                </a:solidFill>
              </a:rPr>
              <a:t>αποκριτικότητας</a:t>
            </a:r>
            <a:r>
              <a:rPr lang="el-GR" dirty="0" smtClean="0">
                <a:solidFill>
                  <a:srgbClr val="004B82"/>
                </a:solidFill>
              </a:rPr>
              <a:t> </a:t>
            </a:r>
            <a:br>
              <a:rPr lang="el-GR" dirty="0" smtClean="0">
                <a:solidFill>
                  <a:srgbClr val="004B82"/>
                </a:solidFill>
              </a:rPr>
            </a:br>
            <a:r>
              <a:rPr lang="el-GR" sz="3100" b="0" dirty="0" smtClean="0">
                <a:solidFill>
                  <a:srgbClr val="004B82"/>
                </a:solidFill>
              </a:rPr>
              <a:t>(2 από 2)</a:t>
            </a:r>
            <a:endParaRPr lang="el-GR" sz="3100" b="0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Οπτική</a:t>
            </a:r>
          </a:p>
          <a:p>
            <a:pPr lvl="1">
              <a:spcBef>
                <a:spcPts val="300"/>
              </a:spcBef>
            </a:pPr>
            <a:r>
              <a:rPr lang="el-GR" sz="2200" dirty="0" smtClean="0"/>
              <a:t>Αγνοεί οπτικά ερεθίσματα</a:t>
            </a:r>
          </a:p>
          <a:p>
            <a:pPr lvl="1">
              <a:spcBef>
                <a:spcPts val="300"/>
              </a:spcBef>
            </a:pPr>
            <a:r>
              <a:rPr lang="el-GR" sz="2200" dirty="0" smtClean="0"/>
              <a:t>Δεν αποστρέφει τα μάτια σε έντονο φως</a:t>
            </a:r>
          </a:p>
          <a:p>
            <a:pPr lvl="1">
              <a:spcBef>
                <a:spcPts val="300"/>
              </a:spcBef>
            </a:pPr>
            <a:r>
              <a:rPr lang="el-GR" sz="2200" dirty="0" smtClean="0"/>
              <a:t>«ατενίζει» αφηρημένα σε πρόσωπα και αντικείμενα</a:t>
            </a:r>
            <a:endParaRPr lang="en-US" sz="2200" dirty="0" smtClean="0"/>
          </a:p>
          <a:p>
            <a:pPr>
              <a:spcBef>
                <a:spcPts val="3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Ακουστική</a:t>
            </a:r>
          </a:p>
          <a:p>
            <a:pPr lvl="1">
              <a:spcBef>
                <a:spcPts val="300"/>
              </a:spcBef>
            </a:pPr>
            <a:r>
              <a:rPr lang="el-GR" sz="2200" dirty="0" smtClean="0"/>
              <a:t>Αγνοεί συνηθισμένους ήχους και θορύβους</a:t>
            </a:r>
          </a:p>
          <a:p>
            <a:pPr lvl="1">
              <a:spcBef>
                <a:spcPts val="300"/>
              </a:spcBef>
            </a:pPr>
            <a:r>
              <a:rPr lang="el-GR" sz="2200" dirty="0" smtClean="0"/>
              <a:t>Δεν ανταποκρίνεται στο άκουσμα του ονόματός του</a:t>
            </a:r>
          </a:p>
          <a:p>
            <a:pPr lvl="1">
              <a:spcBef>
                <a:spcPts val="300"/>
              </a:spcBef>
            </a:pPr>
            <a:r>
              <a:rPr lang="el-GR" sz="2200" dirty="0" smtClean="0"/>
              <a:t>Χρειάζεται δυνατούς, οξείς, απότομους ήχους για να προσηλωθεί </a:t>
            </a:r>
          </a:p>
          <a:p>
            <a:pPr>
              <a:spcBef>
                <a:spcPts val="3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Γευστική- Οσφρητική</a:t>
            </a:r>
          </a:p>
          <a:p>
            <a:pPr lvl="1">
              <a:spcBef>
                <a:spcPts val="300"/>
              </a:spcBef>
            </a:pPr>
            <a:r>
              <a:rPr lang="el-GR" sz="2200" dirty="0" smtClean="0"/>
              <a:t>Αδυναμία όσφρησης φαγητών</a:t>
            </a:r>
          </a:p>
          <a:p>
            <a:pPr lvl="1">
              <a:spcBef>
                <a:spcPts val="300"/>
              </a:spcBef>
            </a:pPr>
            <a:r>
              <a:rPr lang="el-GR" sz="2200" dirty="0" smtClean="0"/>
              <a:t>Ανοχή έντονα καυτερών τροφών</a:t>
            </a:r>
          </a:p>
          <a:p>
            <a:pPr lvl="1">
              <a:spcBef>
                <a:spcPts val="300"/>
              </a:spcBef>
            </a:pPr>
            <a:r>
              <a:rPr lang="el-GR" sz="2200" dirty="0" smtClean="0"/>
              <a:t>Αγνοεί δυσάρεστες/ ευχάριστες οσμές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788024" y="6246514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alibri" pitchFamily="34" charset="0"/>
              </a:rPr>
              <a:t>(Dunn, 1997; Dunn; 1999)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B82"/>
                </a:solidFill>
              </a:rPr>
              <a:t>Αισθητηριακή Αναζήτηση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Ορίζεται ως ακατάσχετη επιθυμία ερεθισμού  των δυσλειτουργικών αισθητηριακών δομών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Συνήθης  χαρακτηρισμός:  «προβλήματα συμπεριφοράς»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755576" y="4005064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smtClean="0">
                <a:latin typeface="Calibri" pitchFamily="34" charset="0"/>
              </a:rPr>
              <a:t>Blanche , Botticelli,  Hallway, 1995)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004B82"/>
                </a:solidFill>
              </a:rPr>
              <a:t>Κατηγορίες αισθητηριακής αναζήτησης </a:t>
            </a:r>
            <a:br>
              <a:rPr lang="el-GR" sz="3600" dirty="0" smtClean="0">
                <a:solidFill>
                  <a:srgbClr val="004B82"/>
                </a:solidFill>
              </a:rPr>
            </a:br>
            <a:r>
              <a:rPr lang="el-GR" sz="2800" b="0" dirty="0" smtClean="0">
                <a:solidFill>
                  <a:srgbClr val="004B82"/>
                </a:solidFill>
              </a:rPr>
              <a:t>(1 από 2)</a:t>
            </a:r>
            <a:endParaRPr lang="el-GR" sz="2800" b="0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Απτική</a:t>
            </a:r>
          </a:p>
          <a:p>
            <a:pPr marL="700088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Calibri" pitchFamily="34" charset="0"/>
              </a:rPr>
              <a:t>Τρίβεται πάνω σε αντικείμενα, τοίχους, αγγίζει συνεχώς  γύρω του</a:t>
            </a:r>
          </a:p>
          <a:p>
            <a:pPr marL="700088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Calibri" pitchFamily="34" charset="0"/>
              </a:rPr>
              <a:t>Σωρεύει παιχνίδια και μετά διαλύει τους σωρούς με ορμή</a:t>
            </a:r>
          </a:p>
          <a:p>
            <a:pPr marL="700088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Calibri" pitchFamily="34" charset="0"/>
              </a:rPr>
              <a:t>Κυλιέται στη λάσπη, λερώνεται με διάφορα υλικά 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Οπτική</a:t>
            </a:r>
          </a:p>
          <a:p>
            <a:pPr marL="700088" lvl="1" indent="-342900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Calibri" pitchFamily="34" charset="0"/>
              </a:rPr>
              <a:t>Αναζητάει έντονα οπτικά ερεθίσματα</a:t>
            </a:r>
          </a:p>
          <a:p>
            <a:pPr marL="700088" lvl="1" indent="-342900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Calibri" pitchFamily="34" charset="0"/>
              </a:rPr>
              <a:t>Προσελκύεται από λαμπερά αντικείμενα, έντονα φώτα</a:t>
            </a:r>
            <a:endParaRPr lang="en-US" sz="2200" dirty="0" smtClean="0">
              <a:latin typeface="Calibri" pitchFamily="34" charset="0"/>
            </a:endParaRPr>
          </a:p>
          <a:p>
            <a:pPr lvl="1">
              <a:buNone/>
            </a:pPr>
            <a:endParaRPr lang="el-GR" sz="2100" dirty="0" smtClean="0">
              <a:latin typeface="Calibri" pitchFamily="34" charset="0"/>
            </a:endParaRPr>
          </a:p>
          <a:p>
            <a:pPr lvl="1"/>
            <a:endParaRPr lang="el-GR" sz="2100" dirty="0" smtClean="0">
              <a:latin typeface="Calibri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644008" y="1196752"/>
            <a:ext cx="42565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   Ιδιοδεκτική</a:t>
            </a:r>
          </a:p>
          <a:p>
            <a:pPr marL="542925" indent="-279400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Πέφτει επίτηδες στο έδαφος/ πάνω σε αντικείμενα/ σε άλλα παιδιά</a:t>
            </a:r>
          </a:p>
          <a:p>
            <a:pPr marL="542925" indent="-279400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«Μιλάει συνέχεια»</a:t>
            </a:r>
          </a:p>
          <a:p>
            <a:pPr marL="542925" indent="-279400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Του αρέσει να το σφίγγουν/ να το ζουλάνε/ να το αγκαλιάζουν </a:t>
            </a:r>
          </a:p>
          <a:p>
            <a:pPr marL="542925" indent="-279400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Αποζητά έντονες συγκινήσεις</a:t>
            </a:r>
          </a:p>
          <a:p>
            <a:pPr marL="542925" indent="-279400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Περπατάει με βαρύ βηματισμό </a:t>
            </a:r>
          </a:p>
          <a:p>
            <a:pPr marL="542925" indent="-279400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Σπρώχνει πολύ βαριά αντικείμενα</a:t>
            </a:r>
          </a:p>
          <a:p>
            <a:pPr marL="542925" indent="-279400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Εκσφενδονίζει αντικείμενα</a:t>
            </a:r>
            <a:endParaRPr lang="el-GR" sz="2200" dirty="0">
              <a:latin typeface="+mn-lt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436096" y="5837263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smtClean="0">
                <a:latin typeface="Calibri" pitchFamily="34" charset="0"/>
              </a:rPr>
              <a:t>Blanche., Botticelli , Hallway</a:t>
            </a:r>
            <a:r>
              <a:rPr lang="el-GR" sz="1400" i="1" dirty="0" smtClean="0">
                <a:latin typeface="Calibri" pitchFamily="34" charset="0"/>
              </a:rPr>
              <a:t>, </a:t>
            </a:r>
            <a:r>
              <a:rPr lang="en-US" sz="1400" i="1" dirty="0" smtClean="0">
                <a:latin typeface="Calibri" pitchFamily="34" charset="0"/>
              </a:rPr>
              <a:t>1995)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B82"/>
                </a:solidFill>
              </a:rPr>
              <a:t>Κατηγορίες αισθητηριακής αναζήτησης </a:t>
            </a:r>
            <a:br>
              <a:rPr lang="el-GR" dirty="0">
                <a:solidFill>
                  <a:srgbClr val="004B82"/>
                </a:solidFill>
              </a:rPr>
            </a:br>
            <a:r>
              <a:rPr lang="el-GR" sz="3100" b="0" dirty="0" smtClean="0">
                <a:solidFill>
                  <a:srgbClr val="004B82"/>
                </a:solidFill>
              </a:rPr>
              <a:t>(2 </a:t>
            </a:r>
            <a:r>
              <a:rPr lang="el-GR" sz="3100" b="0" dirty="0">
                <a:solidFill>
                  <a:srgbClr val="004B82"/>
                </a:solidFill>
              </a:rPr>
              <a:t>από 2)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96752"/>
            <a:ext cx="4680520" cy="5661248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Αιθουσαία</a:t>
            </a:r>
          </a:p>
          <a:p>
            <a:pPr marL="700088" lvl="1" indent="-342900">
              <a:buFont typeface="Calibri" panose="020F0502020204030204" pitchFamily="34" charset="0"/>
              <a:buChar char="−"/>
            </a:pPr>
            <a:r>
              <a:rPr lang="el-GR" sz="2200" dirty="0" smtClean="0"/>
              <a:t>Αναζητά  έντονες εμπειρίες</a:t>
            </a:r>
          </a:p>
          <a:p>
            <a:pPr marL="700088" lvl="1" indent="-342900">
              <a:buFont typeface="Calibri" panose="020F0502020204030204" pitchFamily="34" charset="0"/>
              <a:buChar char="−"/>
            </a:pPr>
            <a:r>
              <a:rPr lang="el-GR" sz="2200" dirty="0" smtClean="0"/>
              <a:t>«Ακούραστο» - σε συνεχή κίνηση</a:t>
            </a:r>
          </a:p>
          <a:p>
            <a:pPr marL="700088" lvl="1" indent="-342900">
              <a:buFont typeface="Calibri" panose="020F0502020204030204" pitchFamily="34" charset="0"/>
              <a:buChar char="−"/>
            </a:pPr>
            <a:r>
              <a:rPr lang="el-GR" sz="2200" dirty="0" smtClean="0"/>
              <a:t>Αποζητά έντονα στριφογυρίσματα- θέσεις με το κεφάλι κάτω</a:t>
            </a:r>
          </a:p>
          <a:p>
            <a:pPr marL="700088" lvl="1" indent="-342900">
              <a:buFont typeface="Calibri" panose="020F0502020204030204" pitchFamily="34" charset="0"/>
              <a:buChar char="−"/>
            </a:pPr>
            <a:r>
              <a:rPr lang="el-GR" sz="2200" dirty="0" smtClean="0"/>
              <a:t>Δεν αντιδρά όταν μετακινείται</a:t>
            </a:r>
            <a:endParaRPr lang="en-US" sz="2200" dirty="0" smtClean="0"/>
          </a:p>
          <a:p>
            <a:r>
              <a:rPr lang="el-GR" sz="2400" b="1" dirty="0" smtClean="0">
                <a:solidFill>
                  <a:srgbClr val="820000"/>
                </a:solidFill>
              </a:rPr>
              <a:t>Ακουστική</a:t>
            </a:r>
          </a:p>
          <a:p>
            <a:pPr marL="700087" lvl="1" indent="-342900">
              <a:buFont typeface="Calibri" panose="020F0502020204030204" pitchFamily="34" charset="0"/>
              <a:buChar char="−"/>
            </a:pPr>
            <a:r>
              <a:rPr lang="el-GR" sz="2200" dirty="0" smtClean="0"/>
              <a:t>Μιλάει δυνατά</a:t>
            </a:r>
          </a:p>
          <a:p>
            <a:pPr marL="700087" lvl="1" indent="-342900">
              <a:buFont typeface="Calibri" panose="020F0502020204030204" pitchFamily="34" charset="0"/>
              <a:buChar char="−"/>
            </a:pPr>
            <a:r>
              <a:rPr lang="el-GR" sz="2200" dirty="0" smtClean="0"/>
              <a:t>Του αρέσουν θορυβώδεις χώροι με πολύ κόσμο</a:t>
            </a:r>
          </a:p>
          <a:p>
            <a:pPr marL="700087" lvl="1" indent="-342900">
              <a:buFont typeface="Calibri" panose="020F0502020204030204" pitchFamily="34" charset="0"/>
              <a:buChar char="−"/>
            </a:pPr>
            <a:r>
              <a:rPr lang="el-GR" sz="2200" dirty="0" smtClean="0"/>
              <a:t>Νιώθει ευχάριστα με δυνατούς ήχους και υψηλή ένταση σε τηλεόραση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5093804" y="1196752"/>
            <a:ext cx="3923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    Γευστική- Οσφρητική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Αναζητάει δυνατές οσμές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Του αρέσει να μυρίζει φαγητά, αντικείμενα, ανθρώπους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Γλύφει / δοκιμάζει ακόμα και μη φαγώσιμα υλικά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l-GR" sz="2200" dirty="0" smtClean="0">
                <a:latin typeface="+mn-lt"/>
              </a:rPr>
              <a:t>Προτιμάει πολύ καυτερά ή καυτά φαγητά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5724128" y="4490536"/>
            <a:ext cx="302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smtClean="0">
                <a:latin typeface="Calibri" pitchFamily="34" charset="0"/>
              </a:rPr>
              <a:t>Blanche, Botticelli , Hallway</a:t>
            </a:r>
            <a:r>
              <a:rPr lang="el-GR" sz="1400" i="1" dirty="0" smtClean="0">
                <a:latin typeface="Calibri" pitchFamily="34" charset="0"/>
              </a:rPr>
              <a:t>, </a:t>
            </a:r>
            <a:r>
              <a:rPr lang="en-US" sz="1400" i="1" dirty="0" smtClean="0">
                <a:latin typeface="Calibri" pitchFamily="34" charset="0"/>
              </a:rPr>
              <a:t>1995)</a:t>
            </a:r>
            <a:endParaRPr lang="el-GR" sz="1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Β. Διαταραχές Αισθητηριακής Διάκρισης </a:t>
            </a:r>
            <a:br>
              <a:rPr lang="el-GR" dirty="0" smtClean="0">
                <a:solidFill>
                  <a:srgbClr val="004B82"/>
                </a:solidFill>
              </a:rPr>
            </a:br>
            <a:r>
              <a:rPr lang="el-GR" sz="3100" b="0" dirty="0" smtClean="0">
                <a:solidFill>
                  <a:srgbClr val="004B82"/>
                </a:solidFill>
              </a:rPr>
              <a:t>(1 από 2)</a:t>
            </a:r>
            <a:endParaRPr lang="el-GR" sz="3100" b="0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Απτική</a:t>
            </a:r>
          </a:p>
          <a:p>
            <a:pPr lvl="1"/>
            <a:r>
              <a:rPr lang="el-GR" sz="2200" dirty="0" smtClean="0"/>
              <a:t>Αδυναμία στερεογνωσίας</a:t>
            </a:r>
          </a:p>
          <a:p>
            <a:pPr lvl="1"/>
            <a:r>
              <a:rPr lang="el-GR" sz="2200" dirty="0" smtClean="0"/>
              <a:t>Διαταραχές επεξεργασίας αισθήματος πόνου/ θερμοκρασίας</a:t>
            </a:r>
          </a:p>
          <a:p>
            <a:pPr lvl="1"/>
            <a:r>
              <a:rPr lang="el-GR" sz="2200" dirty="0" smtClean="0"/>
              <a:t>Δυσκολία αναγνώρισης σημείου επαφής από άλλον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Αιθουσαία</a:t>
            </a:r>
          </a:p>
          <a:p>
            <a:pPr lvl="1"/>
            <a:r>
              <a:rPr lang="el-GR" sz="2200" dirty="0" smtClean="0"/>
              <a:t>Σύγχυση αναφορικά με αλλαγή κατεύθυνσης/ θέσης/ στροφές</a:t>
            </a:r>
          </a:p>
          <a:p>
            <a:pPr lvl="1"/>
            <a:r>
              <a:rPr lang="el-GR" sz="2200" dirty="0" smtClean="0"/>
              <a:t>Αδυναμία αίσθησης πτώσης, κυρίως με κλειστά μάτια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Ιδιοδεκτική</a:t>
            </a:r>
          </a:p>
          <a:p>
            <a:pPr lvl="1"/>
            <a:r>
              <a:rPr lang="el-GR" sz="2200" dirty="0" smtClean="0"/>
              <a:t>Δεν είναι εξοικειωμένο με το σώμα του</a:t>
            </a:r>
          </a:p>
          <a:p>
            <a:pPr lvl="1"/>
            <a:r>
              <a:rPr lang="el-GR" sz="2200" dirty="0" smtClean="0"/>
              <a:t> Διαταραχές στην ομαλή εκτέλεση των κινήσεων</a:t>
            </a:r>
          </a:p>
          <a:p>
            <a:pPr lvl="1"/>
            <a:r>
              <a:rPr lang="el-GR" sz="2200" dirty="0" smtClean="0"/>
              <a:t>Δυσκολία στην τοποθέτηση των μελών του στο χώρο </a:t>
            </a:r>
          </a:p>
          <a:p>
            <a:pPr lvl="1"/>
            <a:r>
              <a:rPr lang="el-GR" sz="2200" dirty="0" smtClean="0"/>
              <a:t>Πέφτει επάνω σε αντικείμενα χωρίς να το θέλει</a:t>
            </a:r>
            <a:endParaRPr lang="en-US" sz="2200" dirty="0" smtClean="0"/>
          </a:p>
          <a:p>
            <a:endParaRPr lang="el-GR" sz="22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5796136" y="6227439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i="1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Kranowitz</a:t>
            </a:r>
            <a:r>
              <a:rPr lang="en-US" sz="1400" i="1" dirty="0" smtClean="0">
                <a:latin typeface="+mn-lt"/>
              </a:rPr>
              <a:t> , 1998)</a:t>
            </a:r>
            <a:endParaRPr lang="el-GR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8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Β. Διαταραχές Αισθητηριακής Διάκρισης </a:t>
            </a:r>
            <a:br>
              <a:rPr lang="el-GR" dirty="0" smtClean="0">
                <a:solidFill>
                  <a:srgbClr val="004B82"/>
                </a:solidFill>
              </a:rPr>
            </a:br>
            <a:r>
              <a:rPr lang="el-GR" sz="3100" b="0" dirty="0" smtClean="0">
                <a:solidFill>
                  <a:srgbClr val="004B82"/>
                </a:solidFill>
              </a:rPr>
              <a:t>(2 από 2)</a:t>
            </a:r>
            <a:endParaRPr lang="el-GR" b="0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Οπτική</a:t>
            </a:r>
          </a:p>
          <a:p>
            <a:pPr lvl="1"/>
            <a:r>
              <a:rPr lang="el-GR" sz="2200" dirty="0" smtClean="0"/>
              <a:t>Μπερδεύει αντικείμενα, πρόσωπα, σχήματα</a:t>
            </a:r>
          </a:p>
          <a:p>
            <a:pPr lvl="1"/>
            <a:r>
              <a:rPr lang="el-GR" sz="2200" dirty="0" smtClean="0"/>
              <a:t>Δεν κατανοεί  εκφράσεις και χειρονομίες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Ακουστική</a:t>
            </a:r>
          </a:p>
          <a:p>
            <a:pPr lvl="1"/>
            <a:r>
              <a:rPr lang="el-GR" sz="2200" dirty="0" smtClean="0"/>
              <a:t>Δεν μπορεί να επαναλάβει ή να φτιάξει «στιχάκια»</a:t>
            </a:r>
          </a:p>
          <a:p>
            <a:pPr lvl="1"/>
            <a:r>
              <a:rPr lang="el-GR" sz="2200" dirty="0" smtClean="0"/>
              <a:t>Τραγουδάει έξω από το </a:t>
            </a:r>
            <a:r>
              <a:rPr lang="el-GR" sz="2200" dirty="0" err="1" smtClean="0"/>
              <a:t>ρυθμο</a:t>
            </a:r>
            <a:endParaRPr lang="el-GR" sz="2200" dirty="0" smtClean="0"/>
          </a:p>
          <a:p>
            <a:pPr lvl="1"/>
            <a:r>
              <a:rPr lang="el-GR" sz="2200" dirty="0" smtClean="0"/>
              <a:t>Μπερδεύει ήχους , π.χ. καταλήξεις</a:t>
            </a:r>
          </a:p>
          <a:p>
            <a:pPr lvl="1"/>
            <a:r>
              <a:rPr lang="el-GR" sz="2200" dirty="0" smtClean="0"/>
              <a:t>Αδυναμία συγκέντρωσης σε έναν ήχο, αν υπάρχουν άλλοι ήχοι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Οσφρητική/ Γευστική</a:t>
            </a:r>
          </a:p>
          <a:p>
            <a:pPr lvl="1"/>
            <a:r>
              <a:rPr lang="el-GR" sz="2200" dirty="0" smtClean="0"/>
              <a:t>Δυσκολία διάκρισης οσμών</a:t>
            </a:r>
          </a:p>
          <a:p>
            <a:pPr lvl="1"/>
            <a:r>
              <a:rPr lang="el-GR" sz="2200" dirty="0" smtClean="0"/>
              <a:t>Δεν μπορεί να πει πόσο αλατισμένο/ γλυκό/ πικρό/ καυτερό είναι το φαγητό</a:t>
            </a:r>
            <a:endParaRPr lang="en-US" sz="2200" dirty="0" smtClean="0"/>
          </a:p>
        </p:txBody>
      </p:sp>
      <p:sp>
        <p:nvSpPr>
          <p:cNvPr id="5" name="3 - Ορθογώνιο"/>
          <p:cNvSpPr/>
          <p:nvPr/>
        </p:nvSpPr>
        <p:spPr>
          <a:xfrm>
            <a:off x="5436096" y="5919662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i="1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Kranowitz</a:t>
            </a:r>
            <a:r>
              <a:rPr lang="en-US" sz="1400" i="1" dirty="0" smtClean="0">
                <a:latin typeface="+mn-lt"/>
              </a:rPr>
              <a:t> , 1998)</a:t>
            </a:r>
            <a:endParaRPr lang="el-GR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77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Γ. Κινητικές Διαταραχές Αισθητηριακής Βάσης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4268217"/>
          </a:xfrm>
        </p:spPr>
        <p:txBody>
          <a:bodyPr>
            <a:normAutofit/>
          </a:bodyPr>
          <a:lstStyle/>
          <a:p>
            <a:r>
              <a:rPr lang="el-GR" sz="2600" b="1" dirty="0" err="1" smtClean="0">
                <a:solidFill>
                  <a:srgbClr val="820000"/>
                </a:solidFill>
              </a:rPr>
              <a:t>Δυσπραξία</a:t>
            </a:r>
            <a:endParaRPr lang="el-GR" sz="2600" b="1" dirty="0" smtClean="0">
              <a:solidFill>
                <a:srgbClr val="820000"/>
              </a:solidFill>
            </a:endParaRPr>
          </a:p>
          <a:p>
            <a:pPr lvl="1"/>
            <a:r>
              <a:rPr lang="el-GR" sz="2400" dirty="0" smtClean="0"/>
              <a:t>Ιδεασμός της δραστηριότητας</a:t>
            </a:r>
          </a:p>
          <a:p>
            <a:pPr lvl="1"/>
            <a:r>
              <a:rPr lang="el-GR" sz="2400" dirty="0" smtClean="0"/>
              <a:t>Αδρή κινητικότητα</a:t>
            </a:r>
          </a:p>
          <a:p>
            <a:pPr lvl="1"/>
            <a:r>
              <a:rPr lang="el-GR" sz="2400" dirty="0" smtClean="0"/>
              <a:t>Λεπτή κινητικότητα</a:t>
            </a:r>
          </a:p>
          <a:p>
            <a:r>
              <a:rPr lang="el-GR" sz="2600" b="1" dirty="0" err="1" smtClean="0">
                <a:solidFill>
                  <a:srgbClr val="820000"/>
                </a:solidFill>
              </a:rPr>
              <a:t>Στασική</a:t>
            </a:r>
            <a:r>
              <a:rPr lang="el-GR" sz="2600" b="1" dirty="0" smtClean="0">
                <a:solidFill>
                  <a:srgbClr val="820000"/>
                </a:solidFill>
              </a:rPr>
              <a:t> διαταραχή</a:t>
            </a:r>
          </a:p>
          <a:p>
            <a:pPr lvl="1"/>
            <a:r>
              <a:rPr lang="el-GR" sz="2400" dirty="0" smtClean="0"/>
              <a:t>Διαταραχή ισορροπίας</a:t>
            </a:r>
          </a:p>
          <a:p>
            <a:pPr lvl="1"/>
            <a:r>
              <a:rPr lang="el-GR" sz="2400" dirty="0" smtClean="0"/>
              <a:t>Διαταραχές συντονισμού (αμφίπλευρα, με </a:t>
            </a:r>
            <a:r>
              <a:rPr lang="el-GR" sz="2400" dirty="0" err="1" smtClean="0"/>
              <a:t>πλευρίωση</a:t>
            </a:r>
            <a:r>
              <a:rPr lang="el-GR" sz="2400" dirty="0" smtClean="0"/>
              <a:t>, με τη μέση γραμμή</a:t>
            </a:r>
          </a:p>
          <a:p>
            <a:pPr lvl="1"/>
            <a:r>
              <a:rPr lang="el-GR" sz="2400" dirty="0" smtClean="0"/>
              <a:t>Δυσλειτουργικά κινητικά πρότυπα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010254" y="5320646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i="1" dirty="0" smtClean="0"/>
              <a:t>(</a:t>
            </a:r>
            <a:r>
              <a:rPr lang="en-US" sz="1400" i="1" dirty="0" err="1" smtClean="0"/>
              <a:t>Kranowitz</a:t>
            </a:r>
            <a:r>
              <a:rPr lang="en-US" sz="1400" i="1" dirty="0" smtClean="0"/>
              <a:t>, 1998)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20593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B82"/>
                </a:solidFill>
              </a:rPr>
              <a:t>Περιεχόμενα </a:t>
            </a:r>
            <a:r>
              <a:rPr lang="el-GR" sz="2800" b="0" dirty="0" smtClean="0">
                <a:solidFill>
                  <a:srgbClr val="004B82"/>
                </a:solidFill>
              </a:rPr>
              <a:t>(2 </a:t>
            </a:r>
            <a:r>
              <a:rPr lang="el-GR" sz="2800" b="0" dirty="0">
                <a:solidFill>
                  <a:srgbClr val="004B82"/>
                </a:solidFill>
              </a:rPr>
              <a:t>από 2)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Διαταραχές </a:t>
            </a:r>
            <a:r>
              <a:rPr lang="el-GR" sz="2400" dirty="0"/>
              <a:t>Αισθητηριακής </a:t>
            </a:r>
            <a:r>
              <a:rPr lang="el-GR" sz="2400" dirty="0" smtClean="0"/>
              <a:t>ρύθμισης</a:t>
            </a:r>
          </a:p>
          <a:p>
            <a:pPr lvl="0"/>
            <a:r>
              <a:rPr lang="el-GR" sz="2400" dirty="0">
                <a:solidFill>
                  <a:srgbClr val="000000"/>
                </a:solidFill>
              </a:rPr>
              <a:t>Διαταραχές Αισθητηριακής </a:t>
            </a:r>
            <a:r>
              <a:rPr lang="el-GR" sz="2400" dirty="0" smtClean="0">
                <a:solidFill>
                  <a:srgbClr val="000000"/>
                </a:solidFill>
              </a:rPr>
              <a:t>διάκρισης</a:t>
            </a:r>
          </a:p>
          <a:p>
            <a:pPr lvl="0"/>
            <a:r>
              <a:rPr lang="el-GR" sz="2400" dirty="0" smtClean="0">
                <a:solidFill>
                  <a:srgbClr val="000000"/>
                </a:solidFill>
              </a:rPr>
              <a:t>Κινητικές διαταραχές αισθητηριακής βάσης</a:t>
            </a:r>
          </a:p>
          <a:p>
            <a:pPr lvl="0"/>
            <a:r>
              <a:rPr lang="el-GR" sz="2400" dirty="0" smtClean="0">
                <a:solidFill>
                  <a:srgbClr val="000000"/>
                </a:solidFill>
              </a:rPr>
              <a:t>Θεραπεία αισθητηριακής ολοκλήρωσης</a:t>
            </a:r>
          </a:p>
          <a:p>
            <a:pPr lvl="0"/>
            <a:r>
              <a:rPr lang="el-GR" sz="2400" dirty="0" smtClean="0">
                <a:solidFill>
                  <a:srgbClr val="000000"/>
                </a:solidFill>
              </a:rPr>
              <a:t>Αισθητηριακή παρέμβαση</a:t>
            </a:r>
          </a:p>
          <a:p>
            <a:pPr lvl="0"/>
            <a:r>
              <a:rPr lang="el-GR" sz="2400" dirty="0" smtClean="0">
                <a:solidFill>
                  <a:srgbClr val="000000"/>
                </a:solidFill>
              </a:rPr>
              <a:t>Βασικά σημεία αισθητηριακής παρέμβασης</a:t>
            </a:r>
          </a:p>
          <a:p>
            <a:pPr lvl="0"/>
            <a:r>
              <a:rPr lang="el-GR" sz="2400" dirty="0" smtClean="0">
                <a:solidFill>
                  <a:srgbClr val="000000"/>
                </a:solidFill>
              </a:rPr>
              <a:t>Αισθητηριακή δίαιτα</a:t>
            </a:r>
          </a:p>
          <a:p>
            <a:pPr lvl="0"/>
            <a:r>
              <a:rPr lang="el-GR" sz="2400" dirty="0" smtClean="0">
                <a:solidFill>
                  <a:srgbClr val="000000"/>
                </a:solidFill>
              </a:rPr>
              <a:t>Ενδεικτικές δραστηριότητες αισθητηριακής παρέμβασης</a:t>
            </a:r>
          </a:p>
          <a:p>
            <a:pPr lvl="0"/>
            <a:endParaRPr lang="el-GR" sz="2400" dirty="0">
              <a:solidFill>
                <a:srgbClr val="000000"/>
              </a:solidFill>
            </a:endParaRP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832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004B82"/>
                </a:solidFill>
              </a:rPr>
              <a:t>Δυσπραξίες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Διαταραχές Ιδεασμού κινητικών δραστηριοτήτων</a:t>
            </a:r>
          </a:p>
          <a:p>
            <a:pPr lvl="1">
              <a:spcBef>
                <a:spcPts val="0"/>
              </a:spcBef>
            </a:pPr>
            <a:r>
              <a:rPr lang="el-GR" sz="2200" dirty="0" smtClean="0"/>
              <a:t>Αδέξιο</a:t>
            </a:r>
          </a:p>
          <a:p>
            <a:pPr lvl="1">
              <a:spcBef>
                <a:spcPts val="0"/>
              </a:spcBef>
            </a:pPr>
            <a:r>
              <a:rPr lang="el-GR" sz="2200" dirty="0" smtClean="0"/>
              <a:t>«ανέμελο»</a:t>
            </a:r>
          </a:p>
          <a:p>
            <a:pPr lvl="1">
              <a:spcBef>
                <a:spcPts val="0"/>
              </a:spcBef>
            </a:pPr>
            <a:r>
              <a:rPr lang="el-GR" sz="2200" dirty="0" smtClean="0"/>
              <a:t>Επιρρεπές σε ατυχήματα</a:t>
            </a:r>
          </a:p>
          <a:p>
            <a:pPr>
              <a:spcBef>
                <a:spcPts val="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Διαταραχές αδρής κινητικότητας</a:t>
            </a:r>
          </a:p>
          <a:p>
            <a:pPr lvl="1">
              <a:spcBef>
                <a:spcPts val="0"/>
              </a:spcBef>
            </a:pPr>
            <a:r>
              <a:rPr lang="el-GR" sz="2200" dirty="0" smtClean="0"/>
              <a:t>Φτωχός </a:t>
            </a:r>
            <a:r>
              <a:rPr lang="el-GR" sz="2200" dirty="0" err="1" smtClean="0"/>
              <a:t>νευρομυικός</a:t>
            </a:r>
            <a:r>
              <a:rPr lang="el-GR" sz="2200" dirty="0" smtClean="0"/>
              <a:t> συντονισμός</a:t>
            </a:r>
          </a:p>
          <a:p>
            <a:pPr lvl="1">
              <a:spcBef>
                <a:spcPts val="0"/>
              </a:spcBef>
            </a:pPr>
            <a:r>
              <a:rPr lang="el-GR" sz="2200" dirty="0" smtClean="0"/>
              <a:t>Καθυστέρηση σε θεμελιώδη κινητικά πρότυπα</a:t>
            </a:r>
          </a:p>
          <a:p>
            <a:pPr lvl="1">
              <a:spcBef>
                <a:spcPts val="0"/>
              </a:spcBef>
            </a:pPr>
            <a:r>
              <a:rPr lang="el-GR" sz="2200" dirty="0" smtClean="0"/>
              <a:t>Προβλήματα σε σκάλες, πέρασμα ανάμεσα από εμπόδια, ανθρώπους</a:t>
            </a:r>
          </a:p>
          <a:p>
            <a:pPr>
              <a:spcBef>
                <a:spcPts val="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Διαταραχές λεπτής κινητικότητας</a:t>
            </a:r>
          </a:p>
          <a:p>
            <a:pPr lvl="1">
              <a:spcBef>
                <a:spcPts val="0"/>
              </a:spcBef>
            </a:pPr>
            <a:r>
              <a:rPr lang="el-GR" sz="2200" dirty="0" smtClean="0"/>
              <a:t>Φτωχός </a:t>
            </a:r>
            <a:r>
              <a:rPr lang="el-GR" sz="2200" dirty="0" err="1" smtClean="0"/>
              <a:t>οπτικοκινητικός</a:t>
            </a:r>
            <a:r>
              <a:rPr lang="el-GR" sz="2200" dirty="0" smtClean="0"/>
              <a:t> συντονισμός</a:t>
            </a:r>
          </a:p>
          <a:p>
            <a:pPr lvl="1">
              <a:spcBef>
                <a:spcPts val="0"/>
              </a:spcBef>
            </a:pPr>
            <a:r>
              <a:rPr lang="el-GR" sz="2200" dirty="0" smtClean="0"/>
              <a:t>Φτωχός έλεγχος στόματος- σιελόρροιας</a:t>
            </a:r>
          </a:p>
          <a:p>
            <a:pPr lvl="1">
              <a:spcBef>
                <a:spcPts val="0"/>
              </a:spcBef>
            </a:pPr>
            <a:r>
              <a:rPr lang="el-GR" sz="2200" dirty="0" smtClean="0"/>
              <a:t>Δυσλειτουργίες σε δραστηριότητες άκρας χείρας</a:t>
            </a:r>
          </a:p>
          <a:p>
            <a:pPr lvl="1">
              <a:spcBef>
                <a:spcPts val="0"/>
              </a:spcBef>
            </a:pPr>
            <a:r>
              <a:rPr lang="el-GR" sz="2200" dirty="0" smtClean="0"/>
              <a:t>Δυσκολία στον εντοπισμό  αντικειμένων,  την  εστίαση και την  απεμπλοκή του βλέμματος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796136" y="621700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i="1" dirty="0" smtClean="0"/>
              <a:t>(</a:t>
            </a:r>
            <a:r>
              <a:rPr lang="en-US" sz="1400" i="1" dirty="0" err="1" smtClean="0"/>
              <a:t>Kranowitz</a:t>
            </a:r>
            <a:r>
              <a:rPr lang="en-US" sz="1400" i="1" dirty="0" smtClean="0"/>
              <a:t> </a:t>
            </a:r>
            <a:r>
              <a:rPr lang="el-GR" sz="1400" i="1" dirty="0" smtClean="0"/>
              <a:t>,</a:t>
            </a:r>
            <a:r>
              <a:rPr lang="en-US" sz="1400" i="1" dirty="0" smtClean="0"/>
              <a:t>1998)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1541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004B82"/>
                </a:solidFill>
              </a:rPr>
              <a:t>Στασικές</a:t>
            </a:r>
            <a:r>
              <a:rPr lang="el-GR" dirty="0" smtClean="0">
                <a:solidFill>
                  <a:srgbClr val="004B82"/>
                </a:solidFill>
              </a:rPr>
              <a:t> διαταραχές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rmAutofit/>
          </a:bodyPr>
          <a:lstStyle/>
          <a:p>
            <a:r>
              <a:rPr lang="el-GR" sz="2600" b="1" dirty="0" smtClean="0">
                <a:solidFill>
                  <a:srgbClr val="820000"/>
                </a:solidFill>
              </a:rPr>
              <a:t>Διαταραχές ισορροπίας</a:t>
            </a:r>
          </a:p>
          <a:p>
            <a:r>
              <a:rPr lang="el-GR" sz="2600" b="1" dirty="0" smtClean="0">
                <a:solidFill>
                  <a:srgbClr val="820000"/>
                </a:solidFill>
              </a:rPr>
              <a:t>Δυσλειτουργία κινητικών προτύπων</a:t>
            </a:r>
          </a:p>
          <a:p>
            <a:pPr lvl="1"/>
            <a:r>
              <a:rPr lang="el-GR" sz="2400" dirty="0" smtClean="0"/>
              <a:t>Υποτονικό</a:t>
            </a:r>
          </a:p>
          <a:p>
            <a:pPr lvl="1"/>
            <a:r>
              <a:rPr lang="el-GR" sz="2400" dirty="0" smtClean="0"/>
              <a:t>Δυσκολία στην αλλαγή/ διατήρηση θέσης</a:t>
            </a:r>
          </a:p>
          <a:p>
            <a:r>
              <a:rPr lang="el-GR" sz="2600" b="1" dirty="0" smtClean="0">
                <a:solidFill>
                  <a:srgbClr val="820000"/>
                </a:solidFill>
              </a:rPr>
              <a:t>Ελλιπής συντονισμός</a:t>
            </a:r>
          </a:p>
          <a:p>
            <a:pPr lvl="1"/>
            <a:r>
              <a:rPr lang="el-GR" sz="2400" dirty="0" err="1" smtClean="0"/>
              <a:t>Αμφοτερόπλευρος</a:t>
            </a:r>
            <a:r>
              <a:rPr lang="el-GR" sz="2400" dirty="0" smtClean="0"/>
              <a:t> (δυσκολίες στη χρήση και των 2 πλευρών σε συμμετρικές δραστηριότητες)</a:t>
            </a:r>
          </a:p>
          <a:p>
            <a:pPr lvl="1"/>
            <a:r>
              <a:rPr lang="el-GR" sz="2400" dirty="0" smtClean="0"/>
              <a:t>Ελλιπής </a:t>
            </a:r>
            <a:r>
              <a:rPr lang="el-GR" sz="2400" dirty="0" err="1" smtClean="0"/>
              <a:t>πλευρίωση</a:t>
            </a:r>
            <a:endParaRPr lang="el-GR" sz="2400" dirty="0" smtClean="0"/>
          </a:p>
          <a:p>
            <a:pPr lvl="1"/>
            <a:r>
              <a:rPr lang="el-GR" sz="2400" dirty="0" smtClean="0"/>
              <a:t>Διαταραχή μέσης γραμμής (δυσκολία χρήσης χεριού/ ποδιού/ ματιού στην αντίθετη πλευρά του σώματος)</a:t>
            </a: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6084168" y="5658084"/>
            <a:ext cx="2195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i="1" dirty="0" smtClean="0"/>
              <a:t>(</a:t>
            </a:r>
            <a:r>
              <a:rPr lang="en-US" sz="1400" i="1" dirty="0" err="1" smtClean="0"/>
              <a:t>Kranowitz</a:t>
            </a:r>
            <a:r>
              <a:rPr lang="en-US" sz="1400" i="1" dirty="0" smtClean="0"/>
              <a:t>, 1998)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38191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B82"/>
                </a:solidFill>
              </a:rPr>
              <a:t>Βαρύτητα αισθητηριακής διαταραχής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7444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l-GR" sz="2800" b="1" dirty="0" smtClean="0">
                <a:solidFill>
                  <a:srgbClr val="820000"/>
                </a:solidFill>
              </a:rPr>
              <a:t>Ανάλογα με τις επιμέρους δυσλειτουργίες :</a:t>
            </a:r>
          </a:p>
          <a:p>
            <a:pPr>
              <a:spcAft>
                <a:spcPts val="600"/>
              </a:spcAft>
            </a:pPr>
            <a:r>
              <a:rPr lang="el-GR" sz="2800" dirty="0" smtClean="0"/>
              <a:t>Ελαφρά: το παιδί μπορεί να προσαρμοστεί στα ερεθίσματα</a:t>
            </a:r>
          </a:p>
          <a:p>
            <a:pPr>
              <a:spcAft>
                <a:spcPts val="600"/>
              </a:spcAft>
            </a:pPr>
            <a:r>
              <a:rPr lang="el-GR" sz="2800" dirty="0" smtClean="0"/>
              <a:t>Μέτρια: λίγες πλευρές  (γύρω στις 2) της αισθητηριακής διαδικασίας είναι ελλειμματικές</a:t>
            </a:r>
          </a:p>
          <a:p>
            <a:pPr>
              <a:spcAft>
                <a:spcPts val="600"/>
              </a:spcAft>
            </a:pPr>
            <a:r>
              <a:rPr lang="el-GR" sz="2800" dirty="0" smtClean="0"/>
              <a:t>Σοβαρή: οι περισσότερες πλευρές της αισθητηριακής διαδικασίας δυσλειτουργούν</a:t>
            </a:r>
            <a:endParaRPr lang="el-GR" sz="2800" dirty="0"/>
          </a:p>
        </p:txBody>
      </p:sp>
      <p:sp>
        <p:nvSpPr>
          <p:cNvPr id="4" name="3 - Ορθογώνιο"/>
          <p:cNvSpPr/>
          <p:nvPr/>
        </p:nvSpPr>
        <p:spPr>
          <a:xfrm>
            <a:off x="3923928" y="4869160"/>
            <a:ext cx="3347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err="1" smtClean="0">
                <a:latin typeface="Calibri" pitchFamily="34" charset="0"/>
              </a:rPr>
              <a:t>Mailloux</a:t>
            </a:r>
            <a:r>
              <a:rPr lang="en-US" sz="1400" i="1" dirty="0" smtClean="0">
                <a:latin typeface="Calibri" pitchFamily="34" charset="0"/>
              </a:rPr>
              <a:t> et al., 2011</a:t>
            </a:r>
            <a:r>
              <a:rPr lang="el-GR" sz="1400" i="1" dirty="0" smtClean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89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467544" y="1844824"/>
            <a:ext cx="8229600" cy="3816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638" lvl="3" indent="-274638">
              <a:spcBef>
                <a:spcPct val="20000"/>
              </a:spcBef>
              <a:buSzPct val="95000"/>
              <a:buFont typeface="Arial" pitchFamily="34" charset="0"/>
              <a:buChar char="•"/>
              <a:defRPr/>
            </a:pPr>
            <a:r>
              <a:rPr lang="el-GR" sz="2600" dirty="0" smtClean="0">
                <a:latin typeface="Calibri" pitchFamily="34" charset="0"/>
              </a:rPr>
              <a:t>Αξιολόγηση</a:t>
            </a:r>
            <a:endParaRPr lang="el-GR" sz="2400" dirty="0" smtClean="0">
              <a:latin typeface="Calibri" pitchFamily="34" charset="0"/>
            </a:endParaRPr>
          </a:p>
          <a:p>
            <a:pPr marL="274320" lvl="2" indent="-274320">
              <a:spcBef>
                <a:spcPct val="20000"/>
              </a:spcBef>
              <a:buSzPct val="95000"/>
              <a:buFont typeface="Arial" pitchFamily="34" charset="0"/>
              <a:buChar char="•"/>
              <a:defRPr/>
            </a:pPr>
            <a:endParaRPr lang="el-GR" sz="2600" dirty="0" smtClean="0">
              <a:latin typeface="Calibri" pitchFamily="34" charset="0"/>
            </a:endParaRPr>
          </a:p>
          <a:p>
            <a:pPr marL="274320" lvl="2" indent="-274320">
              <a:spcBef>
                <a:spcPct val="20000"/>
              </a:spcBef>
              <a:buSzPct val="95000"/>
              <a:buFont typeface="Arial" pitchFamily="34" charset="0"/>
              <a:buChar char="•"/>
              <a:defRPr/>
            </a:pPr>
            <a:r>
              <a:rPr lang="el-GR" sz="2600" dirty="0" smtClean="0">
                <a:latin typeface="Calibri" pitchFamily="34" charset="0"/>
              </a:rPr>
              <a:t>Θεραπευτική παρέμβαση</a:t>
            </a:r>
            <a:endParaRPr lang="el-G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lvl="2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l-G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339752" y="375303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err="1" smtClean="0">
                <a:latin typeface="Calibri" pitchFamily="34" charset="0"/>
              </a:rPr>
              <a:t>Mailloux</a:t>
            </a:r>
            <a:r>
              <a:rPr lang="en-US" sz="1400" i="1" dirty="0" smtClean="0">
                <a:latin typeface="Calibri" pitchFamily="34" charset="0"/>
              </a:rPr>
              <a:t> et al., 2011</a:t>
            </a:r>
            <a:r>
              <a:rPr lang="el-GR" sz="1400" i="1" dirty="0" smtClean="0">
                <a:latin typeface="Calibri" pitchFamily="34" charset="0"/>
              </a:rPr>
              <a:t>)</a:t>
            </a:r>
          </a:p>
          <a:p>
            <a:endParaRPr lang="el-GR" sz="1400" i="1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rgbClr val="004B82"/>
                </a:solidFill>
                <a:latin typeface="Calibri" pitchFamily="34" charset="0"/>
              </a:rPr>
              <a:t>Θεραπεία </a:t>
            </a:r>
            <a:r>
              <a:rPr lang="el-GR" dirty="0">
                <a:solidFill>
                  <a:srgbClr val="004B82"/>
                </a:solidFill>
                <a:latin typeface="Calibri" pitchFamily="34" charset="0"/>
              </a:rPr>
              <a:t>Αισθητηριακής Ολοκλήρωσης</a:t>
            </a:r>
            <a:br>
              <a:rPr lang="el-GR" dirty="0">
                <a:solidFill>
                  <a:srgbClr val="004B82"/>
                </a:solidFill>
                <a:latin typeface="Calibri" pitchFamily="34" charset="0"/>
              </a:rPr>
            </a:br>
            <a:r>
              <a:rPr lang="el-GR" sz="3100" b="0" dirty="0">
                <a:solidFill>
                  <a:srgbClr val="004B82"/>
                </a:solidFill>
                <a:latin typeface="Calibri" pitchFamily="34" charset="0"/>
              </a:rPr>
              <a:t>(1 από 3</a:t>
            </a:r>
            <a:r>
              <a:rPr lang="el-GR" sz="3100" b="0" dirty="0" smtClean="0">
                <a:solidFill>
                  <a:srgbClr val="004B82"/>
                </a:solidFill>
                <a:latin typeface="Calibri" pitchFamily="34" charset="0"/>
              </a:rPr>
              <a:t>)</a:t>
            </a:r>
            <a:endParaRPr lang="el-GR" sz="3100" b="0" dirty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3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6228184" y="6396334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err="1" smtClean="0">
                <a:latin typeface="Calibri" pitchFamily="34" charset="0"/>
              </a:rPr>
              <a:t>Mailloux</a:t>
            </a:r>
            <a:r>
              <a:rPr lang="en-US" sz="1400" i="1" dirty="0" smtClean="0">
                <a:latin typeface="Calibri" pitchFamily="34" charset="0"/>
              </a:rPr>
              <a:t> et al., 2011</a:t>
            </a:r>
            <a:r>
              <a:rPr lang="el-GR" sz="1400" i="1" dirty="0" smtClean="0">
                <a:latin typeface="Calibri" pitchFamily="34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B82"/>
                </a:solidFill>
                <a:latin typeface="Calibri" pitchFamily="34" charset="0"/>
              </a:rPr>
              <a:t>Θεραπεία Αισθητηριακής Ολοκλήρωσης</a:t>
            </a:r>
            <a:br>
              <a:rPr lang="el-GR" dirty="0">
                <a:solidFill>
                  <a:srgbClr val="004B82"/>
                </a:solidFill>
                <a:latin typeface="Calibri" pitchFamily="34" charset="0"/>
              </a:rPr>
            </a:br>
            <a:r>
              <a:rPr lang="el-GR" sz="3100" b="0" dirty="0" smtClean="0">
                <a:solidFill>
                  <a:srgbClr val="004B82"/>
                </a:solidFill>
                <a:latin typeface="Calibri" pitchFamily="34" charset="0"/>
              </a:rPr>
              <a:t>(2 </a:t>
            </a:r>
            <a:r>
              <a:rPr lang="el-GR" sz="3100" b="0" dirty="0">
                <a:solidFill>
                  <a:srgbClr val="004B82"/>
                </a:solidFill>
                <a:latin typeface="Calibri" pitchFamily="34" charset="0"/>
              </a:rPr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353471"/>
          </a:xfrm>
        </p:spPr>
        <p:txBody>
          <a:bodyPr>
            <a:normAutofit lnSpcReduction="10000"/>
          </a:bodyPr>
          <a:lstStyle/>
          <a:p>
            <a:pPr marL="274638" lvl="3" indent="-274638">
              <a:buSzPct val="95000"/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Αξιολόγηση</a:t>
            </a:r>
          </a:p>
          <a:p>
            <a:pPr marL="731520" lvl="3" indent="-274320">
              <a:buSzPct val="95000"/>
              <a:buFont typeface="Wingdings" pitchFamily="2" charset="2"/>
              <a:buChar char="ü"/>
              <a:defRPr/>
            </a:pPr>
            <a:r>
              <a:rPr lang="el-GR" sz="2400" dirty="0">
                <a:latin typeface="Calibri" pitchFamily="34" charset="0"/>
              </a:rPr>
              <a:t>Κλινική παρατήρηση στις αντιδράσεις αισθητηριακού ερεθισμού</a:t>
            </a:r>
          </a:p>
          <a:p>
            <a:pPr marL="731520" lvl="3" indent="-274320">
              <a:buSzPct val="95000"/>
              <a:buFont typeface="Wingdings" pitchFamily="2" charset="2"/>
              <a:buChar char="ü"/>
              <a:defRPr/>
            </a:pPr>
            <a:r>
              <a:rPr lang="el-GR" sz="2400" dirty="0">
                <a:latin typeface="Calibri" pitchFamily="34" charset="0"/>
              </a:rPr>
              <a:t>Ολική αξιολόγηση </a:t>
            </a:r>
          </a:p>
          <a:p>
            <a:pPr marL="1188720" lvl="4" indent="-274320">
              <a:buSzPct val="95000"/>
              <a:buFont typeface="Wingdings" pitchFamily="2" charset="2"/>
              <a:buChar char="ü"/>
              <a:defRPr/>
            </a:pPr>
            <a:r>
              <a:rPr lang="en-US" sz="2400" dirty="0">
                <a:latin typeface="Calibri" pitchFamily="34" charset="0"/>
              </a:rPr>
              <a:t>Sensory Integration &amp; Praxis Test - SIPT</a:t>
            </a:r>
            <a:r>
              <a:rPr lang="el-GR" sz="2400" i="1" dirty="0">
                <a:latin typeface="Calibri" pitchFamily="34" charset="0"/>
              </a:rPr>
              <a:t>(</a:t>
            </a:r>
            <a:r>
              <a:rPr lang="en-US" sz="2400" i="1" dirty="0">
                <a:latin typeface="Calibri" pitchFamily="34" charset="0"/>
              </a:rPr>
              <a:t>Ayres, 1989)</a:t>
            </a:r>
            <a:endParaRPr lang="el-GR" sz="2400" i="1" dirty="0">
              <a:latin typeface="Calibri" pitchFamily="34" charset="0"/>
            </a:endParaRPr>
          </a:p>
          <a:p>
            <a:pPr marL="1188720" lvl="4" indent="-274320">
              <a:buSzPct val="95000"/>
              <a:buFont typeface="Wingdings" pitchFamily="2" charset="2"/>
              <a:buChar char="ü"/>
              <a:defRPr/>
            </a:pPr>
            <a:r>
              <a:rPr lang="en-US" sz="2400" dirty="0">
                <a:latin typeface="Calibri" pitchFamily="34" charset="0"/>
              </a:rPr>
              <a:t>Sensory Profile- SP </a:t>
            </a:r>
            <a:r>
              <a:rPr lang="en-US" sz="2400" i="1" dirty="0">
                <a:latin typeface="Calibri" pitchFamily="34" charset="0"/>
              </a:rPr>
              <a:t>(Dunn, 1997)</a:t>
            </a:r>
            <a:endParaRPr lang="el-GR" sz="2400" i="1" dirty="0">
              <a:latin typeface="Calibri" pitchFamily="34" charset="0"/>
            </a:endParaRPr>
          </a:p>
          <a:p>
            <a:pPr marL="731520" lvl="3" indent="-274320">
              <a:buSzPct val="95000"/>
              <a:buFont typeface="Wingdings" pitchFamily="2" charset="2"/>
              <a:buChar char="ü"/>
              <a:defRPr/>
            </a:pPr>
            <a:r>
              <a:rPr lang="el-GR" sz="2400" dirty="0">
                <a:latin typeface="Calibri" pitchFamily="34" charset="0"/>
              </a:rPr>
              <a:t>Εξειδικευμένα </a:t>
            </a:r>
            <a:r>
              <a:rPr lang="el-GR" sz="2400" dirty="0" err="1">
                <a:latin typeface="Calibri" pitchFamily="34" charset="0"/>
              </a:rPr>
              <a:t>αξιολογητικά</a:t>
            </a:r>
            <a:r>
              <a:rPr lang="el-GR" sz="2400" dirty="0">
                <a:latin typeface="Calibri" pitchFamily="34" charset="0"/>
              </a:rPr>
              <a:t> τεστ επιμέρους παραγόντων </a:t>
            </a:r>
          </a:p>
          <a:p>
            <a:pPr marL="1188720" lvl="4" indent="-274320">
              <a:buSzPct val="95000"/>
              <a:buFont typeface="Wingdings" pitchFamily="2" charset="2"/>
              <a:buChar char="ü"/>
              <a:defRPr/>
            </a:pPr>
            <a:r>
              <a:rPr lang="en-US" sz="2400" dirty="0">
                <a:latin typeface="Calibri" pitchFamily="34" charset="0"/>
              </a:rPr>
              <a:t>Miller Assessment for Pre</a:t>
            </a:r>
            <a:r>
              <a:rPr lang="el-GR" sz="2400" dirty="0">
                <a:latin typeface="Calibri" pitchFamily="34" charset="0"/>
              </a:rPr>
              <a:t>-</a:t>
            </a:r>
            <a:r>
              <a:rPr lang="en-US" sz="2400" dirty="0" err="1">
                <a:latin typeface="Calibri" pitchFamily="34" charset="0"/>
              </a:rPr>
              <a:t>schoolers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-MAP</a:t>
            </a:r>
            <a:r>
              <a:rPr lang="el-GR" sz="2400" dirty="0">
                <a:latin typeface="Calibri" pitchFamily="34" charset="0"/>
              </a:rPr>
              <a:t> </a:t>
            </a:r>
          </a:p>
          <a:p>
            <a:pPr marL="1188720" lvl="4" indent="-274320">
              <a:buSzPct val="95000"/>
              <a:buFont typeface="Wingdings" pitchFamily="2" charset="2"/>
              <a:buChar char="ü"/>
              <a:defRPr/>
            </a:pPr>
            <a:r>
              <a:rPr lang="en-US" sz="2400" dirty="0">
                <a:latin typeface="Calibri" pitchFamily="34" charset="0"/>
              </a:rPr>
              <a:t>Visual Perception Test </a:t>
            </a:r>
            <a:r>
              <a:rPr lang="el-GR" sz="2400" dirty="0">
                <a:latin typeface="Calibri" pitchFamily="34" charset="0"/>
              </a:rPr>
              <a:t> </a:t>
            </a:r>
          </a:p>
          <a:p>
            <a:pPr marL="1188720" lvl="4" indent="-274320">
              <a:buSzPct val="95000"/>
              <a:buFont typeface="Wingdings" pitchFamily="2" charset="2"/>
              <a:buChar char="ü"/>
              <a:defRPr/>
            </a:pPr>
            <a:r>
              <a:rPr lang="en-US" sz="2400" dirty="0">
                <a:latin typeface="Calibri" pitchFamily="34" charset="0"/>
              </a:rPr>
              <a:t>De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l-GR" sz="2400" dirty="0" err="1">
                <a:latin typeface="Calibri" pitchFamily="34" charset="0"/>
              </a:rPr>
              <a:t>Gangi</a:t>
            </a:r>
            <a:r>
              <a:rPr lang="el-GR" sz="2400" dirty="0">
                <a:latin typeface="Calibri" pitchFamily="34" charset="0"/>
              </a:rPr>
              <a:t>-</a:t>
            </a:r>
            <a:r>
              <a:rPr lang="el-GR" sz="2400" dirty="0" err="1">
                <a:latin typeface="Calibri" pitchFamily="34" charset="0"/>
              </a:rPr>
              <a:t>Berk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l-GR" sz="2400" dirty="0" err="1">
                <a:latin typeface="Calibri" pitchFamily="34" charset="0"/>
              </a:rPr>
              <a:t>Test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l-GR" sz="2400" dirty="0" err="1">
                <a:latin typeface="Calibri" pitchFamily="34" charset="0"/>
              </a:rPr>
              <a:t>of</a:t>
            </a:r>
            <a:r>
              <a:rPr lang="el-GR" sz="2400" dirty="0">
                <a:latin typeface="Calibri" pitchFamily="34" charset="0"/>
              </a:rPr>
              <a:t> SI</a:t>
            </a:r>
            <a:endParaRPr lang="en-US" sz="2400" dirty="0">
              <a:latin typeface="Calibri" pitchFamily="34" charset="0"/>
            </a:endParaRPr>
          </a:p>
          <a:p>
            <a:pPr marL="1188720" lvl="4" indent="-274320">
              <a:buSzPct val="95000"/>
              <a:buFont typeface="Wingdings" pitchFamily="2" charset="2"/>
              <a:buChar char="ü"/>
              <a:defRPr/>
            </a:pPr>
            <a:r>
              <a:rPr lang="en-US" sz="2400" dirty="0">
                <a:latin typeface="Calibri" pitchFamily="34" charset="0"/>
              </a:rPr>
              <a:t>Peabody Developmental Motor Scales</a:t>
            </a:r>
          </a:p>
          <a:p>
            <a:pPr marL="1188720" lvl="4" indent="-274320">
              <a:buSzPct val="95000"/>
              <a:buFont typeface="Wingdings" pitchFamily="2" charset="2"/>
              <a:buChar char="ü"/>
              <a:defRPr/>
            </a:pPr>
            <a:r>
              <a:rPr lang="en-US" sz="2400" dirty="0">
                <a:latin typeface="Calibri" pitchFamily="34" charset="0"/>
              </a:rPr>
              <a:t>Movement Assessment Battery for Children- MABC</a:t>
            </a:r>
          </a:p>
          <a:p>
            <a:pPr marL="1188720" lvl="4" indent="-274320">
              <a:buSzPct val="95000"/>
              <a:buFont typeface="Wingdings" pitchFamily="2" charset="2"/>
              <a:buChar char="ü"/>
              <a:defRPr/>
            </a:pPr>
            <a:r>
              <a:rPr lang="en-US" sz="2400" dirty="0">
                <a:latin typeface="Calibri" pitchFamily="34" charset="0"/>
              </a:rPr>
              <a:t>Denver Developmental Screening </a:t>
            </a:r>
            <a:r>
              <a:rPr lang="en-US" sz="2400" dirty="0" smtClean="0">
                <a:latin typeface="Calibri" pitchFamily="34" charset="0"/>
              </a:rPr>
              <a:t>Test</a:t>
            </a:r>
            <a:endParaRPr lang="el-G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467544" y="1988840"/>
            <a:ext cx="8229600" cy="1944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2" indent="-274320">
              <a:spcBef>
                <a:spcPct val="20000"/>
              </a:spcBef>
              <a:buSzPct val="95000"/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Θεραπευτική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παρέμβαση </a:t>
            </a:r>
            <a:endParaRPr lang="el-GR" sz="2400" b="1" dirty="0" smtClean="0">
              <a:solidFill>
                <a:srgbClr val="820000"/>
              </a:solidFill>
              <a:latin typeface="Calibri" pitchFamily="34" charset="0"/>
            </a:endParaRPr>
          </a:p>
          <a:p>
            <a:pPr marL="731520" lvl="3" indent="-274320">
              <a:spcBef>
                <a:spcPct val="20000"/>
              </a:spcBef>
              <a:buSzPct val="95000"/>
              <a:buFont typeface="Wingdings" pitchFamily="2" charset="2"/>
              <a:buChar char="ü"/>
              <a:defRPr/>
            </a:pPr>
            <a:r>
              <a:rPr lang="el-GR" sz="2400" dirty="0" smtClean="0">
                <a:latin typeface="Calibri" pitchFamily="34" charset="0"/>
              </a:rPr>
              <a:t>όσο πρωιμότερη- τόσο αποτελεσματικότερη</a:t>
            </a:r>
          </a:p>
          <a:p>
            <a:pPr marL="731520" lvl="3" indent="-274320">
              <a:spcBef>
                <a:spcPct val="20000"/>
              </a:spcBef>
              <a:buSzPct val="95000"/>
              <a:buFont typeface="Wingdings" pitchFamily="2" charset="2"/>
              <a:buChar char="ü"/>
              <a:defRPr/>
            </a:pPr>
            <a:r>
              <a:rPr lang="el-GR" sz="2400" dirty="0" smtClean="0">
                <a:latin typeface="Calibri" pitchFamily="34" charset="0"/>
              </a:rPr>
              <a:t>εξατομικευμένη</a:t>
            </a:r>
          </a:p>
          <a:p>
            <a:pPr marL="731520" lvl="3" indent="-274320">
              <a:spcBef>
                <a:spcPct val="20000"/>
              </a:spcBef>
              <a:buSzPct val="95000"/>
              <a:buFont typeface="Wingdings" pitchFamily="2" charset="2"/>
              <a:buChar char="ü"/>
              <a:defRPr/>
            </a:pPr>
            <a:r>
              <a:rPr lang="el-GR" sz="2400" dirty="0" smtClean="0">
                <a:latin typeface="Calibri" pitchFamily="34" charset="0"/>
              </a:rPr>
              <a:t>σε συνεργασία με οικογενειακό- σχολικό περιβάλλον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012160" y="3933056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i="1" dirty="0" smtClean="0">
                <a:latin typeface="Calibri" pitchFamily="34" charset="0"/>
              </a:rPr>
              <a:t>(</a:t>
            </a:r>
            <a:r>
              <a:rPr lang="en-US" sz="1400" i="1" dirty="0" err="1" smtClean="0">
                <a:latin typeface="Calibri" pitchFamily="34" charset="0"/>
              </a:rPr>
              <a:t>Mailloux</a:t>
            </a:r>
            <a:r>
              <a:rPr lang="en-US" sz="1400" i="1" dirty="0" smtClean="0">
                <a:latin typeface="Calibri" pitchFamily="34" charset="0"/>
              </a:rPr>
              <a:t> et al., 2011</a:t>
            </a:r>
            <a:r>
              <a:rPr lang="el-GR" sz="1400" i="1" dirty="0" smtClean="0">
                <a:latin typeface="Calibri" pitchFamily="34" charset="0"/>
              </a:rPr>
              <a:t>)</a:t>
            </a:r>
          </a:p>
          <a:p>
            <a:endParaRPr lang="el-GR" sz="1400" i="1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B82"/>
                </a:solidFill>
                <a:latin typeface="Calibri" pitchFamily="34" charset="0"/>
              </a:rPr>
              <a:t>Θεραπεία Αισθητηριακής Ολοκλήρωσης</a:t>
            </a:r>
            <a:br>
              <a:rPr lang="el-GR" dirty="0">
                <a:solidFill>
                  <a:srgbClr val="004B82"/>
                </a:solidFill>
                <a:latin typeface="Calibri" pitchFamily="34" charset="0"/>
              </a:rPr>
            </a:br>
            <a:r>
              <a:rPr lang="el-GR" sz="3100" b="0" dirty="0" smtClean="0">
                <a:solidFill>
                  <a:srgbClr val="004B82"/>
                </a:solidFill>
                <a:latin typeface="Calibri" pitchFamily="34" charset="0"/>
              </a:rPr>
              <a:t>(3 </a:t>
            </a:r>
            <a:r>
              <a:rPr lang="el-GR" sz="3100" b="0" dirty="0">
                <a:solidFill>
                  <a:srgbClr val="004B82"/>
                </a:solidFill>
                <a:latin typeface="Calibri" pitchFamily="34" charset="0"/>
              </a:rPr>
              <a:t>από 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830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therapeutic-approach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2142706"/>
            <a:ext cx="3672408" cy="2160240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1016213" y="3645024"/>
            <a:ext cx="3195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i="1" dirty="0" smtClean="0">
                <a:latin typeface="Calibri" pitchFamily="34" charset="0"/>
              </a:rPr>
              <a:t>(</a:t>
            </a:r>
            <a:r>
              <a:rPr lang="en-US" i="1" dirty="0" smtClean="0">
                <a:latin typeface="Calibri" pitchFamily="34" charset="0"/>
              </a:rPr>
              <a:t>Clark, </a:t>
            </a:r>
            <a:r>
              <a:rPr lang="en-US" i="1" dirty="0" err="1" smtClean="0">
                <a:latin typeface="Calibri" pitchFamily="34" charset="0"/>
              </a:rPr>
              <a:t>Mailloux</a:t>
            </a:r>
            <a:r>
              <a:rPr lang="en-US" i="1" dirty="0" smtClean="0">
                <a:latin typeface="Calibri" pitchFamily="34" charset="0"/>
              </a:rPr>
              <a:t>, Parham, 1984)</a:t>
            </a:r>
            <a:endParaRPr lang="el-GR" i="1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solidFill>
                  <a:srgbClr val="004B82"/>
                </a:solidFill>
                <a:latin typeface="Calibri" pitchFamily="34" charset="0"/>
              </a:rPr>
              <a:t>Αισθητηριακή</a:t>
            </a:r>
            <a:r>
              <a:rPr lang="en-US" dirty="0">
                <a:solidFill>
                  <a:srgbClr val="004B82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rgbClr val="004B82"/>
                </a:solidFill>
                <a:latin typeface="Calibri" pitchFamily="34" charset="0"/>
              </a:rPr>
              <a:t>Παρέμβαση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448272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«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Ενορχήστρωση σκόπιμων αισθητηριακών εμπειριών»</a:t>
            </a:r>
          </a:p>
          <a:p>
            <a:endParaRPr lang="el-GR" sz="2400" b="1" dirty="0" smtClean="0">
              <a:solidFill>
                <a:srgbClr val="820000"/>
              </a:solidFill>
              <a:latin typeface="Calibri" pitchFamily="34" charset="0"/>
            </a:endParaRPr>
          </a:p>
          <a:p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Προσαρμοσμένος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χώρος</a:t>
            </a:r>
            <a:endParaRPr lang="en-US" sz="2400" b="1" dirty="0">
              <a:solidFill>
                <a:srgbClr val="820000"/>
              </a:solidFill>
              <a:latin typeface="Calibri" pitchFamily="34" charset="0"/>
            </a:endParaRPr>
          </a:p>
          <a:p>
            <a:endParaRPr lang="el-GR" sz="2400" u="sng" dirty="0">
              <a:latin typeface="Calibri" pitchFamily="34" charset="0"/>
            </a:endParaRPr>
          </a:p>
          <a:p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Ποικιλία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υλικών</a:t>
            </a:r>
          </a:p>
          <a:p>
            <a:endParaRPr lang="el-GR" sz="2400" dirty="0"/>
          </a:p>
        </p:txBody>
      </p:sp>
      <p:sp>
        <p:nvSpPr>
          <p:cNvPr id="9" name="6 - Ορθογώνιο"/>
          <p:cNvSpPr/>
          <p:nvPr/>
        </p:nvSpPr>
        <p:spPr>
          <a:xfrm>
            <a:off x="5625244" y="4331097"/>
            <a:ext cx="2718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+mn-lt"/>
                <a:hlinkClick r:id="rId4"/>
              </a:rPr>
              <a:t>alternative-schools.findthebest.com</a:t>
            </a:r>
            <a:endParaRPr lang="el-GR" sz="1200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21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Βασικά στοιχεία Αισθητηριακής Παρέμβασης </a:t>
            </a:r>
            <a:r>
              <a:rPr lang="el-GR" sz="3100" b="0" dirty="0" smtClean="0">
                <a:solidFill>
                  <a:schemeClr val="tx2"/>
                </a:solidFill>
              </a:rPr>
              <a:t>(1 από 2)</a:t>
            </a:r>
            <a:endParaRPr lang="el-GR" sz="3100" b="0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600" dirty="0" smtClean="0"/>
              <a:t>Παροχή αισθητηριακής δυνατότητας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600" dirty="0" smtClean="0"/>
              <a:t>Παροχή δοκιμασιών </a:t>
            </a:r>
            <a:r>
              <a:rPr lang="el-GR" sz="2600" dirty="0" err="1" smtClean="0"/>
              <a:t>στοχευμένου</a:t>
            </a:r>
            <a:r>
              <a:rPr lang="el-GR" sz="2600" dirty="0" smtClean="0"/>
              <a:t> επιπέδου δυσκολίας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600" dirty="0" smtClean="0"/>
              <a:t>Συνεργασία του παιδιού στην επιλογή δραστηριότητας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600" dirty="0" smtClean="0"/>
              <a:t>Καθοδήγηση </a:t>
            </a:r>
            <a:r>
              <a:rPr lang="el-GR" sz="2600" dirty="0" err="1" smtClean="0"/>
              <a:t>αυτο</a:t>
            </a:r>
            <a:r>
              <a:rPr lang="el-GR" sz="2600" dirty="0" smtClean="0"/>
              <a:t>-οργάνωσης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600" dirty="0" smtClean="0"/>
              <a:t>Υποστήριξη της βέλτιστης διέγερσης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600" dirty="0" smtClean="0"/>
              <a:t>Εισαγωγή στο πλαίσιο του παιχνιδιού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600" dirty="0" smtClean="0"/>
              <a:t>Μεγιστοποίηση της επιτυχίας του παιδιού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600" dirty="0" smtClean="0"/>
              <a:t>Εξασφάλιση της σωματικής ακεραιότητας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600" dirty="0" smtClean="0"/>
              <a:t>Προσαρμογή χώρου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600" dirty="0" smtClean="0"/>
              <a:t>Ενίσχυση της θεραπευτικής συνεργασίας</a:t>
            </a:r>
            <a:endParaRPr lang="el-GR" dirty="0" smtClean="0"/>
          </a:p>
          <a:p>
            <a:pPr algn="r">
              <a:buNone/>
            </a:pPr>
            <a:r>
              <a:rPr lang="el-GR" sz="1400" i="1" dirty="0" smtClean="0"/>
              <a:t>(</a:t>
            </a:r>
            <a:r>
              <a:rPr lang="en-US" sz="1400" i="1" dirty="0" smtClean="0"/>
              <a:t>Parham, </a:t>
            </a:r>
            <a:r>
              <a:rPr lang="el-GR" sz="1400" i="1" dirty="0" smtClean="0"/>
              <a:t> </a:t>
            </a:r>
            <a:r>
              <a:rPr lang="en-US" sz="1400" i="1" dirty="0" smtClean="0"/>
              <a:t>et al., 2007).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0282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Βασικά στοιχεία Αισθητηριακής Παρέμβασης </a:t>
            </a:r>
            <a:r>
              <a:rPr lang="el-GR" sz="3100" b="0" dirty="0" smtClean="0">
                <a:solidFill>
                  <a:schemeClr val="tx2"/>
                </a:solidFill>
              </a:rPr>
              <a:t>(2 από 2)</a:t>
            </a:r>
            <a:endParaRPr lang="el-GR" sz="3100" b="0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400" dirty="0" smtClean="0">
                <a:latin typeface="Calibri" pitchFamily="34" charset="0"/>
                <a:sym typeface="Wingdings"/>
              </a:rPr>
              <a:t> </a:t>
            </a:r>
            <a:r>
              <a:rPr lang="el-GR" sz="3400" dirty="0" smtClean="0">
                <a:latin typeface="Calibri" pitchFamily="34" charset="0"/>
              </a:rPr>
              <a:t>ασφάλειας και άνεσης περιβάλλοντος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400" dirty="0" smtClean="0">
                <a:latin typeface="Calibri" pitchFamily="34" charset="0"/>
                <a:sym typeface="Wingdings"/>
              </a:rPr>
              <a:t></a:t>
            </a:r>
            <a:r>
              <a:rPr lang="el-GR" sz="3400" dirty="0" smtClean="0">
                <a:latin typeface="Calibri" pitchFamily="34" charset="0"/>
              </a:rPr>
              <a:t> παραγόντων που οδηγούν σε ανησυχία και διάσπαση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400" dirty="0" smtClean="0">
                <a:latin typeface="Calibri" pitchFamily="34" charset="0"/>
              </a:rPr>
              <a:t>Ρύθμιση επιπέδου διέγερσης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400" dirty="0" smtClean="0">
                <a:latin typeface="Calibri" pitchFamily="34" charset="0"/>
              </a:rPr>
              <a:t>Παροχή ασφαλών, σκόπιμων και ευχάριστων αισθητηριακών εμπειριών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400" dirty="0" smtClean="0">
                <a:latin typeface="Calibri" pitchFamily="34" charset="0"/>
              </a:rPr>
              <a:t>Ανάπτυξη του εσωτερικού κινήτρου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400" dirty="0" smtClean="0">
                <a:latin typeface="Calibri" pitchFamily="34" charset="0"/>
                <a:sym typeface="Wingdings"/>
              </a:rPr>
              <a:t></a:t>
            </a:r>
            <a:r>
              <a:rPr lang="el-GR" sz="3400" dirty="0" smtClean="0">
                <a:latin typeface="Calibri" pitchFamily="34" charset="0"/>
              </a:rPr>
              <a:t> ικανότητας συγκέντρωσης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400" dirty="0" smtClean="0">
                <a:latin typeface="Calibri" pitchFamily="34" charset="0"/>
                <a:sym typeface="Wingdings"/>
              </a:rPr>
              <a:t> </a:t>
            </a:r>
            <a:r>
              <a:rPr lang="el-GR" sz="3400" dirty="0" smtClean="0">
                <a:latin typeface="Calibri" pitchFamily="34" charset="0"/>
              </a:rPr>
              <a:t>Μείωση στερεότυπων (</a:t>
            </a:r>
            <a:r>
              <a:rPr lang="el-GR" sz="3400" dirty="0" err="1" smtClean="0">
                <a:latin typeface="Calibri" pitchFamily="34" charset="0"/>
              </a:rPr>
              <a:t>αυτο</a:t>
            </a:r>
            <a:r>
              <a:rPr lang="el-GR" sz="3400" dirty="0" smtClean="0">
                <a:latin typeface="Calibri" pitchFamily="34" charset="0"/>
              </a:rPr>
              <a:t>-ερεθιστικών) συμπεριφορών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400" dirty="0" smtClean="0">
                <a:latin typeface="Calibri" pitchFamily="34" charset="0"/>
              </a:rPr>
              <a:t> Βελτίωση ενημερότητας σώματος και της πράξης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400" dirty="0" smtClean="0">
                <a:latin typeface="Calibri" pitchFamily="34" charset="0"/>
                <a:sym typeface="Wingdings"/>
              </a:rPr>
              <a:t> </a:t>
            </a:r>
            <a:r>
              <a:rPr lang="el-GR" sz="3400" dirty="0" smtClean="0">
                <a:latin typeface="Calibri" pitchFamily="34" charset="0"/>
              </a:rPr>
              <a:t>ανεξαρτησίας σε χώρο-χρόνο</a:t>
            </a:r>
          </a:p>
          <a:p>
            <a:pPr algn="r">
              <a:lnSpc>
                <a:spcPct val="120000"/>
              </a:lnSpc>
              <a:spcAft>
                <a:spcPts val="600"/>
              </a:spcAft>
              <a:buNone/>
            </a:pPr>
            <a:r>
              <a:rPr lang="el-GR" sz="1400" i="1" dirty="0" smtClean="0"/>
              <a:t>(</a:t>
            </a:r>
            <a:r>
              <a:rPr lang="en-US" sz="1400" i="1" dirty="0" smtClean="0"/>
              <a:t>Smith et al.,  2007)</a:t>
            </a:r>
            <a:endParaRPr lang="el-GR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Αισθητηριακή Δίαιτα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Προσχεδιασμένες δραστηριότητες καθημερινότητας για τη διατήρηση ενός βέλτιστου επιπέδου διέγερσης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Περιλαμβάνουν δραστηριότητες </a:t>
            </a:r>
          </a:p>
          <a:p>
            <a:pPr lvl="1"/>
            <a:r>
              <a:rPr lang="el-GR" sz="2400" dirty="0" smtClean="0">
                <a:sym typeface="Wingdings"/>
              </a:rPr>
              <a:t> Εγρήγορσης</a:t>
            </a:r>
          </a:p>
          <a:p>
            <a:pPr lvl="1"/>
            <a:r>
              <a:rPr lang="el-GR" sz="2400" dirty="0" smtClean="0">
                <a:sym typeface="Wingdings"/>
              </a:rPr>
              <a:t>Καθησυχασμού</a:t>
            </a:r>
          </a:p>
          <a:p>
            <a:pPr lvl="1"/>
            <a:r>
              <a:rPr lang="el-GR" sz="2400" dirty="0" smtClean="0">
                <a:sym typeface="Wingdings"/>
              </a:rPr>
              <a:t>Οργάνωσης</a:t>
            </a:r>
          </a:p>
          <a:p>
            <a:pPr lvl="1">
              <a:buNone/>
            </a:pPr>
            <a:endParaRPr lang="el-GR" sz="2400" dirty="0" smtClean="0">
              <a:sym typeface="Wingdings"/>
            </a:endParaRPr>
          </a:p>
          <a:p>
            <a:r>
              <a:rPr lang="el-GR" sz="2400" dirty="0" smtClean="0">
                <a:sym typeface="Wingdings"/>
              </a:rPr>
              <a:t>Προσαρμοσμένες στις ικανότητες του παιδιού</a:t>
            </a:r>
          </a:p>
          <a:p>
            <a:pPr algn="r">
              <a:buNone/>
            </a:pPr>
            <a:endParaRPr lang="el-GR" sz="1800" i="1" dirty="0" smtClean="0">
              <a:sym typeface="Wingdings"/>
            </a:endParaRPr>
          </a:p>
          <a:p>
            <a:pPr algn="r">
              <a:buNone/>
            </a:pPr>
            <a:r>
              <a:rPr lang="el-GR" sz="1800" i="1" dirty="0" smtClean="0">
                <a:sym typeface="Wingdings"/>
              </a:rPr>
              <a:t>(</a:t>
            </a:r>
            <a:r>
              <a:rPr lang="en-US" sz="1800" i="1" dirty="0" err="1" smtClean="0">
                <a:sym typeface="Wingdings"/>
              </a:rPr>
              <a:t>Wilbager</a:t>
            </a:r>
            <a:r>
              <a:rPr lang="en-US" sz="1800" i="1" dirty="0" smtClean="0">
                <a:sym typeface="Wingdings"/>
              </a:rPr>
              <a:t> &amp; </a:t>
            </a:r>
            <a:r>
              <a:rPr lang="en-US" sz="1800" i="1" dirty="0" err="1" smtClean="0">
                <a:sym typeface="Wingdings"/>
              </a:rPr>
              <a:t>Wilbager</a:t>
            </a:r>
            <a:r>
              <a:rPr lang="el-GR" sz="1800" i="1" dirty="0" smtClean="0">
                <a:sym typeface="Wingdings"/>
              </a:rPr>
              <a:t>,</a:t>
            </a:r>
            <a:r>
              <a:rPr lang="en-US" sz="1800" i="1" dirty="0" smtClean="0">
                <a:sym typeface="Wingdings"/>
              </a:rPr>
              <a:t> 1991</a:t>
            </a:r>
            <a:r>
              <a:rPr lang="el-GR" sz="1800" i="1" dirty="0" smtClean="0"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67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4B82"/>
                </a:solidFill>
              </a:rPr>
              <a:t>Αισθητηριακή Ολοκλήρωση-Α.Ο</a:t>
            </a:r>
            <a:r>
              <a:rPr lang="el-GR" dirty="0" smtClean="0">
                <a:solidFill>
                  <a:srgbClr val="004B82"/>
                </a:solidFill>
              </a:rPr>
              <a:t>.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Clr>
                <a:schemeClr val="tx1"/>
              </a:buClr>
              <a:buSzPct val="95000"/>
              <a:buNone/>
              <a:defRPr/>
            </a:pPr>
            <a:r>
              <a:rPr lang="el-GR" dirty="0" smtClean="0">
                <a:latin typeface="Calibri" pitchFamily="34" charset="0"/>
              </a:rPr>
              <a:t>Η </a:t>
            </a:r>
            <a:r>
              <a:rPr lang="el-GR" dirty="0">
                <a:latin typeface="Calibri" pitchFamily="34" charset="0"/>
              </a:rPr>
              <a:t>γενική θεωρία της αισθητηριακής ολοκλήρωσης και θεραπείας αναπτύχθηκε από την </a:t>
            </a:r>
            <a:r>
              <a:rPr lang="el-GR" dirty="0" err="1">
                <a:latin typeface="Calibri" pitchFamily="34" charset="0"/>
              </a:rPr>
              <a:t>Ayres</a:t>
            </a:r>
            <a:r>
              <a:rPr lang="en-US" dirty="0">
                <a:latin typeface="Calibri" pitchFamily="34" charset="0"/>
              </a:rPr>
              <a:t>,</a:t>
            </a:r>
            <a:r>
              <a:rPr lang="el-GR" dirty="0">
                <a:latin typeface="Calibri" pitchFamily="34" charset="0"/>
              </a:rPr>
              <a:t> τη δεκαετία του 70:</a:t>
            </a:r>
          </a:p>
          <a:p>
            <a:pPr marL="439738" lvl="2" indent="-165100">
              <a:buClr>
                <a:schemeClr val="tx1"/>
              </a:buClr>
              <a:buSzPct val="95000"/>
              <a:tabLst>
                <a:tab pos="365125" algn="l"/>
              </a:tabLst>
              <a:defRPr/>
            </a:pPr>
            <a:r>
              <a:rPr lang="en-US" dirty="0">
                <a:latin typeface="Calibri" pitchFamily="34" charset="0"/>
              </a:rPr>
              <a:t>“</a:t>
            </a:r>
            <a:r>
              <a:rPr lang="el-GR" dirty="0">
                <a:latin typeface="Calibri" pitchFamily="34" charset="0"/>
              </a:rPr>
              <a:t>…</a:t>
            </a:r>
            <a:r>
              <a:rPr lang="el-GR" i="1" dirty="0">
                <a:latin typeface="Calibri" pitchFamily="34" charset="0"/>
              </a:rPr>
              <a:t>Η μάθηση είναι μια εγκεφαλική λειτουργία και οι μαθησιακές διαταραχές αντανακλούν κάποιου βαθμού απόκλιση στις νευρωνικές λειτουργίες….</a:t>
            </a:r>
          </a:p>
          <a:p>
            <a:pPr marL="439738" lvl="2" indent="-165100">
              <a:buClr>
                <a:schemeClr val="tx1"/>
              </a:buClr>
              <a:buSzPct val="95000"/>
              <a:tabLst>
                <a:tab pos="365125" algn="l"/>
              </a:tabLst>
              <a:defRPr/>
            </a:pPr>
            <a:r>
              <a:rPr lang="el-GR" i="1" dirty="0">
                <a:latin typeface="Calibri" pitchFamily="34" charset="0"/>
              </a:rPr>
              <a:t>Εφόσον κάποια άτομα με μαθησιακά προβλήματα έχουν κινητικά ή αισθητικά προβλήματα, θα πρέπει να έχουν δυσκολία στην επεξεργασία και την ενσωμάτωση της αισθητικής πληροφορίας….</a:t>
            </a:r>
          </a:p>
          <a:p>
            <a:pPr marL="439738" lvl="2" indent="-165100">
              <a:buClr>
                <a:schemeClr val="tx1"/>
              </a:buClr>
              <a:buSzPct val="95000"/>
              <a:tabLst>
                <a:tab pos="365125" algn="l"/>
              </a:tabLst>
              <a:defRPr/>
            </a:pPr>
            <a:r>
              <a:rPr lang="el-GR" i="1" dirty="0">
                <a:latin typeface="Calibri" pitchFamily="34" charset="0"/>
              </a:rPr>
              <a:t>Η αδυναμία διαχείρισης της αισθητικής πληροφορίας προκαλεί </a:t>
            </a:r>
            <a:r>
              <a:rPr lang="el-GR" i="1" dirty="0" err="1">
                <a:latin typeface="Calibri" pitchFamily="34" charset="0"/>
              </a:rPr>
              <a:t>συμπεριφορικά</a:t>
            </a:r>
            <a:r>
              <a:rPr lang="el-GR" i="1" dirty="0">
                <a:latin typeface="Calibri" pitchFamily="34" charset="0"/>
              </a:rPr>
              <a:t> και μαθησιακά προβλήματα…</a:t>
            </a:r>
            <a:r>
              <a:rPr lang="en-US" i="1" dirty="0">
                <a:latin typeface="Calibri" pitchFamily="34" charset="0"/>
              </a:rPr>
              <a:t> ”</a:t>
            </a:r>
          </a:p>
          <a:p>
            <a:pPr marL="274320" lvl="2" indent="-274320">
              <a:buClr>
                <a:schemeClr val="tx1"/>
              </a:buClr>
              <a:buSzPct val="95000"/>
              <a:buFont typeface="Wingdings 2" pitchFamily="18" charset="2"/>
              <a:buChar char="P"/>
              <a:defRPr/>
            </a:pPr>
            <a:endParaRPr lang="el-GR" sz="2600" dirty="0">
              <a:latin typeface="Corbel" pitchFamily="34" charset="0"/>
            </a:endParaRPr>
          </a:p>
          <a:p>
            <a:pPr marL="274320" lvl="2" indent="-274320">
              <a:buClr>
                <a:schemeClr val="accent3"/>
              </a:buClr>
              <a:buSzPct val="95000"/>
              <a:defRPr/>
            </a:pPr>
            <a:endParaRPr lang="el-G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lvl="2" indent="-274320">
              <a:buClr>
                <a:schemeClr val="accent3"/>
              </a:buClr>
              <a:buSzPct val="95000"/>
              <a:defRPr/>
            </a:pPr>
            <a:endParaRPr lang="el-G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54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Ενδεικτικές δραστηριότητες Αισθητηριακής Παρέμβασης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Ασκήσεις ιδιοδεκτικότητας</a:t>
            </a:r>
          </a:p>
          <a:p>
            <a:r>
              <a:rPr lang="el-GR" sz="2400" dirty="0" smtClean="0"/>
              <a:t>Κινήσεις που ερεθίζουν το </a:t>
            </a:r>
            <a:r>
              <a:rPr lang="el-GR" sz="2400" dirty="0" err="1" smtClean="0"/>
              <a:t>αιθουσαίο</a:t>
            </a:r>
            <a:r>
              <a:rPr lang="el-GR" sz="2400" dirty="0" smtClean="0"/>
              <a:t> σύστημα</a:t>
            </a:r>
          </a:p>
          <a:p>
            <a:r>
              <a:rPr lang="el-GR" sz="2400" dirty="0" smtClean="0"/>
              <a:t>Δραστηριότητες με  βαθιά πίεση</a:t>
            </a:r>
          </a:p>
          <a:p>
            <a:r>
              <a:rPr lang="el-GR" sz="2400" dirty="0" err="1" smtClean="0"/>
              <a:t>Heavy</a:t>
            </a:r>
            <a:r>
              <a:rPr lang="el-GR" sz="2400" dirty="0" smtClean="0"/>
              <a:t> </a:t>
            </a:r>
            <a:r>
              <a:rPr lang="el-GR" sz="2400" dirty="0" err="1" smtClean="0"/>
              <a:t>Work</a:t>
            </a:r>
            <a:r>
              <a:rPr lang="el-GR" sz="2400" dirty="0" smtClean="0"/>
              <a:t> </a:t>
            </a:r>
            <a:r>
              <a:rPr lang="el-GR" sz="2400" dirty="0" err="1" smtClean="0"/>
              <a:t>Activities</a:t>
            </a:r>
            <a:r>
              <a:rPr lang="el-GR" sz="2400" dirty="0" smtClean="0"/>
              <a:t> -Δραστηριότητες έντονου σωματικού κάματου</a:t>
            </a:r>
          </a:p>
          <a:p>
            <a:r>
              <a:rPr lang="el-GR" sz="2400" dirty="0" smtClean="0"/>
              <a:t>Παιχνίδια με εύπλαστα υλικά</a:t>
            </a:r>
          </a:p>
          <a:p>
            <a:r>
              <a:rPr lang="el-GR" sz="2400" dirty="0" smtClean="0"/>
              <a:t>Παιχνίδια Δόνησης</a:t>
            </a:r>
          </a:p>
          <a:p>
            <a:pPr>
              <a:buNone/>
            </a:pPr>
            <a:endParaRPr lang="el-GR" sz="2400" dirty="0"/>
          </a:p>
        </p:txBody>
      </p:sp>
      <p:pic>
        <p:nvPicPr>
          <p:cNvPr id="5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4" y="4437112"/>
            <a:ext cx="2664296" cy="2016722"/>
          </a:xfrm>
          <a:prstGeom prst="rect">
            <a:avLst/>
          </a:prstGeom>
        </p:spPr>
      </p:pic>
      <p:pic>
        <p:nvPicPr>
          <p:cNvPr id="7" name="Picture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0930" y="4437111"/>
            <a:ext cx="2531429" cy="2009435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1673678" y="6446547"/>
            <a:ext cx="16921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rgbClr val="0070C0"/>
                </a:solidFill>
                <a:latin typeface="+mn-lt"/>
                <a:hlinkClick r:id="rId5" action="ppaction://hlinkfile"/>
              </a:rPr>
              <a:t>carrollschool.org</a:t>
            </a:r>
            <a:endParaRPr lang="el-GR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359399" y="3956022"/>
            <a:ext cx="2066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l-GR" i="1" dirty="0" smtClean="0"/>
              <a:t>(</a:t>
            </a:r>
            <a:r>
              <a:rPr lang="en-US" i="1" dirty="0" smtClean="0"/>
              <a:t>Smith et al.,  2007)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" name="9 - Ορθογώνιο"/>
          <p:cNvSpPr/>
          <p:nvPr/>
        </p:nvSpPr>
        <p:spPr>
          <a:xfrm>
            <a:off x="5628542" y="6459442"/>
            <a:ext cx="18362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err="1" smtClean="0">
                <a:solidFill>
                  <a:srgbClr val="00B0F0"/>
                </a:solidFill>
                <a:latin typeface="+mn-lt"/>
                <a:hlinkClick r:id="rId6"/>
              </a:rPr>
              <a:t>pennyspeeps.blogspot.gr</a:t>
            </a:r>
            <a:endParaRPr lang="el-GR" sz="1200" dirty="0" smtClean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0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B82"/>
                </a:solidFill>
              </a:rPr>
              <a:t>Οπτικό Σύστημα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117738" y="1196752"/>
            <a:ext cx="4310246" cy="86409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Παιχνίδια</a:t>
            </a:r>
            <a:r>
              <a:rPr lang="en-US" sz="2400" b="1" dirty="0" smtClean="0">
                <a:solidFill>
                  <a:srgbClr val="82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αντιστοιχίας σχημάτων </a:t>
            </a:r>
          </a:p>
          <a:p>
            <a:pPr marL="0" indent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</p:txBody>
      </p:sp>
      <p:pic>
        <p:nvPicPr>
          <p:cNvPr id="8" name="Εικόνα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464" y="2027126"/>
            <a:ext cx="2173834" cy="20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330" y="2042451"/>
            <a:ext cx="2321519" cy="174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5740648" y="3784601"/>
            <a:ext cx="2051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rgbClr val="0070C0"/>
                </a:solidFill>
                <a:latin typeface="Calibri" pitchFamily="34" charset="0"/>
                <a:hlinkClick r:id="rId5"/>
              </a:rPr>
              <a:t>alloukiallou.blogspot.gr</a:t>
            </a:r>
            <a:endParaRPr lang="el-GR" sz="1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79249" y="6441892"/>
            <a:ext cx="1612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(Fink, 1989)</a:t>
            </a:r>
            <a:endParaRPr lang="el-GR" sz="1600" dirty="0"/>
          </a:p>
        </p:txBody>
      </p:sp>
      <p:sp>
        <p:nvSpPr>
          <p:cNvPr id="3" name="Rectangle 2"/>
          <p:cNvSpPr/>
          <p:nvPr/>
        </p:nvSpPr>
        <p:spPr>
          <a:xfrm>
            <a:off x="4785297" y="4117926"/>
            <a:ext cx="3988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Παιχνίδια εναλλαγής σκοταδιού- φωτός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4665" y="1196752"/>
            <a:ext cx="3983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Παιχνίδια με διαφορετικής έντασης φωτεινά ερεθίσματα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38" y="4117926"/>
            <a:ext cx="3709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Δοκιμασίες οπτικής μνήμης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6" y="4583272"/>
            <a:ext cx="2787930" cy="18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6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3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solidFill>
                  <a:srgbClr val="004B82"/>
                </a:solidFill>
                <a:latin typeface="Calibri" pitchFamily="34" charset="0"/>
              </a:rPr>
              <a:t>Ακουστικό σύστημα</a:t>
            </a:r>
            <a:endParaRPr lang="el-GR" dirty="0">
              <a:solidFill>
                <a:srgbClr val="004B82"/>
              </a:solidFill>
              <a:latin typeface="Calibri" pitchFamily="34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0405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Ακούν- αφουγκράζονται</a:t>
            </a:r>
          </a:p>
          <a:p>
            <a:r>
              <a:rPr lang="el-GR" sz="2400" dirty="0" smtClean="0"/>
              <a:t>Αναγνωρίζουν ήχους- μουσικά όργανα- χροιά- τόνο- ύφος</a:t>
            </a:r>
          </a:p>
          <a:p>
            <a:r>
              <a:rPr lang="el-GR" sz="2400" dirty="0" smtClean="0"/>
              <a:t>Παιχνίδια με έναρξη- τερματισμό ηχητικών ερεθισμάτων</a:t>
            </a:r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>
          <a:xfrm>
            <a:off x="468313" y="1773238"/>
            <a:ext cx="8229600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l-GR" sz="2600" dirty="0">
              <a:latin typeface="Corbe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339752" y="4170707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(Fink, 1989)</a:t>
            </a:r>
            <a:endParaRPr lang="el-GR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01" y="1412776"/>
            <a:ext cx="3406751" cy="22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5656" y="3678265"/>
            <a:ext cx="281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Groove Salad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 tooltip="Go to seanomatopoeia's photostream"/>
              </a:rPr>
              <a:t>seanomatopoeia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BY-NC-SA 2.0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el-G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88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865542" y="5291851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(Fink, 1989)</a:t>
            </a:r>
            <a:endParaRPr lang="el-GR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4B82"/>
                </a:solidFill>
              </a:rPr>
              <a:t>Ιδιοδεκτικό </a:t>
            </a:r>
            <a:r>
              <a:rPr lang="el-GR" dirty="0" smtClean="0">
                <a:solidFill>
                  <a:srgbClr val="004B82"/>
                </a:solidFill>
              </a:rPr>
              <a:t>Σύστημα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826768" cy="4210354"/>
          </a:xfrm>
        </p:spPr>
        <p:txBody>
          <a:bodyPr>
            <a:normAutofit fontScale="92500" lnSpcReduction="10000"/>
          </a:bodyPr>
          <a:lstStyle/>
          <a:p>
            <a:pPr marL="274320" lvl="2" indent="-274320">
              <a:buSzPct val="95000"/>
              <a:defRPr/>
            </a:pPr>
            <a:r>
              <a:rPr lang="el-GR" sz="2600" dirty="0">
                <a:latin typeface="Calibri" pitchFamily="34" charset="0"/>
              </a:rPr>
              <a:t>Δραστηριότητες  με αντίσταση</a:t>
            </a:r>
          </a:p>
          <a:p>
            <a:pPr marL="274320" lvl="2" indent="-274320">
              <a:buSzPct val="95000"/>
              <a:defRPr/>
            </a:pPr>
            <a:r>
              <a:rPr lang="el-GR" sz="2600" dirty="0">
                <a:latin typeface="Calibri" pitchFamily="34" charset="0"/>
              </a:rPr>
              <a:t>Κουβάλημα ή σύρσιμο βαριών αντικειμένων</a:t>
            </a:r>
          </a:p>
          <a:p>
            <a:pPr marL="274320" lvl="2" indent="-274320">
              <a:buSzPct val="95000"/>
              <a:defRPr/>
            </a:pPr>
            <a:r>
              <a:rPr lang="el-GR" sz="2600" dirty="0">
                <a:latin typeface="Calibri" pitchFamily="34" charset="0"/>
              </a:rPr>
              <a:t>Δυνατό σπρώξιμο ενάντια σε αντίσταση</a:t>
            </a:r>
          </a:p>
          <a:p>
            <a:pPr marL="274320" lvl="2" indent="-274320">
              <a:buSzPct val="95000"/>
              <a:defRPr/>
            </a:pPr>
            <a:r>
              <a:rPr lang="el-GR" sz="2600" dirty="0">
                <a:latin typeface="Calibri" pitchFamily="34" charset="0"/>
              </a:rPr>
              <a:t>Δραστηριότητες στην παιδική χαρά</a:t>
            </a:r>
          </a:p>
          <a:p>
            <a:pPr marL="274320" lvl="2" indent="-274320">
              <a:buSzPct val="95000"/>
              <a:defRPr/>
            </a:pPr>
            <a:r>
              <a:rPr lang="el-GR" sz="2600" dirty="0">
                <a:latin typeface="Calibri" pitchFamily="34" charset="0"/>
              </a:rPr>
              <a:t>Κλότσημα της θεραπευτικής μπάλας με δύναμη</a:t>
            </a:r>
          </a:p>
          <a:p>
            <a:endParaRPr lang="el-GR" dirty="0"/>
          </a:p>
        </p:txBody>
      </p:sp>
      <p:sp>
        <p:nvSpPr>
          <p:cNvPr id="4" name="AutoShape 2" descr="data:image/jpeg;base64,/9j/4AAQSkZJRgABAQAAAQABAAD/2wCEAAkGBxQSEhUUExQWFRUXFxwXFxgYGBUXFxcWFxcXHBgYFBgYHCggGBwlHBcYITEhJSkrLi4uFx8zODMsNygtLisBCgoKDg0OGxAQGywkHyYsLCwsLCwsLCwsLCwtLCwsLCwsLCwsLCwsLCwsLCwsLCwsLCwsLCwsLCwsLCwsLCwsLP/AABEIAMIBAwMBIgACEQEDEQH/xAAcAAACAgMBAQAAAAAAAAAAAAAFBgMEAAECBwj/xABGEAABAwEFBAcEBgkCBgMAAAABAAIRAwQFEiExBkFRcRMiMmGBkaGxwdHwByNCUnLCFCQzYoKSorLhQ/EVFjREU9IXc6P/xAAaAQADAQEBAQAAAAAAAAAAAAACAwQBAAUG/8QALhEAAgIBAwIEBQQDAQAAAAAAAAECEQMEITESEzJBUWEicaHR8AWBkbEUI+EV/9oADAMBAAIRAxEAPwCGwHqt/CPYo73cRhgxr7lu7T9Wz8IW71bIb3T7lD5F0uRVt1TN/wA7kQuD9l/EUKvI9vn8EU2f/ZfxFDHgc/L5Ae3OzCPXsYpN+fslLtqPX+eKPX8fqm+HsXV8JrfxEF15UXnvPsC7sjos9Q8Xf+qjshizOPefcFsGLMO9/wA+xY0cMez1Ka1Fv7rR5kL1MrzfZFk2to4AejSfcvSYVGFbEWofxI5WFdLRTRBpYsWiuOJFkrgvUTqiFyo2iZzlz0iqveoalcN1KHuG9JztFbGMpAv0Dp8mnclJ20lm/ePgtbd2oubTDZObtM93ck95ApkZ45JmcoiIjdmEfflXwlen0uOaud81t8rH66tuaFOWYHYXOku7g3KG8Z79FJT20srXhw6bKd0zlwlKFmtNlFUmoSWtLQ0AAtcAIcXjhkDl6qi2rShwa4OcXjDJHZAI9ZHktllmm1aKYaTTtJ01svP1+x6TfNdnTOnWG/2NVNtWml28rwdUqOfDs43HcAPcomWk8D5FWdyK2PF7bZ61ZD9XTj7jf7QunlV7NWaymwOcBDQMyNwCx9sp6Y2fzD4pEt+AkcVXKEqZrg7skO5GfYonpEosYmROKicVI8qKEBpQt9TKPNAa7C6QASeAEpxsd3MJl/WPDd/lMNlpsYIAa3kAFqjZ10eStuW0HMUav8jvgsXsf6Wz7wWIu2vUzqPDrr/Zs5KW1vyHiFBdB+qb8713a/ep1wWT8xPvU5n8XxRW4B9V/EUJvg9c/iKL7Pfsj+I+wLo8B/YAVz1yj+0jupT5+5L1Ttnmj20p6tPmfYF3kjr3I6Ziyn8X5gun/sKY4vP5lH/2vj+ZSu/ZUBxcfasNHbYNs2p54D8se9ehlIX0cMmtWPP2sCfiqcXhIs/jOVyV0VG4oxJhKjc5ac9QuegcgkiZ7lCSsJXBKU2GjTil3aWzmo0Q4sOLURiwta9xAkEbvRHq7skv35XwPs3faMJ5Oo1R70eFKWRJ8GZG4wbXNCRbq7Y6leo4j7wYcgDJ7AQ0W940qf0s+Cb72uak2x0HNY0PBLKjmzLukbBLidcpdB03ZJDslIuwgy2d8ZAyAcWkZZ+SbLA06MjltXZeF4VPv/0s+C6Zb6n3/wClnwVAMONzCCC3tcukDCRxAJ9Cuy0te5rsi0kHm2QfYluNDVJjLspeVWqKxqPJDKTnDICCIg5DmrtntD3ATXeJ3YW+iE7IiLNanfuYfNVOkPEoWjbY4WYPOX6S8fwMKtMpPmBaneNNnxSMbY8aOPmVLQttUFry52EmAZMEhcrMdjPtLaK9lYxza+IvdEdG1uQE6gqtR2mtFR1mDS0Co0YuqO10tRriOcA90oPtRby9lEEzAefPD8Fa2apYqlk3jAT5V659yL1MT4s9Ia6BC89vvbF/SOawwGkgRvg6p0rVdfFeVU7FD3E7zzXIEMUdtK7SIccjw9NFDaNr7Q6Ze6Sc8yq9GiFx+i5rTDDf1Y/ad5n4ra3+jjisWnUErmf9UOZWtoqhbSxAwZGeqhuV/wBX/Efcr17MxUjPEe1SxfBZkXIkXg6SJ3ifMBHtmj9W78XuQG9GxUjgB7Eb2Yd1XfiHsR+RyF4nrnmfamDaQ9WlzPsCAP7bvxH2lHdoz1KXj7AsZqInH9VH4vzKdw6lm5+8Ks7/AKUc/wAxVhxys3zvCEI9E+jYZ1z3n+7/AAnVzkmfRx2ax/e/M/4JucVTDwogzeNmOeoHuW3lRkrGwUYSoyV0So3FCEdytStSoa9UAawgZpxVdJS7tSwFtIl2E0qvSxEzhY4AaiBJ1zRSteVJpg1Gg8/bGiA7WVBVog0yHFriTGeQacvNdjfTKw1FS2YQw46dos7uyXOIndiD25cIBZ/Mlex2I1OjJpuIrM6wMYOlaZwyDxaR4pjsj5rUo/1WNJ/jpCCf4rOR4qlZ5Yy0UwDio1emZydDhHjK9TLvJr1v/j/a/oQ4bUE/Sv8Aq/cVr3sTnV2unEcIa6QG46NUdcCPttku5k9yoX4wsrOxGSWyTESYgujdJaT4pm2lpE1RUZmx+FzBvwVg4wN3bD/5QhN9Uumwnfhg7swIyI4YR5qebTSXsmOg3f8AJZ2e6t31zxLB5uCD1KsI4xuC7qnfUaPJyo2azNpMFaqJnsN3vIOY7gN58ElR6ii65IKdAMZ0tXT7LN7j7h3/AO6IMuqrUZTc/qh3EiKbG78OpJzAA3h06ZSXXY+kJtdqMUxm1umIg7hrhBBGWpECIJbq22/pHY3iGAyylx73xvjdoBlkMk6EVHZgZZutvz8/NwffdJr7QynTktFMRnJMl05j556pmua7/wBHrWVrBiApvD5OTIe9xz3kdKGwhTqzaZNV8MrObOIyBTYdC0auedwHPNF9lLeKlFzh1WUy8Qe0ekFOHO4Elj8geZJzJNKFoUlKdeX5/QP27tz2sGB7mx91xHayzg5obZaoqtBmDGh4xn6rnbav1TP3p8svYUpWa3kRhPMKdLYNvccGmFmJULvtfSNkagwfJWguCJC5aXCxcYWrl7DuaJ2oYqZA7vahezwnGPFGR2VJFbF2TkSNo2xaHDub/aER2a7L+Y9iobTD9YP4R8Fb2af2xy96Z5AQA9oEVH/jd/cUb2hP1dLn+VBbdlVqfjPtRa/HTQpcx/aVz8glwcn/AKUfi/MpScrP87wq4d+qcnfmHxUmLKzc/wAwWBHpn0c/s6v4vzVE2PcvP9jr8o2am8VXFpc6WgNc6Yc4bhxcFYrfSVZpc1jajiAT9loOQIAk6mVTjXwkGXxscXuURcvP7T9JzRMUJgkftBnBGY6uhmfAqv8A/KLf/B/+neB93v8ARY4sBM9GLlpxSDYPpDdWkU7KXERl0g3gmSS2BoVYdtlXB61kgTmelaYE6kAJMpxi+ltJ/NDIxk1aQ5VahzDcyAl233fVefrKjgOA08B871TuvaOJe/ccTu8nRo5cPgoXbQPtNQy3InJok+LjIQ9Q+OOlZzSusAyBoeMl3zwCJ06MFxgBjmkO4tIBzROyWAFvWOZ+clP+j4TGrYhMTsHpF63E0msqa9G1rpHCjVDo7wWvf5ldWt+C8GA9mtScw95HWaeZGXiub7tvQsLmtY4NkFrhLcLo4IN/zw90E0KJwxhOsREYSdIgKiWbamvzgTHFvaCN7WQiizCZNMvpbsgfrKRPeH0+jH/2FAy0FxcJgNc4N35tDw3uyB8QrX/OZH/bUtQ7IAdYGQezqDvVd+2LQM7HSI5jjP3OOaRKTk7+f1/GMUEkT2csfdzH1CWtLxUj7RGEwG95y9VBYrAbQ42q1dSgwYWM0BDdGiN0jM8RAg4i0vU2gb0NJ5stJ4fiIa4iG4TEiWHWe5C7ZthRLeiqWCm6m09nEMAOuQwQPimwmkqMap2bvO0OquBc2AMqVIQMMCAXAb4GkZAQNABWqVG2eHVYNUiWUzGW8OePUM8TwRSltJZ2uxCyAOgCRUJMDQZhc/8AErDVdL7FLvvFxJ8TMolljFX5ioYZW3Lc88t14ur1pccXW13F28r0TZmzxY68auwhve5pkAc5I5kKqy3XY7/sXR+LT+tE7baKX6F9Q19NpcHAOMu6j2tJBk73N8kvqTY5p02xH2wtGKnT75nmI+KXLDTylHtrwXsZUaOriOMD7D3RGW5rsJI7wRuEr9C0luokeqNKkJYx7OjOoToAMuJzj3omEv3RaOsSNHRz+c0daULCR3Kxcly0hNJ9nqkPPJGqrpa6OBhLl0GKngUdY/UcVJF0XzQkXjWc94LjJwxPdJRHZ93Wdy96D2nX0RK4ndfwKqzJW6EYHsitef7Z/P2gIlerps1PuLf7SEPvjKs7vAPoPgrlqM2RvdHtS/QZ6nNE/qr+53vapAfq7Of3/wAyhsednqjx9B8Fhd9TSPB595WGmbQlwYxzSQA57SRxJJAPkUDZa3TMg82j4JgvVxdQqNkZPxxH3S4ZHdk4pXaVRifwkWZfGwhTtRJ0Z4sbp5KzRtbg4ZsycD+zpnORlpoh1E9ynJA7lQmJCT7weypULHYAXOGTWtgEmJgbletV6vdWe0vMGBBAbMUwDIGWbhP+6D3nUmpUJyJe4kcJM8Fq22g9M9xycHHKNIOnohlGL8goyaGeyWYvYIMBxMnhpp3pnuez0qIy13neeZVPZ4h9mxtaXGdAJ3CY8Z8lStFZxqYegrNHGDBPKMlB0s9OLVDnTvRodJ0AykrireDXDIyd6VLwL2MlzHnLJoGZKt3E1xALqT2T96dEcE15AyS4A98WhznOZMDfy4+QQKkNeaarZDXuIYHElwznPcPZIShbK5p1HNLcwe/gEMZqcmlytjskXCCvh7klbQqnXs1UCQ0YADiPfuI+d64rW6co1y1TA/H+jOAaS2C4u0g7xrnkBkFTiW/S/wC6IsrpWvuXrTlRszeFOf5iChNez4g4DIunPdmeCu7Q2zo302YScNJvtPwQwXmNcJyCR8XkPdE9IS3v0PMa+qmBgE9x9hQt15gEkNMHUZa8Qu2Xm10jPMGPH5K6mzLJrMzRM1qYRTo0Bq+lUgcXueHsA5up4R3uCC3bSzHh6Kba62tZVa0kyykwb8jGLd+JdDxG5PCK1svHBWGJssw4KjJ7THEEwdxENc07nNadygrWcMOEkOEYmPiA+m7svA3ToRuII1BU9/OFdhtQjEKgo1tYe4gmnUHAua1wd+82ftZd3JZH1KYZV6tFxIpuPaZUOWKlxbMBzTk6MusARUiQp2KoQ4EcdyaGlCLiuGtXBfTAAYWhxOgLpOHnkfJFQIy3oZJ1YSZhKxcytoTTLtMVGow50FAbK6HNPejdQ6FQHptCdeAh7vxOHqrN0PioOXuVG9av6w9vfPmAferF3mHtVc91+xJi2de5Nff7UfhHtKs4psxHD3OChvamZDt0R6ruzGaLhzS/JDq3Zu7T9VVH7vuK5/0Wjg/3LV2CMfeF03seIWN7mpbEtYnhIzxaDLulLBABI78k6XdTqVA5tGl0ry3Q6AA9pw3jNLdquSsCYYTHaAgkcwNMwdU3FPlEmZNyexVauyfmFHS3j0+fFFLHc9Wpnhwji7LyGqshCU3UVZNKUY7tkVvcXVDOp3RxHwXVrDn1XjCS91QjCASS4ujC0DM55AJmu3ZfpqzGl5c97mtEZN0Az1MQF7Fs7sdZrLUa9lJrqjZPTOlzy9wM4ZMNEE+aZkwyxV1/wDjyLJfSJWz9xVbvoMFpcA6qS7oxrSADYa46FxkkgZDvRGva6bZewEmJMZmN+EIt9IjgQzKQXQZ+y6N2/RefWljsRDXlrm/diZPGd0Lzst9R6unpwoaqd/MtEDoyABnIEEc+PxUz6lOBTpmMRA1nUwkem+u4y+s4gdzRPPKUw2GnhYKpOZe0NH8Qk+hXR3YzIkkMN+7JNcHVrOSxzW9dkF8gDN1PfOXZ8u/xa32Koaji0FwJyJIkjcTJX0PZbX1mhvEZ84Xnf0r7N1bLU/SaDh0NV5xNLZ6OoZORBHVdnyMjeFZg0+mUpSkmm/T7HmZ8+ocUlTr1+55c+76sjqHXu9xTzYWfqgYTmWmRlOYOo8krtvCsDmKZ8HD3qRt7v0NIfwv/APYBV9jSS4m1819iXvahcxT+TJdr6v6y4R2WtHpPvUV2XU+q1z5wDRhd2XvmOjLtGEiddcuKnZfNL7bHsO7E3EPNsojZqlGsIbUaRwbh9RGoz1GUniuh+nRfhmpfT7mT18l4oNfX7CzarBVa/Aab2v8AuFpn+HLrDkp7v2etJcCaLmt4vws9HkH0Ty231mZ0+wBmwDIgT2cRy3acFUu/aGk55bWYAwnJ4GbTuLmmd/Dmhzfp7x/L+fz6DMGr7t8Wvev7Ld13A5ol8gb4EAc3vwjjpiXVtsthNZ1WrhqvcR1WzW0DWgAmKWgjMHPmljbq21qVopk1WV2OZLSCIO4l+HIOxSZGpJQCxX46lVdWk5iMgCN2Wcjdqp+iGPhb+4/G+7L/AGSpex6HbNomACg2ygsc1xaKrcTHAMJIZSEMEkECJ7QSba7pfaKzXUJAyDKZwhtMMw4gKkgNA7WYGXEhUb2vmtWqNqy9hokPbiMhpc4FojQdkZb4RG0QSKjQ0UzSFdjRmWyYa3+CsCOVOd6DI5yfsURemjGUUn7P3+hZt1+ssjuiszw9oquqWhzsmVy7LosLv9JrJAJzJcXZdVd22iGPc0GQDlOuEiRPfBCXTdQJD6x6Nk5h2T6gH/iBg56SchMzuRinWc8Y3RLi45ZgS4wB3AQPBAydG1i1K0hNIqe5GHPyQSk7IIo13qF50j1VuiO24CwNgyTL9AHR2ZOp/wBkEa2HCOKLV9ULLesnxewlrctW/Nq5svZI+dFM6ianVaC5x0AEnyTHc+ybomr1f3RmfE6DwWWktzW0mL9y3fUqGGtnLwHe7gobyspp1XUyZwx3atB969Os9hFMBrQAOA+c0j7YUcNqP7zGu9rfyrFK2CnZvZS0CnWa4tLu4b8wc+7L3b0zhoNSrWcwUw8zhAAI4YiNSeCWdknRaGTvkf0n3hMd8V5eWzk32kSqdJpXqM6j5Vv8kybV5+zBy8/IrWuoKh7IA8J8SuGsHHPw+Klou5DwMrivXMHrHuyaPdK+tx4oYo9MFSPmp5JZH1SYy7E3PieaxmGTEHXWSPXyKef07EzE0QG+O/VULhpDoKZZIhmYB6zSYnnBEjx4oXeN5voFxEODx1muhuf3mEZEd2oXgarK8mRtnuaXEowop7R2ltTG2cUZjjLYzPEnNI20DSxzao0jC4jcRoTzz9EVdaw9znic5BzBEwN4J4rbc2wfGRM8ct6jlG+S+MkuALdRNoeGNOQzc77o+J3JmtbwCAOywZDlChsbG0wQ0AA5mMhwnL5yVatbWzJO/iNx9NEKjXBspW9x5uOvga1zswGwe8mc+YPtVy00WWyi+z13HA8tkyAW4cwWk5A4gOeaVbovFzwAQ7ANAxrqhJPGBA8T4JtuunEuewMYILQ4DFI3Z5uM7zpKfFk+RKtzwG2WcNqPaDIa9zQdCQ1xAJG7RapUTuT19LNhpttFKqyAa1OXxvcwgYuZBHklKzjgjZMdUbKB3lQ17qpP1HW3HQg8wrclcOIXGFeky0URLKgqM+5UJ/pfqPFUha6b3nI0nb2O/IZhwV97pVO8LIKjYykaf7qrHq8kNrte4mWCL34ZqrRa4QQHDgc13clhsrKgdXY97Q6Q0FpZyexzSXDxQ6xWh04XkkjQzqO/vCvl/EDz+MK3pxaiNtfcSpTxOj067rLYSDVp0qJxGS7DjJIGhxzmAdNyJ2ay0xSw0qbACwgNazCIcXjCAyDGukHMnevJLHbH0Xh7DBG46GNzhvXqeyN7MtlMloDHMgPZlllkRxaYyPcV5+owdhOS49SvDk7joA2rY6yEyZBM5Oc3G2DHWPxAKVb1sbKFV1On2WxG/UA+9eyusa8o23p4bZVH4f7GrzIyuRZJUgHKxRlyxNFEFHQckVoOloQeg+QDxEonZD1fFQ5Uepjdo1aRpGqt3fcrXZvf/C33n4KF9gdWIYxwa7UEiQYByKhey02ftsJH3m9ZvxCTPuONQdMZB4lL4x6u2lTYIYGt8MzzOpRFoSFYL+B3pisN5h2hU3fnB1lX7hz0cZb43+we0zSXt0Jq0nRqwt/ldP503WZwfkDJ4SAY7ggm3VkPQsfHZqRqMg5p97Qrcck6aIelxlT5Fm46uGtTP749THvRi8a+GvUadTBHItCW6T8PWG7PyzRrbNpbVa9uUtHtMfPcvT0GoWHKm+N0/oSa7D3IUWmVOXjK053CfZ70Lu68Q8QciiBdK+oUlJWj55xcXTPZtjKgdZmntbjxHceKE7f2E9E57WBwAMgbxxHAjVd/R3VDqDRm17Zz3Pamm9bJ0tJ7N5B010XzmRVNr3Pbg9k0fPN2XhhpVG8agePIg+5W7PfLcTQThEjXTXila/34Kr6bZbgc5snLMGIgoLVrv5/PBbKDWxsMlHqH/EWgyDMiO4jdB5pdr29gdhacdQ5gcO8pOp257Wkb9x3j4rmjan48cyYj5jRKpDHls9s2QvCm+mGlziSew0QMW8kDNM1suxrGGsRUhoxEdaOrnmXEZZaBpXlewJGF1WoAXFxDchkBwTHtBexdQqtkgFjhkSNWkbkMZ1KhzxNw6rB23t+ttNamxpnomdYjMYnkEtHKAEBpmELs1LCrlF5TCMIMK5rxwXDCCunU+BhaYQkLh0qwLK8nTzgD1Vuz3cNXZn7oy9TqqMWly5Hsv3YjJqMcOWUruuXpHOqEENDSAeLjpHJQVaDmEgtBA4T/AIR8PflABaMgOw5vLcfRd17IKrTGThpkAeUzB817eLSrFj6VyedLUuc78haqaf5Ulw3u6yWhlZu44Xg6OYe0D7eYCq15BIOoVG0GchqchzOQSc0YuDUuCnG2pJo9sO07vuN8yvOtr7d0tqe+IkNy5NCOi0NiJSltC7693eB7AvmumK4PXcm+SmXLaglYtBIrC7qjyRexOyIQO7XdUjgfajFhdnzCkzLk9DA7QVu14FWmTpiA88venAMad480jB0GeBnyTVTzUjVhZdmat2zNCtmWgO+83qnzCFVNjqrM6Nae54/M1H6c7irDHEZwFqvgWpuLtCLbrvtlJ2N7CYjNpmI4EaeiyvtJUqUXUahkGIxDrAtcDkd+kZyn39JCEXjcVGv9kB25zeqf8r0oa59vt5IppKl7fIjnp7ydyLp3b9xKAnxR3aR4fZaD9/Qsn8QJB96BFpaS06tJB5gwfVUrReIpsqU3ScR6ukADclYlcijP4UFLxu/ES9phxMndJPsKpUr2qUzhqD4/5Viz2/ExrsWrQTnoYzHmoLU8OGeauwanJi2T2IsmGGTk9S+jnawdH0YaSWuyMbj7F6CLzcRuC8H2d2qp2ZrRhjKCImO/vlMDfpEHRUXx1m1Ie3jTzz8oQZpyySbRVix44QSbs5+kHZoPqG2MzDjFQZdV43jdn7eaQLXd+KIAEbuKYby2hPT1+jeXUKpktPWboII4EaeCrtqUnaPjucCPXRe7ooKWHpyfiPI1kunLeMWKlgI1+IRe7th7VWY17WNa12YLjGXGIJgopRseYc0NqQQYkOBjcQDommnf5Y2TjdBwso4cO7t1KkdbhAjkd0+t0jjXaVjtHmxzvuuqKN07NihRDXFwqDNxByk8JyI3SgV/2ggFgMz4ZDVNNfaLHZ3YmxVaQWt4yTOE92U6apTbZnPq9I4EuOQA0Ck0ugyTyPrVIr1esxwxVB2VbDZC7fprA05yiVKxt0zkcoPLJFKVHKGMDeIgZ95nVTiyzqIPj6L3IaHBHmJ8/PV5ZPZgttmaPs+ZKkpywyAI7hmPNEf0F3BcOsLgVRDHij4UkIlPLLlspilvGfd7xwUwf4+1TiyO5eS5NekzN72ecn0TLQHS2YyDoSFqtRIzBHsQ61bQUG9mXegQO37R1KmTBA7vilZNRjxq5MbDTTnwiTaGo2m7I9oZhUtnrP0tXG6Q1mYHFx0PIfBVm2fG4F5k8Pir1O0YH5ZL53W6x5W1Dg9vTaftpdXIy5cT5KheNna9pLjBAJBjTf5LtlqxCQq1vcXNI7j/ALFeUp7lzQBbWBEghaQWrSgkac4BWKihFhSwdV7mnl5GEYspzCH0bMGvxDXXuV1mqmzbl+nfkFHJru6lipMOWbRx5H1CVCZTFcVqHRASciR5mfeoojs62sJdERwUjafzktMtI71K20DgfnxRkpgs3d7FyaPNSC3DgVj7Z3eaJGHn+0ln6O0PG50PH8Wv9QKXryshqSRGQBPjlPnHmE67csLhTqx2SWHxzHsPml26XA1WtPZeHUz/ABCR44mhPxutwpfFCgdYxhphp3T6mVHVKu26zOpuLTqPXgQh1QFUp3uTNUQ1CuWVYyK24KMhECTiq4aLpl4HeFWa4hckJkck48MFxT5CVO8G75CvWW8nEwyo6eALp8kvQUf2JpzbKc7sR/pKetblj5i3gg/IvG9qzci9w5/5UtLaCs3Rw/lb8FJ9I/7Wn3tPtCUQUyP6jk9AXpYDedqLR94fyt+C4O09o+96BLTAVOHrf/Sn6A/4cAzV2itJ+2fCAqdS9ax1e7zVF1SFVq2gnRC/1HK+Av8AExot1rwedXk+JKqurzvUC5KVLV5ZcsOOGC4RZa9u9Str8AqIXYKnbb5GLYKWN0meAUb6ku8VSsd5BuKQe7vV6zUCc/mUt7chrcJWGvmROuamqP7yqtjoHGORVt1HvU8qsclsVnMBz9wWKb9GKxd1IzpKLHDepmjgoAVYoZrci2G4n8RepdkfOi6aSCCHFvJaoaLtzPao4upleRXEu0bzcNSHcx8Fdo3y3fl6oFUG4KMNCp6UyOhrZeFN0Q4Z7v8ACsE96TFZoW17NHGOBzHks6PQEM3wGuova4gSJEmOsM2+qSLLU6zSNQQRzBkIvaH4yS7M96juqz0Mf1k6yMzh8YKNfCjlYxXxdgqt4Ojqn3HuSbaLHgcW1AQRuG/keC9Ex4xixCPX0VS02BtXqubi4cRyS4ZenYxxPOhZS92FozOi7vG6KtHttMfeGbfPcvRbDsv0Ev7R48PBC9oLHUcwy6ASA1rRrP3yUz/IuW3B3a2PPnMXMIzVuZzcf7jgDkd6u2jZJ8A03tdMZHqnPvzTu7FeYvtyFlMGwY/W29zXH2fFULXclen2qbo4gYh6IpsC2LXypu9rUfUmtgaa5LP0ju+up/hPqQlIOTR9IZm0N7me8pXwrVwYydlZYaqhwrC1ccbJ4lcypWWdztGnyVqjdTzrA9SsbSOpg8rWFGKt2Naw6k/O4KhSszndlpPILlJcm9LIQ1Y+nIRahcdT7XV55lEaF2MZuk8T7kDyxQSxtizZ7nqHcAOJ+CZW0oEbgrBpqezWPHrp86JM8t8jY41E1d9DVx35D3qepTB3K2acCAoXsPFTOVsOip0S2piwrFpouBWbPTMyq9IeKuU3xwVUuAYbOy1SUrtFHSU8Lz5bMvW6KRdKyVpzTJC2Gq1ELOF0FjmnvXVCi55hrSTwAzRWCcu3qJ1Mjcc0xWTZtxzqGO4a+JTLdlnpsAbhHAE5+cpMsyXAaixGsljqnNoc3vOSb7hsz2CXOD3ezzRwWUHPRRV7Blk5JnkcgkkZVthiHNyKoOaOIzXYYY0B8G/BWaViyJwgQMoJE+RQBA5tBsmG5nWBme8rgU4c3Kc9I7jxRoWQ9U9nLMgZ+cyu61iLjuJDTvPEcVplgd9M7mx/KkvbG0VGVKZYS0gEyCA7MxGW7JPzmOG4eBQ28rkp2mOkaQRo4GCPcUzFNRlbByRco0hCuSxG2Vz0zi6GyczJ0ECNMymB+xdH94ePxR66dnqVmnowZOrnOknu0yHgiIs87vUI8mduVxYMMaS3E3/k2iPtP8x8Fg2Vpj7TvABOn/Dzy8/gumXTxJS+9P1C6I+gkm4Gj7b/AE+C1SukTl1vHPyT4y52DUOKuWexhvZaB4BZ3ZepvShOsezr3f6YaOLh7kcuq4KVIguAe4bzoD3BHm0CtGgZzKByvk0R9r6IFbFPaCBDgM0+7RXeHNDiJhLzqUaR5LVI4FMoN1dJ7lM6vCtGkeCifRK67MKlSsFCXhWn0VA+zdwRKjiHpWcVik/QxwWI9vcwCUNPFTDVYsT2CizR0VpyxYo8nJbHhFWp2itNWLFTHwokl4mSJ3uCk0UgQACRmQBJ5lYsQZTohpqkDBwHktLEgInoUxlkPILVraMJyWLFoIFG/miNlPVCxYuYTLbVpup5e9YsQowH2oZqOktLFqCLTQuqTRKxYuML1MZLN6xYgONDRYSsWLTjYK28rFixGlG9f2RSnUWli5mETDmVt6xYjRzIXLhyxYiMNLFixEg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996477" cy="29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76361" y="4338126"/>
            <a:ext cx="2731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Bouncing baby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 tooltip="Go to Lars Plougmann's photostream"/>
              </a:rPr>
              <a:t>Lars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 tooltip="Go to Lars Plougmann's photostream"/>
              </a:rPr>
              <a:t>Plougmann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BY-SA 2.0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99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solidFill>
                  <a:srgbClr val="004B82"/>
                </a:solidFill>
                <a:latin typeface="Calibri" pitchFamily="34" charset="0"/>
              </a:rPr>
              <a:t>Οσφρητικό - Γευστικό σύστημα</a:t>
            </a:r>
            <a:endParaRPr lang="el-GR" dirty="0">
              <a:solidFill>
                <a:srgbClr val="004B82"/>
              </a:solidFill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/>
          <a:lstStyle/>
          <a:p>
            <a:pPr marL="273050" lvl="2" indent="-273050">
              <a:buSzPct val="95000"/>
            </a:pPr>
            <a:r>
              <a:rPr lang="el-GR" dirty="0">
                <a:latin typeface="Calibri" pitchFamily="34" charset="0"/>
              </a:rPr>
              <a:t>Συλλογή ζευγών στοιχείων που μυρίζουν</a:t>
            </a:r>
          </a:p>
          <a:p>
            <a:pPr marL="273050" lvl="2" indent="-273050">
              <a:buSzPct val="95000"/>
            </a:pPr>
            <a:r>
              <a:rPr lang="el-GR" dirty="0">
                <a:latin typeface="Calibri" pitchFamily="34" charset="0"/>
              </a:rPr>
              <a:t>Συλλογή διαφόρων αγαθών που έχουν διακριτικό άρωμα</a:t>
            </a:r>
          </a:p>
          <a:p>
            <a:pPr marL="273050" lvl="2" indent="-273050">
              <a:buSzPct val="95000"/>
            </a:pPr>
            <a:r>
              <a:rPr lang="el-GR" dirty="0">
                <a:latin typeface="Calibri" pitchFamily="34" charset="0"/>
              </a:rPr>
              <a:t>Δοκιμές διαφόρων γεύσεων-υφών φαγητών</a:t>
            </a:r>
          </a:p>
          <a:p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5148064" y="2564904"/>
            <a:ext cx="2826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(Fink, 1989)</a:t>
            </a:r>
            <a:endParaRPr lang="el-GR" sz="160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09619"/>
            <a:ext cx="317243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7315" y="5478135"/>
            <a:ext cx="2772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Nasty Food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 tooltip="Go to Howard Dickins's photostream"/>
              </a:rPr>
              <a:t>Howard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 tooltip="Go to Howard Dickins's photostream"/>
              </a:rPr>
              <a:t>Dickins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BY 2.0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el-G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39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err="1" smtClean="0">
                <a:solidFill>
                  <a:srgbClr val="004B82"/>
                </a:solidFill>
                <a:latin typeface="Calibri" pitchFamily="34" charset="0"/>
              </a:rPr>
              <a:t>Αιθουσαίο</a:t>
            </a:r>
            <a:r>
              <a:rPr lang="el-GR" dirty="0" smtClean="0">
                <a:solidFill>
                  <a:srgbClr val="004B82"/>
                </a:solidFill>
                <a:latin typeface="Calibri" pitchFamily="34" charset="0"/>
              </a:rPr>
              <a:t> σύστημα</a:t>
            </a:r>
            <a:endParaRPr lang="el-GR" dirty="0">
              <a:solidFill>
                <a:srgbClr val="004B82"/>
              </a:solidFill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2" indent="-274320">
              <a:buSzPct val="95000"/>
              <a:defRPr/>
            </a:pPr>
            <a:r>
              <a:rPr lang="el-GR" dirty="0">
                <a:latin typeface="Calibri" pitchFamily="34" charset="0"/>
              </a:rPr>
              <a:t>Γραμμική, ρυθμική κίνηση με κούνια σε παιδιά που είναι σε υπερένταση, διάσπαση, </a:t>
            </a:r>
            <a:r>
              <a:rPr lang="el-GR" dirty="0" err="1">
                <a:latin typeface="Calibri" pitchFamily="34" charset="0"/>
              </a:rPr>
              <a:t>υπερκινητικότητα</a:t>
            </a:r>
            <a:r>
              <a:rPr lang="el-GR" dirty="0">
                <a:latin typeface="Calibri" pitchFamily="34" charset="0"/>
              </a:rPr>
              <a:t> και αγχώδη κατάσταση</a:t>
            </a:r>
            <a:endParaRPr lang="en-US" dirty="0">
              <a:latin typeface="Calibri" pitchFamily="34" charset="0"/>
            </a:endParaRPr>
          </a:p>
          <a:p>
            <a:pPr marL="274320" lvl="2" indent="-274320">
              <a:buSzPct val="95000"/>
              <a:defRPr/>
            </a:pPr>
            <a:r>
              <a:rPr lang="el-GR" dirty="0">
                <a:latin typeface="Calibri" pitchFamily="34" charset="0"/>
              </a:rPr>
              <a:t>Έντονη, μη ρυθμική κίνηση σε παιδιά που φαίνονται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ληθαργικά</a:t>
            </a:r>
          </a:p>
          <a:p>
            <a:pPr marL="274320" lvl="2" indent="-274320">
              <a:buSzPct val="95000"/>
              <a:defRPr/>
            </a:pPr>
            <a:r>
              <a:rPr lang="el-GR" dirty="0">
                <a:latin typeface="Calibri" pitchFamily="34" charset="0"/>
              </a:rPr>
              <a:t>Όλων των ειδών οι κούνιες</a:t>
            </a:r>
          </a:p>
          <a:p>
            <a:pPr marL="274320" lvl="2" indent="-274320">
              <a:buSzPct val="95000"/>
              <a:defRPr/>
            </a:pPr>
            <a:r>
              <a:rPr lang="el-GR" dirty="0">
                <a:latin typeface="Calibri" pitchFamily="34" charset="0"/>
              </a:rPr>
              <a:t>Οτιδήποτε παρέχει κίνηση σε </a:t>
            </a:r>
            <a:endParaRPr lang="en-US" dirty="0" smtClean="0">
              <a:latin typeface="Calibri" pitchFamily="34" charset="0"/>
            </a:endParaRPr>
          </a:p>
          <a:p>
            <a:pPr marL="0" lvl="2" indent="268288">
              <a:spcBef>
                <a:spcPts val="0"/>
              </a:spcBef>
              <a:buSzPct val="95000"/>
              <a:buNone/>
              <a:defRPr/>
            </a:pPr>
            <a:r>
              <a:rPr lang="el-GR" dirty="0" smtClean="0">
                <a:latin typeface="Calibri" pitchFamily="34" charset="0"/>
              </a:rPr>
              <a:t>τρισδιάστατο </a:t>
            </a:r>
            <a:r>
              <a:rPr lang="el-GR" dirty="0">
                <a:latin typeface="Calibri" pitchFamily="34" charset="0"/>
              </a:rPr>
              <a:t>επίπεδο</a:t>
            </a:r>
          </a:p>
          <a:p>
            <a:pPr marL="274320" lvl="2" indent="-274320">
              <a:buSzPct val="95000"/>
              <a:defRPr/>
            </a:pPr>
            <a:r>
              <a:rPr lang="el-GR" dirty="0">
                <a:latin typeface="Calibri" pitchFamily="34" charset="0"/>
              </a:rPr>
              <a:t>Οι δραστηριότητες της παιδικής χαράς</a:t>
            </a:r>
          </a:p>
          <a:p>
            <a:pPr marL="274320" lvl="2" indent="-274320">
              <a:buSzPct val="95000"/>
              <a:defRPr/>
            </a:pPr>
            <a:r>
              <a:rPr lang="el-GR" dirty="0">
                <a:latin typeface="Calibri" pitchFamily="34" charset="0"/>
              </a:rPr>
              <a:t>Το ποδήλατο</a:t>
            </a:r>
          </a:p>
          <a:p>
            <a:pPr marL="274320" lvl="2" indent="-274320">
              <a:buSzPct val="95000"/>
              <a:defRPr/>
            </a:pPr>
            <a:r>
              <a:rPr lang="el-GR" dirty="0">
                <a:latin typeface="Calibri" pitchFamily="34" charset="0"/>
              </a:rPr>
              <a:t>Ασκήσεις που περιλαμβάνουν αναπήδηση</a:t>
            </a:r>
          </a:p>
          <a:p>
            <a:pPr marL="274320" lvl="2" indent="-274320">
              <a:buSzPct val="95000"/>
              <a:defRPr/>
            </a:pPr>
            <a:endParaRPr lang="el-GR" dirty="0">
              <a:latin typeface="Corbel" pitchFamily="34" charset="0"/>
            </a:endParaRPr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960200" y="4834881"/>
            <a:ext cx="318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Boomerang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Sensory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Room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 tooltip="Go to marcus_and_sue's photostream"/>
              </a:rPr>
              <a:t>arcus_and_sue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BY-NC-SA 2.0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el-G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1560" y="5853059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(Fink, 1989)</a:t>
            </a:r>
            <a:endParaRPr lang="el-GR" sz="140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83" y="2924944"/>
            <a:ext cx="2546581" cy="19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5673087" y="4904008"/>
            <a:ext cx="253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Happy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child with painted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hands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 tooltip="Go to Praveen Kumar's photostream"/>
              </a:rPr>
              <a:t>Praveen Kuma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διαθέσιμο με άδεια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 2.0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347864" y="5057897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(Fink,1989)</a:t>
            </a:r>
            <a:endParaRPr lang="el-GR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B82"/>
                </a:solidFill>
              </a:rPr>
              <a:t>Απτικό Σύστημα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72408"/>
          </a:xfrm>
        </p:spPr>
        <p:txBody>
          <a:bodyPr>
            <a:normAutofit fontScale="92500" lnSpcReduction="10000"/>
          </a:bodyPr>
          <a:lstStyle/>
          <a:p>
            <a:pPr marL="0" lvl="2" indent="0">
              <a:buSzPct val="95000"/>
              <a:buNone/>
              <a:defRPr/>
            </a:pPr>
            <a:r>
              <a:rPr lang="el-GR" dirty="0">
                <a:latin typeface="Calibri" pitchFamily="34" charset="0"/>
              </a:rPr>
              <a:t>Εισαγωγή της απτικής εμπειρίας αργά και σταδιακά έτσι ώστε  να αποφύγουμε οποιαδήποτε αμυντική ή απωθητική αντίδραση</a:t>
            </a:r>
          </a:p>
          <a:p>
            <a:pPr marL="342900" lvl="2" indent="-342900">
              <a:buSzPct val="95000"/>
              <a:defRPr/>
            </a:pPr>
            <a:r>
              <a:rPr lang="el-GR" dirty="0">
                <a:latin typeface="Calibri" pitchFamily="34" charset="0"/>
              </a:rPr>
              <a:t>Παιχνίδι με αντικείμενα διαφόρων υφών</a:t>
            </a:r>
          </a:p>
          <a:p>
            <a:pPr marL="342900" lvl="2" indent="-342900">
              <a:buSzPct val="95000"/>
              <a:defRPr/>
            </a:pPr>
            <a:r>
              <a:rPr lang="el-GR" dirty="0">
                <a:latin typeface="Calibri" pitchFamily="34" charset="0"/>
              </a:rPr>
              <a:t>Μαγειρική</a:t>
            </a:r>
          </a:p>
          <a:p>
            <a:pPr marL="342900" lvl="2" indent="-342900">
              <a:buSzPct val="95000"/>
              <a:defRPr/>
            </a:pPr>
            <a:r>
              <a:rPr lang="el-GR" dirty="0">
                <a:latin typeface="Calibri" pitchFamily="34" charset="0"/>
              </a:rPr>
              <a:t>Κηπουρική</a:t>
            </a:r>
          </a:p>
          <a:p>
            <a:pPr marL="342900" lvl="2" indent="-342900">
              <a:buSzPct val="95000"/>
              <a:defRPr/>
            </a:pPr>
            <a:r>
              <a:rPr lang="el-GR" dirty="0">
                <a:latin typeface="Calibri" pitchFamily="34" charset="0"/>
              </a:rPr>
              <a:t>Ζωγραφική με </a:t>
            </a:r>
            <a:r>
              <a:rPr lang="el-GR" dirty="0" err="1">
                <a:latin typeface="Calibri" pitchFamily="34" charset="0"/>
              </a:rPr>
              <a:t>δαχτυλομπογιές</a:t>
            </a:r>
            <a:endParaRPr lang="el-GR" dirty="0">
              <a:latin typeface="Calibri" pitchFamily="34" charset="0"/>
            </a:endParaRPr>
          </a:p>
          <a:p>
            <a:pPr marL="342900" lvl="2" indent="-342900">
              <a:buSzPct val="95000"/>
              <a:defRPr/>
            </a:pPr>
            <a:r>
              <a:rPr lang="el-GR" dirty="0">
                <a:latin typeface="Calibri" pitchFamily="34" charset="0"/>
              </a:rPr>
              <a:t>Παιχνίδια με δόνηση</a:t>
            </a:r>
          </a:p>
          <a:p>
            <a:pPr marL="342900" lvl="2" indent="-342900">
              <a:buSzPct val="95000"/>
              <a:defRPr/>
            </a:pPr>
            <a:r>
              <a:rPr lang="el-GR" dirty="0">
                <a:latin typeface="Calibri" pitchFamily="34" charset="0"/>
              </a:rPr>
              <a:t>Παιχνίδια στην άμμο και το νερό</a:t>
            </a:r>
          </a:p>
          <a:p>
            <a:pPr marL="342900" lvl="2" indent="-342900">
              <a:buSzPct val="95000"/>
              <a:defRPr/>
            </a:pPr>
            <a:r>
              <a:rPr lang="el-GR" dirty="0">
                <a:latin typeface="Calibri" pitchFamily="34" charset="0"/>
              </a:rPr>
              <a:t>Μάλαξη με διάφορες κρέμες </a:t>
            </a:r>
            <a:endParaRPr lang="en-US" dirty="0" smtClean="0">
              <a:latin typeface="Calibri" pitchFamily="34" charset="0"/>
            </a:endParaRPr>
          </a:p>
          <a:p>
            <a:pPr marL="0" lvl="2" indent="361950">
              <a:buSzPct val="95000"/>
              <a:buNone/>
              <a:defRPr/>
            </a:pPr>
            <a:r>
              <a:rPr lang="el-GR" dirty="0" smtClean="0">
                <a:latin typeface="Calibri" pitchFamily="34" charset="0"/>
              </a:rPr>
              <a:t>και αφρούς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77" y="2420888"/>
            <a:ext cx="3443053" cy="24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228600" y="-833438"/>
            <a:ext cx="8610600" cy="21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</p:txBody>
      </p:sp>
      <p:sp>
        <p:nvSpPr>
          <p:cNvPr id="66563" name="4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004B82"/>
                </a:solidFill>
                <a:latin typeface="Calibri" pitchFamily="34" charset="0"/>
                <a:ea typeface="Calibri" pitchFamily="34" charset="0"/>
                <a:cs typeface="Arial" charset="0"/>
              </a:rPr>
              <a:t>Παράρτημα </a:t>
            </a:r>
            <a:r>
              <a:rPr lang="el-GR" sz="2400" b="0" dirty="0" smtClean="0">
                <a:solidFill>
                  <a:srgbClr val="004B82"/>
                </a:solidFill>
                <a:latin typeface="Calibri" pitchFamily="34" charset="0"/>
                <a:ea typeface="Calibri" pitchFamily="34" charset="0"/>
                <a:cs typeface="Arial" charset="0"/>
              </a:rPr>
              <a:t>(1 από 2) </a:t>
            </a:r>
            <a:r>
              <a:rPr lang="el-GR" sz="2400" b="0" dirty="0" smtClean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/>
            </a:r>
            <a:br>
              <a:rPr lang="el-GR" sz="2400" b="0" dirty="0" smtClean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2800" b="1" dirty="0" smtClean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Sensory Integration and Praxis Test (SIPT)</a:t>
            </a:r>
            <a:r>
              <a:rPr lang="en-US" sz="3200" b="1" dirty="0" smtClean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(Ayres, 1982)</a:t>
            </a:r>
            <a:endParaRPr lang="el-GR" sz="3600" dirty="0" smtClean="0">
              <a:solidFill>
                <a:srgbClr val="820000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66564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076700" cy="50405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l-GR" sz="2400" b="1" dirty="0" smtClean="0">
                <a:latin typeface="Calibri" pitchFamily="34" charset="0"/>
              </a:rPr>
              <a:t>Σκοπός</a:t>
            </a:r>
            <a:r>
              <a:rPr lang="el-GR" sz="2400" dirty="0" smtClean="0">
                <a:latin typeface="Calibri" pitchFamily="34" charset="0"/>
              </a:rPr>
              <a:t>: Προσφέρει σύστημα αξιολόγησης της Δ.Α.Ο.</a:t>
            </a:r>
          </a:p>
          <a:p>
            <a:pPr marL="0" indent="0">
              <a:buFontTx/>
              <a:buNone/>
            </a:pPr>
            <a:r>
              <a:rPr lang="el-GR" sz="2400" b="1" dirty="0" smtClean="0">
                <a:latin typeface="Calibri" pitchFamily="34" charset="0"/>
              </a:rPr>
              <a:t>Ηλικίες</a:t>
            </a:r>
            <a:r>
              <a:rPr lang="el-GR" sz="2400" dirty="0" smtClean="0">
                <a:latin typeface="Calibri" pitchFamily="34" charset="0"/>
              </a:rPr>
              <a:t>: Κατάλληλο για παιδιά 4 έως 8 ετών.</a:t>
            </a:r>
          </a:p>
          <a:p>
            <a:pPr marL="0" indent="0">
              <a:buFontTx/>
              <a:buNone/>
            </a:pPr>
            <a:r>
              <a:rPr lang="el-GR" sz="2400" b="1" dirty="0" smtClean="0">
                <a:latin typeface="Calibri" pitchFamily="34" charset="0"/>
              </a:rPr>
              <a:t>Διάρκεια του </a:t>
            </a:r>
            <a:r>
              <a:rPr lang="en-US" sz="2400" b="1" dirty="0" smtClean="0">
                <a:latin typeface="Calibri" pitchFamily="34" charset="0"/>
              </a:rPr>
              <a:t>test</a:t>
            </a:r>
            <a:r>
              <a:rPr lang="el-GR" sz="2400" dirty="0" smtClean="0">
                <a:latin typeface="Calibri" pitchFamily="34" charset="0"/>
              </a:rPr>
              <a:t>: 10 λεπτά για κάθε </a:t>
            </a:r>
            <a:r>
              <a:rPr lang="en-US" sz="2400" dirty="0" smtClean="0">
                <a:latin typeface="Calibri" pitchFamily="34" charset="0"/>
              </a:rPr>
              <a:t>test</a:t>
            </a:r>
            <a:r>
              <a:rPr lang="el-GR" sz="2400" dirty="0" smtClean="0">
                <a:latin typeface="Calibri" pitchFamily="34" charset="0"/>
              </a:rPr>
              <a:t> και 2 ώρες η συνολική διάρκεια του.</a:t>
            </a:r>
          </a:p>
          <a:p>
            <a:pPr marL="0" indent="0">
              <a:buFontTx/>
              <a:buNone/>
            </a:pPr>
            <a:r>
              <a:rPr lang="el-GR" sz="2400" b="1" dirty="0" smtClean="0">
                <a:latin typeface="Calibri" pitchFamily="34" charset="0"/>
              </a:rPr>
              <a:t>Δομή</a:t>
            </a:r>
            <a:r>
              <a:rPr lang="el-GR" sz="2400" dirty="0" smtClean="0">
                <a:latin typeface="Calibri" pitchFamily="34" charset="0"/>
              </a:rPr>
              <a:t>: 17 </a:t>
            </a:r>
            <a:r>
              <a:rPr lang="el-GR" sz="2400" dirty="0" err="1" smtClean="0">
                <a:latin typeface="Calibri" pitchFamily="34" charset="0"/>
              </a:rPr>
              <a:t>υπο</a:t>
            </a:r>
            <a:r>
              <a:rPr lang="el-GR" sz="2400" dirty="0" smtClean="0">
                <a:latin typeface="Calibri" pitchFamily="34" charset="0"/>
              </a:rPr>
              <a:t>- δραστηριότητες που απαιτούν από το παιδί οπτικές, απτικές, κιναισθητικές και κινητικές δραστηριότητες.</a:t>
            </a:r>
            <a:endParaRPr lang="el-GR" sz="2800" dirty="0" smtClean="0">
              <a:latin typeface="Corbe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48" y="1424030"/>
            <a:ext cx="27241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0047" y="4219821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sensoryintegration.org.uk/</a:t>
            </a:r>
            <a:r>
              <a:rPr lang="en-US" sz="1200" dirty="0" err="1" smtClean="0">
                <a:latin typeface="+mn-lt"/>
                <a:hlinkClick r:id="rId3"/>
              </a:rPr>
              <a:t>sipt</a:t>
            </a:r>
            <a:r>
              <a:rPr lang="en-US" sz="1200" dirty="0" smtClean="0">
                <a:latin typeface="+mn-lt"/>
                <a:hlinkClick r:id="rId3"/>
              </a:rPr>
              <a:t>-kit-rental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14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228600" y="-833438"/>
            <a:ext cx="8610600" cy="21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  <a:p>
            <a:pPr algn="ctr" eaLnBrk="0" hangingPunct="0"/>
            <a:endParaRPr lang="el-GR" sz="1200" b="1">
              <a:latin typeface="Corbel" pitchFamily="34" charset="0"/>
              <a:cs typeface="Arial" charset="0"/>
            </a:endParaRPr>
          </a:p>
        </p:txBody>
      </p:sp>
      <p:sp>
        <p:nvSpPr>
          <p:cNvPr id="66563" name="4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solidFill>
                  <a:srgbClr val="004B82"/>
                </a:solidFill>
                <a:latin typeface="Calibri" pitchFamily="34" charset="0"/>
                <a:ea typeface="Calibri" pitchFamily="34" charset="0"/>
                <a:cs typeface="Arial" charset="0"/>
              </a:rPr>
              <a:t>Παράρτημα </a:t>
            </a:r>
            <a:r>
              <a:rPr lang="el-GR" sz="2400" b="0" dirty="0" smtClean="0">
                <a:solidFill>
                  <a:srgbClr val="004B82"/>
                </a:solidFill>
                <a:latin typeface="Calibri" pitchFamily="34" charset="0"/>
                <a:ea typeface="Calibri" pitchFamily="34" charset="0"/>
                <a:cs typeface="Arial" charset="0"/>
              </a:rPr>
              <a:t>(2 από </a:t>
            </a:r>
            <a:r>
              <a:rPr lang="el-GR" sz="2400" b="0" dirty="0">
                <a:solidFill>
                  <a:srgbClr val="004B82"/>
                </a:solidFill>
                <a:latin typeface="Calibri" pitchFamily="34" charset="0"/>
                <a:ea typeface="Calibri" pitchFamily="34" charset="0"/>
                <a:cs typeface="Arial" charset="0"/>
              </a:rPr>
              <a:t>2)</a:t>
            </a:r>
            <a:r>
              <a:rPr lang="el-GR" sz="2400" b="0" dirty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/>
            </a:r>
            <a:br>
              <a:rPr lang="el-GR" sz="2400" b="0" dirty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2800" b="1" dirty="0" smtClean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Sensory Integration and Praxis Test (SIPT)</a:t>
            </a:r>
            <a:r>
              <a:rPr lang="en-US" sz="3200" b="1" dirty="0" smtClean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(Ayres, 1982)</a:t>
            </a:r>
            <a:endParaRPr lang="el-GR" sz="3600" dirty="0" smtClean="0">
              <a:solidFill>
                <a:srgbClr val="820000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buFontTx/>
              <a:buNone/>
            </a:pPr>
            <a:r>
              <a:rPr lang="el-GR" sz="2300" b="1" dirty="0"/>
              <a:t>Περιλαμβάνονται:</a:t>
            </a:r>
          </a:p>
          <a:p>
            <a:pPr marL="434975" lvl="3" indent="-342900">
              <a:buFont typeface="Arial" panose="020B0604020202020204" pitchFamily="34" charset="0"/>
              <a:buChar char="•"/>
            </a:pPr>
            <a:r>
              <a:rPr lang="el-GR" sz="2300" dirty="0" err="1"/>
              <a:t>Οπτικοποίηση</a:t>
            </a:r>
            <a:r>
              <a:rPr lang="el-GR" sz="2300" dirty="0"/>
              <a:t> του χώρου</a:t>
            </a:r>
          </a:p>
          <a:p>
            <a:pPr marL="434975" lvl="3" indent="-342900">
              <a:buFont typeface="Arial" panose="020B0604020202020204" pitchFamily="34" charset="0"/>
              <a:buChar char="•"/>
            </a:pPr>
            <a:r>
              <a:rPr lang="el-GR" sz="2300" dirty="0"/>
              <a:t>Αντίληψη του σχήματος του εδάφους</a:t>
            </a:r>
          </a:p>
          <a:p>
            <a:pPr marL="434975" lvl="3" indent="-342900">
              <a:buFont typeface="Arial" panose="020B0604020202020204" pitchFamily="34" charset="0"/>
              <a:buChar char="•"/>
            </a:pPr>
            <a:r>
              <a:rPr lang="el-GR" sz="2300" dirty="0"/>
              <a:t>Ισορροπία στατική και κατά τη βάδιση</a:t>
            </a:r>
          </a:p>
          <a:p>
            <a:pPr marL="434975" lvl="3" indent="-342900">
              <a:buFont typeface="Arial" panose="020B0604020202020204" pitchFamily="34" charset="0"/>
              <a:buChar char="•"/>
            </a:pPr>
            <a:r>
              <a:rPr lang="el-GR" sz="2300" dirty="0"/>
              <a:t>Αντιγραφή σχεδίων</a:t>
            </a:r>
          </a:p>
          <a:p>
            <a:pPr marL="434975" lvl="3" indent="-342900">
              <a:buFont typeface="Arial" panose="020B0604020202020204" pitchFamily="34" charset="0"/>
              <a:buChar char="•"/>
            </a:pPr>
            <a:r>
              <a:rPr lang="el-GR" sz="2300" dirty="0"/>
              <a:t>Στάση του σώματος</a:t>
            </a:r>
          </a:p>
          <a:p>
            <a:pPr marL="434975" lvl="3" indent="-342900">
              <a:buFont typeface="Arial" panose="020B0604020202020204" pitchFamily="34" charset="0"/>
              <a:buChar char="•"/>
            </a:pPr>
            <a:r>
              <a:rPr lang="el-GR" sz="2300" dirty="0"/>
              <a:t>Διμερής κινητικός συντονισμός</a:t>
            </a:r>
          </a:p>
          <a:p>
            <a:pPr marL="434975" lvl="3" indent="-342900">
              <a:buFont typeface="Arial" panose="020B0604020202020204" pitchFamily="34" charset="0"/>
              <a:buChar char="•"/>
            </a:pPr>
            <a:r>
              <a:rPr lang="el-GR" sz="2300" dirty="0"/>
              <a:t>Ανταπόκριση στην προφορική εντολή</a:t>
            </a:r>
          </a:p>
          <a:p>
            <a:pPr marL="434975" lvl="3" indent="-342900">
              <a:buFont typeface="Arial" panose="020B0604020202020204" pitchFamily="34" charset="0"/>
              <a:buChar char="•"/>
            </a:pPr>
            <a:r>
              <a:rPr lang="el-GR" sz="2300" dirty="0"/>
              <a:t>Δραστηριότητα κατασκευής</a:t>
            </a:r>
          </a:p>
          <a:p>
            <a:pPr marL="274638" lvl="3" indent="-182563"/>
            <a:endParaRPr lang="el-GR" sz="2300" dirty="0" smtClean="0"/>
          </a:p>
          <a:p>
            <a:pPr marL="274638" lvl="3" indent="-182563"/>
            <a:endParaRPr lang="el-GR" sz="2300" dirty="0"/>
          </a:p>
          <a:p>
            <a:pPr marL="630238" lvl="3" indent="-361950">
              <a:buFont typeface="Arial" panose="020B0604020202020204" pitchFamily="34" charset="0"/>
              <a:buChar char="•"/>
            </a:pPr>
            <a:r>
              <a:rPr lang="el-GR" sz="2300" dirty="0" smtClean="0"/>
              <a:t>Νυσταγμός </a:t>
            </a:r>
            <a:r>
              <a:rPr lang="el-GR" sz="2300" dirty="0"/>
              <a:t>κατά τη διάρκεια του </a:t>
            </a:r>
            <a:r>
              <a:rPr lang="en-US" sz="2300" dirty="0"/>
              <a:t>test</a:t>
            </a:r>
            <a:endParaRPr lang="el-GR" sz="2300" dirty="0"/>
          </a:p>
          <a:p>
            <a:pPr marL="630238" lvl="3" indent="-361950">
              <a:buFont typeface="Arial" panose="020B0604020202020204" pitchFamily="34" charset="0"/>
              <a:buChar char="•"/>
            </a:pPr>
            <a:r>
              <a:rPr lang="el-GR" sz="2300" dirty="0"/>
              <a:t> Κινητική ακρίβεια</a:t>
            </a:r>
          </a:p>
          <a:p>
            <a:pPr marL="630238" lvl="3" indent="-361950">
              <a:buFont typeface="Arial" panose="020B0604020202020204" pitchFamily="34" charset="0"/>
              <a:buChar char="•"/>
            </a:pPr>
            <a:r>
              <a:rPr lang="el-GR" sz="2300" dirty="0"/>
              <a:t>Αλληλουχία κινήσεων</a:t>
            </a:r>
          </a:p>
          <a:p>
            <a:pPr marL="630238" lvl="3" indent="-361950">
              <a:buFont typeface="Arial" panose="020B0604020202020204" pitchFamily="34" charset="0"/>
              <a:buChar char="•"/>
            </a:pPr>
            <a:r>
              <a:rPr lang="el-GR" sz="2300" dirty="0"/>
              <a:t>Προφορικά </a:t>
            </a:r>
            <a:r>
              <a:rPr lang="en-US" sz="2300" dirty="0"/>
              <a:t>test</a:t>
            </a:r>
            <a:endParaRPr lang="el-GR" sz="2300" dirty="0"/>
          </a:p>
          <a:p>
            <a:pPr marL="630238" lvl="3" indent="-361950">
              <a:buFont typeface="Arial" panose="020B0604020202020204" pitchFamily="34" charset="0"/>
              <a:buChar char="•"/>
            </a:pPr>
            <a:r>
              <a:rPr lang="el-GR" sz="2300" dirty="0"/>
              <a:t> Εγχειρίδιο Αντίληψης του εντύπου</a:t>
            </a:r>
          </a:p>
          <a:p>
            <a:pPr marL="630238" lvl="3" indent="-361950">
              <a:buFont typeface="Arial" panose="020B0604020202020204" pitchFamily="34" charset="0"/>
              <a:buChar char="•"/>
            </a:pPr>
            <a:r>
              <a:rPr lang="el-GR" sz="2300" dirty="0"/>
              <a:t> Κιναισθητική ικανότητα</a:t>
            </a:r>
          </a:p>
          <a:p>
            <a:pPr marL="630238" lvl="3" indent="-361950">
              <a:buFont typeface="Arial" panose="020B0604020202020204" pitchFamily="34" charset="0"/>
              <a:buChar char="•"/>
            </a:pPr>
            <a:r>
              <a:rPr lang="el-GR" sz="2300" dirty="0"/>
              <a:t> Αναγνώριση με το δάκτυλο</a:t>
            </a:r>
          </a:p>
          <a:p>
            <a:pPr marL="630238" lvl="3" indent="-361950">
              <a:buFont typeface="Arial" panose="020B0604020202020204" pitchFamily="34" charset="0"/>
              <a:buChar char="•"/>
            </a:pPr>
            <a:r>
              <a:rPr lang="el-GR" sz="2300" dirty="0"/>
              <a:t> </a:t>
            </a:r>
            <a:r>
              <a:rPr lang="el-GR" sz="2300" dirty="0" err="1"/>
              <a:t>Γραφαισθησία</a:t>
            </a:r>
            <a:endParaRPr lang="el-GR" sz="2300" dirty="0"/>
          </a:p>
          <a:p>
            <a:pPr marL="630238" lvl="3" indent="-361950">
              <a:buFont typeface="Arial" panose="020B0604020202020204" pitchFamily="34" charset="0"/>
              <a:buChar char="•"/>
            </a:pPr>
            <a:r>
              <a:rPr lang="el-GR" sz="2300" dirty="0"/>
              <a:t> Ερεθισμός απτικών υποδοχέων</a:t>
            </a:r>
            <a:endParaRPr lang="en-US" sz="2300" dirty="0"/>
          </a:p>
          <a:p>
            <a:pPr>
              <a:buFontTx/>
              <a:buNone/>
            </a:pPr>
            <a:endParaRPr lang="el-GR" sz="2300" dirty="0"/>
          </a:p>
          <a:p>
            <a:endParaRPr lang="el-GR" sz="2300" dirty="0"/>
          </a:p>
        </p:txBody>
      </p:sp>
    </p:spTree>
    <p:extLst>
      <p:ext uri="{BB962C8B-B14F-4D97-AF65-F5344CB8AC3E}">
        <p14:creationId xmlns:p14="http://schemas.microsoft.com/office/powerpoint/2010/main" val="19364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004B82"/>
                </a:solidFill>
              </a:rPr>
              <a:t>Βιβλιογραφία </a:t>
            </a:r>
            <a:r>
              <a:rPr lang="el-GR" sz="2800" b="0" dirty="0" smtClean="0">
                <a:solidFill>
                  <a:srgbClr val="004B82"/>
                </a:solidFill>
              </a:rPr>
              <a:t>(1 από 4)</a:t>
            </a:r>
            <a:endParaRPr lang="el-GR" sz="2800" b="0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Calibri" pitchFamily="34" charset="0"/>
              </a:rPr>
              <a:t>Ayres  A.  </a:t>
            </a:r>
            <a:r>
              <a:rPr lang="el-GR" sz="2400" dirty="0" smtClean="0">
                <a:latin typeface="Calibri" pitchFamily="34" charset="0"/>
              </a:rPr>
              <a:t>(1974).</a:t>
            </a:r>
            <a:r>
              <a:rPr lang="en-US" sz="2400" dirty="0" smtClean="0">
                <a:latin typeface="Calibri" pitchFamily="34" charset="0"/>
              </a:rPr>
              <a:t> The Development of Sensory Integrative Theory and Practice: A Collection of the Works of A. Jean Ayres. Kendall/Hunt Pub Co</a:t>
            </a:r>
          </a:p>
          <a:p>
            <a:r>
              <a:rPr lang="en-US" sz="2400" dirty="0" err="1" smtClean="0">
                <a:latin typeface="Calibri" pitchFamily="34" charset="0"/>
              </a:rPr>
              <a:t>Bulkin</a:t>
            </a:r>
            <a:r>
              <a:rPr lang="en-US" sz="2400" dirty="0" smtClean="0">
                <a:latin typeface="Calibri" pitchFamily="34" charset="0"/>
              </a:rPr>
              <a:t> DA, Groh JM. (2006). "Seeing sounds: visual and auditory interactions in the brain". Current Opinion in Neurobiology 16 (4): 415–419.</a:t>
            </a:r>
          </a:p>
          <a:p>
            <a:r>
              <a:rPr lang="en-US" sz="2400" dirty="0" smtClean="0">
                <a:latin typeface="Calibri" pitchFamily="34" charset="0"/>
              </a:rPr>
              <a:t>Blanche E.I., Botticelli T.M., Hallway M.K. (1995): </a:t>
            </a:r>
            <a:r>
              <a:rPr lang="en-US" sz="2400" dirty="0" err="1" smtClean="0">
                <a:latin typeface="Calibri" pitchFamily="34" charset="0"/>
              </a:rPr>
              <a:t>Neuro</a:t>
            </a:r>
            <a:r>
              <a:rPr lang="en-US" sz="2400" dirty="0" smtClean="0">
                <a:latin typeface="Calibri" pitchFamily="34" charset="0"/>
              </a:rPr>
              <a:t>-Developmental Treatment and Sensory Integration principles. Therapy Skill Builders</a:t>
            </a:r>
          </a:p>
          <a:p>
            <a:r>
              <a:rPr lang="en-US" sz="2400" dirty="0" smtClean="0">
                <a:latin typeface="Calibri" pitchFamily="34" charset="0"/>
              </a:rPr>
              <a:t>Clark FA, </a:t>
            </a:r>
            <a:r>
              <a:rPr lang="en-US" sz="2400" dirty="0" err="1" smtClean="0">
                <a:latin typeface="Calibri" pitchFamily="34" charset="0"/>
              </a:rPr>
              <a:t>Mailloux</a:t>
            </a:r>
            <a:r>
              <a:rPr lang="en-US" sz="2400" dirty="0" smtClean="0">
                <a:latin typeface="Calibri" pitchFamily="34" charset="0"/>
              </a:rPr>
              <a:t> Z, Parham LD. </a:t>
            </a:r>
            <a:r>
              <a:rPr lang="el-GR" sz="2400" dirty="0" smtClean="0">
                <a:latin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</a:rPr>
              <a:t>1984</a:t>
            </a:r>
            <a:r>
              <a:rPr lang="el-GR" sz="2400" dirty="0" smtClean="0"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. Sensory integration and children with learning </a:t>
            </a:r>
            <a:r>
              <a:rPr lang="en-US" sz="2400" dirty="0" err="1" smtClean="0">
                <a:latin typeface="Calibri" pitchFamily="34" charset="0"/>
              </a:rPr>
              <a:t>disabilities.In</a:t>
            </a:r>
            <a:r>
              <a:rPr lang="en-US" sz="2400" dirty="0" smtClean="0">
                <a:latin typeface="Calibri" pitchFamily="34" charset="0"/>
              </a:rPr>
              <a:t> A. S. Allen and P. N. Clark (Eds.), Occupational therapy for children. St. Louis, MO: C. V. Mosby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endParaRPr lang="el-G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Ορισμός της Α. Ο.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6203032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Είναι η νευρολογική διαδικασία του εγκεφάλου</a:t>
            </a:r>
            <a:r>
              <a:rPr lang="en-US" sz="2600" dirty="0" smtClean="0"/>
              <a:t> </a:t>
            </a:r>
            <a:r>
              <a:rPr lang="el-GR" sz="2600" dirty="0" smtClean="0"/>
              <a:t>να οργανώνει αισθητηριακές πληροφορίες από το σώμα και το περιβάλλον, για να τις χρησιμοποιεί αποτελεσματικά </a:t>
            </a:r>
            <a:endParaRPr lang="en-US" sz="2600" dirty="0" smtClean="0"/>
          </a:p>
          <a:p>
            <a:pPr marL="0" indent="0">
              <a:buNone/>
            </a:pPr>
            <a:r>
              <a:rPr lang="en-US" sz="1500" i="1" dirty="0" smtClean="0">
                <a:latin typeface="Calibri" pitchFamily="34" charset="0"/>
              </a:rPr>
              <a:t>(</a:t>
            </a:r>
            <a:r>
              <a:rPr lang="fr-FR" sz="1500" i="1" dirty="0" err="1" smtClean="0">
                <a:latin typeface="Calibri" pitchFamily="34" charset="0"/>
              </a:rPr>
              <a:t>Ayres</a:t>
            </a:r>
            <a:r>
              <a:rPr lang="fr-FR" sz="1500" i="1" dirty="0" smtClean="0">
                <a:latin typeface="Calibri" pitchFamily="34" charset="0"/>
              </a:rPr>
              <a:t>,</a:t>
            </a:r>
            <a:r>
              <a:rPr lang="en-US" sz="1500" i="1" dirty="0" smtClean="0">
                <a:latin typeface="Calibri" pitchFamily="34" charset="0"/>
              </a:rPr>
              <a:t>, 1972)</a:t>
            </a:r>
            <a:endParaRPr lang="el-GR" sz="1500" i="1" dirty="0" smtClean="0">
              <a:latin typeface="Calibri" pitchFamily="34" charset="0"/>
            </a:endParaRP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57200" y="4168801"/>
            <a:ext cx="7920038" cy="180022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Η Α.Ο. είναι η βάση και οι πυλώνες επάνω στους οποίους θα στηριχτεί όλο το οικοδόμημα της επιβίωσης αρχικά και της ουσιαστικής και οργανωμένης φλοιώδους λειτουργίας αργότερα</a:t>
            </a:r>
          </a:p>
          <a:p>
            <a:pPr indent="0" algn="r">
              <a:buNone/>
            </a:pPr>
            <a:r>
              <a:rPr lang="el-GR" sz="2400" dirty="0" smtClean="0"/>
              <a:t> </a:t>
            </a:r>
            <a:endParaRPr lang="en-US" sz="2400" dirty="0" smtClean="0"/>
          </a:p>
          <a:p>
            <a:pPr indent="0">
              <a:buNone/>
            </a:pPr>
            <a:r>
              <a:rPr lang="en-US" sz="1400" i="1" dirty="0" smtClean="0">
                <a:latin typeface="Calibri" pitchFamily="34" charset="0"/>
              </a:rPr>
              <a:t/>
            </a:r>
            <a:br>
              <a:rPr lang="en-US" sz="1400" i="1" dirty="0" smtClean="0">
                <a:latin typeface="Calibri" pitchFamily="34" charset="0"/>
              </a:rPr>
            </a:br>
            <a:endParaRPr lang="el-GR" sz="1400" i="1" dirty="0" smtClean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233" y="1378206"/>
            <a:ext cx="1737191" cy="213589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716016" y="5507360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latin typeface="Calibri" pitchFamily="34" charset="0"/>
              </a:rPr>
              <a:t>(</a:t>
            </a:r>
            <a:r>
              <a:rPr lang="en-US" sz="1400" i="1" dirty="0" err="1" smtClean="0">
                <a:latin typeface="Calibri" pitchFamily="34" charset="0"/>
              </a:rPr>
              <a:t>Oetter</a:t>
            </a:r>
            <a:r>
              <a:rPr lang="en-US" sz="1400" i="1" dirty="0" smtClean="0">
                <a:latin typeface="Calibri" pitchFamily="34" charset="0"/>
              </a:rPr>
              <a:t>, Richter, Frick, 1993) </a:t>
            </a:r>
            <a:endParaRPr lang="el-GR" sz="1400" dirty="0"/>
          </a:p>
        </p:txBody>
      </p:sp>
      <p:sp>
        <p:nvSpPr>
          <p:cNvPr id="7" name="6 - Ορθογώνιο"/>
          <p:cNvSpPr/>
          <p:nvPr/>
        </p:nvSpPr>
        <p:spPr>
          <a:xfrm>
            <a:off x="6331696" y="3482279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action="ppaction://hlinkfile"/>
              </a:rPr>
              <a:t>Anna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action="ppaction://hlinkfile"/>
              </a:rPr>
              <a:t>Jean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action="ppaction://hlinkfile"/>
              </a:rPr>
              <a:t>Ayres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Sanitized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99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004B82"/>
                </a:solidFill>
              </a:rPr>
              <a:t>Βιβλιογραφία </a:t>
            </a:r>
            <a:r>
              <a:rPr lang="el-GR" sz="2800" b="0" dirty="0" smtClean="0">
                <a:solidFill>
                  <a:srgbClr val="004B82"/>
                </a:solidFill>
              </a:rPr>
              <a:t>(</a:t>
            </a:r>
            <a:r>
              <a:rPr lang="en-US" sz="2800" b="0" dirty="0" smtClean="0">
                <a:solidFill>
                  <a:srgbClr val="004B82"/>
                </a:solidFill>
              </a:rPr>
              <a:t>2</a:t>
            </a:r>
            <a:r>
              <a:rPr lang="el-GR" sz="2800" b="0" dirty="0" smtClean="0">
                <a:solidFill>
                  <a:srgbClr val="004B82"/>
                </a:solidFill>
              </a:rPr>
              <a:t> από 4)</a:t>
            </a:r>
            <a:endParaRPr lang="el-GR" sz="2800" b="0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latin typeface="Calibri" pitchFamily="34" charset="0"/>
              </a:rPr>
              <a:t>Cuhn</a:t>
            </a:r>
            <a:r>
              <a:rPr lang="en-US" sz="2400" dirty="0" smtClean="0">
                <a:latin typeface="Calibri" pitchFamily="34" charset="0"/>
              </a:rPr>
              <a:t> SE, </a:t>
            </a:r>
            <a:r>
              <a:rPr lang="en-US" sz="2400" dirty="0" err="1" smtClean="0">
                <a:latin typeface="Calibri" pitchFamily="34" charset="0"/>
              </a:rPr>
              <a:t>Cermak</a:t>
            </a:r>
            <a:r>
              <a:rPr lang="en-US" sz="2400" dirty="0" smtClean="0">
                <a:latin typeface="Calibri" pitchFamily="34" charset="0"/>
              </a:rPr>
              <a:t> AS. Including the family perspective in sensory integration: Outcomes research. AJOT, 1998; 52(7): 540-546. </a:t>
            </a:r>
            <a:endParaRPr lang="el-GR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Dunn W. The impact of sensory processing abilities on the daily lives of young children and families: A conceptual model. Infants and Young Children, 1997; 9(4), 23–25.</a:t>
            </a:r>
            <a:endParaRPr lang="el-GR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Dunn, W. The Sensory Profile. San Antonio, TX: Psychological Corporation, 1999. </a:t>
            </a:r>
          </a:p>
          <a:p>
            <a:r>
              <a:rPr lang="en-US" sz="2400" dirty="0" smtClean="0">
                <a:latin typeface="Calibri" pitchFamily="34" charset="0"/>
              </a:rPr>
              <a:t>Kennedy P M , </a:t>
            </a:r>
            <a:r>
              <a:rPr lang="en-US" sz="2400" dirty="0" err="1" smtClean="0">
                <a:latin typeface="Calibri" pitchFamily="34" charset="0"/>
              </a:rPr>
              <a:t>Inglis</a:t>
            </a:r>
            <a:r>
              <a:rPr lang="en-US" sz="2400" dirty="0" smtClean="0">
                <a:latin typeface="Calibri" pitchFamily="34" charset="0"/>
              </a:rPr>
              <a:t> J T. Distribution and </a:t>
            </a:r>
            <a:r>
              <a:rPr lang="en-US" sz="2400" dirty="0" err="1" smtClean="0">
                <a:latin typeface="Calibri" pitchFamily="34" charset="0"/>
              </a:rPr>
              <a:t>behaviour</a:t>
            </a:r>
            <a:r>
              <a:rPr lang="en-US" sz="2400" dirty="0" smtClean="0">
                <a:latin typeface="Calibri" pitchFamily="34" charset="0"/>
              </a:rPr>
              <a:t> of glabrous </a:t>
            </a:r>
            <a:r>
              <a:rPr lang="en-US" sz="2400" dirty="0" err="1" smtClean="0">
                <a:latin typeface="Calibri" pitchFamily="34" charset="0"/>
              </a:rPr>
              <a:t>cutaneous</a:t>
            </a:r>
            <a:r>
              <a:rPr lang="en-US" sz="2400" dirty="0" smtClean="0">
                <a:latin typeface="Calibri" pitchFamily="34" charset="0"/>
              </a:rPr>
              <a:t> receptors in the human foot sole. J </a:t>
            </a:r>
            <a:r>
              <a:rPr lang="en-US" sz="2400" dirty="0" err="1" smtClean="0">
                <a:latin typeface="Calibri" pitchFamily="34" charset="0"/>
              </a:rPr>
              <a:t>Physiol</a:t>
            </a:r>
            <a:r>
              <a:rPr lang="en-US" sz="2400" dirty="0" smtClean="0">
                <a:latin typeface="Calibri" pitchFamily="34" charset="0"/>
              </a:rPr>
              <a:t> 2002;538:995-1002</a:t>
            </a:r>
          </a:p>
          <a:p>
            <a:r>
              <a:rPr lang="en-US" sz="2400" dirty="0" smtClean="0">
                <a:latin typeface="Calibri" pitchFamily="34" charset="0"/>
              </a:rPr>
              <a:t>King, AJ (2005). "Multisensory Integration: Strategies for Synchronization". Current Biology 15 (9): R339–R341.  </a:t>
            </a:r>
            <a:endParaRPr lang="el-GR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B82"/>
                </a:solidFill>
              </a:rPr>
              <a:t>Βιβλιογραφία </a:t>
            </a:r>
            <a:r>
              <a:rPr lang="el-GR" sz="2800" b="0" dirty="0" smtClean="0">
                <a:solidFill>
                  <a:srgbClr val="004B82"/>
                </a:solidFill>
              </a:rPr>
              <a:t>(</a:t>
            </a:r>
            <a:r>
              <a:rPr lang="en-US" sz="2800" b="0" dirty="0" smtClean="0">
                <a:solidFill>
                  <a:srgbClr val="004B82"/>
                </a:solidFill>
              </a:rPr>
              <a:t>3</a:t>
            </a:r>
            <a:r>
              <a:rPr lang="el-GR" sz="2800" b="0" dirty="0" smtClean="0">
                <a:solidFill>
                  <a:srgbClr val="004B82"/>
                </a:solidFill>
              </a:rPr>
              <a:t> από 4)</a:t>
            </a:r>
            <a:endParaRPr lang="el-GR" sz="2800" b="0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latin typeface="Calibri" pitchFamily="34" charset="0"/>
              </a:rPr>
              <a:t>Kranowitz</a:t>
            </a:r>
            <a:r>
              <a:rPr lang="en-US" sz="2400" dirty="0" smtClean="0">
                <a:latin typeface="Calibri" pitchFamily="34" charset="0"/>
              </a:rPr>
              <a:t> Carol (1998): The out-of-sync child. Skylight Press</a:t>
            </a:r>
          </a:p>
          <a:p>
            <a:r>
              <a:rPr lang="en-US" sz="2400" dirty="0" err="1" smtClean="0">
                <a:latin typeface="Calibri" pitchFamily="34" charset="0"/>
              </a:rPr>
              <a:t>Mailloux</a:t>
            </a:r>
            <a:r>
              <a:rPr lang="en-US" sz="2400" dirty="0" smtClean="0">
                <a:latin typeface="Calibri" pitchFamily="34" charset="0"/>
              </a:rPr>
              <a:t> et al. Verification and Clarification of Patterns of Sensory Integrative Dysfunction,  American Journal of Occupational Therapy, 2011; 65 (2): 143-151.</a:t>
            </a:r>
            <a:endParaRPr lang="el-GR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Miller JL, </a:t>
            </a:r>
            <a:r>
              <a:rPr lang="en-US" sz="2400" dirty="0" err="1" smtClean="0">
                <a:latin typeface="Calibri" pitchFamily="34" charset="0"/>
              </a:rPr>
              <a:t>Auzalone</a:t>
            </a:r>
            <a:r>
              <a:rPr lang="en-US" sz="2400" dirty="0" smtClean="0">
                <a:latin typeface="Calibri" pitchFamily="34" charset="0"/>
              </a:rPr>
              <a:t> EM, Lane JS, </a:t>
            </a:r>
            <a:r>
              <a:rPr lang="en-US" sz="2400" dirty="0" err="1" smtClean="0">
                <a:latin typeface="Calibri" pitchFamily="34" charset="0"/>
              </a:rPr>
              <a:t>Cermak</a:t>
            </a:r>
            <a:r>
              <a:rPr lang="en-US" sz="2400" dirty="0" smtClean="0">
                <a:latin typeface="Calibri" pitchFamily="34" charset="0"/>
              </a:rPr>
              <a:t> AS, </a:t>
            </a:r>
            <a:r>
              <a:rPr lang="en-US" sz="2400" dirty="0" err="1" smtClean="0">
                <a:latin typeface="Calibri" pitchFamily="34" charset="0"/>
              </a:rPr>
              <a:t>Osten</a:t>
            </a:r>
            <a:r>
              <a:rPr lang="en-US" sz="2400" dirty="0" smtClean="0">
                <a:latin typeface="Calibri" pitchFamily="34" charset="0"/>
              </a:rPr>
              <a:t> TE. </a:t>
            </a:r>
            <a:r>
              <a:rPr lang="el-GR" sz="2400" dirty="0" smtClean="0">
                <a:latin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</a:rPr>
              <a:t>2007</a:t>
            </a:r>
            <a:r>
              <a:rPr lang="el-GR" sz="2400" dirty="0" smtClean="0"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Concept evolution in sensory integration: A proposed </a:t>
            </a:r>
            <a:r>
              <a:rPr lang="en-US" sz="2400" dirty="0" err="1" smtClean="0">
                <a:latin typeface="Calibri" pitchFamily="34" charset="0"/>
              </a:rPr>
              <a:t>nosology</a:t>
            </a:r>
            <a:r>
              <a:rPr lang="en-US" sz="2400" dirty="0" smtClean="0">
                <a:latin typeface="Calibri" pitchFamily="34" charset="0"/>
              </a:rPr>
              <a:t> for diagnosis.  American journal of occupational therapy, 61: 135-140. </a:t>
            </a:r>
          </a:p>
          <a:p>
            <a:r>
              <a:rPr lang="en-US" sz="2400" dirty="0" err="1" smtClean="0">
                <a:latin typeface="Calibri" pitchFamily="34" charset="0"/>
              </a:rPr>
              <a:t>Oetter</a:t>
            </a:r>
            <a:r>
              <a:rPr lang="en-US" sz="2400" dirty="0" smtClean="0">
                <a:latin typeface="Calibri" pitchFamily="34" charset="0"/>
              </a:rPr>
              <a:t>, Richter, Frick. </a:t>
            </a:r>
            <a:r>
              <a:rPr lang="el-GR" sz="2400" dirty="0" smtClean="0">
                <a:latin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</a:rPr>
              <a:t>1993</a:t>
            </a:r>
            <a:r>
              <a:rPr lang="el-GR" sz="2400" dirty="0" smtClean="0"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M.O.R.E: Integrating The Mouth With Sensory And Postural Functions, PDP Press.</a:t>
            </a:r>
          </a:p>
          <a:p>
            <a:r>
              <a:rPr lang="en-US" sz="2400" dirty="0" smtClean="0">
                <a:latin typeface="Calibri" pitchFamily="34" charset="0"/>
              </a:rPr>
              <a:t>Samuel ADT, </a:t>
            </a:r>
            <a:r>
              <a:rPr lang="en-US" sz="2400" dirty="0" err="1" smtClean="0">
                <a:latin typeface="Calibri" pitchFamily="34" charset="0"/>
              </a:rPr>
              <a:t>Sengupta</a:t>
            </a:r>
            <a:r>
              <a:rPr lang="en-US" sz="2400" dirty="0" smtClean="0">
                <a:latin typeface="Calibri" pitchFamily="34" charset="0"/>
              </a:rPr>
              <a:t> P. (2005). "</a:t>
            </a:r>
            <a:r>
              <a:rPr lang="en-US" sz="2400" dirty="0" err="1" smtClean="0">
                <a:latin typeface="Calibri" pitchFamily="34" charset="0"/>
              </a:rPr>
              <a:t>Sensorimotor</a:t>
            </a:r>
            <a:r>
              <a:rPr lang="en-US" sz="2400" dirty="0" smtClean="0">
                <a:latin typeface="Calibri" pitchFamily="34" charset="0"/>
              </a:rPr>
              <a:t> integration: Locating locomotion in neural circuits". Current Biology </a:t>
            </a:r>
            <a:r>
              <a:rPr lang="en-US" sz="2400" b="1" dirty="0" smtClean="0">
                <a:latin typeface="Calibri" pitchFamily="34" charset="0"/>
              </a:rPr>
              <a:t>15</a:t>
            </a:r>
            <a:r>
              <a:rPr lang="en-US" sz="2400" dirty="0" smtClean="0">
                <a:latin typeface="Calibri" pitchFamily="34" charset="0"/>
              </a:rPr>
              <a:t> (9): R341–R353</a:t>
            </a:r>
            <a:endParaRPr lang="el-GR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B82"/>
                </a:solidFill>
              </a:rPr>
              <a:t>Βιβλιογραφία </a:t>
            </a:r>
            <a:r>
              <a:rPr lang="el-GR" sz="2800" b="0" dirty="0" smtClean="0">
                <a:solidFill>
                  <a:srgbClr val="004B82"/>
                </a:solidFill>
              </a:rPr>
              <a:t>(4 από 4)</a:t>
            </a:r>
            <a:endParaRPr lang="el-GR" sz="2800" b="0" dirty="0">
              <a:solidFill>
                <a:srgbClr val="004B8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Calibri" pitchFamily="34" charset="0"/>
              </a:rPr>
              <a:t>Smith </a:t>
            </a:r>
            <a:r>
              <a:rPr lang="en-US" sz="2400" dirty="0" err="1" smtClean="0">
                <a:latin typeface="Calibri" pitchFamily="34" charset="0"/>
              </a:rPr>
              <a:t>Roley</a:t>
            </a:r>
            <a:r>
              <a:rPr lang="en-US" sz="2400" dirty="0" smtClean="0">
                <a:latin typeface="Calibri" pitchFamily="34" charset="0"/>
              </a:rPr>
              <a:t> S, </a:t>
            </a:r>
            <a:r>
              <a:rPr lang="en-US" sz="2400" dirty="0" err="1" smtClean="0">
                <a:latin typeface="Calibri" pitchFamily="34" charset="0"/>
              </a:rPr>
              <a:t>Mailloux</a:t>
            </a:r>
            <a:r>
              <a:rPr lang="en-US" sz="2400" dirty="0" smtClean="0">
                <a:latin typeface="Calibri" pitchFamily="34" charset="0"/>
              </a:rPr>
              <a:t> Z, Miller-</a:t>
            </a:r>
            <a:r>
              <a:rPr lang="en-US" sz="2400" dirty="0" err="1" smtClean="0">
                <a:latin typeface="Calibri" pitchFamily="34" charset="0"/>
              </a:rPr>
              <a:t>Kuhaneck,H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Glennon</a:t>
            </a:r>
            <a:r>
              <a:rPr lang="en-US" sz="2400" dirty="0" smtClean="0">
                <a:latin typeface="Calibri" pitchFamily="34" charset="0"/>
              </a:rPr>
              <a:t> T. </a:t>
            </a:r>
            <a:r>
              <a:rPr lang="el-GR" sz="2400" dirty="0" smtClean="0">
                <a:latin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</a:rPr>
              <a:t>2007</a:t>
            </a:r>
            <a:r>
              <a:rPr lang="el-GR" sz="2400" dirty="0" smtClean="0"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. "Understanding Ayres' Sensory Integration“ . Occupational Therapy Faculty Publications</a:t>
            </a:r>
          </a:p>
          <a:p>
            <a:r>
              <a:rPr lang="en-US" sz="2400" dirty="0" smtClean="0">
                <a:latin typeface="Calibri" pitchFamily="34" charset="0"/>
              </a:rPr>
              <a:t>Stein BE, Stanford TR, Rowland BA (2009). "The neural basis of multisensory integration in the midbrain: its organization and maturation". Hear. Res.258 (1-2): 4–15. </a:t>
            </a:r>
          </a:p>
          <a:p>
            <a:r>
              <a:rPr lang="en-US" sz="2400" dirty="0" smtClean="0">
                <a:latin typeface="Calibri" pitchFamily="34" charset="0"/>
              </a:rPr>
              <a:t>Wilbarger P, Wilbarger J. </a:t>
            </a:r>
            <a:r>
              <a:rPr lang="el-GR" sz="2400" dirty="0" smtClean="0">
                <a:latin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</a:rPr>
              <a:t>1991 </a:t>
            </a:r>
            <a:r>
              <a:rPr lang="el-GR" sz="2400" dirty="0" smtClean="0">
                <a:latin typeface="Calibri" pitchFamily="34" charset="0"/>
              </a:rPr>
              <a:t>). </a:t>
            </a:r>
            <a:r>
              <a:rPr lang="en-US" sz="2400" dirty="0" smtClean="0">
                <a:latin typeface="Calibri" pitchFamily="34" charset="0"/>
              </a:rPr>
              <a:t>Sensory Defensiveness in children aged 2-12: An intervention guide for parents and other caretakers. Santa Barbara, Avanti Educational Programs.</a:t>
            </a:r>
            <a:endParaRPr lang="el-GR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Wilbarger P. </a:t>
            </a:r>
            <a:r>
              <a:rPr lang="el-GR" sz="2400" dirty="0" smtClean="0">
                <a:latin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</a:rPr>
              <a:t>1995</a:t>
            </a:r>
            <a:r>
              <a:rPr lang="el-GR" sz="2400" dirty="0" smtClean="0"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. </a:t>
            </a:r>
            <a:r>
              <a:rPr lang="en-US" sz="2400" dirty="0" err="1" smtClean="0">
                <a:latin typeface="Calibri" pitchFamily="34" charset="0"/>
              </a:rPr>
              <a:t>Τhe</a:t>
            </a:r>
            <a:r>
              <a:rPr lang="en-US" sz="2400" dirty="0" smtClean="0">
                <a:latin typeface="Calibri" pitchFamily="34" charset="0"/>
              </a:rPr>
              <a:t> sensory diet. Activity programs based on sensory processing theory.  Am Occupational Therapy Association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  <a:p>
            <a:endParaRPr lang="el-GR" sz="1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>
                <a:solidFill>
                  <a:prstClr val="black"/>
                </a:solidFill>
              </a:rPr>
              <a:t>Ειρήνη </a:t>
            </a:r>
            <a:r>
              <a:rPr lang="el-GR" sz="2000" dirty="0" err="1">
                <a:solidFill>
                  <a:prstClr val="black"/>
                </a:solidFill>
              </a:rPr>
              <a:t>Γραμματοπούλου</a:t>
            </a:r>
            <a:r>
              <a:rPr lang="el-GR" sz="2000" dirty="0">
                <a:solidFill>
                  <a:prstClr val="black"/>
                </a:solidFill>
              </a:rPr>
              <a:t>,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Χρύσα </a:t>
            </a:r>
            <a:r>
              <a:rPr lang="el-GR" sz="2000" dirty="0" err="1">
                <a:solidFill>
                  <a:prstClr val="black"/>
                </a:solidFill>
              </a:rPr>
              <a:t>Τζουγκρανά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/>
              <a:t>2014. </a:t>
            </a:r>
            <a:r>
              <a:rPr lang="el-GR" sz="2000" dirty="0">
                <a:solidFill>
                  <a:prstClr val="black"/>
                </a:solidFill>
              </a:rPr>
              <a:t>Ειρήνη </a:t>
            </a:r>
            <a:r>
              <a:rPr lang="el-GR" sz="2000" dirty="0" err="1">
                <a:solidFill>
                  <a:prstClr val="black"/>
                </a:solidFill>
              </a:rPr>
              <a:t>Γραμματοπούλου</a:t>
            </a:r>
            <a:r>
              <a:rPr lang="el-GR" sz="2000" dirty="0">
                <a:solidFill>
                  <a:prstClr val="black"/>
                </a:solidFill>
              </a:rPr>
              <a:t>, Χρύσα </a:t>
            </a:r>
            <a:r>
              <a:rPr lang="el-GR" sz="2000" dirty="0" err="1">
                <a:solidFill>
                  <a:prstClr val="black"/>
                </a:solidFill>
              </a:rPr>
              <a:t>Τζουγκρανά</a:t>
            </a:r>
            <a:r>
              <a:rPr lang="el-GR" sz="2000" dirty="0" smtClean="0"/>
              <a:t>. «</a:t>
            </a:r>
            <a:r>
              <a:rPr lang="el-GR" sz="2000" dirty="0"/>
              <a:t>Προσαρμοσμένη Κινητική Δραστηριότητα. Ενότητα 10: Αισθητηριακή ολοκλήρωση σε αναπτυξιακές </a:t>
            </a:r>
            <a:r>
              <a:rPr lang="el-GR" sz="2000" dirty="0" smtClean="0"/>
              <a:t>διαταραχές».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0" indent="0">
              <a:buNone/>
            </a:pPr>
            <a:r>
              <a:rPr lang="en-US" sz="2000" dirty="0" err="1"/>
              <a:t>Kassin</a:t>
            </a:r>
            <a:r>
              <a:rPr lang="en-US" sz="2000" dirty="0"/>
              <a:t>, S. (1998). </a:t>
            </a:r>
            <a:r>
              <a:rPr lang="en-US" sz="2000" i="1" dirty="0"/>
              <a:t>Psychology</a:t>
            </a:r>
            <a:r>
              <a:rPr lang="en-US" sz="2000" dirty="0"/>
              <a:t>, second edition. Upper Saddle River, NJ: Prentice Hall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0" indent="0">
              <a:buNone/>
            </a:pPr>
            <a:r>
              <a:rPr lang="en-US" sz="2000" dirty="0"/>
              <a:t>Lucy Jane Miller, Marie E. </a:t>
            </a:r>
            <a:r>
              <a:rPr lang="en-US" sz="2000" dirty="0" err="1"/>
              <a:t>Anzalone</a:t>
            </a:r>
            <a:r>
              <a:rPr lang="en-US" sz="2000" dirty="0"/>
              <a:t>, Shelly J. Lane, </a:t>
            </a:r>
            <a:r>
              <a:rPr lang="en-US" sz="2000" dirty="0" smtClean="0"/>
              <a:t>Sharon </a:t>
            </a:r>
            <a:r>
              <a:rPr lang="en-US" sz="2000" dirty="0"/>
              <a:t>A. </a:t>
            </a:r>
            <a:r>
              <a:rPr lang="en-US" sz="2000" dirty="0" err="1"/>
              <a:t>Cermak</a:t>
            </a:r>
            <a:r>
              <a:rPr lang="en-US" sz="2000" dirty="0"/>
              <a:t>, Elizabeth T. </a:t>
            </a:r>
            <a:r>
              <a:rPr lang="en-US" sz="2000" dirty="0" err="1"/>
              <a:t>Osten</a:t>
            </a:r>
            <a:r>
              <a:rPr lang="en-US" sz="2000" dirty="0"/>
              <a:t>, Concept Evolution in Sensory Integration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 smtClean="0"/>
              <a:t>A </a:t>
            </a:r>
            <a:r>
              <a:rPr lang="en-US" sz="2000" dirty="0"/>
              <a:t>Proposed Nosology for Diagnosis. The American Journal of Occupational Therapy, 2007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004B82"/>
                </a:solidFill>
              </a:rPr>
              <a:t>Υποθέσεις της θεωρίας Α.Ο.</a:t>
            </a:r>
            <a:endParaRPr lang="el-GR" sz="4000" dirty="0">
              <a:solidFill>
                <a:srgbClr val="004B82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 numCol="1">
            <a:noAutofit/>
          </a:bodyPr>
          <a:lstStyle/>
          <a:p>
            <a:pPr marL="449263" indent="-449263">
              <a:spcBef>
                <a:spcPts val="0"/>
              </a:spcBef>
            </a:pPr>
            <a:r>
              <a:rPr lang="el-GR" sz="2400" b="1" dirty="0" smtClean="0"/>
              <a:t>Πλαστικότητα του ΚΝΣ </a:t>
            </a:r>
            <a:r>
              <a:rPr lang="en-US" sz="2400" b="1" dirty="0" smtClean="0"/>
              <a:t>(neural plasticity)</a:t>
            </a:r>
            <a:endParaRPr lang="el-GR" sz="2400" b="1" dirty="0" smtClean="0"/>
          </a:p>
          <a:p>
            <a:pPr marL="449263" indent="0">
              <a:buNone/>
            </a:pPr>
            <a:r>
              <a:rPr lang="el-GR" sz="2400" dirty="0" smtClean="0"/>
              <a:t>Οι αισθητικοκινητικές εμπειρίες τροποποιούν τις νευρωνικές συνάψεις</a:t>
            </a:r>
            <a:endParaRPr lang="en-US" sz="2400" dirty="0" smtClean="0"/>
          </a:p>
          <a:p>
            <a:pPr marL="449263" indent="-449263">
              <a:spcBef>
                <a:spcPts val="0"/>
              </a:spcBef>
            </a:pPr>
            <a:r>
              <a:rPr lang="el-GR" sz="2400" b="1" dirty="0" smtClean="0"/>
              <a:t>Αναπτυξιακή διαδικασία </a:t>
            </a:r>
            <a:r>
              <a:rPr lang="en-US" sz="2400" b="1" dirty="0" smtClean="0"/>
              <a:t>(developmental process)</a:t>
            </a:r>
            <a:endParaRPr lang="el-GR" sz="2400" b="1" dirty="0" smtClean="0"/>
          </a:p>
          <a:p>
            <a:pPr marL="449263" indent="0">
              <a:buNone/>
            </a:pPr>
            <a:r>
              <a:rPr lang="el-GR" sz="2400" dirty="0" smtClean="0"/>
              <a:t>Ο εγκέφαλος κατά τη γέννηση είναι ανώριμος και ωριμάζει σταδιακά</a:t>
            </a:r>
            <a:endParaRPr lang="en-US" sz="2400" dirty="0" smtClean="0"/>
          </a:p>
          <a:p>
            <a:pPr marL="449263" indent="-449263">
              <a:spcBef>
                <a:spcPts val="0"/>
              </a:spcBef>
            </a:pPr>
            <a:r>
              <a:rPr lang="el-GR" sz="2400" b="1" dirty="0" smtClean="0"/>
              <a:t>Ιεραρχία ΚΝΣ </a:t>
            </a:r>
            <a:r>
              <a:rPr lang="en-US" sz="2400" b="1" dirty="0" smtClean="0"/>
              <a:t>(CNS </a:t>
            </a:r>
            <a:r>
              <a:rPr lang="en-US" sz="2400" b="1" dirty="0" err="1" smtClean="0"/>
              <a:t>hierrarchy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pPr marL="449263" indent="0">
              <a:buNone/>
            </a:pPr>
            <a:r>
              <a:rPr lang="el-GR" sz="2400" dirty="0" smtClean="0"/>
              <a:t>Ο εγκέφαλος δρα ως όλον, αποτελείται όμως από συστήματα ιεραρχικά δομημένα</a:t>
            </a:r>
            <a:endParaRPr lang="en-US" sz="2400" dirty="0" smtClean="0"/>
          </a:p>
          <a:p>
            <a:pPr marL="449263" indent="-449263">
              <a:spcBef>
                <a:spcPts val="0"/>
              </a:spcBef>
            </a:pPr>
            <a:r>
              <a:rPr lang="el-GR" sz="2400" b="1" dirty="0" smtClean="0"/>
              <a:t>Προσαρμοστική συμπεριφορά </a:t>
            </a:r>
            <a:r>
              <a:rPr lang="en-US" sz="2400" b="1" dirty="0" smtClean="0"/>
              <a:t>(adaptive response)</a:t>
            </a:r>
            <a:endParaRPr lang="el-GR" sz="2400" b="1" dirty="0" smtClean="0"/>
          </a:p>
          <a:p>
            <a:pPr marL="449263" indent="0">
              <a:buNone/>
            </a:pPr>
            <a:r>
              <a:rPr lang="el-GR" sz="2400" dirty="0" smtClean="0"/>
              <a:t>Κατάλληλη ενεργητική, σκόπιμη και ακριβής αντίδραση στα εξωτερικά ερεθίσματα </a:t>
            </a:r>
            <a:endParaRPr lang="en-US" sz="2400" dirty="0" smtClean="0"/>
          </a:p>
          <a:p>
            <a:pPr marL="449263" indent="-449263"/>
            <a:r>
              <a:rPr lang="el-GR" sz="2400" b="1" dirty="0" smtClean="0"/>
              <a:t>Εσωτερικό κίνητρο </a:t>
            </a:r>
            <a:r>
              <a:rPr lang="en-US" sz="2400" b="1" dirty="0" smtClean="0"/>
              <a:t>(inner drive)</a:t>
            </a:r>
            <a:endParaRPr lang="en-US" sz="1600" i="1" dirty="0" smtClean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7944" y="6381328"/>
            <a:ext cx="4031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buNone/>
            </a:pPr>
            <a:r>
              <a:rPr lang="en-US" i="1" dirty="0">
                <a:latin typeface="Calibri" pitchFamily="34" charset="0"/>
              </a:rPr>
              <a:t>(Ayres, 1974; </a:t>
            </a:r>
            <a:r>
              <a:rPr lang="en-US" i="1" dirty="0" err="1">
                <a:latin typeface="Calibri" pitchFamily="34" charset="0"/>
              </a:rPr>
              <a:t>Oetter</a:t>
            </a:r>
            <a:r>
              <a:rPr lang="en-US" i="1" dirty="0">
                <a:latin typeface="Calibri" pitchFamily="34" charset="0"/>
              </a:rPr>
              <a:t>, Richter, Frick, 1993) </a:t>
            </a:r>
          </a:p>
        </p:txBody>
      </p:sp>
    </p:spTree>
    <p:extLst>
      <p:ext uri="{BB962C8B-B14F-4D97-AF65-F5344CB8AC3E}">
        <p14:creationId xmlns:p14="http://schemas.microsoft.com/office/powerpoint/2010/main" val="28520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004B82"/>
                </a:solidFill>
              </a:rPr>
              <a:t>Φυσιολογική Α.Ο. </a:t>
            </a:r>
            <a:endParaRPr lang="en-US" dirty="0" smtClean="0">
              <a:solidFill>
                <a:srgbClr val="004B8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tabLst>
                <a:tab pos="357188" algn="l"/>
                <a:tab pos="806450" algn="l"/>
              </a:tabLst>
            </a:pPr>
            <a:r>
              <a:rPr lang="el-GR" sz="2600" dirty="0" smtClean="0"/>
              <a:t>Αποτελεί νευρολογική διαδικασία οργάνωσης σωματικών και περιβαλλοντικών πληροφοριών για χρήση στην καθημερινότητα</a:t>
            </a:r>
            <a:endParaRPr lang="en-US" sz="2600" dirty="0" smtClean="0"/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357188" algn="l"/>
                <a:tab pos="806450" algn="l"/>
              </a:tabLst>
            </a:pPr>
            <a:r>
              <a:rPr lang="el-GR" sz="2600" dirty="0" smtClean="0"/>
              <a:t>Συντελείται στο Κεντρικό Νευρικό Σύστημα</a:t>
            </a:r>
            <a:r>
              <a:rPr lang="en-US" sz="2400" dirty="0" smtClean="0"/>
              <a:t>	</a:t>
            </a:r>
            <a:endParaRPr lang="el-GR" sz="2400" dirty="0" smtClean="0"/>
          </a:p>
          <a:p>
            <a:pPr lvl="1" indent="-25400" algn="r" eaLnBrk="1" hangingPunct="1">
              <a:buNone/>
            </a:pPr>
            <a:r>
              <a:rPr lang="el-GR" sz="2400" i="1" dirty="0" smtClean="0"/>
              <a:t> </a:t>
            </a:r>
            <a:r>
              <a:rPr lang="en-US" sz="1400" i="1" dirty="0" smtClean="0"/>
              <a:t>(Blanche, Botticelli , Hallway , 1995)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5095" y="6011953"/>
            <a:ext cx="5796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buNone/>
            </a:pP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el-GR" sz="2400" i="1" dirty="0" err="1">
                <a:latin typeface="+mn-lt"/>
              </a:rPr>
              <a:t>Νούς</a:t>
            </a:r>
            <a:r>
              <a:rPr lang="el-GR" sz="2400" i="1" dirty="0">
                <a:latin typeface="+mn-lt"/>
              </a:rPr>
              <a:t> ορά και </a:t>
            </a:r>
            <a:r>
              <a:rPr lang="el-GR" sz="2400" i="1" dirty="0" err="1">
                <a:latin typeface="+mn-lt"/>
              </a:rPr>
              <a:t>νούς</a:t>
            </a:r>
            <a:r>
              <a:rPr lang="el-GR" sz="2400" i="1" dirty="0">
                <a:latin typeface="+mn-lt"/>
              </a:rPr>
              <a:t> ακούει</a:t>
            </a:r>
            <a:r>
              <a:rPr lang="en-US" sz="2400" i="1" dirty="0">
                <a:latin typeface="+mn-lt"/>
              </a:rPr>
              <a:t> </a:t>
            </a:r>
            <a:r>
              <a:rPr lang="el-G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2000" i="1" dirty="0">
                <a:latin typeface="+mn-lt"/>
              </a:rPr>
              <a:t>Επίχαρμος</a:t>
            </a:r>
            <a:r>
              <a:rPr lang="en-US" sz="2000" i="1" dirty="0">
                <a:latin typeface="+mn-lt"/>
              </a:rPr>
              <a:t> </a:t>
            </a:r>
            <a:r>
              <a:rPr lang="el-GR" sz="2000" i="1" dirty="0">
                <a:latin typeface="+mn-lt"/>
              </a:rPr>
              <a:t>ο </a:t>
            </a:r>
            <a:r>
              <a:rPr lang="el-GR" sz="2000" i="1" dirty="0" err="1">
                <a:latin typeface="+mn-lt"/>
              </a:rPr>
              <a:t>Κώος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2" descr="http://www.lifecoachusa.com/edisonhgdpage2/edisonhgdpage2images/SENSATION%20&amp;%20PERCEPTION%20AS%20A%20UNIFIED%20PROC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4429"/>
            <a:ext cx="5150918" cy="238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3421" y="5754582"/>
            <a:ext cx="30194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None/>
            </a:pPr>
            <a:r>
              <a:rPr lang="en-US" sz="1200" dirty="0" smtClean="0">
                <a:latin typeface="+mn-lt"/>
                <a:hlinkClick r:id="rId4"/>
              </a:rPr>
              <a:t>1pau-analisis-delacomunicacion.blogspot.gr</a:t>
            </a:r>
            <a:r>
              <a:rPr lang="en-US" sz="1200" dirty="0" smtClean="0">
                <a:latin typeface="+mn-lt"/>
              </a:rPr>
              <a:t> 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37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rgbClr val="004B82"/>
                </a:solidFill>
              </a:rPr>
              <a:t>Εμπλεκόμενα αισθητηριακά συστήματα</a:t>
            </a:r>
            <a:endParaRPr lang="en-US" dirty="0" smtClean="0">
              <a:solidFill>
                <a:srgbClr val="004B82"/>
              </a:solidFill>
            </a:endParaRPr>
          </a:p>
        </p:txBody>
      </p:sp>
      <p:graphicFrame>
        <p:nvGraphicFramePr>
          <p:cNvPr id="8" name="7 - Διάγραμμα"/>
          <p:cNvGraphicFramePr/>
          <p:nvPr>
            <p:extLst>
              <p:ext uri="{D42A27DB-BD31-4B8C-83A1-F6EECF244321}">
                <p14:modId xmlns:p14="http://schemas.microsoft.com/office/powerpoint/2010/main" val="723071913"/>
              </p:ext>
            </p:extLst>
          </p:nvPr>
        </p:nvGraphicFramePr>
        <p:xfrm>
          <a:off x="251520" y="1052736"/>
          <a:ext cx="88924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3779912" y="6215826"/>
            <a:ext cx="3693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600" i="1" dirty="0" smtClean="0">
                <a:latin typeface="+mn-lt"/>
              </a:rPr>
              <a:t>(Blanche, Botticelli , Hallway , 1995)</a:t>
            </a:r>
          </a:p>
        </p:txBody>
      </p:sp>
    </p:spTree>
    <p:extLst>
      <p:ext uri="{BB962C8B-B14F-4D97-AF65-F5344CB8AC3E}">
        <p14:creationId xmlns:p14="http://schemas.microsoft.com/office/powerpoint/2010/main" val="12216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83f68f4d3501b29ac9db1e9668143e7392e89"/>
</p:tagLst>
</file>

<file path=ppt/theme/theme1.xml><?xml version="1.0" encoding="utf-8"?>
<a:theme xmlns:a="http://schemas.openxmlformats.org/drawingml/2006/main" name="OC_template_updated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3583</Words>
  <Application>Microsoft Office PowerPoint</Application>
  <PresentationFormat>On-screen Show (4:3)</PresentationFormat>
  <Paragraphs>711</Paragraphs>
  <Slides>69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OC_template_updated</vt:lpstr>
      <vt:lpstr>Προσαρμοσμένη Κινητική Δραστηριότητα</vt:lpstr>
      <vt:lpstr>Αισθητηριακή ολοκλήρωση σε αναπτυξιακές διαταραχές  «ουδέν εν τη νοήσει ή μη πρότερον εν τη αισθήσει» Αριστοτέλης</vt:lpstr>
      <vt:lpstr>Περιεχόμενα (1 από 2)</vt:lpstr>
      <vt:lpstr>Περιεχόμενα (2 από 2)</vt:lpstr>
      <vt:lpstr>Αισθητηριακή Ολοκλήρωση-Α.Ο.</vt:lpstr>
      <vt:lpstr>Ορισμός της Α. Ο.</vt:lpstr>
      <vt:lpstr>Υποθέσεις της θεωρίας Α.Ο.</vt:lpstr>
      <vt:lpstr>Φυσιολογική Α.Ο. </vt:lpstr>
      <vt:lpstr>Εμπλεκόμενα αισθητηριακά συστήματα</vt:lpstr>
      <vt:lpstr>Βασικά στάδια επεξεργασίας πληροφοριών</vt:lpstr>
      <vt:lpstr>Πράξις</vt:lpstr>
      <vt:lpstr>Αισθητηριακά συστήματα (1 από 7) Σωματο- αισθητικό σύστημα</vt:lpstr>
      <vt:lpstr>Αισθητηριακά συστήματα (2 από 7) Σωματο- αισθητικό σύστημα</vt:lpstr>
      <vt:lpstr>Αισθητηριακά συστήματα (3 από 7) Ιδιοδεκτικότητα</vt:lpstr>
      <vt:lpstr>Αισθητηριακά συστήματα (4 από 7) Οπτικό σύστημα</vt:lpstr>
      <vt:lpstr>Αισθητηριακά συστήματα (5 από 7) Ακουστικό σύστημα</vt:lpstr>
      <vt:lpstr>Αισθητηριακά συστήματα (6 από 7) Αιθουσαίο σύστημα</vt:lpstr>
      <vt:lpstr>Αισθητηριακά συστήματα (7 από 7) Όσφρηση- Γεύση</vt:lpstr>
      <vt:lpstr>Μην ξεχνάμε!</vt:lpstr>
      <vt:lpstr>Δυσλειτουργία της αισθητηριακής ολοκλήρωσης-Δ.Α.Ο.</vt:lpstr>
      <vt:lpstr>Ποιον επηρεάζει η Δ.Α.Ο.?</vt:lpstr>
      <vt:lpstr>Μοντέλα κατηγοριοποίησης Δ.Α.Ο.  (1 από 4)</vt:lpstr>
      <vt:lpstr>Μοντέλα κατηγοριοποίησης Δ.Α.Ο. (2 από 4)</vt:lpstr>
      <vt:lpstr>Μοντέλα κατηγοριοποίησης Δ.Α.Ο.  (3 από 4)</vt:lpstr>
      <vt:lpstr>Μοντέλα κατηγοριοποίησης Δ.Α.Ο. (4 από 4)</vt:lpstr>
      <vt:lpstr>Προτεινόμενη νοσολογία για τη διάγνωση</vt:lpstr>
      <vt:lpstr>Α. Διαταραχές Αισθητηριακής Ρύθμισης</vt:lpstr>
      <vt:lpstr>Υπερ- αποκριτικότητα</vt:lpstr>
      <vt:lpstr>Κατηγορίες υπερ- αποκριτικότητας  (1 από 2)</vt:lpstr>
      <vt:lpstr>Κατηγορίες υπερ- αποκριτικότητας  (2 από 2)</vt:lpstr>
      <vt:lpstr>Υπο- αποκριτικότητα</vt:lpstr>
      <vt:lpstr>Κατηγορίες υπο-αποκριτικότητας  (1 από 2)</vt:lpstr>
      <vt:lpstr>Κατηγορίες υπο-αποκριτικότητας  (2 από 2)</vt:lpstr>
      <vt:lpstr>Αισθητηριακή Αναζήτηση</vt:lpstr>
      <vt:lpstr>Κατηγορίες αισθητηριακής αναζήτησης  (1 από 2)</vt:lpstr>
      <vt:lpstr>Κατηγορίες αισθητηριακής αναζήτησης  (2 από 2)</vt:lpstr>
      <vt:lpstr>Β. Διαταραχές Αισθητηριακής Διάκρισης  (1 από 2)</vt:lpstr>
      <vt:lpstr>Β. Διαταραχές Αισθητηριακής Διάκρισης  (2 από 2)</vt:lpstr>
      <vt:lpstr>Γ. Κινητικές Διαταραχές Αισθητηριακής Βάσης</vt:lpstr>
      <vt:lpstr>Δυσπραξίες</vt:lpstr>
      <vt:lpstr>Στασικές διαταραχές</vt:lpstr>
      <vt:lpstr>Βαρύτητα αισθητηριακής διαταραχής</vt:lpstr>
      <vt:lpstr>Θεραπεία Αισθητηριακής Ολοκλήρωσης (1 από 3)</vt:lpstr>
      <vt:lpstr>Θεραπεία Αισθητηριακής Ολοκλήρωσης (2 από 3)</vt:lpstr>
      <vt:lpstr>Θεραπεία Αισθητηριακής Ολοκλήρωσης (3 από 3)</vt:lpstr>
      <vt:lpstr>Αισθητηριακή Παρέμβαση</vt:lpstr>
      <vt:lpstr>Βασικά στοιχεία Αισθητηριακής Παρέμβασης (1 από 2)</vt:lpstr>
      <vt:lpstr>Βασικά στοιχεία Αισθητηριακής Παρέμβασης (2 από 2)</vt:lpstr>
      <vt:lpstr>Αισθητηριακή Δίαιτα</vt:lpstr>
      <vt:lpstr>Ενδεικτικές δραστηριότητες Αισθητηριακής Παρέμβασης</vt:lpstr>
      <vt:lpstr>Οπτικό Σύστημα</vt:lpstr>
      <vt:lpstr>Ακουστικό σύστημα</vt:lpstr>
      <vt:lpstr>Ιδιοδεκτικό Σύστημα</vt:lpstr>
      <vt:lpstr>Οσφρητικό - Γευστικό σύστημα</vt:lpstr>
      <vt:lpstr>Αιθουσαίο σύστημα</vt:lpstr>
      <vt:lpstr>Απτικό Σύστημα</vt:lpstr>
      <vt:lpstr>Παράρτημα (1 από 2)  Sensory Integration and Praxis Test (SIPT) (Ayres, 1982)</vt:lpstr>
      <vt:lpstr>Παράρτημα (2 από 2) Sensory Integration and Praxis Test (SIPT) (Ayres, 1982)</vt:lpstr>
      <vt:lpstr>Βιβλιογραφία (1 από 4)</vt:lpstr>
      <vt:lpstr>Βιβλιογραφία (2 από 4)</vt:lpstr>
      <vt:lpstr>Βιβλιογραφία (3 από 4)</vt:lpstr>
      <vt:lpstr>Βιβλιογραφία (4 από 4)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48</cp:revision>
  <dcterms:created xsi:type="dcterms:W3CDTF">2013-03-04T13:35:19Z</dcterms:created>
  <dcterms:modified xsi:type="dcterms:W3CDTF">2015-09-22T07:04:19Z</dcterms:modified>
</cp:coreProperties>
</file>