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  <p:sldMasterId id="2147483729" r:id="rId5"/>
    <p:sldMasterId id="2147483740" r:id="rId6"/>
    <p:sldMasterId id="2147483751" r:id="rId7"/>
    <p:sldMasterId id="2147483762" r:id="rId8"/>
  </p:sldMasterIdLst>
  <p:notesMasterIdLst>
    <p:notesMasterId r:id="rId62"/>
  </p:notesMasterIdLst>
  <p:handoutMasterIdLst>
    <p:handoutMasterId r:id="rId63"/>
  </p:handoutMasterIdLst>
  <p:sldIdLst>
    <p:sldId id="31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3" r:id="rId51"/>
    <p:sldId id="300" r:id="rId52"/>
    <p:sldId id="301" r:id="rId53"/>
    <p:sldId id="302" r:id="rId54"/>
    <p:sldId id="304" r:id="rId55"/>
    <p:sldId id="305" r:id="rId56"/>
    <p:sldId id="306" r:id="rId57"/>
    <p:sldId id="312" r:id="rId58"/>
    <p:sldId id="313" r:id="rId59"/>
    <p:sldId id="308" r:id="rId60"/>
    <p:sldId id="310" r:id="rId61"/>
  </p:sldIdLst>
  <p:sldSz cx="9144000" cy="6858000" type="screen4x3"/>
  <p:notesSz cx="7104063" cy="10234613"/>
  <p:custDataLst>
    <p:tags r:id="rId6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8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0126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96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34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76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7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5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43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2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4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6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8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37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4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4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9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4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4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4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4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78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92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8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5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4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2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9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1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0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2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6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2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53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2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0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2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0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0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4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0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2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9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1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2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2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28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2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9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11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1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3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5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3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03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42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3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5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7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9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1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-R_Helmert_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Relationship Id="rId4" Type="http://schemas.openxmlformats.org/officeDocument/2006/relationships/hyperlink" Target="http://commons.wikimedia.org/w/index.php?title=User:Carlo_Denis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rge_Gabriel_Stokes.jp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2.xml"/><Relationship Id="rId4" Type="http://schemas.openxmlformats.org/officeDocument/2006/relationships/hyperlink" Target="http://commons.wikimedia.org/wiki/User:File_Upload_Bot_(Magnus_Manske)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bert_Einstein_Head_Cleaned_N_Cropped.jp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2.xml"/><Relationship Id="rId4" Type="http://schemas.openxmlformats.org/officeDocument/2006/relationships/hyperlink" Target="http://commons.wikimedia.org/wiki/User:Jaakobou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ocation_Large_Hadron_Collider.PNG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://creativecommons.org/licenses/by-nd/2.0/deed.en" TargetMode="External"/><Relationship Id="rId5" Type="http://schemas.openxmlformats.org/officeDocument/2006/relationships/hyperlink" Target="http://www.flickr.com/photos/bisgovuk/" TargetMode="External"/><Relationship Id="rId10" Type="http://schemas.openxmlformats.org/officeDocument/2006/relationships/hyperlink" Target="http://creativecommons.org/licenses/by-sa/2.0/deed.en" TargetMode="External"/><Relationship Id="rId4" Type="http://schemas.openxmlformats.org/officeDocument/2006/relationships/hyperlink" Target="http://www.flickr.com/photos/bisgovuk/6979060787/" TargetMode="External"/><Relationship Id="rId9" Type="http://schemas.openxmlformats.org/officeDocument/2006/relationships/hyperlink" Target="http://commons.wikimedia.org/wiki/User:Zyku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Cyp" TargetMode="External"/><Relationship Id="rId4" Type="http://schemas.openxmlformats.org/officeDocument/2006/relationships/hyperlink" Target="http://en.wikipedia.org/wiki/File:Rotating_spherical_harmonics.gif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RACE_globe_animation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Maddox2&amp;action=edit&amp;redlink=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aturday2.deviantart.com/art/Fut-Earth-Map-for-quot-Solar-Wars-quot-182684024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77.png"/><Relationship Id="rId5" Type="http://schemas.openxmlformats.org/officeDocument/2006/relationships/hyperlink" Target="http://creativecommons.org/licenses/by-nc-nd/3.0/" TargetMode="External"/><Relationship Id="rId4" Type="http://schemas.openxmlformats.org/officeDocument/2006/relationships/hyperlink" Target="http://caturday2.deviantart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eoids_sm.jp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2.xml"/><Relationship Id="rId4" Type="http://schemas.openxmlformats.org/officeDocument/2006/relationships/hyperlink" Target="http://commons.wikimedia.org/wiki/User:Rainald62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el.wikipedia.org/wiki/%CE%91%CF%81%CF%87%CE%B5%CE%AF%CE%BF:GodfreyKneller-IsaacNewton-168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el.wikipedia.org/wiki/%CE%91%CF%81%CF%87%CE%B5%CE%AF%CE%BF:GodfreyKneller-IsaacNewton-1689.jpg" TargetMode="External"/><Relationship Id="rId5" Type="http://schemas.openxmlformats.org/officeDocument/2006/relationships/hyperlink" Target="http://en.wikipedia.org/wiki/File:Alexis_Clairault.jpg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F%81%CF%87%CE%B5%CE%AF%CE%BF:Carl_Friedrich_Gauss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5" Type="http://schemas.openxmlformats.org/officeDocument/2006/relationships/hyperlink" Target="http://el.wikipedia.org/wiki/%CE%91%CF%81%CF%87%CE%B5%CE%AF%CE%BF:Friedrich_Wilhelm_Bessel.jpeg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ierre-Simon_Laplace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commons.wikimedia.org/w/index.php?title=User:Luestling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19662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 txBox="1">
            <a:spLocks/>
          </p:cNvSpPr>
          <p:nvPr/>
        </p:nvSpPr>
        <p:spPr>
          <a:xfrm>
            <a:off x="1043608" y="2636912"/>
            <a:ext cx="714580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sz="3700" b="1" dirty="0" smtClean="0"/>
              <a:t>Ενότητα 10</a:t>
            </a:r>
            <a:r>
              <a:rPr lang="en-US" sz="3700" b="1" dirty="0" smtClean="0"/>
              <a:t>: </a:t>
            </a:r>
            <a:r>
              <a:rPr lang="el-GR" sz="3700" dirty="0" smtClean="0"/>
              <a:t>Εισαγωγή στη Φυσική Γεωδαισία και στη μελέτη του πεδίου βαρύτητας της Γης</a:t>
            </a:r>
            <a:endParaRPr lang="en-US" sz="3700" dirty="0" smtClean="0"/>
          </a:p>
          <a:p>
            <a:pPr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l-GR" dirty="0" smtClean="0"/>
              <a:t>Βασίλης Δ. </a:t>
            </a:r>
            <a:r>
              <a:rPr lang="el-GR" dirty="0" err="1" smtClean="0"/>
              <a:t>Ανδριτσάνος</a:t>
            </a:r>
            <a:endParaRPr lang="el-GR" dirty="0" smtClean="0"/>
          </a:p>
          <a:p>
            <a:pPr fontAlgn="auto">
              <a:spcAft>
                <a:spcPts val="0"/>
              </a:spcAft>
            </a:pPr>
            <a:r>
              <a:rPr lang="el-GR" dirty="0" smtClean="0"/>
              <a:t>Δρ. Αγρονόμος - Τοπογράφος Μηχανικός ΑΠΘ</a:t>
            </a:r>
          </a:p>
          <a:p>
            <a:pPr fontAlgn="auto">
              <a:spcAft>
                <a:spcPts val="0"/>
              </a:spcAft>
            </a:pPr>
            <a:r>
              <a:rPr lang="el-GR" dirty="0" smtClean="0"/>
              <a:t>Επίκουρος Καθηγητής ΤΕΙ Αθήνας</a:t>
            </a: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l-GR" dirty="0"/>
              <a:t>Τμήμα Πολιτικών Μηχανικών ΤΕ </a:t>
            </a:r>
          </a:p>
          <a:p>
            <a:pPr fontAlgn="auto">
              <a:spcAft>
                <a:spcPts val="0"/>
              </a:spcAft>
            </a:pPr>
            <a:r>
              <a:rPr lang="el-GR" dirty="0"/>
              <a:t>Κατεύθυνση Μηχανικών Τοπογραφίας &amp; </a:t>
            </a:r>
            <a:r>
              <a:rPr lang="el-GR" dirty="0" err="1"/>
              <a:t>Γεωπληροφορικής</a:t>
            </a:r>
            <a:r>
              <a:rPr lang="el-GR" dirty="0"/>
              <a:t> ΤΕ</a:t>
            </a:r>
          </a:p>
          <a:p>
            <a:pPr fontAlgn="auto"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85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6η ΠΕΡΙΟΔΟΣ: 18ος αιώνας </a:t>
            </a:r>
            <a:r>
              <a:rPr lang="el-GR" dirty="0" err="1">
                <a:solidFill>
                  <a:prstClr val="black"/>
                </a:solidFill>
              </a:rPr>
              <a:t>μ.Χ</a:t>
            </a:r>
            <a:r>
              <a:rPr lang="el-GR" dirty="0">
                <a:solidFill>
                  <a:prstClr val="black"/>
                </a:solidFill>
              </a:rPr>
              <a:t>. - 19ος αιώνας μ.Χ</a:t>
            </a:r>
            <a:r>
              <a:rPr lang="el-GR" dirty="0" smtClean="0">
                <a:solidFill>
                  <a:prstClr val="black"/>
                </a:solidFill>
              </a:rPr>
              <a:t>. (4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09488"/>
            <a:ext cx="8229600" cy="2016224"/>
          </a:xfrm>
        </p:spPr>
        <p:txBody>
          <a:bodyPr/>
          <a:lstStyle/>
          <a:p>
            <a:pPr marL="391686" lvl="0" indent="-293764">
              <a:lnSpc>
                <a:spcPct val="112000"/>
              </a:lnSpc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Πρώτος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Γεωδ</a:t>
            </a:r>
            <a:r>
              <a:rPr lang="en-US" sz="2400" dirty="0">
                <a:solidFill>
                  <a:prstClr val="black"/>
                </a:solidFill>
              </a:rPr>
              <a:t>αιτικός Συγγραφέας: “Μαθηματική και Φυσική Θεωρία της Γεωδαισίας” (1880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Εισ</a:t>
            </a:r>
            <a:r>
              <a:rPr lang="en-US" sz="2400" dirty="0">
                <a:solidFill>
                  <a:prstClr val="black"/>
                </a:solidFill>
              </a:rPr>
              <a:t>αγωγή των αποκλίσεων της κατακορύφου στον υπολογισμό των παραμέτρων του ελλειψοειδούς μοντέλου.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20" y="3284984"/>
            <a:ext cx="2109999" cy="2405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9839" y="6076248"/>
            <a:ext cx="324036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Friedrich R.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Helmert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1843 - 1917</a:t>
            </a:r>
          </a:p>
        </p:txBody>
      </p:sp>
      <p:sp>
        <p:nvSpPr>
          <p:cNvPr id="8" name="Rectangle 7"/>
          <p:cNvSpPr/>
          <p:nvPr/>
        </p:nvSpPr>
        <p:spPr>
          <a:xfrm>
            <a:off x="3011207" y="5707857"/>
            <a:ext cx="269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F-R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Helmert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 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Carlo Denis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6η ΠΕΡΙΟΔΟΣ: 18ος αιώνας </a:t>
            </a:r>
            <a:r>
              <a:rPr lang="el-GR" dirty="0" err="1">
                <a:solidFill>
                  <a:prstClr val="black"/>
                </a:solidFill>
              </a:rPr>
              <a:t>μ.Χ</a:t>
            </a:r>
            <a:r>
              <a:rPr lang="el-GR" dirty="0">
                <a:solidFill>
                  <a:prstClr val="black"/>
                </a:solidFill>
              </a:rPr>
              <a:t>. - 19ος αιώνας μ.Χ</a:t>
            </a:r>
            <a:r>
              <a:rPr lang="el-GR" dirty="0" smtClean="0">
                <a:solidFill>
                  <a:prstClr val="black"/>
                </a:solidFill>
              </a:rPr>
              <a:t>. (5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944216"/>
          </a:xfrm>
        </p:spPr>
        <p:txBody>
          <a:bodyPr/>
          <a:lstStyle/>
          <a:p>
            <a:pPr marL="391686" lvl="0" indent="-293764">
              <a:lnSpc>
                <a:spcPct val="112000"/>
              </a:lnSpc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Πρώτη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κλειστή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σχέση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γι</a:t>
            </a:r>
            <a:r>
              <a:rPr lang="en-US" sz="2400" dirty="0">
                <a:solidFill>
                  <a:prstClr val="black"/>
                </a:solidFill>
              </a:rPr>
              <a:t>α τον υπολογισμό του γεωειδούς από μετρήσεις βαρύτητας πάνω στην γήινη </a:t>
            </a:r>
            <a:r>
              <a:rPr lang="en-US" sz="2400" dirty="0" smtClean="0">
                <a:solidFill>
                  <a:prstClr val="black"/>
                </a:solidFill>
              </a:rPr>
              <a:t>επιφάνεια</a:t>
            </a:r>
            <a:r>
              <a:rPr lang="el-GR" sz="2400" dirty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Πρώτη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λύση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του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Γεωδ</a:t>
            </a:r>
            <a:r>
              <a:rPr lang="en-US" sz="2400" dirty="0">
                <a:solidFill>
                  <a:prstClr val="black"/>
                </a:solidFill>
              </a:rPr>
              <a:t>αιτικού Προβλήματος Συνοριακών Τιμών </a:t>
            </a:r>
            <a:r>
              <a:rPr lang="en-US" sz="2400" i="1" dirty="0">
                <a:solidFill>
                  <a:prstClr val="black"/>
                </a:solidFill>
              </a:rPr>
              <a:t>(Geodetic Boundary Value Problem</a:t>
            </a:r>
            <a:r>
              <a:rPr lang="en-US" sz="2400" i="1" dirty="0" smtClean="0">
                <a:solidFill>
                  <a:prstClr val="black"/>
                </a:solidFill>
              </a:rPr>
              <a:t>)</a:t>
            </a:r>
            <a:r>
              <a:rPr lang="el-GR" sz="2400" i="1" dirty="0" smtClean="0">
                <a:solidFill>
                  <a:prstClr val="black"/>
                </a:solidFill>
              </a:rPr>
              <a:t>.</a:t>
            </a:r>
            <a:endParaRPr lang="en-US" sz="2400" i="1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99" y="3195928"/>
            <a:ext cx="1848373" cy="2448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35745" y="6076248"/>
            <a:ext cx="252028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George G. Stokes</a:t>
            </a:r>
          </a:p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1819 - 1903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9701" y="5719688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George Gabriel Stokes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File Upload Bot (Magnus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Manske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)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20ος αιώνας: </a:t>
            </a:r>
            <a:r>
              <a:rPr lang="el-GR" dirty="0" smtClean="0"/>
              <a:t>Γενική Θεωρία Σχετικότητας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24011"/>
            <a:ext cx="5410944" cy="504056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Βαρύτητα: ιδιότητα του ίδιου του χώρου και όχι δύναμη ανάμεσα σε δύο </a:t>
            </a:r>
            <a:r>
              <a:rPr lang="el-GR" sz="2400" dirty="0" smtClean="0"/>
              <a:t>σώματα,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Η ύλη προκαλεί καμπύλωση του χωροχρόνου: </a:t>
            </a:r>
            <a:r>
              <a:rPr lang="el-GR" sz="2400" dirty="0" smtClean="0"/>
              <a:t>βαρύτητα,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Αναπαράσταση με επίπεδο ελαστικό </a:t>
            </a:r>
            <a:r>
              <a:rPr lang="el-GR" sz="2400" dirty="0" smtClean="0"/>
              <a:t>φύλλο,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Θεωρία του ενοποιημένου πεδίου: κοινή περιγραφή όλων των δυνάμεων της φύσης (ηλεκτρομαγνητισμός, ασθενής και ισχυρή πυρηνική δύναμη και </a:t>
            </a:r>
            <a:r>
              <a:rPr lang="el-GR" sz="2400" dirty="0" err="1"/>
              <a:t>βαρυτική</a:t>
            </a:r>
            <a:r>
              <a:rPr lang="el-GR" sz="2400" dirty="0"/>
              <a:t> έλξη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201068"/>
            <a:ext cx="2286198" cy="296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6"/>
          <p:cNvSpPr/>
          <p:nvPr/>
        </p:nvSpPr>
        <p:spPr>
          <a:xfrm>
            <a:off x="6156176" y="417007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Albert Einstein Head Cleaned N Cropped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Jaakobou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496608" y="4898959"/>
            <a:ext cx="1893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Albert Einstein</a:t>
            </a:r>
          </a:p>
          <a:p>
            <a:r>
              <a:rPr lang="en-US" sz="2000" dirty="0">
                <a:latin typeface="+mn-lt"/>
              </a:rPr>
              <a:t>1879 - 1955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 smtClean="0"/>
              <a:t>Νεότερες απόψεις σχετικά με τη βαρύτητα</a:t>
            </a:r>
            <a:endParaRPr lang="el-GR" sz="3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46697"/>
            <a:ext cx="5064392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b="1" dirty="0"/>
              <a:t>Βαρύτητα: </a:t>
            </a:r>
            <a:r>
              <a:rPr lang="el-GR" sz="2400" dirty="0"/>
              <a:t>δύναμη ασθενής. Ειδικός εξοπλισμός για τη μελέτη </a:t>
            </a:r>
            <a:r>
              <a:rPr lang="el-GR" sz="2400" dirty="0" smtClean="0"/>
              <a:t>της,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2009: CERN - Γενεύη: Μεγάλος Επιταχυντής </a:t>
            </a:r>
            <a:r>
              <a:rPr lang="el-GR" sz="2400" dirty="0" err="1"/>
              <a:t>Αδρονίων</a:t>
            </a:r>
            <a:r>
              <a:rPr lang="el-GR" sz="2400" dirty="0"/>
              <a:t> (</a:t>
            </a:r>
            <a:r>
              <a:rPr lang="el-GR" sz="2400" dirty="0" err="1"/>
              <a:t>Large</a:t>
            </a:r>
            <a:r>
              <a:rPr lang="el-GR" sz="2400" dirty="0"/>
              <a:t> </a:t>
            </a:r>
            <a:r>
              <a:rPr lang="el-GR" sz="2400" dirty="0" err="1"/>
              <a:t>Hadron</a:t>
            </a:r>
            <a:r>
              <a:rPr lang="el-GR" sz="2400" dirty="0"/>
              <a:t> </a:t>
            </a:r>
            <a:r>
              <a:rPr lang="el-GR" sz="2400" dirty="0" err="1"/>
              <a:t>Collider</a:t>
            </a:r>
            <a:r>
              <a:rPr lang="el-GR" sz="2400" dirty="0"/>
              <a:t> - LHC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 err="1"/>
              <a:t>Ποιά</a:t>
            </a:r>
            <a:r>
              <a:rPr lang="el-GR" sz="2400" dirty="0"/>
              <a:t> είναι τα αίτια που προκαλούν τη βαρύτητα;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Είναι η πρώτη δύναμη που παρατηρήθηκε στη φύση, αλλά και εκείνη που αδυνατεί να ελέγξει ο </a:t>
            </a:r>
            <a:r>
              <a:rPr lang="el-GR" sz="2400" dirty="0" smtClean="0"/>
              <a:t>άνθρωπος</a:t>
            </a:r>
            <a:r>
              <a:rPr lang="el-GR" dirty="0"/>
              <a:t>.</a:t>
            </a: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82" y="1221656"/>
            <a:ext cx="3179794" cy="213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6"/>
          <p:cNvSpPr/>
          <p:nvPr/>
        </p:nvSpPr>
        <p:spPr>
          <a:xfrm>
            <a:off x="5636347" y="3393866"/>
            <a:ext cx="3226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National Science and Engineering Week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Department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for Business, Innovation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and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Skills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(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bisgovuk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94867" y="640786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8" name="Picture 7" descr="Location_Large_Hadron_Collider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0463" y="4077072"/>
            <a:ext cx="2088232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6"/>
          <p:cNvSpPr/>
          <p:nvPr/>
        </p:nvSpPr>
        <p:spPr>
          <a:xfrm>
            <a:off x="5641761" y="6172532"/>
            <a:ext cx="3226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8"/>
              </a:rPr>
              <a:t>Location Large Hadron </a:t>
            </a:r>
            <a:r>
              <a:rPr lang="en-US" sz="1200" dirty="0" smtClean="0">
                <a:latin typeface="+mn-lt"/>
                <a:hlinkClick r:id="rId8"/>
              </a:rPr>
              <a:t>Collider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9" tooltip="User:Zykure"/>
              </a:rPr>
              <a:t>Zykure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0"/>
              </a:rPr>
              <a:t>CC BY-SA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0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Παγκόσμια Έλξη</a:t>
            </a:r>
            <a:r>
              <a:rPr lang="en-US" dirty="0" smtClean="0"/>
              <a:t> </a:t>
            </a:r>
            <a:r>
              <a:rPr lang="en-US" sz="3200" b="0" dirty="0" smtClean="0"/>
              <a:t>(1</a:t>
            </a:r>
            <a:r>
              <a:rPr lang="el-GR" sz="3200" b="0" dirty="0" smtClean="0"/>
              <a:t> από</a:t>
            </a:r>
            <a:r>
              <a:rPr lang="en-US" sz="3200" b="0" dirty="0" smtClean="0"/>
              <a:t> 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124744"/>
            <a:ext cx="5915000" cy="2016224"/>
          </a:xfrm>
        </p:spPr>
        <p:txBody>
          <a:bodyPr>
            <a:normAutofit lnSpcReduction="10000"/>
          </a:bodyPr>
          <a:lstStyle/>
          <a:p>
            <a:pPr>
              <a:lnSpc>
                <a:spcPct val="112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sz="2400" dirty="0"/>
              <a:t>Νόμος </a:t>
            </a:r>
            <a:r>
              <a:rPr lang="en-US" sz="2400" dirty="0" err="1"/>
              <a:t>του</a:t>
            </a:r>
            <a:r>
              <a:rPr lang="en-US" sz="2400" dirty="0"/>
              <a:t> </a:t>
            </a:r>
            <a:r>
              <a:rPr lang="en-US" sz="2400" dirty="0" err="1"/>
              <a:t>Νεύτων</a:t>
            </a:r>
            <a:r>
              <a:rPr lang="en-US" sz="2400" dirty="0"/>
              <a:t>α ανάμεσα σε δύο μάζες m1 και m2 με συντεταγμένες (ξ, η, ζ) και (x, y, z) </a:t>
            </a:r>
            <a:r>
              <a:rPr lang="en-US" sz="2400" dirty="0" smtClean="0"/>
              <a:t>αντίστοιχα</a:t>
            </a:r>
            <a:r>
              <a:rPr lang="el-GR" sz="2400" dirty="0" smtClean="0"/>
              <a:t>,</a:t>
            </a:r>
            <a:endParaRPr lang="en-US" sz="2400" dirty="0"/>
          </a:p>
          <a:p>
            <a:pPr>
              <a:lnSpc>
                <a:spcPct val="112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 = 6.673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MgOpen Cosmetica" charset="0"/>
              </a:rPr>
              <a:t>×10</a:t>
            </a:r>
            <a:r>
              <a:rPr lang="en-US" sz="2400" baseline="33000" dirty="0">
                <a:latin typeface="Cambria Math" panose="02040503050406030204" pitchFamily="18" charset="0"/>
                <a:ea typeface="Cambria Math" panose="02040503050406030204" pitchFamily="18" charset="0"/>
                <a:cs typeface="MgOpen Cosmetica" charset="0"/>
              </a:rPr>
              <a:t>-10</a:t>
            </a:r>
            <a:r>
              <a:rPr lang="en-US" sz="2400" baseline="33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400" baseline="33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sz="2400" baseline="33000" dirty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sec</a:t>
            </a:r>
            <a:r>
              <a:rPr lang="en-US" sz="2400" baseline="33000" dirty="0"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3253060"/>
                <a:ext cx="2520280" cy="747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53060"/>
                <a:ext cx="2520280" cy="74725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8976" y="4531760"/>
                <a:ext cx="5355232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76" y="4531760"/>
                <a:ext cx="5355232" cy="5395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Ομάδα 48"/>
          <p:cNvGrpSpPr/>
          <p:nvPr/>
        </p:nvGrpSpPr>
        <p:grpSpPr>
          <a:xfrm>
            <a:off x="5484316" y="2329247"/>
            <a:ext cx="3463979" cy="2233634"/>
            <a:chOff x="5266411" y="2095758"/>
            <a:chExt cx="3463979" cy="2233634"/>
          </a:xfrm>
        </p:grpSpPr>
        <p:sp>
          <p:nvSpPr>
            <p:cNvPr id="40" name="TextBox 39"/>
            <p:cNvSpPr txBox="1"/>
            <p:nvPr/>
          </p:nvSpPr>
          <p:spPr>
            <a:xfrm>
              <a:off x="5266411" y="3929282"/>
              <a:ext cx="3498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X</a:t>
              </a:r>
              <a:endParaRPr lang="el-GR" sz="2000" dirty="0">
                <a:latin typeface="+mn-lt"/>
              </a:endParaRPr>
            </a:p>
          </p:txBody>
        </p:sp>
        <p:grpSp>
          <p:nvGrpSpPr>
            <p:cNvPr id="48" name="Ομάδα 47"/>
            <p:cNvGrpSpPr/>
            <p:nvPr/>
          </p:nvGrpSpPr>
          <p:grpSpPr>
            <a:xfrm>
              <a:off x="5508104" y="2095758"/>
              <a:ext cx="3222286" cy="2202513"/>
              <a:chOff x="5158243" y="2056830"/>
              <a:chExt cx="3222286" cy="2202513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 flipV="1">
                <a:off x="5839402" y="3680673"/>
                <a:ext cx="1727212" cy="1785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ύγραμμο βέλος σύνδεσης 28"/>
              <p:cNvCxnSpPr/>
              <p:nvPr/>
            </p:nvCxnSpPr>
            <p:spPr>
              <a:xfrm flipV="1">
                <a:off x="5839402" y="2420888"/>
                <a:ext cx="0" cy="127763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Ευθύγραμμο βέλος σύνδεσης 32"/>
              <p:cNvCxnSpPr/>
              <p:nvPr/>
            </p:nvCxnSpPr>
            <p:spPr>
              <a:xfrm flipH="1">
                <a:off x="5158243" y="3686617"/>
                <a:ext cx="699722" cy="5727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Ευθεία γραμμή σύνδεσης 35"/>
              <p:cNvCxnSpPr/>
              <p:nvPr/>
            </p:nvCxnSpPr>
            <p:spPr>
              <a:xfrm flipV="1">
                <a:off x="6126944" y="2496168"/>
                <a:ext cx="1152128" cy="868844"/>
              </a:xfrm>
              <a:prstGeom prst="line">
                <a:avLst/>
              </a:prstGeom>
              <a:ln w="476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Έλλειψη 36"/>
              <p:cNvSpPr/>
              <p:nvPr/>
            </p:nvSpPr>
            <p:spPr>
              <a:xfrm>
                <a:off x="7261324" y="2377056"/>
                <a:ext cx="183101" cy="2160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8" name="Έλλειψη 37"/>
              <p:cNvSpPr/>
              <p:nvPr/>
            </p:nvSpPr>
            <p:spPr>
              <a:xfrm>
                <a:off x="5967840" y="3318470"/>
                <a:ext cx="183101" cy="21602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49933" y="2219069"/>
                <a:ext cx="349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Z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275430" y="3632993"/>
                <a:ext cx="349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Y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74866" y="3408703"/>
                <a:ext cx="3498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O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496719" y="2239726"/>
                <a:ext cx="883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(</a:t>
                </a:r>
                <a:r>
                  <a:rPr lang="en-US" sz="2000" dirty="0" err="1" smtClean="0">
                    <a:latin typeface="+mn-lt"/>
                  </a:rPr>
                  <a:t>x,y,z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83831" y="3240359"/>
                <a:ext cx="883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(</a:t>
                </a:r>
                <a:r>
                  <a:rPr lang="el-GR" sz="2000" dirty="0">
                    <a:latin typeface="+mn-lt"/>
                  </a:rPr>
                  <a:t>ξ</a:t>
                </a:r>
                <a:r>
                  <a:rPr lang="en-US" sz="2000" dirty="0" smtClean="0">
                    <a:latin typeface="+mn-lt"/>
                  </a:rPr>
                  <a:t>,</a:t>
                </a:r>
                <a:r>
                  <a:rPr lang="el-GR" sz="2000" dirty="0">
                    <a:latin typeface="+mn-lt"/>
                  </a:rPr>
                  <a:t>η</a:t>
                </a:r>
                <a:r>
                  <a:rPr lang="en-US" sz="2000" dirty="0" smtClean="0">
                    <a:latin typeface="+mn-lt"/>
                  </a:rPr>
                  <a:t>,</a:t>
                </a:r>
                <a:r>
                  <a:rPr lang="el-GR" sz="2000" dirty="0" smtClean="0">
                    <a:latin typeface="+mn-lt"/>
                  </a:rPr>
                  <a:t>ζ</a:t>
                </a:r>
                <a:r>
                  <a:rPr lang="en-US" sz="2000" dirty="0" smtClean="0">
                    <a:latin typeface="+mn-lt"/>
                  </a:rPr>
                  <a:t>)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682207" y="2800045"/>
                <a:ext cx="14745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Απόσταση</a:t>
                </a:r>
                <a:r>
                  <a:rPr lang="en-US" sz="2000" dirty="0" smtClean="0">
                    <a:latin typeface="+mn-lt"/>
                  </a:rPr>
                  <a:t> l</a:t>
                </a:r>
                <a:endParaRPr lang="el-GR" sz="2000" dirty="0"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5803124" y="2997379"/>
                    <a:ext cx="36009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3124" y="2997379"/>
                    <a:ext cx="360099" cy="276999"/>
                  </a:xfrm>
                  <a:prstGeom prst="rect">
                    <a:avLst/>
                  </a:prstGeom>
                  <a:blipFill rotWithShape="0">
                    <a:blip r:embed="rId4" cstate="print"/>
                    <a:stretch>
                      <a:fillRect l="-8475" r="-5085" b="-1739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239422" y="2056830"/>
                    <a:ext cx="3654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9422" y="2056830"/>
                    <a:ext cx="365420" cy="276999"/>
                  </a:xfrm>
                  <a:prstGeom prst="rect">
                    <a:avLst/>
                  </a:prstGeom>
                  <a:blipFill rotWithShape="0">
                    <a:blip r:embed="rId5" cstate="print"/>
                    <a:stretch>
                      <a:fillRect l="-8333" r="-3333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Παγκόσμια Έλξη </a:t>
            </a:r>
            <a:r>
              <a:rPr lang="el-GR" sz="3200" b="0" dirty="0" smtClean="0"/>
              <a:t>(2 από</a:t>
            </a:r>
            <a:r>
              <a:rPr lang="en-US" sz="3200" b="0" dirty="0" smtClean="0"/>
              <a:t> 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26303" y="1196752"/>
                <a:ext cx="5327144" cy="5040560"/>
              </a:xfrm>
            </p:spPr>
            <p:txBody>
              <a:bodyPr/>
              <a:lstStyle/>
              <a:p>
                <a:r>
                  <a:rPr lang="el-GR" sz="2400" dirty="0" smtClean="0"/>
                  <a:t>Όταν η μία μάζα αντικατασταθεί με τη μονάδα μάζας, τότε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b: η δύναμη που ασκεί η μονάδα μάζας σε σημείο απόστασης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l-GR" sz="2400" dirty="0"/>
              </a:p>
              <a:p>
                <a:pPr>
                  <a:spcBef>
                    <a:spcPts val="2400"/>
                  </a:spcBef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303" y="1196752"/>
                <a:ext cx="5327144" cy="5040560"/>
              </a:xfrm>
              <a:blipFill rotWithShape="1">
                <a:blip r:embed="rId2" cstate="print"/>
                <a:stretch>
                  <a:fillRect l="-1602" t="-967" r="-22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060" y="4581128"/>
                <a:ext cx="5355232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60" y="4581128"/>
                <a:ext cx="5355232" cy="53957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Ομάδα 52"/>
          <p:cNvGrpSpPr/>
          <p:nvPr/>
        </p:nvGrpSpPr>
        <p:grpSpPr>
          <a:xfrm>
            <a:off x="4582344" y="1139907"/>
            <a:ext cx="4459032" cy="3326666"/>
            <a:chOff x="4675065" y="1150902"/>
            <a:chExt cx="4459032" cy="3326666"/>
          </a:xfrm>
        </p:grpSpPr>
        <p:sp>
          <p:nvSpPr>
            <p:cNvPr id="52" name="Ελεύθερη σχεδίαση 51"/>
            <p:cNvSpPr/>
            <p:nvPr/>
          </p:nvSpPr>
          <p:spPr>
            <a:xfrm>
              <a:off x="6146800" y="3073400"/>
              <a:ext cx="457200" cy="431800"/>
            </a:xfrm>
            <a:custGeom>
              <a:avLst/>
              <a:gdLst>
                <a:gd name="connsiteX0" fmla="*/ 203200 w 457200"/>
                <a:gd name="connsiteY0" fmla="*/ 0 h 431800"/>
                <a:gd name="connsiteX1" fmla="*/ 406400 w 457200"/>
                <a:gd name="connsiteY1" fmla="*/ 177800 h 431800"/>
                <a:gd name="connsiteX2" fmla="*/ 457200 w 457200"/>
                <a:gd name="connsiteY2" fmla="*/ 254000 h 431800"/>
                <a:gd name="connsiteX3" fmla="*/ 0 w 457200"/>
                <a:gd name="connsiteY3" fmla="*/ 431800 h 431800"/>
                <a:gd name="connsiteX4" fmla="*/ 203200 w 457200"/>
                <a:gd name="connsiteY4" fmla="*/ 0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" h="431800">
                  <a:moveTo>
                    <a:pt x="203200" y="0"/>
                  </a:moveTo>
                  <a:lnTo>
                    <a:pt x="406400" y="177800"/>
                  </a:lnTo>
                  <a:lnTo>
                    <a:pt x="457200" y="254000"/>
                  </a:lnTo>
                  <a:lnTo>
                    <a:pt x="0" y="4318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" name="Ευθύγραμμο βέλος σύνδεσης 7"/>
            <p:cNvCxnSpPr/>
            <p:nvPr/>
          </p:nvCxnSpPr>
          <p:spPr>
            <a:xfrm flipV="1">
              <a:off x="6156176" y="1484784"/>
              <a:ext cx="0" cy="20162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ύγραμμο βέλος σύνδεσης 8"/>
            <p:cNvCxnSpPr/>
            <p:nvPr/>
          </p:nvCxnSpPr>
          <p:spPr>
            <a:xfrm>
              <a:off x="6156176" y="3501008"/>
              <a:ext cx="216024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ύγραμμο βέλος σύνδεσης 12"/>
            <p:cNvCxnSpPr/>
            <p:nvPr/>
          </p:nvCxnSpPr>
          <p:spPr>
            <a:xfrm flipV="1">
              <a:off x="6156175" y="1916832"/>
              <a:ext cx="792089" cy="158417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ύγραμμο βέλος σύνδεσης 19"/>
            <p:cNvCxnSpPr/>
            <p:nvPr/>
          </p:nvCxnSpPr>
          <p:spPr>
            <a:xfrm flipV="1">
              <a:off x="6156174" y="2744924"/>
              <a:ext cx="1728194" cy="7560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>
              <a:off x="6948264" y="1952836"/>
              <a:ext cx="878617" cy="7920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ύγραμμο βέλος σύνδεσης 31"/>
            <p:cNvCxnSpPr/>
            <p:nvPr/>
          </p:nvCxnSpPr>
          <p:spPr>
            <a:xfrm flipH="1" flipV="1">
              <a:off x="7387572" y="2448598"/>
              <a:ext cx="410221" cy="332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Ευθύγραμμο βέλος σύνδεσης 35"/>
            <p:cNvCxnSpPr/>
            <p:nvPr/>
          </p:nvCxnSpPr>
          <p:spPr>
            <a:xfrm flipH="1">
              <a:off x="4927093" y="3510885"/>
              <a:ext cx="1238148" cy="7822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048163" y="115090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Z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75065" y="4077458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X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61330" y="3300953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Y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87572" y="1997476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96075" y="321125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O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20733" y="1502323"/>
              <a:ext cx="1322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P’ (</a:t>
              </a:r>
              <a:r>
                <a:rPr lang="en-US" sz="2000" dirty="0" err="1" smtClean="0">
                  <a:latin typeface="+mn-lt"/>
                </a:rPr>
                <a:t>x’,y’,z</a:t>
              </a:r>
              <a:r>
                <a:rPr lang="en-US" sz="2000" dirty="0" smtClean="0">
                  <a:latin typeface="+mn-lt"/>
                </a:rPr>
                <a:t>’)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91676" y="2344813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r’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30661" y="2901421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Ψ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25700" y="178604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m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83516" y="273736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r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44308" y="2493207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b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11573" y="2580872"/>
              <a:ext cx="13225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 (</a:t>
              </a:r>
              <a:r>
                <a:rPr lang="en-US" sz="2000" dirty="0" err="1" smtClean="0">
                  <a:latin typeface="+mn-lt"/>
                </a:rPr>
                <a:t>x,y,z</a:t>
              </a:r>
              <a:r>
                <a:rPr lang="en-US" sz="2000" dirty="0" smtClean="0">
                  <a:latin typeface="+mn-lt"/>
                </a:rPr>
                <a:t>)</a:t>
              </a:r>
              <a:endParaRPr lang="el-GR" sz="2000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Επιτ</a:t>
            </a:r>
            <a:r>
              <a:rPr lang="el-GR" dirty="0"/>
              <a:t>ά</a:t>
            </a:r>
            <a:r>
              <a:rPr lang="el-GR" dirty="0" smtClean="0"/>
              <a:t>χυνση της βαρύτητας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b="1" dirty="0"/>
              <a:t>g: επιτάχυνση της </a:t>
            </a:r>
            <a:r>
              <a:rPr lang="el-GR" sz="2400" b="1" dirty="0" smtClean="0"/>
              <a:t>βαρύτητας,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b="1" dirty="0"/>
              <a:t>b: επιτάχυνση των ελκτικών </a:t>
            </a:r>
            <a:r>
              <a:rPr lang="el-GR" sz="2400" b="1" dirty="0" smtClean="0"/>
              <a:t>δυνάμεων,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b="1" dirty="0"/>
              <a:t>z: φυγόκεντρη </a:t>
            </a:r>
            <a:r>
              <a:rPr lang="el-GR" sz="2400" b="1" dirty="0" smtClean="0"/>
              <a:t>επιτάχυνση,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dirty="0"/>
              <a:t>ω = 7.292115×10-5 </a:t>
            </a:r>
            <a:r>
              <a:rPr lang="el-GR" sz="2400" dirty="0" err="1" smtClean="0"/>
              <a:t>rad</a:t>
            </a:r>
            <a:r>
              <a:rPr lang="el-GR" sz="2400" dirty="0" smtClean="0"/>
              <a:t>/</a:t>
            </a:r>
            <a:r>
              <a:rPr lang="el-GR" sz="2400" dirty="0" err="1" smtClean="0"/>
              <a:t>sec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Μονάδα SI: </a:t>
            </a:r>
            <a:r>
              <a:rPr lang="el-GR" sz="2400" dirty="0" smtClean="0"/>
              <a:t>m/sec2,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 </a:t>
            </a:r>
            <a:r>
              <a:rPr lang="el-GR" sz="2400" dirty="0" err="1"/>
              <a:t>Gal</a:t>
            </a:r>
            <a:r>
              <a:rPr lang="el-GR" sz="2400" dirty="0"/>
              <a:t> = 1 </a:t>
            </a:r>
            <a:r>
              <a:rPr lang="el-GR" sz="2400" dirty="0" smtClean="0"/>
              <a:t>cm/sec2,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 </a:t>
            </a:r>
            <a:r>
              <a:rPr lang="el-GR" sz="2400" dirty="0" err="1"/>
              <a:t>mGal</a:t>
            </a:r>
            <a:r>
              <a:rPr lang="el-GR" sz="2400" dirty="0"/>
              <a:t> = 10-5 </a:t>
            </a:r>
            <a:r>
              <a:rPr lang="el-GR" sz="2400" dirty="0" smtClean="0"/>
              <a:t>m/sec2,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Διεύθυνση του διανύσματος της </a:t>
            </a:r>
            <a:r>
              <a:rPr lang="el-GR" sz="2400" dirty="0" smtClean="0"/>
              <a:t>βαρύτητας : </a:t>
            </a:r>
            <a:r>
              <a:rPr lang="el-GR" sz="2400" u="sng" dirty="0"/>
              <a:t>η διεύθυνση της </a:t>
            </a:r>
            <a:r>
              <a:rPr lang="el-GR" sz="2400" u="sng" dirty="0" err="1" smtClean="0"/>
              <a:t>κατακορύφου</a:t>
            </a:r>
            <a:r>
              <a:rPr lang="el-GR" sz="2400" u="sng" dirty="0" smtClean="0"/>
              <a:t>.</a:t>
            </a:r>
            <a:endParaRPr lang="el-GR" sz="2400" u="sng" dirty="0"/>
          </a:p>
          <a:p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1183059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183059"/>
                <a:ext cx="1800200" cy="4616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43800" y="1183059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z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800" y="1183059"/>
                <a:ext cx="1800200" cy="4616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424" t="-9211" b="-30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Ομάδα 79"/>
          <p:cNvGrpSpPr/>
          <p:nvPr/>
        </p:nvGrpSpPr>
        <p:grpSpPr>
          <a:xfrm>
            <a:off x="4913141" y="2314267"/>
            <a:ext cx="3784003" cy="3345953"/>
            <a:chOff x="4913141" y="2314267"/>
            <a:chExt cx="3784003" cy="3345953"/>
          </a:xfrm>
        </p:grpSpPr>
        <p:sp>
          <p:nvSpPr>
            <p:cNvPr id="79" name="Ελεύθερη σχεδίαση 78"/>
            <p:cNvSpPr/>
            <p:nvPr/>
          </p:nvSpPr>
          <p:spPr>
            <a:xfrm>
              <a:off x="4940300" y="3136900"/>
              <a:ext cx="3670300" cy="1435100"/>
            </a:xfrm>
            <a:custGeom>
              <a:avLst/>
              <a:gdLst>
                <a:gd name="connsiteX0" fmla="*/ 0 w 3670300"/>
                <a:gd name="connsiteY0" fmla="*/ 1193800 h 1435100"/>
                <a:gd name="connsiteX1" fmla="*/ 254000 w 3670300"/>
                <a:gd name="connsiteY1" fmla="*/ 800100 h 1435100"/>
                <a:gd name="connsiteX2" fmla="*/ 571500 w 3670300"/>
                <a:gd name="connsiteY2" fmla="*/ 520700 h 1435100"/>
                <a:gd name="connsiteX3" fmla="*/ 990600 w 3670300"/>
                <a:gd name="connsiteY3" fmla="*/ 190500 h 1435100"/>
                <a:gd name="connsiteX4" fmla="*/ 1397000 w 3670300"/>
                <a:gd name="connsiteY4" fmla="*/ 50800 h 1435100"/>
                <a:gd name="connsiteX5" fmla="*/ 1841500 w 3670300"/>
                <a:gd name="connsiteY5" fmla="*/ 0 h 1435100"/>
                <a:gd name="connsiteX6" fmla="*/ 2400300 w 3670300"/>
                <a:gd name="connsiteY6" fmla="*/ 63500 h 1435100"/>
                <a:gd name="connsiteX7" fmla="*/ 3022600 w 3670300"/>
                <a:gd name="connsiteY7" fmla="*/ 419100 h 1435100"/>
                <a:gd name="connsiteX8" fmla="*/ 3429000 w 3670300"/>
                <a:gd name="connsiteY8" fmla="*/ 800100 h 1435100"/>
                <a:gd name="connsiteX9" fmla="*/ 3670300 w 3670300"/>
                <a:gd name="connsiteY9" fmla="*/ 1219200 h 1435100"/>
                <a:gd name="connsiteX10" fmla="*/ 3467100 w 3670300"/>
                <a:gd name="connsiteY10" fmla="*/ 1270000 h 1435100"/>
                <a:gd name="connsiteX11" fmla="*/ 3200400 w 3670300"/>
                <a:gd name="connsiteY11" fmla="*/ 1295400 h 1435100"/>
                <a:gd name="connsiteX12" fmla="*/ 2832100 w 3670300"/>
                <a:gd name="connsiteY12" fmla="*/ 1333500 h 1435100"/>
                <a:gd name="connsiteX13" fmla="*/ 2438400 w 3670300"/>
                <a:gd name="connsiteY13" fmla="*/ 1333500 h 1435100"/>
                <a:gd name="connsiteX14" fmla="*/ 2108200 w 3670300"/>
                <a:gd name="connsiteY14" fmla="*/ 1320800 h 1435100"/>
                <a:gd name="connsiteX15" fmla="*/ 1778000 w 3670300"/>
                <a:gd name="connsiteY15" fmla="*/ 1358900 h 1435100"/>
                <a:gd name="connsiteX16" fmla="*/ 1358900 w 3670300"/>
                <a:gd name="connsiteY16" fmla="*/ 1435100 h 1435100"/>
                <a:gd name="connsiteX17" fmla="*/ 977900 w 3670300"/>
                <a:gd name="connsiteY17" fmla="*/ 1422400 h 1435100"/>
                <a:gd name="connsiteX18" fmla="*/ 520700 w 3670300"/>
                <a:gd name="connsiteY18" fmla="*/ 1371600 h 1435100"/>
                <a:gd name="connsiteX19" fmla="*/ 127000 w 3670300"/>
                <a:gd name="connsiteY19" fmla="*/ 1333500 h 1435100"/>
                <a:gd name="connsiteX20" fmla="*/ 0 w 3670300"/>
                <a:gd name="connsiteY20" fmla="*/ 1193800 h 143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70300" h="1435100">
                  <a:moveTo>
                    <a:pt x="0" y="1193800"/>
                  </a:moveTo>
                  <a:lnTo>
                    <a:pt x="254000" y="800100"/>
                  </a:lnTo>
                  <a:lnTo>
                    <a:pt x="571500" y="520700"/>
                  </a:lnTo>
                  <a:lnTo>
                    <a:pt x="990600" y="190500"/>
                  </a:lnTo>
                  <a:lnTo>
                    <a:pt x="1397000" y="50800"/>
                  </a:lnTo>
                  <a:lnTo>
                    <a:pt x="1841500" y="0"/>
                  </a:lnTo>
                  <a:lnTo>
                    <a:pt x="2400300" y="63500"/>
                  </a:lnTo>
                  <a:lnTo>
                    <a:pt x="3022600" y="419100"/>
                  </a:lnTo>
                  <a:lnTo>
                    <a:pt x="3429000" y="800100"/>
                  </a:lnTo>
                  <a:lnTo>
                    <a:pt x="3670300" y="1219200"/>
                  </a:lnTo>
                  <a:lnTo>
                    <a:pt x="3467100" y="1270000"/>
                  </a:lnTo>
                  <a:lnTo>
                    <a:pt x="3200400" y="1295400"/>
                  </a:lnTo>
                  <a:lnTo>
                    <a:pt x="2832100" y="1333500"/>
                  </a:lnTo>
                  <a:lnTo>
                    <a:pt x="2438400" y="1333500"/>
                  </a:lnTo>
                  <a:lnTo>
                    <a:pt x="2108200" y="1320800"/>
                  </a:lnTo>
                  <a:lnTo>
                    <a:pt x="1778000" y="1358900"/>
                  </a:lnTo>
                  <a:lnTo>
                    <a:pt x="1358900" y="1435100"/>
                  </a:lnTo>
                  <a:lnTo>
                    <a:pt x="977900" y="1422400"/>
                  </a:lnTo>
                  <a:lnTo>
                    <a:pt x="520700" y="1371600"/>
                  </a:lnTo>
                  <a:lnTo>
                    <a:pt x="127000" y="1333500"/>
                  </a:lnTo>
                  <a:lnTo>
                    <a:pt x="0" y="11938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Κύβος 16"/>
            <p:cNvSpPr/>
            <p:nvPr/>
          </p:nvSpPr>
          <p:spPr>
            <a:xfrm>
              <a:off x="5220072" y="4509120"/>
              <a:ext cx="495150" cy="432048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" name="Ευθύγραμμο βέλος σύνδεσης 8"/>
            <p:cNvCxnSpPr/>
            <p:nvPr/>
          </p:nvCxnSpPr>
          <p:spPr>
            <a:xfrm flipH="1" flipV="1">
              <a:off x="6695347" y="2633289"/>
              <a:ext cx="73786" cy="280831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H="1" flipV="1">
              <a:off x="5455033" y="4811094"/>
              <a:ext cx="1223246" cy="5904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ύγραμμο βέλος σύνδεσης 17"/>
            <p:cNvCxnSpPr/>
            <p:nvPr/>
          </p:nvCxnSpPr>
          <p:spPr>
            <a:xfrm flipH="1">
              <a:off x="6571825" y="3717032"/>
              <a:ext cx="1240535" cy="1296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ύγραμμο βέλος σύνδεσης 20"/>
            <p:cNvCxnSpPr/>
            <p:nvPr/>
          </p:nvCxnSpPr>
          <p:spPr>
            <a:xfrm flipV="1">
              <a:off x="6830457" y="3717032"/>
              <a:ext cx="1053911" cy="16845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ύγραμμο βέλος σύνδεσης 28"/>
            <p:cNvCxnSpPr/>
            <p:nvPr/>
          </p:nvCxnSpPr>
          <p:spPr>
            <a:xfrm flipH="1">
              <a:off x="7343801" y="4037445"/>
              <a:ext cx="449713" cy="9758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ύγραμμο βέλος σύνδεσης 32"/>
            <p:cNvCxnSpPr/>
            <p:nvPr/>
          </p:nvCxnSpPr>
          <p:spPr>
            <a:xfrm flipV="1">
              <a:off x="6732240" y="3594715"/>
              <a:ext cx="1115235" cy="322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ύγραμμο βέλος σύνδεσης 36"/>
            <p:cNvCxnSpPr/>
            <p:nvPr/>
          </p:nvCxnSpPr>
          <p:spPr>
            <a:xfrm>
              <a:off x="8106816" y="3594715"/>
              <a:ext cx="59032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/>
            <p:nvPr/>
          </p:nvCxnSpPr>
          <p:spPr>
            <a:xfrm flipV="1">
              <a:off x="5455033" y="3626948"/>
              <a:ext cx="2357327" cy="11162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Ελεύθερη σχεδίαση 53"/>
            <p:cNvSpPr/>
            <p:nvPr/>
          </p:nvSpPr>
          <p:spPr>
            <a:xfrm>
              <a:off x="4940300" y="3159914"/>
              <a:ext cx="2984500" cy="1170786"/>
            </a:xfrm>
            <a:custGeom>
              <a:avLst/>
              <a:gdLst>
                <a:gd name="connsiteX0" fmla="*/ 0 w 2984500"/>
                <a:gd name="connsiteY0" fmla="*/ 1170786 h 1170786"/>
                <a:gd name="connsiteX1" fmla="*/ 355600 w 2984500"/>
                <a:gd name="connsiteY1" fmla="*/ 650086 h 1170786"/>
                <a:gd name="connsiteX2" fmla="*/ 876300 w 2984500"/>
                <a:gd name="connsiteY2" fmla="*/ 243686 h 1170786"/>
                <a:gd name="connsiteX3" fmla="*/ 1460500 w 2984500"/>
                <a:gd name="connsiteY3" fmla="*/ 27786 h 1170786"/>
                <a:gd name="connsiteX4" fmla="*/ 2311400 w 2984500"/>
                <a:gd name="connsiteY4" fmla="*/ 40486 h 1170786"/>
                <a:gd name="connsiteX5" fmla="*/ 2984500 w 2984500"/>
                <a:gd name="connsiteY5" fmla="*/ 370686 h 1170786"/>
                <a:gd name="connsiteX6" fmla="*/ 2984500 w 2984500"/>
                <a:gd name="connsiteY6" fmla="*/ 370686 h 1170786"/>
                <a:gd name="connsiteX7" fmla="*/ 2984500 w 2984500"/>
                <a:gd name="connsiteY7" fmla="*/ 370686 h 117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4500" h="1170786">
                  <a:moveTo>
                    <a:pt x="0" y="1170786"/>
                  </a:moveTo>
                  <a:cubicBezTo>
                    <a:pt x="104775" y="987694"/>
                    <a:pt x="209550" y="804603"/>
                    <a:pt x="355600" y="650086"/>
                  </a:cubicBezTo>
                  <a:cubicBezTo>
                    <a:pt x="501650" y="495569"/>
                    <a:pt x="692150" y="347403"/>
                    <a:pt x="876300" y="243686"/>
                  </a:cubicBezTo>
                  <a:cubicBezTo>
                    <a:pt x="1060450" y="139969"/>
                    <a:pt x="1221317" y="61653"/>
                    <a:pt x="1460500" y="27786"/>
                  </a:cubicBezTo>
                  <a:cubicBezTo>
                    <a:pt x="1699683" y="-6081"/>
                    <a:pt x="2057400" y="-16664"/>
                    <a:pt x="2311400" y="40486"/>
                  </a:cubicBezTo>
                  <a:cubicBezTo>
                    <a:pt x="2565400" y="97636"/>
                    <a:pt x="2984500" y="370686"/>
                    <a:pt x="2984500" y="370686"/>
                  </a:cubicBezTo>
                  <a:lnTo>
                    <a:pt x="2984500" y="370686"/>
                  </a:lnTo>
                  <a:lnTo>
                    <a:pt x="2984500" y="37068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Ελεύθερη σχεδίαση 54"/>
            <p:cNvSpPr/>
            <p:nvPr/>
          </p:nvSpPr>
          <p:spPr>
            <a:xfrm>
              <a:off x="8051800" y="3644900"/>
              <a:ext cx="546100" cy="711200"/>
            </a:xfrm>
            <a:custGeom>
              <a:avLst/>
              <a:gdLst>
                <a:gd name="connsiteX0" fmla="*/ 0 w 546100"/>
                <a:gd name="connsiteY0" fmla="*/ 0 h 711200"/>
                <a:gd name="connsiteX1" fmla="*/ 355600 w 546100"/>
                <a:gd name="connsiteY1" fmla="*/ 342900 h 711200"/>
                <a:gd name="connsiteX2" fmla="*/ 546100 w 546100"/>
                <a:gd name="connsiteY2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6100" h="711200">
                  <a:moveTo>
                    <a:pt x="0" y="0"/>
                  </a:moveTo>
                  <a:cubicBezTo>
                    <a:pt x="132291" y="112183"/>
                    <a:pt x="264583" y="224367"/>
                    <a:pt x="355600" y="342900"/>
                  </a:cubicBezTo>
                  <a:cubicBezTo>
                    <a:pt x="446617" y="461433"/>
                    <a:pt x="496358" y="586316"/>
                    <a:pt x="546100" y="711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Ελεύθερη σχεδίαση 57"/>
            <p:cNvSpPr/>
            <p:nvPr/>
          </p:nvSpPr>
          <p:spPr>
            <a:xfrm>
              <a:off x="6512810" y="2895600"/>
              <a:ext cx="397155" cy="203610"/>
            </a:xfrm>
            <a:custGeom>
              <a:avLst/>
              <a:gdLst>
                <a:gd name="connsiteX0" fmla="*/ 141990 w 397155"/>
                <a:gd name="connsiteY0" fmla="*/ 0 h 203610"/>
                <a:gd name="connsiteX1" fmla="*/ 65790 w 397155"/>
                <a:gd name="connsiteY1" fmla="*/ 38100 h 203610"/>
                <a:gd name="connsiteX2" fmla="*/ 2290 w 397155"/>
                <a:gd name="connsiteY2" fmla="*/ 88900 h 203610"/>
                <a:gd name="connsiteX3" fmla="*/ 27690 w 397155"/>
                <a:gd name="connsiteY3" fmla="*/ 177800 h 203610"/>
                <a:gd name="connsiteX4" fmla="*/ 154690 w 397155"/>
                <a:gd name="connsiteY4" fmla="*/ 203200 h 203610"/>
                <a:gd name="connsiteX5" fmla="*/ 256290 w 397155"/>
                <a:gd name="connsiteY5" fmla="*/ 190500 h 203610"/>
                <a:gd name="connsiteX6" fmla="*/ 332490 w 397155"/>
                <a:gd name="connsiteY6" fmla="*/ 152400 h 203610"/>
                <a:gd name="connsiteX7" fmla="*/ 395990 w 397155"/>
                <a:gd name="connsiteY7" fmla="*/ 139700 h 203610"/>
                <a:gd name="connsiteX8" fmla="*/ 370590 w 397155"/>
                <a:gd name="connsiteY8" fmla="*/ 38100 h 203610"/>
                <a:gd name="connsiteX9" fmla="*/ 332490 w 397155"/>
                <a:gd name="connsiteY9" fmla="*/ 12700 h 20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155" h="203610">
                  <a:moveTo>
                    <a:pt x="141990" y="0"/>
                  </a:moveTo>
                  <a:cubicBezTo>
                    <a:pt x="115531" y="11641"/>
                    <a:pt x="89073" y="23283"/>
                    <a:pt x="65790" y="38100"/>
                  </a:cubicBezTo>
                  <a:cubicBezTo>
                    <a:pt x="42507" y="52917"/>
                    <a:pt x="8640" y="65617"/>
                    <a:pt x="2290" y="88900"/>
                  </a:cubicBezTo>
                  <a:cubicBezTo>
                    <a:pt x="-4060" y="112183"/>
                    <a:pt x="2290" y="158750"/>
                    <a:pt x="27690" y="177800"/>
                  </a:cubicBezTo>
                  <a:cubicBezTo>
                    <a:pt x="53090" y="196850"/>
                    <a:pt x="116590" y="201083"/>
                    <a:pt x="154690" y="203200"/>
                  </a:cubicBezTo>
                  <a:cubicBezTo>
                    <a:pt x="192790" y="205317"/>
                    <a:pt x="226657" y="198967"/>
                    <a:pt x="256290" y="190500"/>
                  </a:cubicBezTo>
                  <a:cubicBezTo>
                    <a:pt x="285923" y="182033"/>
                    <a:pt x="309207" y="160867"/>
                    <a:pt x="332490" y="152400"/>
                  </a:cubicBezTo>
                  <a:cubicBezTo>
                    <a:pt x="355773" y="143933"/>
                    <a:pt x="389640" y="158750"/>
                    <a:pt x="395990" y="139700"/>
                  </a:cubicBezTo>
                  <a:cubicBezTo>
                    <a:pt x="402340" y="120650"/>
                    <a:pt x="381173" y="59267"/>
                    <a:pt x="370590" y="38100"/>
                  </a:cubicBezTo>
                  <a:cubicBezTo>
                    <a:pt x="360007" y="16933"/>
                    <a:pt x="346248" y="14816"/>
                    <a:pt x="332490" y="127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25657" y="2314267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Z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13141" y="4592241"/>
              <a:ext cx="469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P’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94310" y="4092688"/>
              <a:ext cx="6986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dm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54520" y="5260110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C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54179" y="3633165"/>
              <a:ext cx="526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+mn-lt"/>
                </a:rPr>
                <a:t>db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928575" y="4741113"/>
              <a:ext cx="429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r’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27825" y="4296476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b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195904" y="3253776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d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874844" y="3166286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201386" y="3238573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z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46370" y="4463429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r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92241" y="4602319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g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45871" y="3545249"/>
              <a:ext cx="6798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m</a:t>
              </a:r>
              <a:r>
                <a:rPr lang="en-US" sz="2000" dirty="0" smtClean="0">
                  <a:latin typeface="+mn-lt"/>
                </a:rPr>
                <a:t>=1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42247" y="2669720"/>
              <a:ext cx="2762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ω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76" name="Ελεύθερη σχεδίαση 75"/>
            <p:cNvSpPr/>
            <p:nvPr/>
          </p:nvSpPr>
          <p:spPr>
            <a:xfrm>
              <a:off x="6718300" y="3416300"/>
              <a:ext cx="183909" cy="215900"/>
            </a:xfrm>
            <a:custGeom>
              <a:avLst/>
              <a:gdLst>
                <a:gd name="connsiteX0" fmla="*/ 0 w 183909"/>
                <a:gd name="connsiteY0" fmla="*/ 0 h 215900"/>
                <a:gd name="connsiteX1" fmla="*/ 114300 w 183909"/>
                <a:gd name="connsiteY1" fmla="*/ 50800 h 215900"/>
                <a:gd name="connsiteX2" fmla="*/ 177800 w 183909"/>
                <a:gd name="connsiteY2" fmla="*/ 152400 h 215900"/>
                <a:gd name="connsiteX3" fmla="*/ 177800 w 183909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909" h="215900">
                  <a:moveTo>
                    <a:pt x="0" y="0"/>
                  </a:moveTo>
                  <a:cubicBezTo>
                    <a:pt x="42333" y="12700"/>
                    <a:pt x="84667" y="25400"/>
                    <a:pt x="114300" y="50800"/>
                  </a:cubicBezTo>
                  <a:cubicBezTo>
                    <a:pt x="143933" y="76200"/>
                    <a:pt x="167217" y="124883"/>
                    <a:pt x="177800" y="152400"/>
                  </a:cubicBezTo>
                  <a:cubicBezTo>
                    <a:pt x="188383" y="179917"/>
                    <a:pt x="183091" y="197908"/>
                    <a:pt x="177800" y="2159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7" name="Έλλειψη 76"/>
            <p:cNvSpPr/>
            <p:nvPr/>
          </p:nvSpPr>
          <p:spPr>
            <a:xfrm>
              <a:off x="7975073" y="353376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Δυναμικό της βαρύτητας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43410"/>
            <a:ext cx="5472608" cy="53285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Για την απλούστευση των υπολογισμών χρησιμοποιείται, αντί του διανυσματικού μεγέθους της επιτάχυνσης, το </a:t>
            </a:r>
            <a:r>
              <a:rPr lang="el-GR" sz="2400" u="sng" dirty="0" err="1"/>
              <a:t>βαθμωτό</a:t>
            </a:r>
            <a:r>
              <a:rPr lang="el-GR" sz="2400" u="sng" dirty="0"/>
              <a:t> πεδίο του </a:t>
            </a:r>
            <a:r>
              <a:rPr lang="el-GR" sz="2400" u="sng" dirty="0" smtClean="0"/>
              <a:t>δυναμικού</a:t>
            </a:r>
            <a:r>
              <a:rPr lang="el-GR" sz="2400" dirty="0"/>
              <a:t>,</a:t>
            </a:r>
            <a:endParaRPr lang="el-GR" sz="2400" u="sng" dirty="0"/>
          </a:p>
          <a:p>
            <a:pPr>
              <a:spcBef>
                <a:spcPts val="1800"/>
              </a:spcBef>
            </a:pPr>
            <a:r>
              <a:rPr lang="el-GR" sz="2400" dirty="0"/>
              <a:t>Το δυναμικό της βαρύτητας είναι το άθροισμα δύο συναρτήσεων δυναμικού (έλξης και φυγοκεντρικού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Εκφράζει το έργο το οποίο απαιτείται για τη μετατόπιση της μονάδας της μάζας στο πεδίο </a:t>
            </a:r>
            <a:r>
              <a:rPr lang="el-GR" sz="2400" dirty="0" smtClean="0"/>
              <a:t>βαρύτητας</a:t>
            </a:r>
            <a:r>
              <a:rPr lang="el-GR" sz="2400" i="1" dirty="0" smtClean="0"/>
              <a:t>.</a:t>
            </a:r>
            <a:endParaRPr lang="el-GR" sz="2400" i="1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84168" y="1628800"/>
                <a:ext cx="2051248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628800"/>
                <a:ext cx="2051248" cy="72244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4168" y="3212976"/>
                <a:ext cx="2051248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6"/>
                <a:ext cx="2051248" cy="83106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84168" y="4840802"/>
                <a:ext cx="2051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840802"/>
                <a:ext cx="2051248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Διαφορικές Σχέσεις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025352"/>
            <a:ext cx="5256584" cy="5328592"/>
          </a:xfrm>
        </p:spPr>
        <p:txBody>
          <a:bodyPr>
            <a:normAutofit lnSpcReduction="10000"/>
          </a:bodyPr>
          <a:lstStyle/>
          <a:p>
            <a:pPr>
              <a:lnSpc>
                <a:spcPct val="122000"/>
              </a:lnSpc>
              <a:spcBef>
                <a:spcPts val="2400"/>
              </a:spcBef>
            </a:pPr>
            <a:r>
              <a:rPr lang="el-GR" sz="2400" dirty="0"/>
              <a:t>Ο </a:t>
            </a:r>
            <a:r>
              <a:rPr lang="el-GR" sz="2400" b="1" dirty="0"/>
              <a:t>τελεστής </a:t>
            </a:r>
            <a:r>
              <a:rPr lang="el-GR" sz="2400" b="1" dirty="0" err="1"/>
              <a:t>ανάδελτα</a:t>
            </a:r>
            <a:r>
              <a:rPr lang="el-GR" sz="2400" b="1" dirty="0"/>
              <a:t> </a:t>
            </a:r>
            <a:r>
              <a:rPr lang="el-GR" sz="2400" dirty="0"/>
              <a:t>(</a:t>
            </a:r>
            <a:r>
              <a:rPr lang="el-GR" sz="2400" dirty="0" err="1"/>
              <a:t>nabla</a:t>
            </a:r>
            <a:r>
              <a:rPr lang="el-GR" sz="2400" dirty="0"/>
              <a:t>) δίνει την κλίση μιας </a:t>
            </a:r>
            <a:r>
              <a:rPr lang="el-GR" sz="2400" dirty="0" err="1"/>
              <a:t>βαθμωτής</a:t>
            </a:r>
            <a:r>
              <a:rPr lang="el-GR" sz="2400" dirty="0"/>
              <a:t> </a:t>
            </a:r>
            <a:r>
              <a:rPr lang="el-GR" sz="2400" dirty="0" smtClean="0"/>
              <a:t>συνάρτησης,</a:t>
            </a:r>
            <a:endParaRPr lang="el-GR" sz="2400" dirty="0"/>
          </a:p>
          <a:p>
            <a:pPr>
              <a:lnSpc>
                <a:spcPct val="122000"/>
              </a:lnSpc>
              <a:spcBef>
                <a:spcPts val="2400"/>
              </a:spcBef>
            </a:pPr>
            <a:r>
              <a:rPr lang="el-GR" sz="2400" dirty="0"/>
              <a:t>Η </a:t>
            </a:r>
            <a:r>
              <a:rPr lang="el-GR" sz="2400" b="1" dirty="0"/>
              <a:t>κλίση του δυναμικού </a:t>
            </a:r>
            <a:r>
              <a:rPr lang="el-GR" sz="2400" dirty="0"/>
              <a:t>της βαρύτητας ταυτίζεται με το </a:t>
            </a:r>
            <a:r>
              <a:rPr lang="el-GR" sz="2400" b="1" dirty="0"/>
              <a:t>διάνυσμα της επιτάχυνσης </a:t>
            </a:r>
            <a:r>
              <a:rPr lang="el-GR" sz="2400" dirty="0"/>
              <a:t>της </a:t>
            </a:r>
            <a:r>
              <a:rPr lang="el-GR" sz="2400" dirty="0" smtClean="0"/>
              <a:t>βαρύτητας,</a:t>
            </a:r>
            <a:endParaRPr lang="el-GR" sz="2400" dirty="0"/>
          </a:p>
          <a:p>
            <a:pPr>
              <a:lnSpc>
                <a:spcPct val="122000"/>
              </a:lnSpc>
              <a:spcBef>
                <a:spcPts val="2400"/>
              </a:spcBef>
            </a:pPr>
            <a:r>
              <a:rPr lang="el-GR" sz="2400" dirty="0"/>
              <a:t>Οι </a:t>
            </a:r>
            <a:r>
              <a:rPr lang="el-GR" sz="2400" b="1" dirty="0"/>
              <a:t>συνιστώσες του διανύσματος της βαρύτητας </a:t>
            </a:r>
            <a:r>
              <a:rPr lang="el-GR" sz="2400" dirty="0"/>
              <a:t>προς ορισμένες διευθύνσεις προκύπτουν από τις </a:t>
            </a:r>
            <a:r>
              <a:rPr lang="el-GR" sz="2400" b="1" dirty="0"/>
              <a:t>μερικές παραγώγους του δυναμικού</a:t>
            </a:r>
            <a:r>
              <a:rPr lang="el-GR" sz="2400" dirty="0"/>
              <a:t> ως προς τις διευθύνσεις </a:t>
            </a:r>
            <a:r>
              <a:rPr lang="el-GR" sz="2400" dirty="0" smtClean="0"/>
              <a:t>αυτές.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59225" y="1916832"/>
                <a:ext cx="11644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25" y="1916832"/>
                <a:ext cx="1164486" cy="36933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236" r="-3665" b="-278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40152" y="3689648"/>
                <a:ext cx="2358081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Χ</m:t>
                          </m:r>
                        </m:den>
                      </m:f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Υ</m:t>
                          </m:r>
                        </m:den>
                      </m:f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689648"/>
                <a:ext cx="2358081" cy="70224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Διαφορικές Σχέσεις </a:t>
            </a:r>
            <a:r>
              <a:rPr lang="en-US" dirty="0" smtClean="0"/>
              <a:t>Poisson – Laplace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</a:t>
            </a:r>
            <a:r>
              <a:rPr lang="en-US" sz="3200" b="0" dirty="0" smtClean="0"/>
              <a:t> </a:t>
            </a:r>
            <a:r>
              <a:rPr lang="el-GR" sz="3200" b="0" dirty="0" smtClean="0"/>
              <a:t>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==4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l-GR" sz="2400" dirty="0" smtClean="0"/>
              </a:p>
              <a:p>
                <a:pPr marL="0" indent="0" algn="ctr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ρ:  η πυκνότητα των γήινων </a:t>
                </a:r>
                <a:r>
                  <a:rPr lang="el-GR" sz="2400" dirty="0" smtClean="0"/>
                  <a:t>μαζών,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Στο χώρο </a:t>
                </a:r>
                <a:r>
                  <a:rPr lang="el-GR" sz="2400" i="1" dirty="0"/>
                  <a:t>έξω από τις μάζες </a:t>
                </a:r>
                <a:r>
                  <a:rPr lang="el-GR" sz="2400" dirty="0"/>
                  <a:t>(ρ=0) ισχύει η </a:t>
                </a:r>
                <a:r>
                  <a:rPr lang="el-GR" sz="2400" b="1" dirty="0"/>
                  <a:t>εξίσωση </a:t>
                </a:r>
                <a:r>
                  <a:rPr lang="el-GR" sz="2400" b="1" dirty="0" err="1"/>
                  <a:t>Laplace</a:t>
                </a:r>
                <a:r>
                  <a:rPr lang="el-GR" sz="2400" b="1" dirty="0"/>
                  <a:t> </a:t>
                </a:r>
                <a:r>
                  <a:rPr lang="el-GR" sz="2400" dirty="0"/>
                  <a:t>και το δυναμικό έλξης είναι </a:t>
                </a:r>
                <a:r>
                  <a:rPr lang="el-GR" sz="2400" u="sng" dirty="0"/>
                  <a:t>μία αρμονική συνάρτηση </a:t>
                </a:r>
                <a:r>
                  <a:rPr lang="el-GR" sz="2400" dirty="0"/>
                  <a:t>(αρχή της ανάπτυξης σε σειρά</a:t>
                </a:r>
                <a:r>
                  <a:rPr lang="el-GR" sz="2400" dirty="0" smtClean="0"/>
                  <a:t>),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Στο χώρο </a:t>
                </a:r>
                <a:r>
                  <a:rPr lang="el-GR" sz="2400" i="1" dirty="0"/>
                  <a:t>εντός των μαζών </a:t>
                </a:r>
                <a:r>
                  <a:rPr lang="el-GR" sz="2400" dirty="0"/>
                  <a:t>ισχύει η </a:t>
                </a:r>
                <a:r>
                  <a:rPr lang="el-GR" sz="2400" b="1" dirty="0"/>
                  <a:t>εξίσωση </a:t>
                </a:r>
                <a:r>
                  <a:rPr lang="el-GR" sz="2400" b="1" dirty="0" err="1"/>
                  <a:t>Poisson</a:t>
                </a:r>
                <a:r>
                  <a:rPr lang="el-GR" sz="2400" b="1" dirty="0"/>
                  <a:t> </a:t>
                </a:r>
                <a:r>
                  <a:rPr lang="el-GR" sz="2400" dirty="0"/>
                  <a:t>και το δυναμικό έλξης </a:t>
                </a:r>
                <a:r>
                  <a:rPr lang="el-GR" sz="2400" u="sng" dirty="0"/>
                  <a:t>παύει να είναι μία αρμονική </a:t>
                </a:r>
                <a:r>
                  <a:rPr lang="el-GR" sz="2400" u="sng" dirty="0" smtClean="0"/>
                  <a:t>συνάρτηση.</a:t>
                </a:r>
                <a:endParaRPr lang="el-GR" sz="2400" u="sng" dirty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Ανάλυση Παρουσίασης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52472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Φυσική </a:t>
            </a:r>
            <a:r>
              <a:rPr lang="el-GR" sz="2400" dirty="0" smtClean="0"/>
              <a:t>Γεωδαισία,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Ορισμός,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Ιστορική Αναδρομή,</a:t>
            </a:r>
            <a:endParaRPr lang="el-GR" sz="2400" dirty="0"/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Αντικειμενικός σκοπός.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Νόμος της Παγκόσμιας </a:t>
            </a:r>
            <a:r>
              <a:rPr lang="el-GR" sz="2400" dirty="0" smtClean="0"/>
              <a:t>Έλξης,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 </a:t>
            </a:r>
            <a:r>
              <a:rPr lang="el-GR" sz="2400" dirty="0"/>
              <a:t>Δυναμικό της </a:t>
            </a:r>
            <a:r>
              <a:rPr lang="el-GR" sz="2400" dirty="0" smtClean="0"/>
              <a:t>Βαρύτητας.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Η γεωμετρία του πεδίου </a:t>
            </a:r>
            <a:r>
              <a:rPr lang="el-GR" sz="2400" dirty="0" smtClean="0"/>
              <a:t>βαρύτητας,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Μετρήσεις </a:t>
            </a:r>
            <a:r>
              <a:rPr lang="el-GR" sz="2400" dirty="0" smtClean="0"/>
              <a:t>βαρύτητας,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Το </a:t>
            </a:r>
            <a:r>
              <a:rPr lang="el-GR" sz="2400" dirty="0" err="1"/>
              <a:t>διαταρακτικό</a:t>
            </a:r>
            <a:r>
              <a:rPr lang="el-GR" sz="2400" dirty="0"/>
              <a:t> </a:t>
            </a:r>
            <a:r>
              <a:rPr lang="el-GR" sz="2400" dirty="0" smtClean="0"/>
              <a:t>δυναμικό,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Συστήματα </a:t>
            </a:r>
            <a:r>
              <a:rPr lang="el-GR" sz="2400" dirty="0" smtClean="0"/>
              <a:t>Υψών,</a:t>
            </a:r>
            <a:endParaRPr lang="el-GR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Παγκόσμια και Τοπικά μοντέλα </a:t>
            </a:r>
            <a:r>
              <a:rPr lang="el-GR" sz="2400" dirty="0" smtClean="0"/>
              <a:t>γεωειδούς.</a:t>
            </a:r>
            <a:endParaRPr lang="el-GR" sz="2400" dirty="0"/>
          </a:p>
          <a:p>
            <a:pPr>
              <a:buFont typeface="Wingdings" panose="05000000000000000000" pitchFamily="2" charset="2"/>
              <a:buChar char="ü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7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Διαφορικές Σχέσεις </a:t>
            </a:r>
            <a:r>
              <a:rPr lang="el-GR" dirty="0" err="1"/>
              <a:t>Poisson</a:t>
            </a:r>
            <a:r>
              <a:rPr lang="el-GR" dirty="0"/>
              <a:t> – </a:t>
            </a:r>
            <a:r>
              <a:rPr lang="el-GR" dirty="0" err="1"/>
              <a:t>Laplace</a:t>
            </a:r>
            <a:r>
              <a:rPr lang="el-GR" dirty="0"/>
              <a:t> </a:t>
            </a:r>
            <a:br>
              <a:rPr lang="el-GR" dirty="0"/>
            </a:br>
            <a:r>
              <a:rPr lang="el-GR" sz="3200" b="0" dirty="0" smtClean="0"/>
              <a:t>(2 από 3) 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ΔΦ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d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=−4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πGρ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:endParaRPr lang="el-GR" sz="2400" dirty="0" smtClean="0"/>
              </a:p>
              <a:p>
                <a:pPr marL="0" indent="0">
                  <a:spcBef>
                    <a:spcPts val="3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 smtClean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Το φυγοκεντρικό δυναμικό Φ δεν είναι μία αρμονική </a:t>
                </a:r>
                <a:r>
                  <a:rPr lang="el-GR" sz="2400" dirty="0" smtClean="0"/>
                  <a:t>συνάρτηση,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Το δυναμικό της βαρύτητας W δεν είναι αρμονική συνάρτηση αλλά ισχύουν οι </a:t>
                </a:r>
                <a:r>
                  <a:rPr lang="el-GR" sz="2400" b="1" dirty="0"/>
                  <a:t>γενικευμένες συναρτήσεις </a:t>
                </a:r>
                <a:r>
                  <a:rPr lang="el-GR" sz="2400" b="1" dirty="0" err="1"/>
                  <a:t>Poisson</a:t>
                </a:r>
                <a:r>
                  <a:rPr lang="el-GR" sz="2400" b="1" dirty="0"/>
                  <a:t> </a:t>
                </a:r>
                <a:r>
                  <a:rPr lang="el-GR" sz="2400" dirty="0"/>
                  <a:t>(εντός των μαζών) και </a:t>
                </a:r>
                <a:r>
                  <a:rPr lang="el-GR" sz="2400" b="1" dirty="0" err="1"/>
                  <a:t>Laplace</a:t>
                </a:r>
                <a:r>
                  <a:rPr lang="el-GR" sz="2400" dirty="0"/>
                  <a:t> (εκτός των μαζών</a:t>
                </a:r>
                <a:r>
                  <a:rPr lang="el-GR" sz="2400" dirty="0" smtClean="0"/>
                  <a:t>).</a:t>
                </a:r>
                <a:endParaRPr lang="el-GR" sz="2400" dirty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r="-1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2878"/>
            <a:ext cx="9144000" cy="70634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Γεωμετρία του πεδίου βαρύτητας </a:t>
            </a:r>
            <a:r>
              <a:rPr lang="el-GR" sz="3600" b="0" dirty="0" smtClean="0"/>
              <a:t>(1 από</a:t>
            </a:r>
            <a:r>
              <a:rPr lang="en-US" sz="3600" b="0" dirty="0" smtClean="0"/>
              <a:t> 4)</a:t>
            </a:r>
            <a:r>
              <a:rPr lang="el-GR" sz="3600" b="0" dirty="0" smtClean="0"/>
              <a:t> 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040" y="3180107"/>
            <a:ext cx="9091960" cy="3677893"/>
          </a:xfrm>
        </p:spPr>
        <p:txBody>
          <a:bodyPr>
            <a:normAutofit/>
          </a:bodyPr>
          <a:lstStyle/>
          <a:p>
            <a:r>
              <a:rPr lang="el-GR" sz="2400" u="sng" dirty="0" err="1"/>
              <a:t>Ισοδυναμικές</a:t>
            </a:r>
            <a:r>
              <a:rPr lang="el-GR" sz="2400" u="sng" dirty="0"/>
              <a:t> επιφάνειες</a:t>
            </a:r>
            <a:r>
              <a:rPr lang="el-GR" sz="2400" dirty="0"/>
              <a:t>: επιφάνειες σταθερού δυναμικού της βαρύτητας. Επιφάνειες </a:t>
            </a:r>
            <a:r>
              <a:rPr lang="el-GR" sz="2400" dirty="0" smtClean="0"/>
              <a:t>ισορροπίας,</a:t>
            </a:r>
            <a:endParaRPr lang="el-GR" sz="2400" dirty="0"/>
          </a:p>
          <a:p>
            <a:r>
              <a:rPr lang="el-GR" sz="2400" u="sng" dirty="0"/>
              <a:t>Κατακόρυφες:</a:t>
            </a:r>
            <a:r>
              <a:rPr lang="el-GR" sz="2400" dirty="0"/>
              <a:t> καμπύλες γραμμές που τέμνουν τις </a:t>
            </a:r>
            <a:r>
              <a:rPr lang="el-GR" sz="2400" dirty="0" err="1"/>
              <a:t>ισοδυναμικές</a:t>
            </a:r>
            <a:r>
              <a:rPr lang="el-GR" sz="2400" dirty="0"/>
              <a:t> επιφάνειες </a:t>
            </a:r>
            <a:r>
              <a:rPr lang="el-GR" sz="2400" dirty="0" smtClean="0"/>
              <a:t>κάθετα,</a:t>
            </a:r>
            <a:endParaRPr lang="el-GR" sz="2400" dirty="0"/>
          </a:p>
          <a:p>
            <a:r>
              <a:rPr lang="el-GR" sz="2400" b="1" dirty="0"/>
              <a:t>Οι </a:t>
            </a:r>
            <a:r>
              <a:rPr lang="el-GR" sz="2400" b="1" dirty="0" err="1"/>
              <a:t>ισοδυναμικές</a:t>
            </a:r>
            <a:r>
              <a:rPr lang="el-GR" sz="2400" b="1" dirty="0"/>
              <a:t> επιφάνειες δεν είναι παράλληλες μεταξύ </a:t>
            </a:r>
            <a:r>
              <a:rPr lang="el-GR" sz="2400" b="1" dirty="0" smtClean="0"/>
              <a:t>τους,</a:t>
            </a:r>
            <a:endParaRPr lang="el-GR" sz="2400" b="1" dirty="0"/>
          </a:p>
          <a:p>
            <a:r>
              <a:rPr lang="el-GR" sz="2400" dirty="0"/>
              <a:t>Η </a:t>
            </a:r>
            <a:r>
              <a:rPr lang="el-GR" sz="2400" dirty="0" err="1"/>
              <a:t>ισοδυναμική</a:t>
            </a:r>
            <a:r>
              <a:rPr lang="el-GR" sz="2400" dirty="0"/>
              <a:t> επιφάνεια, η οποία προσεγγίζει βέλτιστα τη μέση στάθμη των θαλασσών καλείται </a:t>
            </a:r>
            <a:r>
              <a:rPr lang="el-GR" sz="2400" b="1" dirty="0"/>
              <a:t>γεωειδές </a:t>
            </a:r>
            <a:r>
              <a:rPr lang="el-GR" sz="2400" dirty="0"/>
              <a:t>(</a:t>
            </a:r>
            <a:r>
              <a:rPr lang="el-GR" sz="2400" dirty="0" err="1"/>
              <a:t>geoid</a:t>
            </a:r>
            <a:r>
              <a:rPr lang="el-GR" sz="2400" dirty="0" smtClean="0"/>
              <a:t>),</a:t>
            </a:r>
            <a:endParaRPr lang="el-GR" sz="2400" dirty="0"/>
          </a:p>
          <a:p>
            <a:r>
              <a:rPr lang="el-GR" sz="2400" dirty="0"/>
              <a:t>Το γεωειδές είναι η </a:t>
            </a:r>
            <a:r>
              <a:rPr lang="el-GR" sz="2400" b="1" dirty="0"/>
              <a:t>επιφάνεια αναφοράς </a:t>
            </a:r>
            <a:r>
              <a:rPr lang="el-GR" sz="2400" dirty="0"/>
              <a:t>για τον ορισμό των συστημάτων </a:t>
            </a:r>
            <a:r>
              <a:rPr lang="el-GR" sz="2400" dirty="0" smtClean="0"/>
              <a:t>υψών.</a:t>
            </a:r>
            <a:endParaRPr lang="el-GR" sz="2400" dirty="0"/>
          </a:p>
        </p:txBody>
      </p:sp>
      <p:grpSp>
        <p:nvGrpSpPr>
          <p:cNvPr id="21" name="Ομάδα 20"/>
          <p:cNvGrpSpPr/>
          <p:nvPr/>
        </p:nvGrpSpPr>
        <p:grpSpPr>
          <a:xfrm>
            <a:off x="685248" y="745602"/>
            <a:ext cx="7788388" cy="2372371"/>
            <a:chOff x="1005668" y="727624"/>
            <a:chExt cx="7788388" cy="2372371"/>
          </a:xfrm>
        </p:grpSpPr>
        <p:sp>
          <p:nvSpPr>
            <p:cNvPr id="6" name="Έλλειψη 5"/>
            <p:cNvSpPr/>
            <p:nvPr/>
          </p:nvSpPr>
          <p:spPr>
            <a:xfrm>
              <a:off x="3419872" y="1556792"/>
              <a:ext cx="2304256" cy="9361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971800" y="976575"/>
              <a:ext cx="3215285" cy="356925"/>
            </a:xfrm>
            <a:custGeom>
              <a:avLst/>
              <a:gdLst>
                <a:gd name="connsiteX0" fmla="*/ 0 w 3215285"/>
                <a:gd name="connsiteY0" fmla="*/ 306125 h 356925"/>
                <a:gd name="connsiteX1" fmla="*/ 63500 w 3215285"/>
                <a:gd name="connsiteY1" fmla="*/ 242625 h 356925"/>
                <a:gd name="connsiteX2" fmla="*/ 165100 w 3215285"/>
                <a:gd name="connsiteY2" fmla="*/ 191825 h 356925"/>
                <a:gd name="connsiteX3" fmla="*/ 355600 w 3215285"/>
                <a:gd name="connsiteY3" fmla="*/ 153725 h 356925"/>
                <a:gd name="connsiteX4" fmla="*/ 660400 w 3215285"/>
                <a:gd name="connsiteY4" fmla="*/ 77525 h 356925"/>
                <a:gd name="connsiteX5" fmla="*/ 1003300 w 3215285"/>
                <a:gd name="connsiteY5" fmla="*/ 39425 h 356925"/>
                <a:gd name="connsiteX6" fmla="*/ 1409700 w 3215285"/>
                <a:gd name="connsiteY6" fmla="*/ 1325 h 356925"/>
                <a:gd name="connsiteX7" fmla="*/ 1841500 w 3215285"/>
                <a:gd name="connsiteY7" fmla="*/ 14025 h 356925"/>
                <a:gd name="connsiteX8" fmla="*/ 2374900 w 3215285"/>
                <a:gd name="connsiteY8" fmla="*/ 64825 h 356925"/>
                <a:gd name="connsiteX9" fmla="*/ 2857500 w 3215285"/>
                <a:gd name="connsiteY9" fmla="*/ 141025 h 356925"/>
                <a:gd name="connsiteX10" fmla="*/ 3162300 w 3215285"/>
                <a:gd name="connsiteY10" fmla="*/ 268025 h 356925"/>
                <a:gd name="connsiteX11" fmla="*/ 3213100 w 3215285"/>
                <a:gd name="connsiteY11" fmla="*/ 356925 h 35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5285" h="356925">
                  <a:moveTo>
                    <a:pt x="0" y="306125"/>
                  </a:moveTo>
                  <a:cubicBezTo>
                    <a:pt x="17991" y="283900"/>
                    <a:pt x="35983" y="261675"/>
                    <a:pt x="63500" y="242625"/>
                  </a:cubicBezTo>
                  <a:cubicBezTo>
                    <a:pt x="91017" y="223575"/>
                    <a:pt x="116417" y="206642"/>
                    <a:pt x="165100" y="191825"/>
                  </a:cubicBezTo>
                  <a:cubicBezTo>
                    <a:pt x="213783" y="177008"/>
                    <a:pt x="273050" y="172775"/>
                    <a:pt x="355600" y="153725"/>
                  </a:cubicBezTo>
                  <a:cubicBezTo>
                    <a:pt x="438150" y="134675"/>
                    <a:pt x="552450" y="96575"/>
                    <a:pt x="660400" y="77525"/>
                  </a:cubicBezTo>
                  <a:cubicBezTo>
                    <a:pt x="768350" y="58475"/>
                    <a:pt x="1003300" y="39425"/>
                    <a:pt x="1003300" y="39425"/>
                  </a:cubicBezTo>
                  <a:cubicBezTo>
                    <a:pt x="1128183" y="26725"/>
                    <a:pt x="1270000" y="5558"/>
                    <a:pt x="1409700" y="1325"/>
                  </a:cubicBezTo>
                  <a:cubicBezTo>
                    <a:pt x="1549400" y="-2908"/>
                    <a:pt x="1680633" y="3442"/>
                    <a:pt x="1841500" y="14025"/>
                  </a:cubicBezTo>
                  <a:cubicBezTo>
                    <a:pt x="2002367" y="24608"/>
                    <a:pt x="2205567" y="43658"/>
                    <a:pt x="2374900" y="64825"/>
                  </a:cubicBezTo>
                  <a:cubicBezTo>
                    <a:pt x="2544233" y="85992"/>
                    <a:pt x="2726267" y="107158"/>
                    <a:pt x="2857500" y="141025"/>
                  </a:cubicBezTo>
                  <a:cubicBezTo>
                    <a:pt x="2988733" y="174892"/>
                    <a:pt x="3103033" y="232042"/>
                    <a:pt x="3162300" y="268025"/>
                  </a:cubicBezTo>
                  <a:cubicBezTo>
                    <a:pt x="3221567" y="304008"/>
                    <a:pt x="3217333" y="330466"/>
                    <a:pt x="3213100" y="35692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2959100" y="1239712"/>
              <a:ext cx="3213100" cy="538288"/>
            </a:xfrm>
            <a:custGeom>
              <a:avLst/>
              <a:gdLst>
                <a:gd name="connsiteX0" fmla="*/ 0 w 3213100"/>
                <a:gd name="connsiteY0" fmla="*/ 538288 h 538288"/>
                <a:gd name="connsiteX1" fmla="*/ 50800 w 3213100"/>
                <a:gd name="connsiteY1" fmla="*/ 423988 h 538288"/>
                <a:gd name="connsiteX2" fmla="*/ 190500 w 3213100"/>
                <a:gd name="connsiteY2" fmla="*/ 322388 h 538288"/>
                <a:gd name="connsiteX3" fmla="*/ 406400 w 3213100"/>
                <a:gd name="connsiteY3" fmla="*/ 208088 h 538288"/>
                <a:gd name="connsiteX4" fmla="*/ 698500 w 3213100"/>
                <a:gd name="connsiteY4" fmla="*/ 131888 h 538288"/>
                <a:gd name="connsiteX5" fmla="*/ 1003300 w 3213100"/>
                <a:gd name="connsiteY5" fmla="*/ 55688 h 538288"/>
                <a:gd name="connsiteX6" fmla="*/ 1371600 w 3213100"/>
                <a:gd name="connsiteY6" fmla="*/ 4888 h 538288"/>
                <a:gd name="connsiteX7" fmla="*/ 1676400 w 3213100"/>
                <a:gd name="connsiteY7" fmla="*/ 4888 h 538288"/>
                <a:gd name="connsiteX8" fmla="*/ 1981200 w 3213100"/>
                <a:gd name="connsiteY8" fmla="*/ 30288 h 538288"/>
                <a:gd name="connsiteX9" fmla="*/ 2273300 w 3213100"/>
                <a:gd name="connsiteY9" fmla="*/ 93788 h 538288"/>
                <a:gd name="connsiteX10" fmla="*/ 2616200 w 3213100"/>
                <a:gd name="connsiteY10" fmla="*/ 144588 h 538288"/>
                <a:gd name="connsiteX11" fmla="*/ 2946400 w 3213100"/>
                <a:gd name="connsiteY11" fmla="*/ 296988 h 538288"/>
                <a:gd name="connsiteX12" fmla="*/ 3124200 w 3213100"/>
                <a:gd name="connsiteY12" fmla="*/ 423988 h 538288"/>
                <a:gd name="connsiteX13" fmla="*/ 3213100 w 3213100"/>
                <a:gd name="connsiteY13" fmla="*/ 525588 h 53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3100" h="538288">
                  <a:moveTo>
                    <a:pt x="0" y="538288"/>
                  </a:moveTo>
                  <a:cubicBezTo>
                    <a:pt x="9525" y="499129"/>
                    <a:pt x="19050" y="459971"/>
                    <a:pt x="50800" y="423988"/>
                  </a:cubicBezTo>
                  <a:cubicBezTo>
                    <a:pt x="82550" y="388005"/>
                    <a:pt x="131233" y="358371"/>
                    <a:pt x="190500" y="322388"/>
                  </a:cubicBezTo>
                  <a:cubicBezTo>
                    <a:pt x="249767" y="286405"/>
                    <a:pt x="321733" y="239838"/>
                    <a:pt x="406400" y="208088"/>
                  </a:cubicBezTo>
                  <a:cubicBezTo>
                    <a:pt x="491067" y="176338"/>
                    <a:pt x="698500" y="131888"/>
                    <a:pt x="698500" y="131888"/>
                  </a:cubicBezTo>
                  <a:cubicBezTo>
                    <a:pt x="797983" y="106488"/>
                    <a:pt x="891117" y="76855"/>
                    <a:pt x="1003300" y="55688"/>
                  </a:cubicBezTo>
                  <a:cubicBezTo>
                    <a:pt x="1115483" y="34521"/>
                    <a:pt x="1259417" y="13355"/>
                    <a:pt x="1371600" y="4888"/>
                  </a:cubicBezTo>
                  <a:cubicBezTo>
                    <a:pt x="1483783" y="-3579"/>
                    <a:pt x="1574800" y="655"/>
                    <a:pt x="1676400" y="4888"/>
                  </a:cubicBezTo>
                  <a:cubicBezTo>
                    <a:pt x="1778000" y="9121"/>
                    <a:pt x="1881717" y="15471"/>
                    <a:pt x="1981200" y="30288"/>
                  </a:cubicBezTo>
                  <a:cubicBezTo>
                    <a:pt x="2080683" y="45105"/>
                    <a:pt x="2167467" y="74738"/>
                    <a:pt x="2273300" y="93788"/>
                  </a:cubicBezTo>
                  <a:cubicBezTo>
                    <a:pt x="2379133" y="112838"/>
                    <a:pt x="2504017" y="110721"/>
                    <a:pt x="2616200" y="144588"/>
                  </a:cubicBezTo>
                  <a:cubicBezTo>
                    <a:pt x="2728383" y="178455"/>
                    <a:pt x="2861733" y="250421"/>
                    <a:pt x="2946400" y="296988"/>
                  </a:cubicBezTo>
                  <a:cubicBezTo>
                    <a:pt x="3031067" y="343555"/>
                    <a:pt x="3079750" y="385888"/>
                    <a:pt x="3124200" y="423988"/>
                  </a:cubicBezTo>
                  <a:cubicBezTo>
                    <a:pt x="3168650" y="462088"/>
                    <a:pt x="3190875" y="493838"/>
                    <a:pt x="3213100" y="52558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Ελεύθερη σχεδίαση 11"/>
            <p:cNvSpPr/>
            <p:nvPr/>
          </p:nvSpPr>
          <p:spPr>
            <a:xfrm>
              <a:off x="3619500" y="774700"/>
              <a:ext cx="101600" cy="939800"/>
            </a:xfrm>
            <a:custGeom>
              <a:avLst/>
              <a:gdLst>
                <a:gd name="connsiteX0" fmla="*/ 101600 w 101600"/>
                <a:gd name="connsiteY0" fmla="*/ 939800 h 939800"/>
                <a:gd name="connsiteX1" fmla="*/ 38100 w 101600"/>
                <a:gd name="connsiteY1" fmla="*/ 863600 h 939800"/>
                <a:gd name="connsiteX2" fmla="*/ 12700 w 101600"/>
                <a:gd name="connsiteY2" fmla="*/ 571500 h 939800"/>
                <a:gd name="connsiteX3" fmla="*/ 0 w 101600"/>
                <a:gd name="connsiteY3" fmla="*/ 279400 h 939800"/>
                <a:gd name="connsiteX4" fmla="*/ 12700 w 101600"/>
                <a:gd name="connsiteY4" fmla="*/ 63500 h 939800"/>
                <a:gd name="connsiteX5" fmla="*/ 12700 w 101600"/>
                <a:gd name="connsiteY5" fmla="*/ 0 h 93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00" h="939800">
                  <a:moveTo>
                    <a:pt x="101600" y="939800"/>
                  </a:moveTo>
                  <a:cubicBezTo>
                    <a:pt x="77258" y="932391"/>
                    <a:pt x="52917" y="924983"/>
                    <a:pt x="38100" y="863600"/>
                  </a:cubicBezTo>
                  <a:cubicBezTo>
                    <a:pt x="23283" y="802217"/>
                    <a:pt x="19050" y="668867"/>
                    <a:pt x="12700" y="571500"/>
                  </a:cubicBezTo>
                  <a:cubicBezTo>
                    <a:pt x="6350" y="474133"/>
                    <a:pt x="0" y="364067"/>
                    <a:pt x="0" y="279400"/>
                  </a:cubicBezTo>
                  <a:cubicBezTo>
                    <a:pt x="0" y="194733"/>
                    <a:pt x="10583" y="110067"/>
                    <a:pt x="12700" y="63500"/>
                  </a:cubicBezTo>
                  <a:cubicBezTo>
                    <a:pt x="14817" y="16933"/>
                    <a:pt x="13758" y="8466"/>
                    <a:pt x="1270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69298" y="999689"/>
                  <a:ext cx="120763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298" y="999689"/>
                  <a:ext cx="1207639" cy="400110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581080" y="1977953"/>
                  <a:ext cx="120763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1080" y="1977953"/>
                  <a:ext cx="1207639" cy="400110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3267658" y="743293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57752" y="727624"/>
              <a:ext cx="2736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Η κατακόρυφη που περνά από το </a:t>
              </a:r>
              <a:r>
                <a:rPr lang="en-US" dirty="0" smtClean="0">
                  <a:latin typeface="+mn-lt"/>
                </a:rPr>
                <a:t>P </a:t>
              </a:r>
              <a:r>
                <a:rPr lang="el-GR" dirty="0" smtClean="0">
                  <a:latin typeface="+mn-lt"/>
                </a:rPr>
                <a:t>είναι καμπύλη γραμμή</a:t>
              </a:r>
              <a:endParaRPr lang="el-GR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5668" y="1193997"/>
              <a:ext cx="25140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err="1" smtClean="0">
                  <a:latin typeface="+mn-lt"/>
                </a:rPr>
                <a:t>Ισοδυναμική</a:t>
              </a:r>
              <a:r>
                <a:rPr lang="el-GR" dirty="0" smtClean="0">
                  <a:latin typeface="+mn-lt"/>
                </a:rPr>
                <a:t> επιφάνια διερχόμενη </a:t>
              </a:r>
              <a:r>
                <a:rPr lang="el-GR" dirty="0" err="1" smtClean="0">
                  <a:latin typeface="+mn-lt"/>
                </a:rPr>
                <a:t>απ</a:t>
              </a:r>
              <a:r>
                <a:rPr lang="el-GR" dirty="0" smtClean="0">
                  <a:latin typeface="+mn-lt"/>
                </a:rPr>
                <a:t> το </a:t>
              </a:r>
              <a:r>
                <a:rPr lang="el-GR" dirty="0" err="1" smtClean="0">
                  <a:latin typeface="+mn-lt"/>
                </a:rPr>
                <a:t>σεμείο</a:t>
              </a:r>
              <a:r>
                <a:rPr lang="el-GR" dirty="0" smtClean="0">
                  <a:latin typeface="+mn-lt"/>
                </a:rPr>
                <a:t> </a:t>
              </a:r>
              <a:r>
                <a:rPr lang="en-US" dirty="0" smtClean="0">
                  <a:latin typeface="+mn-lt"/>
                </a:rPr>
                <a:t>P</a:t>
              </a:r>
              <a:endParaRPr lang="el-GR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85474" y="2453664"/>
              <a:ext cx="5011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Γεωειδές</a:t>
              </a:r>
              <a:r>
                <a:rPr lang="en-US" dirty="0" smtClean="0">
                  <a:latin typeface="+mn-lt"/>
                </a:rPr>
                <a:t>:</a:t>
              </a:r>
              <a:r>
                <a:rPr lang="el-GR" dirty="0" smtClean="0">
                  <a:latin typeface="+mn-lt"/>
                </a:rPr>
                <a:t>η χαρακτηριστική </a:t>
              </a:r>
              <a:r>
                <a:rPr lang="el-GR" dirty="0" err="1" smtClean="0">
                  <a:latin typeface="+mn-lt"/>
                </a:rPr>
                <a:t>ισοδυναμική</a:t>
              </a:r>
              <a:r>
                <a:rPr lang="el-GR" dirty="0" smtClean="0">
                  <a:latin typeface="+mn-lt"/>
                </a:rPr>
                <a:t> επιφάνεια που προσεγγίζει το σχήμα της πραγματικής γης.</a:t>
              </a:r>
              <a:endParaRPr lang="el-GR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19479" y="1828423"/>
              <a:ext cx="543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ΓΗ</a:t>
              </a:r>
              <a:endParaRPr lang="el-GR" b="1" dirty="0">
                <a:latin typeface="+mn-lt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Η Γεωμετρία </a:t>
            </a:r>
            <a:r>
              <a:rPr lang="el-GR" dirty="0" smtClean="0"/>
              <a:t>του πεδίου βαρύτητας </a:t>
            </a:r>
            <a:br>
              <a:rPr lang="el-GR" dirty="0" smtClean="0"/>
            </a:b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n-US" sz="3200" b="0" dirty="0" smtClean="0"/>
              <a:t>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Σε αντιστοιχία με την γεωμετρική γεωδαισία, </a:t>
            </a:r>
            <a:r>
              <a:rPr lang="el-GR" sz="2400" u="sng" dirty="0"/>
              <a:t>στη φυσική γεωδαισία το ΕΕΠ χρησιμοποιείται ως μοντέλο, όχι μόνο του σχήματος αλλά και του πεδίου βαρύτητας</a:t>
            </a:r>
            <a:r>
              <a:rPr lang="el-GR" sz="2400" i="1" dirty="0"/>
              <a:t>:</a:t>
            </a:r>
            <a:r>
              <a:rPr lang="el-GR" sz="2400" dirty="0"/>
              <a:t> διαδικασία </a:t>
            </a:r>
            <a:r>
              <a:rPr lang="el-GR" sz="2400" dirty="0" err="1"/>
              <a:t>γραμμικοποίησης</a:t>
            </a:r>
            <a:r>
              <a:rPr lang="el-GR" sz="2400" dirty="0"/>
              <a:t>: ένα </a:t>
            </a:r>
            <a:r>
              <a:rPr lang="el-GR" sz="2400" b="1" dirty="0"/>
              <a:t>κανονικό</a:t>
            </a:r>
            <a:r>
              <a:rPr lang="el-GR" sz="2400" dirty="0"/>
              <a:t> μέρος (μοντέλο) και ένα </a:t>
            </a:r>
            <a:r>
              <a:rPr lang="el-GR" sz="2400" b="1" dirty="0" err="1"/>
              <a:t>διαταρακτικό</a:t>
            </a:r>
            <a:r>
              <a:rPr lang="el-GR" sz="2400" b="1" dirty="0"/>
              <a:t> </a:t>
            </a:r>
            <a:r>
              <a:rPr lang="el-GR" sz="2400" dirty="0"/>
              <a:t>μέρος (διαφορά πραγματικότητας από μοντέλο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Παραδοχές ελλειψοειδούς μοντέλου φυσικής </a:t>
            </a:r>
            <a:r>
              <a:rPr lang="el-GR" sz="2400" dirty="0" smtClean="0"/>
              <a:t>γεωδαισίας,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Μάζα </a:t>
            </a:r>
            <a:r>
              <a:rPr lang="el-GR" sz="2400" dirty="0"/>
              <a:t>ίση με τη μάζα της πραγματικής </a:t>
            </a:r>
            <a:r>
              <a:rPr lang="el-GR" sz="2400" dirty="0" smtClean="0"/>
              <a:t>Γης,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smtClean="0"/>
              <a:t>Περιστρέφεται </a:t>
            </a:r>
            <a:r>
              <a:rPr lang="el-GR" sz="2400" dirty="0"/>
              <a:t>με την ίδια γωνιακή </a:t>
            </a:r>
            <a:r>
              <a:rPr lang="el-GR" sz="2400" dirty="0" smtClean="0"/>
              <a:t>ταχύτητα,</a:t>
            </a:r>
            <a:endParaRPr 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2400" dirty="0" err="1" smtClean="0"/>
              <a:t>Ισοδυναμική</a:t>
            </a:r>
            <a:r>
              <a:rPr lang="el-GR" sz="2400" dirty="0" smtClean="0"/>
              <a:t> </a:t>
            </a:r>
            <a:r>
              <a:rPr lang="el-GR" sz="2400" dirty="0"/>
              <a:t>επιφάνεια του κανονικού πεδίου </a:t>
            </a:r>
            <a:r>
              <a:rPr lang="el-GR" sz="2400" dirty="0" smtClean="0"/>
              <a:t>βαρύτητας.</a:t>
            </a:r>
            <a:endParaRPr lang="el-GR" sz="24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Γεωμετρία </a:t>
            </a:r>
            <a:r>
              <a:rPr lang="el-GR" dirty="0" smtClean="0"/>
              <a:t>του πεδίου βαρύτητας 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n-US" sz="3200" b="0" dirty="0" smtClean="0"/>
              <a:t>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5524723"/>
          </a:xfrm>
        </p:spPr>
        <p:txBody>
          <a:bodyPr>
            <a:normAutofit fontScale="92500" lnSpcReduction="20000"/>
          </a:bodyPr>
          <a:lstStyle/>
          <a:p>
            <a:pPr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ts val="1425"/>
              </a:spcAft>
              <a:buClr>
                <a:srgbClr val="000000"/>
              </a:buClr>
              <a:buSzPct val="101000"/>
            </a:pPr>
            <a:r>
              <a:rPr lang="en-US" sz="2600" dirty="0" smtClean="0">
                <a:solidFill>
                  <a:srgbClr val="000000"/>
                </a:solidFill>
              </a:rPr>
              <a:t>Το </a:t>
            </a:r>
            <a:r>
              <a:rPr lang="en-US" sz="2600" dirty="0" err="1" smtClean="0">
                <a:solidFill>
                  <a:srgbClr val="000000"/>
                </a:solidFill>
              </a:rPr>
              <a:t>σχήμ</a:t>
            </a:r>
            <a:r>
              <a:rPr lang="en-US" sz="2600" dirty="0" smtClean="0">
                <a:solidFill>
                  <a:srgbClr val="000000"/>
                </a:solidFill>
              </a:rPr>
              <a:t>α και το πεδίο του ΕΕΠ ορίζονται πλήρως από τέσσερις παραμέτρους:</a:t>
            </a:r>
            <a:endParaRPr lang="el-GR" sz="2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ts val="1425"/>
              </a:spcAft>
              <a:buClr>
                <a:srgbClr val="000000"/>
              </a:buClr>
              <a:buSzPct val="101000"/>
              <a:buNone/>
            </a:pPr>
            <a:r>
              <a:rPr lang="en-US" sz="2600" b="1" dirty="0" smtClean="0">
                <a:solidFill>
                  <a:srgbClr val="000000"/>
                </a:solidFill>
              </a:rPr>
              <a:t>a</a:t>
            </a:r>
            <a:r>
              <a:rPr lang="en-US" sz="2600" b="1" dirty="0">
                <a:solidFill>
                  <a:srgbClr val="000000"/>
                </a:solidFill>
              </a:rPr>
              <a:t>, b, GM, </a:t>
            </a:r>
            <a:r>
              <a:rPr lang="en-US" sz="2600" b="1" dirty="0" smtClean="0">
                <a:solidFill>
                  <a:srgbClr val="000000"/>
                </a:solidFill>
              </a:rPr>
              <a:t>ω</a:t>
            </a:r>
            <a:endParaRPr lang="en-US" sz="2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ts val="1425"/>
              </a:spcAft>
              <a:buClr>
                <a:srgbClr val="000000"/>
              </a:buClr>
              <a:buSzPct val="101000"/>
            </a:pPr>
            <a:r>
              <a:rPr lang="en-US" sz="2600" dirty="0">
                <a:solidFill>
                  <a:srgbClr val="000000"/>
                </a:solidFill>
              </a:rPr>
              <a:t>Σε ανα</a:t>
            </a:r>
            <a:r>
              <a:rPr lang="en-US" sz="2600" dirty="0" err="1">
                <a:solidFill>
                  <a:srgbClr val="000000"/>
                </a:solidFill>
              </a:rPr>
              <a:t>λογί</a:t>
            </a:r>
            <a:r>
              <a:rPr lang="en-US" sz="2600" dirty="0">
                <a:solidFill>
                  <a:srgbClr val="000000"/>
                </a:solidFill>
              </a:rPr>
              <a:t>α με τα δυναμικά του πραγματικού πεδίου της Γης: V, Φ, W = V + Φ, ορίζονται για το </a:t>
            </a:r>
            <a:r>
              <a:rPr lang="en-US" sz="2600" b="1" dirty="0">
                <a:solidFill>
                  <a:srgbClr val="000000"/>
                </a:solidFill>
              </a:rPr>
              <a:t>κανονικό πεδίο βαρύτητας του ΕΕΠ</a:t>
            </a:r>
            <a:r>
              <a:rPr lang="en-US" sz="2600" dirty="0">
                <a:solidFill>
                  <a:srgbClr val="000000"/>
                </a:solidFill>
              </a:rPr>
              <a:t>:</a:t>
            </a:r>
          </a:p>
          <a:p>
            <a:pPr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ts val="1425"/>
              </a:spcAft>
              <a:buClr>
                <a:srgbClr val="000000"/>
              </a:buClr>
              <a:buSzPct val="101000"/>
            </a:pPr>
            <a:r>
              <a:rPr lang="en-US" sz="2600" b="1" dirty="0">
                <a:solidFill>
                  <a:srgbClr val="000000"/>
                </a:solidFill>
              </a:rPr>
              <a:t>V</a:t>
            </a:r>
            <a:r>
              <a:rPr lang="en-US" sz="2600" b="1" baseline="-33000" dirty="0">
                <a:solidFill>
                  <a:srgbClr val="000000"/>
                </a:solidFill>
              </a:rPr>
              <a:t>ΕΕΠ</a:t>
            </a:r>
            <a:r>
              <a:rPr lang="en-US" sz="2600" b="1" dirty="0">
                <a:solidFill>
                  <a:srgbClr val="000000"/>
                </a:solidFill>
              </a:rPr>
              <a:t> : </a:t>
            </a:r>
            <a:r>
              <a:rPr lang="en-US" sz="2600" b="1" dirty="0" err="1">
                <a:solidFill>
                  <a:srgbClr val="000000"/>
                </a:solidFill>
              </a:rPr>
              <a:t>δυν</a:t>
            </a:r>
            <a:r>
              <a:rPr lang="en-US" sz="2600" b="1" dirty="0">
                <a:solidFill>
                  <a:srgbClr val="000000"/>
                </a:solidFill>
              </a:rPr>
              <a:t>αμικό έλξης </a:t>
            </a:r>
            <a:r>
              <a:rPr lang="en-US" sz="2600" b="1" dirty="0" smtClean="0">
                <a:solidFill>
                  <a:srgbClr val="000000"/>
                </a:solidFill>
              </a:rPr>
              <a:t>ΕΕΠ</a:t>
            </a:r>
            <a:r>
              <a:rPr lang="el-GR" sz="2600" b="1" dirty="0" smtClean="0">
                <a:solidFill>
                  <a:srgbClr val="000000"/>
                </a:solidFill>
              </a:rPr>
              <a:t>,</a:t>
            </a:r>
            <a:endParaRPr lang="en-US" sz="2600" b="1" dirty="0">
              <a:solidFill>
                <a:srgbClr val="000000"/>
              </a:solidFill>
            </a:endParaRPr>
          </a:p>
          <a:p>
            <a:pPr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ts val="1425"/>
              </a:spcAft>
              <a:buClr>
                <a:srgbClr val="000000"/>
              </a:buClr>
              <a:buSzPct val="101000"/>
            </a:pPr>
            <a:r>
              <a:rPr lang="en-US" sz="2600" b="1" dirty="0" smtClean="0">
                <a:solidFill>
                  <a:srgbClr val="000000"/>
                </a:solidFill>
              </a:rPr>
              <a:t>Φ: </a:t>
            </a:r>
            <a:r>
              <a:rPr lang="en-US" sz="2600" b="1" dirty="0" err="1" smtClean="0">
                <a:solidFill>
                  <a:srgbClr val="000000"/>
                </a:solidFill>
              </a:rPr>
              <a:t>φυγοκεντρικό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</a:rPr>
              <a:t>δυν</a:t>
            </a:r>
            <a:r>
              <a:rPr lang="en-US" sz="2600" b="1" dirty="0" smtClean="0">
                <a:solidFill>
                  <a:srgbClr val="000000"/>
                </a:solidFill>
              </a:rPr>
              <a:t>αμικό (ίδιο με της πραγματικής Γης)</a:t>
            </a:r>
            <a:r>
              <a:rPr lang="el-GR" sz="2600" b="1" dirty="0" smtClean="0">
                <a:solidFill>
                  <a:srgbClr val="000000"/>
                </a:solidFill>
              </a:rPr>
              <a:t>,</a:t>
            </a:r>
            <a:endParaRPr lang="en-US" sz="2600" b="1" dirty="0" smtClean="0">
              <a:solidFill>
                <a:srgbClr val="000000"/>
              </a:solidFill>
            </a:endParaRPr>
          </a:p>
          <a:p>
            <a:pPr defTabSz="457200" fontAlgn="base" hangingPunct="0">
              <a:lnSpc>
                <a:spcPct val="112000"/>
              </a:lnSpc>
              <a:spcBef>
                <a:spcPts val="1800"/>
              </a:spcBef>
              <a:spcAft>
                <a:spcPts val="1425"/>
              </a:spcAft>
              <a:buClr>
                <a:srgbClr val="000000"/>
              </a:buClr>
              <a:buSzPct val="101000"/>
            </a:pPr>
            <a:r>
              <a:rPr lang="en-US" sz="2600" b="1" dirty="0" smtClean="0">
                <a:solidFill>
                  <a:srgbClr val="000000"/>
                </a:solidFill>
              </a:rPr>
              <a:t>U </a:t>
            </a:r>
            <a:r>
              <a:rPr lang="en-US" sz="2600" b="1" dirty="0">
                <a:solidFill>
                  <a:srgbClr val="000000"/>
                </a:solidFill>
              </a:rPr>
              <a:t>= V</a:t>
            </a:r>
            <a:r>
              <a:rPr lang="en-US" sz="2600" b="1" baseline="-33000" dirty="0">
                <a:solidFill>
                  <a:srgbClr val="000000"/>
                </a:solidFill>
              </a:rPr>
              <a:t>ΕΕΠ</a:t>
            </a:r>
            <a:r>
              <a:rPr lang="en-US" sz="2600" b="1" dirty="0">
                <a:solidFill>
                  <a:srgbClr val="000000"/>
                </a:solidFill>
              </a:rPr>
              <a:t> + Φ : </a:t>
            </a:r>
            <a:r>
              <a:rPr lang="en-US" sz="2600" b="1" dirty="0" err="1">
                <a:solidFill>
                  <a:srgbClr val="000000"/>
                </a:solidFill>
              </a:rPr>
              <a:t>δυν</a:t>
            </a:r>
            <a:r>
              <a:rPr lang="en-US" sz="2600" b="1" dirty="0">
                <a:solidFill>
                  <a:srgbClr val="000000"/>
                </a:solidFill>
              </a:rPr>
              <a:t>αμικό της κανονικής </a:t>
            </a:r>
            <a:r>
              <a:rPr lang="en-US" sz="2600" b="1" dirty="0" smtClean="0">
                <a:solidFill>
                  <a:srgbClr val="000000"/>
                </a:solidFill>
              </a:rPr>
              <a:t>βαρύτητας</a:t>
            </a:r>
            <a:r>
              <a:rPr lang="el-GR" sz="2600" b="1" dirty="0" smtClean="0">
                <a:solidFill>
                  <a:srgbClr val="000000"/>
                </a:solidFill>
              </a:rPr>
              <a:t>.</a:t>
            </a:r>
            <a:endParaRPr lang="en-US" sz="2600" b="1" dirty="0">
              <a:solidFill>
                <a:srgbClr val="000000"/>
              </a:solidFill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Γεωμετρία </a:t>
            </a:r>
            <a:r>
              <a:rPr lang="el-GR" dirty="0" smtClean="0"/>
              <a:t>του πεδίου βαρύτητας 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n-US" sz="3200" b="0" dirty="0" smtClean="0"/>
              <a:t>4)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400" dirty="0" smtClean="0"/>
                  <a:t>Επάνω στο ΕΕΠ υπολογίζεται η κανονική βαρύτητα γ με την κλειστή </a:t>
                </a:r>
                <a:r>
                  <a:rPr lang="el-GR" sz="2400" b="1" dirty="0"/>
                  <a:t>σχέση του </a:t>
                </a:r>
                <a:r>
                  <a:rPr lang="el-GR" sz="2400" b="1" dirty="0" err="1" smtClean="0"/>
                  <a:t>Somigliana</a:t>
                </a:r>
                <a:r>
                  <a:rPr lang="el-GR" sz="2400" b="1" dirty="0" smtClean="0"/>
                  <a:t>,</a:t>
                </a:r>
                <a:endParaRPr lang="en-US" sz="2400" b="1" dirty="0" smtClean="0"/>
              </a:p>
              <a:p>
                <a:pPr marL="0" indent="0">
                  <a:buNone/>
                </a:pPr>
                <a:endParaRPr lang="el-GR" sz="2400" b="1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ΕΕΠ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sz="2400" dirty="0"/>
              </a:p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l-GR" sz="2400" dirty="0"/>
                  <a:t>: η κανονική βαρύτητα στον </a:t>
                </a:r>
                <a:r>
                  <a:rPr lang="el-GR" sz="2400" dirty="0" smtClean="0"/>
                  <a:t>ισημερινό,</a:t>
                </a:r>
                <a:endParaRPr lang="el-GR" sz="2400" dirty="0"/>
              </a:p>
              <a:p>
                <a:pPr>
                  <a:spcBef>
                    <a:spcPts val="3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l-G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l-GR" sz="2400" dirty="0"/>
                  <a:t>: η κανονική βαρύτητα στους </a:t>
                </a:r>
                <a:r>
                  <a:rPr lang="el-GR" sz="2400" dirty="0" smtClean="0"/>
                  <a:t>πόλους.</a:t>
                </a:r>
                <a:endParaRPr lang="el-GR" sz="2400" dirty="0"/>
              </a:p>
              <a:p>
                <a:pPr>
                  <a:spcBef>
                    <a:spcPts val="3600"/>
                  </a:spcBef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Γεωδαιτικ</a:t>
            </a:r>
            <a:r>
              <a:rPr lang="el-GR" dirty="0"/>
              <a:t>ά</a:t>
            </a:r>
            <a:r>
              <a:rPr lang="el-GR" dirty="0" smtClean="0"/>
              <a:t> συστήματα αναφοράς βαρύτητας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Μετά από συστάσεις (</a:t>
            </a:r>
            <a:r>
              <a:rPr lang="el-GR" sz="2400" dirty="0" err="1"/>
              <a:t>recommendations</a:t>
            </a:r>
            <a:r>
              <a:rPr lang="el-GR" sz="2400" dirty="0"/>
              <a:t>) των συνελεύσεων της </a:t>
            </a:r>
            <a:r>
              <a:rPr lang="el-GR" sz="2400" b="1" dirty="0"/>
              <a:t>Διεθνούς Ένωσης Γεωδαισίας και Γεωφυσικής (IUGG</a:t>
            </a:r>
            <a:r>
              <a:rPr lang="el-GR" sz="2400" b="1" dirty="0" smtClean="0"/>
              <a:t>),</a:t>
            </a:r>
            <a:endParaRPr lang="el-GR" sz="2400" b="1" dirty="0"/>
          </a:p>
          <a:p>
            <a:pPr>
              <a:spcBef>
                <a:spcPts val="1800"/>
              </a:spcBef>
            </a:pPr>
            <a:r>
              <a:rPr lang="el-GR" sz="2400" b="1" dirty="0"/>
              <a:t>Σκοπός:</a:t>
            </a:r>
            <a:r>
              <a:rPr lang="el-GR" sz="2400" dirty="0"/>
              <a:t> συγκρίσιμα αποτελέσματα Γεωδαισίας - Αστρονομίας </a:t>
            </a:r>
            <a:r>
              <a:rPr lang="el-GR" sz="2400" dirty="0" smtClean="0"/>
              <a:t>– Γεωφυσικής,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1924: Μοντέλο της Γης: Διεθνές ελλειψοειδές του </a:t>
            </a:r>
            <a:r>
              <a:rPr lang="el-GR" sz="2400" dirty="0" err="1"/>
              <a:t>Hayford</a:t>
            </a:r>
            <a:r>
              <a:rPr lang="el-GR" sz="2400" dirty="0"/>
              <a:t> (a = 6378388 m, f = 1/297.0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1930: Διεθνής τύπος βαρύτητας </a:t>
            </a:r>
            <a:r>
              <a:rPr lang="el-GR" sz="2400" dirty="0" err="1"/>
              <a:t>Cassinis</a:t>
            </a:r>
            <a:r>
              <a:rPr lang="el-GR" sz="2400" dirty="0"/>
              <a:t> </a:t>
            </a:r>
            <a:r>
              <a:rPr lang="el-GR" sz="2400" dirty="0" smtClean="0"/>
              <a:t>1930.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4277" y="5058757"/>
                <a:ext cx="771544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=9.78049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1+0.0052884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−0.0000059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7" y="5058757"/>
                <a:ext cx="7715445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37" b="-338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7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Γεωδαιτικά </a:t>
            </a:r>
            <a:r>
              <a:rPr lang="el-GR" dirty="0" smtClean="0"/>
              <a:t>συστήματα αναφοράς βαρύτητας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/>
                  <a:t>1967: </a:t>
                </a:r>
                <a:r>
                  <a:rPr lang="el-GR" sz="2400" dirty="0" err="1"/>
                  <a:t>Λουκέρνη</a:t>
                </a:r>
                <a:r>
                  <a:rPr lang="el-GR" sz="2400" dirty="0"/>
                  <a:t> </a:t>
                </a:r>
                <a:r>
                  <a:rPr lang="en-US" sz="2400" dirty="0"/>
                  <a:t>IUGG - </a:t>
                </a:r>
                <a:r>
                  <a:rPr lang="en-US" sz="2400" dirty="0" smtClean="0"/>
                  <a:t>GRS67</a:t>
                </a:r>
                <a:endParaRPr lang="el-GR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=9.78049</m:t>
                      </m:r>
                      <m:d>
                        <m:d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1+0.0052884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−0.0000059</m:t>
                          </m:r>
                          <m:sSup>
                            <m:sSupPr>
                              <m:ctrlPr>
                                <a:rPr lang="el-GR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l-GR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>
                  <a:spcBef>
                    <a:spcPts val="4200"/>
                  </a:spcBef>
                </a:pPr>
                <a:r>
                  <a:rPr lang="el-GR" sz="2400" dirty="0"/>
                  <a:t>1980: Καμπέρα </a:t>
                </a:r>
                <a:r>
                  <a:rPr lang="en-US" sz="2400" dirty="0"/>
                  <a:t>IUGG - GRS80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𝜊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=9.78032677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1+0.001931851353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1−0.0066943800229</m:t>
                              </m:r>
                              <m:sSup>
                                <m:sSupPr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 cstate="print"/>
                <a:stretch>
                  <a:fillRect l="-963" t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800" dirty="0" smtClean="0"/>
              <a:t>Το </a:t>
            </a:r>
            <a:r>
              <a:rPr lang="el-GR" sz="3800" dirty="0" err="1" smtClean="0"/>
              <a:t>διαταρακτικό</a:t>
            </a:r>
            <a:r>
              <a:rPr lang="el-GR" sz="3800" dirty="0" smtClean="0"/>
              <a:t> δυναμικό της βαρύτητας </a:t>
            </a:r>
            <a:endParaRPr lang="el-GR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l-GR" sz="2400" dirty="0" smtClean="0"/>
                  <a:t>Κατά την κλασική γεωδαιτική τακτική το πεδίο της γήινης βαρύτητας διαχωρίζεται σε ένα “κανονικό” μέρος (μοντέλο) και ένα “υπόλοιπο” (μη-κανονικό) μέρος: </a:t>
                </a:r>
                <a:r>
                  <a:rPr lang="el-GR" sz="2400" b="1" dirty="0"/>
                  <a:t>διαταρακτικό </a:t>
                </a:r>
                <a:r>
                  <a:rPr lang="el-GR" sz="2400" b="1" dirty="0" smtClean="0"/>
                  <a:t>δυναμικό,</a:t>
                </a:r>
                <a:endParaRPr lang="el-GR" sz="2400" b="1" dirty="0"/>
              </a:p>
              <a:p>
                <a:pPr>
                  <a:spcBef>
                    <a:spcPts val="1800"/>
                  </a:spcBef>
                </a:pPr>
                <a:r>
                  <a:rPr lang="el-GR" sz="2400" u="sng" dirty="0"/>
                  <a:t>Ίδια λογική: </a:t>
                </a:r>
                <a:r>
                  <a:rPr lang="el-GR" sz="2400" dirty="0"/>
                  <a:t>Γεωμετρική γεωδαισία: </a:t>
                </a:r>
                <a:r>
                  <a:rPr lang="el-GR" sz="2400" b="1" dirty="0"/>
                  <a:t>Αποχή γεωειδούς</a:t>
                </a:r>
                <a:r>
                  <a:rPr lang="el-GR" sz="2400" dirty="0"/>
                  <a:t> - “διαταραχή” από το μοντέλο (ΕΕΠ - ελλειψοειδές υψόμετρο) και την πραγματικότητα (γήινη επιφάνεια - ορθομετρικό υψόμετρο</a:t>
                </a:r>
                <a:r>
                  <a:rPr lang="el-GR" sz="2400" dirty="0" smtClean="0"/>
                  <a:t>),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Το κανονικό μέρος U υπολογίζεται βάσει αναλυτικών σχέσεων για το δυναμικού του ΕΕΠ που χρησιμοποιείται ως </a:t>
                </a:r>
                <a:r>
                  <a:rPr lang="el-GR" sz="2400" dirty="0" smtClean="0"/>
                  <a:t>μοντέλο.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endParaRPr lang="el-GR" sz="2400" dirty="0"/>
              </a:p>
              <a:p>
                <a:pPr>
                  <a:spcBef>
                    <a:spcPts val="1800"/>
                  </a:spcBef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67" r="-1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</a:t>
            </a:r>
            <a:r>
              <a:rPr lang="el-GR" dirty="0"/>
              <a:t>έ</a:t>
            </a:r>
            <a:r>
              <a:rPr lang="el-GR" dirty="0" smtClean="0"/>
              <a:t>τρηση της βαρύτητας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194421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Η διεύθυνση του διανύσματος της βαρύτητας g υλοποιείται με την οριζοντίωση των τοπογραφικών οργάνων (</a:t>
            </a:r>
            <a:r>
              <a:rPr lang="el-GR" sz="2400" dirty="0" err="1"/>
              <a:t>μετρηση</a:t>
            </a:r>
            <a:r>
              <a:rPr lang="el-GR" sz="2400" dirty="0"/>
              <a:t> ξ, η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Το μέγεθος του g (ένταση της βαρύτητας) μετράται με τη βοήθεια των </a:t>
            </a:r>
            <a:r>
              <a:rPr lang="el-GR" sz="2400" dirty="0" err="1" smtClean="0"/>
              <a:t>βαρυτημέτρων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8475"/>
            <a:ext cx="2331765" cy="2907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62000"/>
            <a:ext cx="3187659" cy="289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Ανωμαλία της βαρύτητας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25352"/>
            <a:ext cx="8229600" cy="446449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600" dirty="0"/>
              <a:t>Για την προσέγγιση του γεωειδούς χρησιμοποιείται η </a:t>
            </a:r>
            <a:r>
              <a:rPr lang="el-GR" sz="2600" b="1" dirty="0"/>
              <a:t>ανωμαλία της βαρύτητας</a:t>
            </a:r>
            <a:r>
              <a:rPr lang="el-GR" sz="2600" dirty="0"/>
              <a:t>, δηλ. η </a:t>
            </a:r>
            <a:r>
              <a:rPr lang="el-GR" sz="2600" u="sng" dirty="0"/>
              <a:t>διαφορά</a:t>
            </a:r>
            <a:r>
              <a:rPr lang="el-GR" sz="2600" i="1" dirty="0"/>
              <a:t> </a:t>
            </a:r>
            <a:r>
              <a:rPr lang="el-GR" sz="2600" dirty="0"/>
              <a:t>μεταξύ </a:t>
            </a:r>
            <a:r>
              <a:rPr lang="el-GR" sz="2600" b="1" dirty="0"/>
              <a:t>πραγματικής (μετρήσιμης) βαρύτητας </a:t>
            </a:r>
            <a:r>
              <a:rPr lang="el-GR" sz="2600" dirty="0"/>
              <a:t>στο γεωειδές και </a:t>
            </a:r>
            <a:r>
              <a:rPr lang="el-GR" sz="2600" b="1" dirty="0"/>
              <a:t>κανονικής βαρύτητας στο </a:t>
            </a:r>
            <a:r>
              <a:rPr lang="el-GR" sz="2600" b="1" dirty="0" smtClean="0"/>
              <a:t>ελλειψοειδές,</a:t>
            </a:r>
            <a:endParaRPr lang="el-GR" sz="2600" b="1" dirty="0"/>
          </a:p>
          <a:p>
            <a:pPr>
              <a:spcBef>
                <a:spcPts val="2400"/>
              </a:spcBef>
            </a:pPr>
            <a:r>
              <a:rPr lang="el-GR" sz="2600" dirty="0"/>
              <a:t>Ανάγκη αναγωγών της μετρήσιμης βαρύτητας από την επιφάνεια της Γης που παρατηρείται στην επιφάνεια αναφοράς του γεωειδούς: </a:t>
            </a:r>
            <a:r>
              <a:rPr lang="el-GR" sz="2600" b="1" dirty="0"/>
              <a:t>Αναγωγές της </a:t>
            </a:r>
            <a:r>
              <a:rPr lang="el-GR" sz="2600" b="1" dirty="0" smtClean="0"/>
              <a:t>βαρύτητας,</a:t>
            </a:r>
            <a:endParaRPr lang="el-GR" sz="2600" b="1" dirty="0"/>
          </a:p>
          <a:p>
            <a:pPr>
              <a:spcBef>
                <a:spcPts val="2400"/>
              </a:spcBef>
            </a:pPr>
            <a:r>
              <a:rPr lang="el-GR" sz="2600" dirty="0"/>
              <a:t>Έστω </a:t>
            </a:r>
            <a:r>
              <a:rPr lang="el-GR" sz="2600" dirty="0" err="1"/>
              <a:t>Po</a:t>
            </a:r>
            <a:r>
              <a:rPr lang="el-GR" sz="2600" dirty="0"/>
              <a:t> σημείο του γεωειδούς και </a:t>
            </a:r>
            <a:r>
              <a:rPr lang="el-GR" sz="2600" dirty="0" err="1"/>
              <a:t>Qo</a:t>
            </a:r>
            <a:r>
              <a:rPr lang="el-GR" sz="2600" dirty="0"/>
              <a:t> το αντίστοιχο σημείο του </a:t>
            </a:r>
            <a:r>
              <a:rPr lang="el-GR" sz="2600" dirty="0" smtClean="0"/>
              <a:t>ελλειψοειδούς.</a:t>
            </a:r>
            <a:endParaRPr lang="el-GR" sz="26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63888" y="5559949"/>
                <a:ext cx="2345450" cy="402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559949"/>
                <a:ext cx="2345450" cy="40299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344" b="-212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Ορισμός - 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l-GR" sz="3400" b="1" dirty="0" smtClean="0"/>
              <a:t>Φυσική </a:t>
            </a:r>
            <a:r>
              <a:rPr lang="el-GR" sz="3400" b="1" dirty="0"/>
              <a:t>Γεωδαισία: </a:t>
            </a:r>
            <a:r>
              <a:rPr lang="el-GR" sz="3400" dirty="0"/>
              <a:t>Το τμήμα της Γεωδαισίας που ασχολείται με τη χρήση μετρήσεων σχετικών με το γήινο πεδίο βαρύτητας με σκοπό, μέσω προηγμένων και συνεχώς εξελισσόμενων τεχνικών</a:t>
            </a:r>
            <a:r>
              <a:rPr lang="el-GR" sz="3400" dirty="0" smtClean="0"/>
              <a:t>:</a:t>
            </a:r>
            <a:endParaRPr lang="el-GR" sz="3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3400" u="sng" dirty="0" smtClean="0"/>
              <a:t>την </a:t>
            </a:r>
            <a:r>
              <a:rPr lang="el-GR" sz="3400" u="sng" dirty="0"/>
              <a:t>προσέγγιση του γήινου πεδίου βαρύτητας </a:t>
            </a:r>
            <a:r>
              <a:rPr lang="el-GR" sz="3400" dirty="0"/>
              <a:t>και διαμέσου αυτού του σχήματος και του μεγέθους της </a:t>
            </a:r>
            <a:r>
              <a:rPr lang="el-GR" sz="3400" dirty="0" smtClean="0"/>
              <a:t>Γης,</a:t>
            </a:r>
            <a:endParaRPr lang="el-GR" sz="3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3400" u="sng" dirty="0" smtClean="0"/>
              <a:t>την </a:t>
            </a:r>
            <a:r>
              <a:rPr lang="el-GR" sz="3400" u="sng" dirty="0"/>
              <a:t>κατανόηση της επιφανειακής και της εσωτερικής δομής </a:t>
            </a:r>
            <a:r>
              <a:rPr lang="el-GR" sz="3400" dirty="0"/>
              <a:t>του πλανήτη από άποψη γεωμετρίας και </a:t>
            </a:r>
            <a:r>
              <a:rPr lang="el-GR" sz="3400" dirty="0" smtClean="0"/>
              <a:t>πυκνότητας,</a:t>
            </a:r>
            <a:endParaRPr lang="el-GR" sz="3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3400" u="sng" dirty="0" smtClean="0"/>
              <a:t>την </a:t>
            </a:r>
            <a:r>
              <a:rPr lang="el-GR" sz="3400" u="sng" dirty="0"/>
              <a:t>πρόβλεψη, υπολογισμό και αξιοποίηση των δορυφορικών τροχιών</a:t>
            </a:r>
            <a:r>
              <a:rPr lang="el-GR" sz="3400" dirty="0"/>
              <a:t> με τη μέγιστη δυνατή ακρίβεια (μοντέλα πεδίου βαρύτητας</a:t>
            </a:r>
            <a:r>
              <a:rPr lang="el-GR" sz="3400" dirty="0" smtClean="0"/>
              <a:t>),</a:t>
            </a:r>
            <a:endParaRPr lang="el-GR" sz="34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l-GR" sz="3400" u="sng" dirty="0" smtClean="0"/>
              <a:t>τη </a:t>
            </a:r>
            <a:r>
              <a:rPr lang="el-GR" sz="3400" u="sng" dirty="0"/>
              <a:t>βασική έρευνα </a:t>
            </a:r>
            <a:r>
              <a:rPr lang="el-GR" sz="3400" dirty="0"/>
              <a:t>στη θεωρητική φυσική, τη σεισμολογία, την ωκεανογραφία, τη γεωφυσική και τη </a:t>
            </a:r>
            <a:r>
              <a:rPr lang="el-GR" sz="3400" dirty="0" smtClean="0"/>
              <a:t>γεωδυναμική.</a:t>
            </a:r>
            <a:endParaRPr lang="el-GR" sz="3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7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Θεμελι</a:t>
            </a:r>
            <a:r>
              <a:rPr lang="el-GR" dirty="0"/>
              <a:t>ώ</a:t>
            </a:r>
            <a:r>
              <a:rPr lang="el-GR" dirty="0" smtClean="0"/>
              <a:t>δης εξίσωση φυσικής γεωδαισίας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l-GR" sz="2400" dirty="0"/>
              <a:t>Συνδέει </a:t>
            </a:r>
            <a:r>
              <a:rPr lang="el-GR" sz="2400" u="sng" dirty="0" err="1"/>
              <a:t>διαταρακτικές</a:t>
            </a:r>
            <a:r>
              <a:rPr lang="el-GR" sz="2400" dirty="0"/>
              <a:t> ποσότητες του γεωειδούς με τις κανονικές ποσότητες του ελλειψοειδούς </a:t>
            </a:r>
            <a:r>
              <a:rPr lang="el-GR" sz="2400" dirty="0" smtClean="0"/>
              <a:t>μοντέλου,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Αποτελεί μια </a:t>
            </a:r>
            <a:r>
              <a:rPr lang="el-GR" sz="2400" u="sng" dirty="0"/>
              <a:t>συνοριακή συνθήκη</a:t>
            </a:r>
            <a:r>
              <a:rPr lang="el-GR" sz="2400" dirty="0"/>
              <a:t>: από </a:t>
            </a:r>
            <a:r>
              <a:rPr lang="el-GR" sz="2400" b="1" dirty="0"/>
              <a:t>ανωμαλίες βαρύτητας στην επιφάνεια του γεωειδούς</a:t>
            </a:r>
            <a:r>
              <a:rPr lang="el-GR" sz="2400" dirty="0"/>
              <a:t> είναι δυνατή η προσέγγιση του </a:t>
            </a:r>
            <a:r>
              <a:rPr lang="el-GR" sz="2400" dirty="0" err="1"/>
              <a:t>διαταρακτικού</a:t>
            </a:r>
            <a:r>
              <a:rPr lang="el-GR" sz="2400" dirty="0"/>
              <a:t> πεδίου βαρύτητας και της ίδιας της επιφάνειας του γεωειδούς (</a:t>
            </a:r>
            <a:r>
              <a:rPr lang="el-GR" sz="2400" u="sng" dirty="0"/>
              <a:t>προβλήματα συνοριακών τιμών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4797152"/>
                <a:ext cx="2462213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sub>
                      </m:sSub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l-GR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97152"/>
                <a:ext cx="2462213" cy="70224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0192" y="4685262"/>
                <a:ext cx="1152367" cy="814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685262"/>
                <a:ext cx="1152367" cy="81413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Συστήματα υψών και βαρύτητα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r>
              <a:rPr lang="el-GR" sz="2400" dirty="0"/>
              <a:t>Ελλειψοειδή υψόμετρα: άμεσα μετρήσιμα από δορυφορικές </a:t>
            </a:r>
            <a:r>
              <a:rPr lang="el-GR" sz="2400" dirty="0" smtClean="0"/>
              <a:t>μεθόδους.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1975837"/>
                <a:ext cx="1720919" cy="758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75837"/>
                <a:ext cx="1720919" cy="758734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80529" y="1878132"/>
                <a:ext cx="1855060" cy="860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acc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𝑑h</m:t>
                          </m:r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529" y="1878132"/>
                <a:ext cx="1855060" cy="86081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190962"/>
            <a:ext cx="6184148" cy="2331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211" y="5526578"/>
            <a:ext cx="3236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elipsoid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height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orthometric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height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N= geoid height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82895" y="2856782"/>
                <a:ext cx="136967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95" y="2856782"/>
                <a:ext cx="1369670" cy="3385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4444" r="-3111" b="-10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Συστήματα </a:t>
            </a:r>
            <a:r>
              <a:rPr lang="el-GR" dirty="0" smtClean="0"/>
              <a:t>υψών και βαρύτητα </a:t>
            </a:r>
            <a:r>
              <a:rPr lang="el-GR" sz="3200" b="0" dirty="0" smtClean="0"/>
              <a:t>(2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/>
              <a:t>Ορθομετρικά υψόμετρα: μετρούνται κατά μήκος της </a:t>
            </a:r>
            <a:r>
              <a:rPr lang="el-GR" sz="2400" dirty="0" err="1" smtClean="0"/>
              <a:t>κατακορύφου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672" y="2232248"/>
                <a:ext cx="1821396" cy="765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232248"/>
                <a:ext cx="1821396" cy="76565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0072" y="2095996"/>
                <a:ext cx="1961050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𝑔𝑑𝐻</m:t>
                          </m:r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095996"/>
                <a:ext cx="1961050" cy="83061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0402" y="3006749"/>
                <a:ext cx="136967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02" y="3006749"/>
                <a:ext cx="1369670" cy="33855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464" r="-3571" b="-10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318165"/>
            <a:ext cx="6187976" cy="23349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5521146"/>
            <a:ext cx="3236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elipsoid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height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H=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</a:rPr>
              <a:t>orthometric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height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N= geoid height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Συστήματα </a:t>
            </a:r>
            <a:r>
              <a:rPr lang="el-GR" dirty="0" smtClean="0"/>
              <a:t>υψών και βαρύτητα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l-GR" sz="2400" b="1" dirty="0"/>
              <a:t>Επίδραση της βαρύτητας στην γεωμετρική χωροστάθμηση: </a:t>
            </a:r>
            <a:r>
              <a:rPr lang="el-GR" sz="2400" dirty="0"/>
              <a:t>λόγω της </a:t>
            </a:r>
            <a:r>
              <a:rPr lang="el-GR" sz="2400" u="sng" dirty="0"/>
              <a:t>μη παραλληλίας</a:t>
            </a:r>
            <a:r>
              <a:rPr lang="el-GR" sz="2400" i="1" dirty="0"/>
              <a:t> </a:t>
            </a:r>
            <a:r>
              <a:rPr lang="el-GR" sz="2400" dirty="0"/>
              <a:t>των </a:t>
            </a:r>
            <a:r>
              <a:rPr lang="el-GR" sz="2400" dirty="0" err="1"/>
              <a:t>χωροσταθμικών</a:t>
            </a:r>
            <a:r>
              <a:rPr lang="el-GR" sz="2400" dirty="0"/>
              <a:t> επιφανειών το αποτέλεσμα της χωροστάθμησης κατά μήκος κλειστής διαδρομής είναι </a:t>
            </a:r>
            <a:r>
              <a:rPr lang="el-GR" sz="2400" u="sng" dirty="0"/>
              <a:t>διάφορο του </a:t>
            </a:r>
            <a:r>
              <a:rPr lang="el-GR" sz="2400" u="sng" dirty="0" smtClean="0"/>
              <a:t>μηδενός</a:t>
            </a:r>
            <a:r>
              <a:rPr lang="el-GR" sz="2400" i="1" dirty="0" smtClean="0"/>
              <a:t>.</a:t>
            </a:r>
            <a:endParaRPr lang="el-GR" sz="2400" i="1" dirty="0"/>
          </a:p>
          <a:p>
            <a:endParaRPr lang="el-GR" i="1" dirty="0"/>
          </a:p>
        </p:txBody>
      </p:sp>
      <p:grpSp>
        <p:nvGrpSpPr>
          <p:cNvPr id="64" name="Ομάδα 63"/>
          <p:cNvGrpSpPr/>
          <p:nvPr/>
        </p:nvGrpSpPr>
        <p:grpSpPr>
          <a:xfrm>
            <a:off x="1458689" y="2781488"/>
            <a:ext cx="6212111" cy="2985542"/>
            <a:chOff x="1458689" y="2781488"/>
            <a:chExt cx="6212111" cy="2985542"/>
          </a:xfrm>
        </p:grpSpPr>
        <p:sp>
          <p:nvSpPr>
            <p:cNvPr id="16" name="Ελεύθερη σχεδίαση 15"/>
            <p:cNvSpPr/>
            <p:nvPr/>
          </p:nvSpPr>
          <p:spPr>
            <a:xfrm>
              <a:off x="5562972" y="3051512"/>
              <a:ext cx="308466" cy="2235200"/>
            </a:xfrm>
            <a:custGeom>
              <a:avLst/>
              <a:gdLst>
                <a:gd name="connsiteX0" fmla="*/ 0 w 308466"/>
                <a:gd name="connsiteY0" fmla="*/ 0 h 2235200"/>
                <a:gd name="connsiteX1" fmla="*/ 88900 w 308466"/>
                <a:gd name="connsiteY1" fmla="*/ 279400 h 2235200"/>
                <a:gd name="connsiteX2" fmla="*/ 165100 w 308466"/>
                <a:gd name="connsiteY2" fmla="*/ 660400 h 2235200"/>
                <a:gd name="connsiteX3" fmla="*/ 266700 w 308466"/>
                <a:gd name="connsiteY3" fmla="*/ 1320800 h 2235200"/>
                <a:gd name="connsiteX4" fmla="*/ 304800 w 308466"/>
                <a:gd name="connsiteY4" fmla="*/ 1828800 h 2235200"/>
                <a:gd name="connsiteX5" fmla="*/ 304800 w 308466"/>
                <a:gd name="connsiteY5" fmla="*/ 2235200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466" h="2235200">
                  <a:moveTo>
                    <a:pt x="0" y="0"/>
                  </a:moveTo>
                  <a:cubicBezTo>
                    <a:pt x="30691" y="84666"/>
                    <a:pt x="61383" y="169333"/>
                    <a:pt x="88900" y="279400"/>
                  </a:cubicBezTo>
                  <a:cubicBezTo>
                    <a:pt x="116417" y="389467"/>
                    <a:pt x="135467" y="486833"/>
                    <a:pt x="165100" y="660400"/>
                  </a:cubicBezTo>
                  <a:cubicBezTo>
                    <a:pt x="194733" y="833967"/>
                    <a:pt x="243417" y="1126067"/>
                    <a:pt x="266700" y="1320800"/>
                  </a:cubicBezTo>
                  <a:cubicBezTo>
                    <a:pt x="289983" y="1515533"/>
                    <a:pt x="298450" y="1676400"/>
                    <a:pt x="304800" y="1828800"/>
                  </a:cubicBezTo>
                  <a:cubicBezTo>
                    <a:pt x="311150" y="1981200"/>
                    <a:pt x="307975" y="2108200"/>
                    <a:pt x="304800" y="22352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137400" y="2851457"/>
                  <a:ext cx="3556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m:oMathPara>
                  </a14:m>
                  <a:endParaRPr lang="el-GR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400" y="2851457"/>
                  <a:ext cx="355600" cy="400110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r="-36207" b="-153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5310456" y="2946245"/>
              <a:ext cx="450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latin typeface="+mn-lt"/>
                </a:rPr>
                <a:t>Ε</a:t>
              </a:r>
            </a:p>
          </p:txBody>
        </p:sp>
        <p:grpSp>
          <p:nvGrpSpPr>
            <p:cNvPr id="59" name="Ομάδα 58"/>
            <p:cNvGrpSpPr/>
            <p:nvPr/>
          </p:nvGrpSpPr>
          <p:grpSpPr>
            <a:xfrm>
              <a:off x="1458689" y="2781488"/>
              <a:ext cx="6212111" cy="2985542"/>
              <a:chOff x="1598389" y="3116868"/>
              <a:chExt cx="6212111" cy="2985542"/>
            </a:xfrm>
          </p:grpSpPr>
          <p:sp>
            <p:nvSpPr>
              <p:cNvPr id="6" name="Ελεύθερη σχεδίαση 5"/>
              <p:cNvSpPr/>
              <p:nvPr/>
            </p:nvSpPr>
            <p:spPr>
              <a:xfrm>
                <a:off x="1625600" y="3530600"/>
                <a:ext cx="6070600" cy="838200"/>
              </a:xfrm>
              <a:custGeom>
                <a:avLst/>
                <a:gdLst>
                  <a:gd name="connsiteX0" fmla="*/ 0 w 6070600"/>
                  <a:gd name="connsiteY0" fmla="*/ 838200 h 838200"/>
                  <a:gd name="connsiteX1" fmla="*/ 393700 w 6070600"/>
                  <a:gd name="connsiteY1" fmla="*/ 723900 h 838200"/>
                  <a:gd name="connsiteX2" fmla="*/ 990600 w 6070600"/>
                  <a:gd name="connsiteY2" fmla="*/ 584200 h 838200"/>
                  <a:gd name="connsiteX3" fmla="*/ 1295400 w 6070600"/>
                  <a:gd name="connsiteY3" fmla="*/ 508000 h 838200"/>
                  <a:gd name="connsiteX4" fmla="*/ 1790700 w 6070600"/>
                  <a:gd name="connsiteY4" fmla="*/ 406400 h 838200"/>
                  <a:gd name="connsiteX5" fmla="*/ 2349500 w 6070600"/>
                  <a:gd name="connsiteY5" fmla="*/ 304800 h 838200"/>
                  <a:gd name="connsiteX6" fmla="*/ 2971800 w 6070600"/>
                  <a:gd name="connsiteY6" fmla="*/ 203200 h 838200"/>
                  <a:gd name="connsiteX7" fmla="*/ 3517900 w 6070600"/>
                  <a:gd name="connsiteY7" fmla="*/ 139700 h 838200"/>
                  <a:gd name="connsiteX8" fmla="*/ 3987800 w 6070600"/>
                  <a:gd name="connsiteY8" fmla="*/ 88900 h 838200"/>
                  <a:gd name="connsiteX9" fmla="*/ 4368800 w 6070600"/>
                  <a:gd name="connsiteY9" fmla="*/ 63500 h 838200"/>
                  <a:gd name="connsiteX10" fmla="*/ 5092700 w 6070600"/>
                  <a:gd name="connsiteY10" fmla="*/ 25400 h 838200"/>
                  <a:gd name="connsiteX11" fmla="*/ 5676900 w 6070600"/>
                  <a:gd name="connsiteY11" fmla="*/ 12700 h 838200"/>
                  <a:gd name="connsiteX12" fmla="*/ 6070600 w 6070600"/>
                  <a:gd name="connsiteY12" fmla="*/ 0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70600" h="838200">
                    <a:moveTo>
                      <a:pt x="0" y="838200"/>
                    </a:moveTo>
                    <a:cubicBezTo>
                      <a:pt x="114300" y="802216"/>
                      <a:pt x="228600" y="766233"/>
                      <a:pt x="393700" y="723900"/>
                    </a:cubicBezTo>
                    <a:cubicBezTo>
                      <a:pt x="558800" y="681567"/>
                      <a:pt x="840317" y="620183"/>
                      <a:pt x="990600" y="584200"/>
                    </a:cubicBezTo>
                    <a:cubicBezTo>
                      <a:pt x="1140883" y="548217"/>
                      <a:pt x="1162050" y="537633"/>
                      <a:pt x="1295400" y="508000"/>
                    </a:cubicBezTo>
                    <a:cubicBezTo>
                      <a:pt x="1428750" y="478367"/>
                      <a:pt x="1615017" y="440267"/>
                      <a:pt x="1790700" y="406400"/>
                    </a:cubicBezTo>
                    <a:cubicBezTo>
                      <a:pt x="1966383" y="372533"/>
                      <a:pt x="2349500" y="304800"/>
                      <a:pt x="2349500" y="304800"/>
                    </a:cubicBezTo>
                    <a:cubicBezTo>
                      <a:pt x="2546350" y="270933"/>
                      <a:pt x="2777067" y="230717"/>
                      <a:pt x="2971800" y="203200"/>
                    </a:cubicBezTo>
                    <a:cubicBezTo>
                      <a:pt x="3166533" y="175683"/>
                      <a:pt x="3517900" y="139700"/>
                      <a:pt x="3517900" y="139700"/>
                    </a:cubicBezTo>
                    <a:lnTo>
                      <a:pt x="3987800" y="88900"/>
                    </a:lnTo>
                    <a:cubicBezTo>
                      <a:pt x="4129617" y="76200"/>
                      <a:pt x="4368800" y="63500"/>
                      <a:pt x="4368800" y="63500"/>
                    </a:cubicBezTo>
                    <a:lnTo>
                      <a:pt x="5092700" y="25400"/>
                    </a:lnTo>
                    <a:cubicBezTo>
                      <a:pt x="5310717" y="16933"/>
                      <a:pt x="5676900" y="12700"/>
                      <a:pt x="5676900" y="12700"/>
                    </a:cubicBezTo>
                    <a:lnTo>
                      <a:pt x="6070600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Ελεύθερη σχεδίαση 8"/>
              <p:cNvSpPr/>
              <p:nvPr/>
            </p:nvSpPr>
            <p:spPr>
              <a:xfrm>
                <a:off x="1600200" y="3987800"/>
                <a:ext cx="6019800" cy="711200"/>
              </a:xfrm>
              <a:custGeom>
                <a:avLst/>
                <a:gdLst>
                  <a:gd name="connsiteX0" fmla="*/ 0 w 6019800"/>
                  <a:gd name="connsiteY0" fmla="*/ 711200 h 711200"/>
                  <a:gd name="connsiteX1" fmla="*/ 317500 w 6019800"/>
                  <a:gd name="connsiteY1" fmla="*/ 622300 h 711200"/>
                  <a:gd name="connsiteX2" fmla="*/ 863600 w 6019800"/>
                  <a:gd name="connsiteY2" fmla="*/ 508000 h 711200"/>
                  <a:gd name="connsiteX3" fmla="*/ 1600200 w 6019800"/>
                  <a:gd name="connsiteY3" fmla="*/ 355600 h 711200"/>
                  <a:gd name="connsiteX4" fmla="*/ 2286000 w 6019800"/>
                  <a:gd name="connsiteY4" fmla="*/ 241300 h 711200"/>
                  <a:gd name="connsiteX5" fmla="*/ 2959100 w 6019800"/>
                  <a:gd name="connsiteY5" fmla="*/ 177800 h 711200"/>
                  <a:gd name="connsiteX6" fmla="*/ 3632200 w 6019800"/>
                  <a:gd name="connsiteY6" fmla="*/ 88900 h 711200"/>
                  <a:gd name="connsiteX7" fmla="*/ 4318000 w 6019800"/>
                  <a:gd name="connsiteY7" fmla="*/ 50800 h 711200"/>
                  <a:gd name="connsiteX8" fmla="*/ 5041900 w 6019800"/>
                  <a:gd name="connsiteY8" fmla="*/ 12700 h 711200"/>
                  <a:gd name="connsiteX9" fmla="*/ 5765800 w 6019800"/>
                  <a:gd name="connsiteY9" fmla="*/ 0 h 711200"/>
                  <a:gd name="connsiteX10" fmla="*/ 6019800 w 6019800"/>
                  <a:gd name="connsiteY10" fmla="*/ 1270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19800" h="711200">
                    <a:moveTo>
                      <a:pt x="0" y="711200"/>
                    </a:moveTo>
                    <a:cubicBezTo>
                      <a:pt x="86783" y="683683"/>
                      <a:pt x="173567" y="656167"/>
                      <a:pt x="317500" y="622300"/>
                    </a:cubicBezTo>
                    <a:cubicBezTo>
                      <a:pt x="461433" y="588433"/>
                      <a:pt x="863600" y="508000"/>
                      <a:pt x="863600" y="508000"/>
                    </a:cubicBezTo>
                    <a:lnTo>
                      <a:pt x="1600200" y="355600"/>
                    </a:lnTo>
                    <a:cubicBezTo>
                      <a:pt x="1837267" y="311150"/>
                      <a:pt x="2059517" y="270933"/>
                      <a:pt x="2286000" y="241300"/>
                    </a:cubicBezTo>
                    <a:cubicBezTo>
                      <a:pt x="2512483" y="211667"/>
                      <a:pt x="2734733" y="203200"/>
                      <a:pt x="2959100" y="177800"/>
                    </a:cubicBezTo>
                    <a:cubicBezTo>
                      <a:pt x="3183467" y="152400"/>
                      <a:pt x="3405717" y="110067"/>
                      <a:pt x="3632200" y="88900"/>
                    </a:cubicBezTo>
                    <a:cubicBezTo>
                      <a:pt x="3858683" y="67733"/>
                      <a:pt x="4318000" y="50800"/>
                      <a:pt x="4318000" y="50800"/>
                    </a:cubicBezTo>
                    <a:lnTo>
                      <a:pt x="5041900" y="12700"/>
                    </a:lnTo>
                    <a:cubicBezTo>
                      <a:pt x="5283200" y="4233"/>
                      <a:pt x="5602817" y="0"/>
                      <a:pt x="5765800" y="0"/>
                    </a:cubicBezTo>
                    <a:cubicBezTo>
                      <a:pt x="5928783" y="0"/>
                      <a:pt x="5974291" y="6350"/>
                      <a:pt x="6019800" y="127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" name="Ελεύθερη σχεδίαση 9"/>
              <p:cNvSpPr/>
              <p:nvPr/>
            </p:nvSpPr>
            <p:spPr>
              <a:xfrm>
                <a:off x="1612900" y="4483100"/>
                <a:ext cx="5969000" cy="546100"/>
              </a:xfrm>
              <a:custGeom>
                <a:avLst/>
                <a:gdLst>
                  <a:gd name="connsiteX0" fmla="*/ 0 w 5969000"/>
                  <a:gd name="connsiteY0" fmla="*/ 546100 h 546100"/>
                  <a:gd name="connsiteX1" fmla="*/ 406400 w 5969000"/>
                  <a:gd name="connsiteY1" fmla="*/ 457200 h 546100"/>
                  <a:gd name="connsiteX2" fmla="*/ 977900 w 5969000"/>
                  <a:gd name="connsiteY2" fmla="*/ 330200 h 546100"/>
                  <a:gd name="connsiteX3" fmla="*/ 1485900 w 5969000"/>
                  <a:gd name="connsiteY3" fmla="*/ 241300 h 546100"/>
                  <a:gd name="connsiteX4" fmla="*/ 2679700 w 5969000"/>
                  <a:gd name="connsiteY4" fmla="*/ 88900 h 546100"/>
                  <a:gd name="connsiteX5" fmla="*/ 3543300 w 5969000"/>
                  <a:gd name="connsiteY5" fmla="*/ 25400 h 546100"/>
                  <a:gd name="connsiteX6" fmla="*/ 4572000 w 5969000"/>
                  <a:gd name="connsiteY6" fmla="*/ 0 h 546100"/>
                  <a:gd name="connsiteX7" fmla="*/ 5562600 w 5969000"/>
                  <a:gd name="connsiteY7" fmla="*/ 12700 h 546100"/>
                  <a:gd name="connsiteX8" fmla="*/ 5969000 w 5969000"/>
                  <a:gd name="connsiteY8" fmla="*/ 38100 h 546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0" h="546100">
                    <a:moveTo>
                      <a:pt x="0" y="546100"/>
                    </a:moveTo>
                    <a:lnTo>
                      <a:pt x="406400" y="457200"/>
                    </a:lnTo>
                    <a:cubicBezTo>
                      <a:pt x="569383" y="421217"/>
                      <a:pt x="797983" y="366183"/>
                      <a:pt x="977900" y="330200"/>
                    </a:cubicBezTo>
                    <a:cubicBezTo>
                      <a:pt x="1157817" y="294217"/>
                      <a:pt x="1202267" y="281517"/>
                      <a:pt x="1485900" y="241300"/>
                    </a:cubicBezTo>
                    <a:cubicBezTo>
                      <a:pt x="1769533" y="201083"/>
                      <a:pt x="2336800" y="124883"/>
                      <a:pt x="2679700" y="88900"/>
                    </a:cubicBezTo>
                    <a:cubicBezTo>
                      <a:pt x="3022600" y="52917"/>
                      <a:pt x="3227917" y="40217"/>
                      <a:pt x="3543300" y="25400"/>
                    </a:cubicBezTo>
                    <a:cubicBezTo>
                      <a:pt x="3858683" y="10583"/>
                      <a:pt x="4572000" y="0"/>
                      <a:pt x="4572000" y="0"/>
                    </a:cubicBezTo>
                    <a:lnTo>
                      <a:pt x="5562600" y="12700"/>
                    </a:lnTo>
                    <a:cubicBezTo>
                      <a:pt x="5795433" y="19050"/>
                      <a:pt x="5882216" y="28575"/>
                      <a:pt x="5969000" y="381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Ελεύθερη σχεδίαση 10"/>
              <p:cNvSpPr/>
              <p:nvPr/>
            </p:nvSpPr>
            <p:spPr>
              <a:xfrm>
                <a:off x="1651000" y="4947103"/>
                <a:ext cx="5994400" cy="412297"/>
              </a:xfrm>
              <a:custGeom>
                <a:avLst/>
                <a:gdLst>
                  <a:gd name="connsiteX0" fmla="*/ 0 w 5994400"/>
                  <a:gd name="connsiteY0" fmla="*/ 412297 h 412297"/>
                  <a:gd name="connsiteX1" fmla="*/ 635000 w 5994400"/>
                  <a:gd name="connsiteY1" fmla="*/ 310697 h 412297"/>
                  <a:gd name="connsiteX2" fmla="*/ 1600200 w 5994400"/>
                  <a:gd name="connsiteY2" fmla="*/ 158297 h 412297"/>
                  <a:gd name="connsiteX3" fmla="*/ 3009900 w 5994400"/>
                  <a:gd name="connsiteY3" fmla="*/ 31297 h 412297"/>
                  <a:gd name="connsiteX4" fmla="*/ 4394200 w 5994400"/>
                  <a:gd name="connsiteY4" fmla="*/ 5897 h 412297"/>
                  <a:gd name="connsiteX5" fmla="*/ 5994400 w 5994400"/>
                  <a:gd name="connsiteY5" fmla="*/ 120197 h 4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94400" h="412297">
                    <a:moveTo>
                      <a:pt x="0" y="412297"/>
                    </a:moveTo>
                    <a:lnTo>
                      <a:pt x="635000" y="310697"/>
                    </a:lnTo>
                    <a:cubicBezTo>
                      <a:pt x="901700" y="268364"/>
                      <a:pt x="1204383" y="204864"/>
                      <a:pt x="1600200" y="158297"/>
                    </a:cubicBezTo>
                    <a:cubicBezTo>
                      <a:pt x="1996017" y="111730"/>
                      <a:pt x="2544233" y="56697"/>
                      <a:pt x="3009900" y="31297"/>
                    </a:cubicBezTo>
                    <a:cubicBezTo>
                      <a:pt x="3475567" y="5897"/>
                      <a:pt x="3896783" y="-8920"/>
                      <a:pt x="4394200" y="5897"/>
                    </a:cubicBezTo>
                    <a:cubicBezTo>
                      <a:pt x="4891617" y="20714"/>
                      <a:pt x="5443008" y="70455"/>
                      <a:pt x="5994400" y="120197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" name="Ελεύθερη σχεδίαση 11"/>
              <p:cNvSpPr/>
              <p:nvPr/>
            </p:nvSpPr>
            <p:spPr>
              <a:xfrm>
                <a:off x="1638300" y="5418526"/>
                <a:ext cx="6032500" cy="385374"/>
              </a:xfrm>
              <a:custGeom>
                <a:avLst/>
                <a:gdLst>
                  <a:gd name="connsiteX0" fmla="*/ 0 w 6032500"/>
                  <a:gd name="connsiteY0" fmla="*/ 385374 h 385374"/>
                  <a:gd name="connsiteX1" fmla="*/ 723900 w 6032500"/>
                  <a:gd name="connsiteY1" fmla="*/ 258374 h 385374"/>
                  <a:gd name="connsiteX2" fmla="*/ 1739900 w 6032500"/>
                  <a:gd name="connsiteY2" fmla="*/ 105974 h 385374"/>
                  <a:gd name="connsiteX3" fmla="*/ 3086100 w 6032500"/>
                  <a:gd name="connsiteY3" fmla="*/ 4374 h 385374"/>
                  <a:gd name="connsiteX4" fmla="*/ 4470400 w 6032500"/>
                  <a:gd name="connsiteY4" fmla="*/ 29774 h 385374"/>
                  <a:gd name="connsiteX5" fmla="*/ 6032500 w 6032500"/>
                  <a:gd name="connsiteY5" fmla="*/ 131374 h 38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32500" h="385374">
                    <a:moveTo>
                      <a:pt x="0" y="385374"/>
                    </a:moveTo>
                    <a:lnTo>
                      <a:pt x="723900" y="258374"/>
                    </a:lnTo>
                    <a:cubicBezTo>
                      <a:pt x="1013883" y="211807"/>
                      <a:pt x="1346200" y="148307"/>
                      <a:pt x="1739900" y="105974"/>
                    </a:cubicBezTo>
                    <a:cubicBezTo>
                      <a:pt x="2133600" y="63641"/>
                      <a:pt x="2631017" y="17074"/>
                      <a:pt x="3086100" y="4374"/>
                    </a:cubicBezTo>
                    <a:cubicBezTo>
                      <a:pt x="3541183" y="-8326"/>
                      <a:pt x="3979333" y="8607"/>
                      <a:pt x="4470400" y="29774"/>
                    </a:cubicBezTo>
                    <a:cubicBezTo>
                      <a:pt x="4961467" y="50941"/>
                      <a:pt x="5496983" y="91157"/>
                      <a:pt x="6032500" y="13137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" name="Ελεύθερη σχεδίαση 12"/>
              <p:cNvSpPr/>
              <p:nvPr/>
            </p:nvSpPr>
            <p:spPr>
              <a:xfrm>
                <a:off x="1790700" y="4114800"/>
                <a:ext cx="622300" cy="1790700"/>
              </a:xfrm>
              <a:custGeom>
                <a:avLst/>
                <a:gdLst>
                  <a:gd name="connsiteX0" fmla="*/ 0 w 622300"/>
                  <a:gd name="connsiteY0" fmla="*/ 0 h 1790700"/>
                  <a:gd name="connsiteX1" fmla="*/ 342900 w 622300"/>
                  <a:gd name="connsiteY1" fmla="*/ 825500 h 1790700"/>
                  <a:gd name="connsiteX2" fmla="*/ 622300 w 622300"/>
                  <a:gd name="connsiteY2" fmla="*/ 1790700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2300" h="1790700">
                    <a:moveTo>
                      <a:pt x="0" y="0"/>
                    </a:moveTo>
                    <a:cubicBezTo>
                      <a:pt x="119591" y="263525"/>
                      <a:pt x="239183" y="527050"/>
                      <a:pt x="342900" y="825500"/>
                    </a:cubicBezTo>
                    <a:cubicBezTo>
                      <a:pt x="446617" y="1123950"/>
                      <a:pt x="534458" y="1457325"/>
                      <a:pt x="622300" y="17907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" name="Ελεύθερη σχεδίαση 13"/>
              <p:cNvSpPr/>
              <p:nvPr/>
            </p:nvSpPr>
            <p:spPr>
              <a:xfrm>
                <a:off x="2743200" y="3898900"/>
                <a:ext cx="622300" cy="1803400"/>
              </a:xfrm>
              <a:custGeom>
                <a:avLst/>
                <a:gdLst>
                  <a:gd name="connsiteX0" fmla="*/ 0 w 622300"/>
                  <a:gd name="connsiteY0" fmla="*/ 0 h 1803400"/>
                  <a:gd name="connsiteX1" fmla="*/ 215900 w 622300"/>
                  <a:gd name="connsiteY1" fmla="*/ 419100 h 1803400"/>
                  <a:gd name="connsiteX2" fmla="*/ 381000 w 622300"/>
                  <a:gd name="connsiteY2" fmla="*/ 914400 h 1803400"/>
                  <a:gd name="connsiteX3" fmla="*/ 622300 w 622300"/>
                  <a:gd name="connsiteY3" fmla="*/ 1803400 h 180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300" h="1803400">
                    <a:moveTo>
                      <a:pt x="0" y="0"/>
                    </a:moveTo>
                    <a:cubicBezTo>
                      <a:pt x="76200" y="133350"/>
                      <a:pt x="152400" y="266700"/>
                      <a:pt x="215900" y="419100"/>
                    </a:cubicBezTo>
                    <a:cubicBezTo>
                      <a:pt x="279400" y="571500"/>
                      <a:pt x="313267" y="683683"/>
                      <a:pt x="381000" y="914400"/>
                    </a:cubicBezTo>
                    <a:cubicBezTo>
                      <a:pt x="448733" y="1145117"/>
                      <a:pt x="535516" y="1474258"/>
                      <a:pt x="622300" y="18034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Ελεύθερη σχεδίαση 14"/>
              <p:cNvSpPr/>
              <p:nvPr/>
            </p:nvSpPr>
            <p:spPr>
              <a:xfrm>
                <a:off x="4279900" y="3581400"/>
                <a:ext cx="442798" cy="1982168"/>
              </a:xfrm>
              <a:custGeom>
                <a:avLst/>
                <a:gdLst>
                  <a:gd name="connsiteX0" fmla="*/ 0 w 442798"/>
                  <a:gd name="connsiteY0" fmla="*/ 0 h 1982168"/>
                  <a:gd name="connsiteX1" fmla="*/ 139700 w 442798"/>
                  <a:gd name="connsiteY1" fmla="*/ 419100 h 1982168"/>
                  <a:gd name="connsiteX2" fmla="*/ 317500 w 442798"/>
                  <a:gd name="connsiteY2" fmla="*/ 1181100 h 1982168"/>
                  <a:gd name="connsiteX3" fmla="*/ 431800 w 442798"/>
                  <a:gd name="connsiteY3" fmla="*/ 1854200 h 1982168"/>
                  <a:gd name="connsiteX4" fmla="*/ 431800 w 442798"/>
                  <a:gd name="connsiteY4" fmla="*/ 1981200 h 198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798" h="1982168">
                    <a:moveTo>
                      <a:pt x="0" y="0"/>
                    </a:moveTo>
                    <a:cubicBezTo>
                      <a:pt x="43391" y="111125"/>
                      <a:pt x="86783" y="222250"/>
                      <a:pt x="139700" y="419100"/>
                    </a:cubicBezTo>
                    <a:cubicBezTo>
                      <a:pt x="192617" y="615950"/>
                      <a:pt x="268817" y="941917"/>
                      <a:pt x="317500" y="1181100"/>
                    </a:cubicBezTo>
                    <a:cubicBezTo>
                      <a:pt x="366183" y="1420283"/>
                      <a:pt x="412750" y="1720850"/>
                      <a:pt x="431800" y="1854200"/>
                    </a:cubicBezTo>
                    <a:cubicBezTo>
                      <a:pt x="450850" y="1987550"/>
                      <a:pt x="441325" y="1984375"/>
                      <a:pt x="431800" y="19812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" name="Ελεύθερη σχεδίαση 16"/>
              <p:cNvSpPr/>
              <p:nvPr/>
            </p:nvSpPr>
            <p:spPr>
              <a:xfrm>
                <a:off x="1778000" y="3116868"/>
                <a:ext cx="5562600" cy="2648932"/>
              </a:xfrm>
              <a:custGeom>
                <a:avLst/>
                <a:gdLst>
                  <a:gd name="connsiteX0" fmla="*/ 0 w 5562600"/>
                  <a:gd name="connsiteY0" fmla="*/ 2648932 h 2648932"/>
                  <a:gd name="connsiteX1" fmla="*/ 419100 w 5562600"/>
                  <a:gd name="connsiteY1" fmla="*/ 2140932 h 2648932"/>
                  <a:gd name="connsiteX2" fmla="*/ 647700 w 5562600"/>
                  <a:gd name="connsiteY2" fmla="*/ 1937732 h 2648932"/>
                  <a:gd name="connsiteX3" fmla="*/ 1016000 w 5562600"/>
                  <a:gd name="connsiteY3" fmla="*/ 1785332 h 2648932"/>
                  <a:gd name="connsiteX4" fmla="*/ 1295400 w 5562600"/>
                  <a:gd name="connsiteY4" fmla="*/ 1658332 h 2648932"/>
                  <a:gd name="connsiteX5" fmla="*/ 1422400 w 5562600"/>
                  <a:gd name="connsiteY5" fmla="*/ 1505932 h 2648932"/>
                  <a:gd name="connsiteX6" fmla="*/ 1625600 w 5562600"/>
                  <a:gd name="connsiteY6" fmla="*/ 1404332 h 2648932"/>
                  <a:gd name="connsiteX7" fmla="*/ 2057400 w 5562600"/>
                  <a:gd name="connsiteY7" fmla="*/ 1315432 h 2648932"/>
                  <a:gd name="connsiteX8" fmla="*/ 2247900 w 5562600"/>
                  <a:gd name="connsiteY8" fmla="*/ 1277332 h 2648932"/>
                  <a:gd name="connsiteX9" fmla="*/ 2590800 w 5562600"/>
                  <a:gd name="connsiteY9" fmla="*/ 1112232 h 2648932"/>
                  <a:gd name="connsiteX10" fmla="*/ 2717800 w 5562600"/>
                  <a:gd name="connsiteY10" fmla="*/ 985232 h 2648932"/>
                  <a:gd name="connsiteX11" fmla="*/ 2921000 w 5562600"/>
                  <a:gd name="connsiteY11" fmla="*/ 870932 h 2648932"/>
                  <a:gd name="connsiteX12" fmla="*/ 3365500 w 5562600"/>
                  <a:gd name="connsiteY12" fmla="*/ 782032 h 2648932"/>
                  <a:gd name="connsiteX13" fmla="*/ 3721100 w 5562600"/>
                  <a:gd name="connsiteY13" fmla="*/ 655032 h 2648932"/>
                  <a:gd name="connsiteX14" fmla="*/ 3987800 w 5562600"/>
                  <a:gd name="connsiteY14" fmla="*/ 540732 h 2648932"/>
                  <a:gd name="connsiteX15" fmla="*/ 4267200 w 5562600"/>
                  <a:gd name="connsiteY15" fmla="*/ 324832 h 2648932"/>
                  <a:gd name="connsiteX16" fmla="*/ 4559300 w 5562600"/>
                  <a:gd name="connsiteY16" fmla="*/ 248632 h 2648932"/>
                  <a:gd name="connsiteX17" fmla="*/ 4838700 w 5562600"/>
                  <a:gd name="connsiteY17" fmla="*/ 172432 h 2648932"/>
                  <a:gd name="connsiteX18" fmla="*/ 5016500 w 5562600"/>
                  <a:gd name="connsiteY18" fmla="*/ 83532 h 2648932"/>
                  <a:gd name="connsiteX19" fmla="*/ 5283200 w 5562600"/>
                  <a:gd name="connsiteY19" fmla="*/ 7332 h 2648932"/>
                  <a:gd name="connsiteX20" fmla="*/ 5562600 w 5562600"/>
                  <a:gd name="connsiteY20" fmla="*/ 7332 h 264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562600" h="2648932">
                    <a:moveTo>
                      <a:pt x="0" y="2648932"/>
                    </a:moveTo>
                    <a:cubicBezTo>
                      <a:pt x="155575" y="2454198"/>
                      <a:pt x="311150" y="2259465"/>
                      <a:pt x="419100" y="2140932"/>
                    </a:cubicBezTo>
                    <a:cubicBezTo>
                      <a:pt x="527050" y="2022399"/>
                      <a:pt x="548217" y="1996999"/>
                      <a:pt x="647700" y="1937732"/>
                    </a:cubicBezTo>
                    <a:cubicBezTo>
                      <a:pt x="747183" y="1878465"/>
                      <a:pt x="908050" y="1831899"/>
                      <a:pt x="1016000" y="1785332"/>
                    </a:cubicBezTo>
                    <a:cubicBezTo>
                      <a:pt x="1123950" y="1738765"/>
                      <a:pt x="1227667" y="1704899"/>
                      <a:pt x="1295400" y="1658332"/>
                    </a:cubicBezTo>
                    <a:cubicBezTo>
                      <a:pt x="1363133" y="1611765"/>
                      <a:pt x="1367367" y="1548265"/>
                      <a:pt x="1422400" y="1505932"/>
                    </a:cubicBezTo>
                    <a:cubicBezTo>
                      <a:pt x="1477433" y="1463599"/>
                      <a:pt x="1519767" y="1436082"/>
                      <a:pt x="1625600" y="1404332"/>
                    </a:cubicBezTo>
                    <a:cubicBezTo>
                      <a:pt x="1731433" y="1372582"/>
                      <a:pt x="2057400" y="1315432"/>
                      <a:pt x="2057400" y="1315432"/>
                    </a:cubicBezTo>
                    <a:cubicBezTo>
                      <a:pt x="2161117" y="1294265"/>
                      <a:pt x="2159000" y="1311199"/>
                      <a:pt x="2247900" y="1277332"/>
                    </a:cubicBezTo>
                    <a:cubicBezTo>
                      <a:pt x="2336800" y="1243465"/>
                      <a:pt x="2512483" y="1160915"/>
                      <a:pt x="2590800" y="1112232"/>
                    </a:cubicBezTo>
                    <a:cubicBezTo>
                      <a:pt x="2669117" y="1063549"/>
                      <a:pt x="2662767" y="1025449"/>
                      <a:pt x="2717800" y="985232"/>
                    </a:cubicBezTo>
                    <a:cubicBezTo>
                      <a:pt x="2772833" y="945015"/>
                      <a:pt x="2813050" y="904799"/>
                      <a:pt x="2921000" y="870932"/>
                    </a:cubicBezTo>
                    <a:cubicBezTo>
                      <a:pt x="3028950" y="837065"/>
                      <a:pt x="3232150" y="818015"/>
                      <a:pt x="3365500" y="782032"/>
                    </a:cubicBezTo>
                    <a:cubicBezTo>
                      <a:pt x="3498850" y="746049"/>
                      <a:pt x="3617383" y="695249"/>
                      <a:pt x="3721100" y="655032"/>
                    </a:cubicBezTo>
                    <a:cubicBezTo>
                      <a:pt x="3824817" y="614815"/>
                      <a:pt x="3896783" y="595765"/>
                      <a:pt x="3987800" y="540732"/>
                    </a:cubicBezTo>
                    <a:cubicBezTo>
                      <a:pt x="4078817" y="485699"/>
                      <a:pt x="4171950" y="373515"/>
                      <a:pt x="4267200" y="324832"/>
                    </a:cubicBezTo>
                    <a:cubicBezTo>
                      <a:pt x="4362450" y="276149"/>
                      <a:pt x="4559300" y="248632"/>
                      <a:pt x="4559300" y="248632"/>
                    </a:cubicBezTo>
                    <a:cubicBezTo>
                      <a:pt x="4654550" y="223232"/>
                      <a:pt x="4762500" y="199949"/>
                      <a:pt x="4838700" y="172432"/>
                    </a:cubicBezTo>
                    <a:cubicBezTo>
                      <a:pt x="4914900" y="144915"/>
                      <a:pt x="4942417" y="111049"/>
                      <a:pt x="5016500" y="83532"/>
                    </a:cubicBezTo>
                    <a:cubicBezTo>
                      <a:pt x="5090583" y="56015"/>
                      <a:pt x="5192183" y="20032"/>
                      <a:pt x="5283200" y="7332"/>
                    </a:cubicBezTo>
                    <a:cubicBezTo>
                      <a:pt x="5374217" y="-5368"/>
                      <a:pt x="5468408" y="982"/>
                      <a:pt x="5562600" y="733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9" name="Ευθύγραμμο βέλος σύνδεσης 18"/>
              <p:cNvCxnSpPr/>
              <p:nvPr/>
            </p:nvCxnSpPr>
            <p:spPr>
              <a:xfrm>
                <a:off x="4978228" y="4093774"/>
                <a:ext cx="17574" cy="42711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Διάγραμμα ροής: Παραπομπή 30"/>
              <p:cNvSpPr/>
              <p:nvPr/>
            </p:nvSpPr>
            <p:spPr>
              <a:xfrm>
                <a:off x="5772521" y="359198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2" name="Διάγραμμα ροής: Παραπομπή 31"/>
              <p:cNvSpPr/>
              <p:nvPr/>
            </p:nvSpPr>
            <p:spPr>
              <a:xfrm>
                <a:off x="5823321" y="3992813"/>
                <a:ext cx="45719" cy="58618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3" name="Διάγραμμα ροής: Παραπομπή 32"/>
              <p:cNvSpPr/>
              <p:nvPr/>
            </p:nvSpPr>
            <p:spPr>
              <a:xfrm>
                <a:off x="5878268" y="4457701"/>
                <a:ext cx="97136" cy="45824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4" name="Διάγραμμα ροής: Παραπομπή 33"/>
              <p:cNvSpPr/>
              <p:nvPr/>
            </p:nvSpPr>
            <p:spPr>
              <a:xfrm>
                <a:off x="5948198" y="4918644"/>
                <a:ext cx="54412" cy="80181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5" name="Διάγραμμα ροής: Παραπομπή 34"/>
              <p:cNvSpPr/>
              <p:nvPr/>
            </p:nvSpPr>
            <p:spPr>
              <a:xfrm>
                <a:off x="5966212" y="5381284"/>
                <a:ext cx="89107" cy="47965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564508" y="5411561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γεωειδές</a:t>
                </a:r>
                <a:endParaRPr lang="el-GR" sz="2000" dirty="0">
                  <a:latin typeface="+mn-lt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7312744" y="3638261"/>
                    <a:ext cx="3556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12744" y="3638261"/>
                    <a:ext cx="355600" cy="400110"/>
                  </a:xfrm>
                  <a:prstGeom prst="rect">
                    <a:avLst/>
                  </a:prstGeom>
                  <a:blipFill rotWithShape="0">
                    <a:blip r:embed="rId3" cstate="print"/>
                    <a:stretch>
                      <a:fillRect r="-39655" b="-153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277100" y="4133790"/>
                    <a:ext cx="4699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7100" y="4133790"/>
                    <a:ext cx="469900" cy="400110"/>
                  </a:xfrm>
                  <a:prstGeom prst="rect">
                    <a:avLst/>
                  </a:prstGeom>
                  <a:blipFill rotWithShape="0">
                    <a:blip r:embed="rId4" cstate="print"/>
                    <a:stretch>
                      <a:fillRect r="-1299" b="-15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277100" y="4679890"/>
                    <a:ext cx="4445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7100" y="4679890"/>
                    <a:ext cx="444500" cy="400110"/>
                  </a:xfrm>
                  <a:prstGeom prst="rect">
                    <a:avLst/>
                  </a:prstGeom>
                  <a:blipFill rotWithShape="0">
                    <a:blip r:embed="rId5" cstate="print"/>
                    <a:stretch>
                      <a:fillRect r="-10959" b="-153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7289800" y="5197933"/>
                    <a:ext cx="5207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9800" y="5197933"/>
                    <a:ext cx="520700" cy="400110"/>
                  </a:xfrm>
                  <a:prstGeom prst="rect">
                    <a:avLst/>
                  </a:prstGeom>
                  <a:blipFill rotWithShape="0">
                    <a:blip r:embed="rId6" cstate="print"/>
                    <a:stretch>
                      <a:fillRect b="-153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941821" y="5366365"/>
                    <a:ext cx="46445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Ε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l-GR" sz="20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821" y="5366365"/>
                    <a:ext cx="464457" cy="400110"/>
                  </a:xfrm>
                  <a:prstGeom prst="rect">
                    <a:avLst/>
                  </a:prstGeom>
                  <a:blipFill rotWithShape="0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TextBox 48"/>
              <p:cNvSpPr txBox="1"/>
              <p:nvPr/>
            </p:nvSpPr>
            <p:spPr>
              <a:xfrm>
                <a:off x="1598389" y="5702300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Α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00461" y="4927600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latin typeface="+mn-lt"/>
                  </a:rPr>
                  <a:t>Β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284627" y="5347213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Β’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764518" y="4406042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latin typeface="+mn-lt"/>
                  </a:rPr>
                  <a:t>Γ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60030" y="4765104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Γ’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138174" y="3822067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>
                    <a:latin typeface="+mn-lt"/>
                  </a:rPr>
                  <a:t>Δ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190091" y="4241279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Δ’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510650" y="3745496"/>
                <a:ext cx="4508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+mn-lt"/>
                  </a:rPr>
                  <a:t>Ε’</a:t>
                </a:r>
                <a:endParaRPr lang="el-GR" sz="2000" dirty="0">
                  <a:latin typeface="+mn-lt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989805" y="4074664"/>
                <a:ext cx="5324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err="1" smtClean="0">
                    <a:latin typeface="+mn-lt"/>
                  </a:rPr>
                  <a:t>δΗ</a:t>
                </a:r>
                <a:endParaRPr lang="el-GR" sz="2000" dirty="0">
                  <a:latin typeface="+mn-lt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344599" y="5653614"/>
                <a:ext cx="21872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Ε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Ε</m:t>
                    </m:r>
                    <m:sSub>
                      <m:sSubPr>
                        <m:ctrlPr>
                          <a:rPr lang="el-GR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599" y="5653614"/>
                <a:ext cx="2187265" cy="338554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l="-4469" t="-23214" r="-2235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68970" y="6032500"/>
                <a:ext cx="4616402" cy="819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ΔΗ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ΑΕ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Ε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l-G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</m:nary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970" y="6032500"/>
                <a:ext cx="4616402" cy="819840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Συστήματα </a:t>
            </a:r>
            <a:r>
              <a:rPr lang="el-GR" dirty="0" smtClean="0"/>
              <a:t>υψών και βαρύτητα </a:t>
            </a:r>
            <a:r>
              <a:rPr lang="el-GR" sz="3200" b="0" dirty="0" smtClean="0"/>
              <a:t>(4 από 4)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893572"/>
            <a:ext cx="4888347" cy="2418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9524" y="3075376"/>
                <a:ext cx="19936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Α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Ε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</a:rPr>
                      <m:t>Ε</m:t>
                    </m:r>
                    <m:sSub>
                      <m:sSub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524" y="3075376"/>
                <a:ext cx="1993623" cy="307777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4587" t="-23529" r="-1835" b="-509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71997" y="3302139"/>
                <a:ext cx="4616402" cy="745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ΔΗ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ΑΕ</m:t>
                          </m:r>
                        </m:sub>
                      </m:sSub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sub>
                      </m:sSub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 panose="02040503050406030204" pitchFamily="18" charset="0"/>
                        </a:rPr>
                        <m:t>Ε</m:t>
                      </m:r>
                      <m:sSub>
                        <m:sSub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</m:nary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97" y="3302139"/>
                <a:ext cx="4616402" cy="745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08972" y="4023996"/>
                <a:ext cx="3751091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ΑΕ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72" y="4023996"/>
                <a:ext cx="3751091" cy="89434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57337" y="4697500"/>
                <a:ext cx="5445722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d>
                        </m:e>
                      </m:nary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ΒΒ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sSup>
                            <m:sSup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p>
                              <m: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ΔΔ</m:t>
                          </m:r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΄</m:t>
                          </m:r>
                        </m:e>
                      </m:d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Ε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7337" y="4697500"/>
                <a:ext cx="5445722" cy="89434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12517" y="5525353"/>
            <a:ext cx="9031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Ανάλογα με το δρόμο της όδευσης προκύπτει διαφορετική υψομετρική διαφορά: εισαγωγής της </a:t>
            </a:r>
            <a:r>
              <a:rPr lang="el-GR" sz="2400" b="1" dirty="0">
                <a:latin typeface="+mn-lt"/>
              </a:rPr>
              <a:t>ορθομετρικής </a:t>
            </a:r>
            <a:r>
              <a:rPr lang="el-GR" sz="2400" b="1" dirty="0" smtClean="0">
                <a:latin typeface="+mn-lt"/>
              </a:rPr>
              <a:t>διόρθωσης.</a:t>
            </a:r>
            <a:endParaRPr lang="el-GR" sz="2400" b="1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Αρμονική ανάλυση στη σφαίρα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800"/>
                  </a:spcBef>
                </a:pPr>
                <a:r>
                  <a:rPr lang="el-GR" sz="2400" dirty="0" smtClean="0"/>
                  <a:t>Οι </a:t>
                </a:r>
                <a:r>
                  <a:rPr lang="el-GR" sz="2400" b="1" dirty="0"/>
                  <a:t>αρμονικές συναρτήσεις </a:t>
                </a:r>
                <a:r>
                  <a:rPr lang="el-GR" sz="2400" dirty="0"/>
                  <a:t>είναι οι </a:t>
                </a:r>
                <a:r>
                  <a:rPr lang="el-GR" sz="2400" u="sng" dirty="0"/>
                  <a:t>λύσεις της εξίσωσης του </a:t>
                </a:r>
                <a:r>
                  <a:rPr lang="el-GR" sz="2400" u="sng" dirty="0" err="1" smtClean="0"/>
                  <a:t>Laplace</a:t>
                </a:r>
                <a:r>
                  <a:rPr lang="el-GR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Η απλούστερη αρμονική συνάρτηση είναι το </a:t>
                </a:r>
                <a:r>
                  <a:rPr lang="el-GR" sz="2400" u="sng" dirty="0"/>
                  <a:t>αντίστροφο της απόστασης μεταξύ δύο σημείων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l-GR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l-GR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l-GR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l-GR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l-GR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l-GR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spcBef>
                    <a:spcPts val="3000"/>
                  </a:spcBef>
                </a:pPr>
                <a:r>
                  <a:rPr lang="el-GR" sz="2400" dirty="0"/>
                  <a:t>Αποδεικνύεται ότι και η συνάρτηση του δυναμικού έλξης έξω από τις μάζες είναι και αυτή αρμονική συνάρτηση και μπορεί να εκφραστεί ως </a:t>
                </a:r>
                <a:r>
                  <a:rPr lang="el-GR" sz="2400" dirty="0" smtClean="0"/>
                  <a:t>σειρά</a:t>
                </a:r>
                <a:r>
                  <a:rPr lang="el-GR" sz="2400" i="1" dirty="0" smtClean="0"/>
                  <a:t>.</a:t>
                </a:r>
                <a:endParaRPr lang="el-GR" sz="2400" i="1" dirty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63" t="-967" r="-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54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Αρμονική </a:t>
            </a:r>
            <a:r>
              <a:rPr lang="el-GR" dirty="0" smtClean="0"/>
              <a:t>ανάλυση στη σφαίρα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18118" y="1274183"/>
            <a:ext cx="4944571" cy="3428813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400" dirty="0"/>
              <a:t>Tο δυναμικό έλξης της Γης μπορεί να γραφτεί σε συνάρτηση με τις </a:t>
            </a:r>
            <a:r>
              <a:rPr lang="el-GR" sz="2400" b="1" dirty="0"/>
              <a:t>πλήρως </a:t>
            </a:r>
            <a:r>
              <a:rPr lang="el-GR" sz="2400" b="1" dirty="0" err="1"/>
              <a:t>κανονικοποιημένες</a:t>
            </a:r>
            <a:r>
              <a:rPr lang="el-GR" sz="2400" b="1" dirty="0"/>
              <a:t> σφαιρικές αρμονικές συναρτήσεις </a:t>
            </a:r>
            <a:r>
              <a:rPr lang="el-GR" sz="2400" b="1" dirty="0" err="1"/>
              <a:t>Legendre</a:t>
            </a:r>
            <a:r>
              <a:rPr lang="el-GR" sz="2400" b="1" dirty="0"/>
              <a:t> </a:t>
            </a:r>
            <a:r>
              <a:rPr lang="el-GR" sz="2400" b="1" dirty="0" err="1"/>
              <a:t>Pnm</a:t>
            </a:r>
            <a:r>
              <a:rPr lang="el-GR" sz="2400" b="1" dirty="0"/>
              <a:t> </a:t>
            </a:r>
            <a:r>
              <a:rPr lang="el-GR" sz="2400" dirty="0"/>
              <a:t>και τους </a:t>
            </a:r>
            <a:r>
              <a:rPr lang="el-GR" sz="2400" b="1" dirty="0"/>
              <a:t>πλήρως </a:t>
            </a:r>
            <a:r>
              <a:rPr lang="el-GR" sz="2400" b="1" dirty="0" err="1"/>
              <a:t>κανονικοποιημένους</a:t>
            </a:r>
            <a:r>
              <a:rPr lang="el-GR" sz="2400" b="1" dirty="0"/>
              <a:t> αρμονικούς συντελεστές </a:t>
            </a:r>
            <a:r>
              <a:rPr lang="el-GR" sz="2400" b="1" dirty="0" err="1"/>
              <a:t>Cnm</a:t>
            </a:r>
            <a:r>
              <a:rPr lang="el-GR" sz="2400" b="1" dirty="0"/>
              <a:t>, </a:t>
            </a:r>
            <a:r>
              <a:rPr lang="el-GR" sz="2400" b="1" dirty="0" err="1" smtClean="0"/>
              <a:t>Snm</a:t>
            </a:r>
            <a:r>
              <a:rPr lang="el-GR" sz="2400" b="1" dirty="0" smtClean="0"/>
              <a:t>.</a:t>
            </a:r>
            <a:endParaRPr lang="el-GR" sz="2400" b="1" dirty="0"/>
          </a:p>
          <a:p>
            <a:pPr>
              <a:lnSpc>
                <a:spcPct val="112000"/>
              </a:lnSpc>
              <a:spcBef>
                <a:spcPts val="1200"/>
              </a:spcBef>
            </a:pPr>
            <a:endParaRPr lang="el-GR" b="1" dirty="0"/>
          </a:p>
        </p:txBody>
      </p:sp>
      <p:grpSp>
        <p:nvGrpSpPr>
          <p:cNvPr id="68" name="Ομάδα 67"/>
          <p:cNvGrpSpPr/>
          <p:nvPr/>
        </p:nvGrpSpPr>
        <p:grpSpPr>
          <a:xfrm>
            <a:off x="406445" y="1176909"/>
            <a:ext cx="3619624" cy="3291526"/>
            <a:chOff x="406445" y="1176909"/>
            <a:chExt cx="3619624" cy="3291526"/>
          </a:xfrm>
        </p:grpSpPr>
        <p:cxnSp>
          <p:nvCxnSpPr>
            <p:cNvPr id="15" name="Ευθύγραμμο βέλος σύνδεσης 14"/>
            <p:cNvCxnSpPr/>
            <p:nvPr/>
          </p:nvCxnSpPr>
          <p:spPr>
            <a:xfrm flipV="1">
              <a:off x="1187624" y="3068960"/>
              <a:ext cx="2448272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ύγραμμο βέλος σύνδεσης 22"/>
            <p:cNvCxnSpPr/>
            <p:nvPr/>
          </p:nvCxnSpPr>
          <p:spPr>
            <a:xfrm flipV="1">
              <a:off x="1187624" y="148478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V="1">
              <a:off x="1187624" y="2204864"/>
              <a:ext cx="1512168" cy="9001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 flipH="1" flipV="1">
              <a:off x="2699793" y="2204864"/>
              <a:ext cx="98246" cy="1584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>
              <a:off x="1187624" y="3140968"/>
              <a:ext cx="1610415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ύγραμμο βέλος σύνδεσης 36"/>
            <p:cNvCxnSpPr/>
            <p:nvPr/>
          </p:nvCxnSpPr>
          <p:spPr>
            <a:xfrm flipH="1">
              <a:off x="611560" y="3140968"/>
              <a:ext cx="576064" cy="10852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Ευθεία γραμμή σύνδεσης 39"/>
            <p:cNvCxnSpPr/>
            <p:nvPr/>
          </p:nvCxnSpPr>
          <p:spPr>
            <a:xfrm>
              <a:off x="827584" y="3789040"/>
              <a:ext cx="19704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 flipV="1">
              <a:off x="2790794" y="3104965"/>
              <a:ext cx="367285" cy="6840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Ελεύθερη σχεδίαση 51"/>
            <p:cNvSpPr/>
            <p:nvPr/>
          </p:nvSpPr>
          <p:spPr>
            <a:xfrm>
              <a:off x="2514600" y="2324100"/>
              <a:ext cx="228600" cy="127000"/>
            </a:xfrm>
            <a:custGeom>
              <a:avLst/>
              <a:gdLst>
                <a:gd name="connsiteX0" fmla="*/ 0 w 228600"/>
                <a:gd name="connsiteY0" fmla="*/ 0 h 127000"/>
                <a:gd name="connsiteX1" fmla="*/ 101600 w 228600"/>
                <a:gd name="connsiteY1" fmla="*/ 76200 h 127000"/>
                <a:gd name="connsiteX2" fmla="*/ 228600 w 228600"/>
                <a:gd name="connsiteY2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127000">
                  <a:moveTo>
                    <a:pt x="0" y="0"/>
                  </a:moveTo>
                  <a:cubicBezTo>
                    <a:pt x="31750" y="27516"/>
                    <a:pt x="63500" y="55033"/>
                    <a:pt x="101600" y="76200"/>
                  </a:cubicBezTo>
                  <a:cubicBezTo>
                    <a:pt x="139700" y="97367"/>
                    <a:pt x="184150" y="112183"/>
                    <a:pt x="228600" y="1270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Ελεύθερη σχεδίαση 52"/>
            <p:cNvSpPr/>
            <p:nvPr/>
          </p:nvSpPr>
          <p:spPr>
            <a:xfrm>
              <a:off x="1193800" y="2832100"/>
              <a:ext cx="203200" cy="177800"/>
            </a:xfrm>
            <a:custGeom>
              <a:avLst/>
              <a:gdLst>
                <a:gd name="connsiteX0" fmla="*/ 0 w 203200"/>
                <a:gd name="connsiteY0" fmla="*/ 0 h 177800"/>
                <a:gd name="connsiteX1" fmla="*/ 139700 w 203200"/>
                <a:gd name="connsiteY1" fmla="*/ 76200 h 177800"/>
                <a:gd name="connsiteX2" fmla="*/ 203200 w 203200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200" h="177800">
                  <a:moveTo>
                    <a:pt x="0" y="0"/>
                  </a:moveTo>
                  <a:cubicBezTo>
                    <a:pt x="52916" y="23283"/>
                    <a:pt x="105833" y="46567"/>
                    <a:pt x="139700" y="76200"/>
                  </a:cubicBezTo>
                  <a:cubicBezTo>
                    <a:pt x="173567" y="105833"/>
                    <a:pt x="188383" y="141816"/>
                    <a:pt x="203200" y="1778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Ελεύθερη σχεδίαση 53"/>
            <p:cNvSpPr/>
            <p:nvPr/>
          </p:nvSpPr>
          <p:spPr>
            <a:xfrm>
              <a:off x="1104900" y="3238500"/>
              <a:ext cx="304800" cy="64933"/>
            </a:xfrm>
            <a:custGeom>
              <a:avLst/>
              <a:gdLst>
                <a:gd name="connsiteX0" fmla="*/ 0 w 304800"/>
                <a:gd name="connsiteY0" fmla="*/ 38100 h 64933"/>
                <a:gd name="connsiteX1" fmla="*/ 127000 w 304800"/>
                <a:gd name="connsiteY1" fmla="*/ 63500 h 64933"/>
                <a:gd name="connsiteX2" fmla="*/ 304800 w 304800"/>
                <a:gd name="connsiteY2" fmla="*/ 0 h 6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64933">
                  <a:moveTo>
                    <a:pt x="0" y="38100"/>
                  </a:moveTo>
                  <a:cubicBezTo>
                    <a:pt x="38100" y="53975"/>
                    <a:pt x="76200" y="69850"/>
                    <a:pt x="127000" y="63500"/>
                  </a:cubicBezTo>
                  <a:cubicBezTo>
                    <a:pt x="177800" y="57150"/>
                    <a:pt x="241300" y="28575"/>
                    <a:pt x="30480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Ελεύθερη σχεδίαση 54"/>
            <p:cNvSpPr/>
            <p:nvPr/>
          </p:nvSpPr>
          <p:spPr>
            <a:xfrm>
              <a:off x="2679700" y="3644900"/>
              <a:ext cx="114300" cy="63500"/>
            </a:xfrm>
            <a:custGeom>
              <a:avLst/>
              <a:gdLst>
                <a:gd name="connsiteX0" fmla="*/ 0 w 114300"/>
                <a:gd name="connsiteY0" fmla="*/ 63500 h 63500"/>
                <a:gd name="connsiteX1" fmla="*/ 50800 w 114300"/>
                <a:gd name="connsiteY1" fmla="*/ 12700 h 63500"/>
                <a:gd name="connsiteX2" fmla="*/ 114300 w 114300"/>
                <a:gd name="connsiteY2" fmla="*/ 0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3500">
                  <a:moveTo>
                    <a:pt x="0" y="63500"/>
                  </a:moveTo>
                  <a:cubicBezTo>
                    <a:pt x="16933" y="46567"/>
                    <a:pt x="31750" y="23283"/>
                    <a:pt x="50800" y="12700"/>
                  </a:cubicBezTo>
                  <a:cubicBezTo>
                    <a:pt x="69850" y="2117"/>
                    <a:pt x="92075" y="1058"/>
                    <a:pt x="11430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13892" y="1176909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z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6445" y="4068325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x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6424" y="3167844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x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58430" y="3678458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y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87093" y="2599811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z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843731" y="2298000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r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679700" y="1849635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30261" y="2832100"/>
              <a:ext cx="3958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y</a:t>
              </a:r>
              <a:endParaRPr lang="el-GR" sz="2000" dirty="0"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 rot="1146331">
                  <a:off x="1569383" y="3158953"/>
                  <a:ext cx="110832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146331">
                  <a:off x="1569383" y="3158953"/>
                  <a:ext cx="1108325" cy="400110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1257300" y="3164024"/>
              <a:ext cx="395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+mn-lt"/>
                </a:rPr>
                <a:t>λ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413675" y="2300984"/>
              <a:ext cx="395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θ</a:t>
              </a:r>
              <a:endParaRPr lang="el-GR" dirty="0">
                <a:latin typeface="+mn-l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181212" y="2579209"/>
              <a:ext cx="395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+mn-lt"/>
                </a:rPr>
                <a:t>θ</a:t>
              </a:r>
              <a:endParaRPr lang="el-GR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81311" y="4880381"/>
                <a:ext cx="878137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l-GR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ctrlPr>
                                    <a:rPr lang="en-US" sz="22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2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l-GR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func>
                                      <m:r>
                                        <a:rPr lang="el-GR" sz="2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l-GR" sz="22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l-GR" sz="22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</m:func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l-GR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11" y="4880381"/>
                <a:ext cx="8781378" cy="92339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Συναρτήσεις </a:t>
            </a:r>
            <a:r>
              <a:rPr lang="en-US" dirty="0" smtClean="0"/>
              <a:t>Legendre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96072" y="1120706"/>
            <a:ext cx="5266928" cy="273630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Οι </a:t>
            </a:r>
            <a:r>
              <a:rPr lang="el-GR" sz="2400" dirty="0" err="1"/>
              <a:t>συναρτησεις</a:t>
            </a:r>
            <a:r>
              <a:rPr lang="el-GR" sz="2400" dirty="0"/>
              <a:t> </a:t>
            </a:r>
            <a:r>
              <a:rPr lang="el-GR" sz="2400" dirty="0" err="1"/>
              <a:t>Legendre</a:t>
            </a:r>
            <a:r>
              <a:rPr lang="el-GR" sz="2400" dirty="0"/>
              <a:t> υπολογίζονται για βαθμό n και τάξη </a:t>
            </a:r>
            <a:r>
              <a:rPr lang="el-GR" sz="2400" dirty="0" err="1"/>
              <a:t>m&lt;=</a:t>
            </a:r>
            <a:r>
              <a:rPr lang="el-GR" sz="2400" dirty="0" err="1" smtClean="0"/>
              <a:t>n</a:t>
            </a:r>
            <a:r>
              <a:rPr lang="el-GR" sz="2400" dirty="0" smtClean="0"/>
              <a:t> 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Στην περίπτωση που m=0 οι συναρτήσεις </a:t>
            </a:r>
            <a:r>
              <a:rPr lang="el-GR" sz="2400" dirty="0" err="1"/>
              <a:t>Legendre</a:t>
            </a:r>
            <a:r>
              <a:rPr lang="el-GR" sz="2400" dirty="0"/>
              <a:t> μετατρέπονται στα πολυώνυμα </a:t>
            </a:r>
            <a:r>
              <a:rPr lang="el-GR" sz="2400" dirty="0" err="1"/>
              <a:t>Legendre</a:t>
            </a:r>
            <a:r>
              <a:rPr lang="el-GR" sz="2400" dirty="0"/>
              <a:t> </a:t>
            </a:r>
            <a:r>
              <a:rPr lang="el-GR" sz="2400" dirty="0" err="1"/>
              <a:t>Pn(t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2292871"/>
                <a:ext cx="18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2871"/>
                <a:ext cx="1800200" cy="46166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7048" y="4022551"/>
                <a:ext cx="7681077" cy="1087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048" y="4022551"/>
                <a:ext cx="7681077" cy="1087734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5416599"/>
                <a:ext cx="2052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416599"/>
                <a:ext cx="2052165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2967" r="-2967" b="-3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19736" y="5370432"/>
            <a:ext cx="427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n-lt"/>
              </a:rPr>
              <a:t>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4128" y="5400825"/>
                <a:ext cx="25881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400825"/>
                <a:ext cx="2588144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2118" r="-2118" b="-360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495118" y="5956625"/>
                <a:ext cx="8424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>
                    <a:latin typeface="+mn-lt"/>
                  </a:rPr>
                  <a:t>Χρησιμοποιείται όποιο από τα δύο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l-GR" sz="2400" dirty="0">
                    <a:latin typeface="+mn-lt"/>
                  </a:rPr>
                  <a:t> </a:t>
                </a:r>
                <a:r>
                  <a:rPr lang="el-GR" sz="2400" dirty="0" smtClean="0">
                    <a:latin typeface="+mn-lt"/>
                  </a:rPr>
                  <a:t> </a:t>
                </a:r>
                <a:r>
                  <a:rPr lang="el-GR" sz="2400" dirty="0">
                    <a:latin typeface="+mn-lt"/>
                  </a:rPr>
                  <a:t>δίνει ακέραιο </a:t>
                </a:r>
                <a:r>
                  <a:rPr lang="el-GR" sz="2400" dirty="0" smtClean="0">
                    <a:latin typeface="+mn-lt"/>
                  </a:rPr>
                  <a:t>αποτέλεσμα.</a:t>
                </a:r>
                <a:endParaRPr lang="el-GR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8" y="5956625"/>
                <a:ext cx="8424936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085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9478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Αναπαράσταση Συναρτήσεων </a:t>
            </a:r>
            <a:r>
              <a:rPr lang="en-US" dirty="0" smtClean="0"/>
              <a:t>Legendre</a:t>
            </a:r>
            <a:endParaRPr lang="el-GR" dirty="0"/>
          </a:p>
        </p:txBody>
      </p:sp>
      <p:sp>
        <p:nvSpPr>
          <p:cNvPr id="16" name="Ορθογώνιο 15"/>
          <p:cNvSpPr/>
          <p:nvPr/>
        </p:nvSpPr>
        <p:spPr>
          <a:xfrm>
            <a:off x="395536" y="455267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Όταν m=0 οι αρμονικές ονομάζονται αρμονικές </a:t>
            </a:r>
            <a:r>
              <a:rPr lang="el-GR" sz="2400" dirty="0" smtClean="0">
                <a:latin typeface="+mn-lt"/>
              </a:rPr>
              <a:t>ζώνης,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Όταν n=m οι αρμονικές ονομάζονται αρμονικές </a:t>
            </a:r>
            <a:r>
              <a:rPr lang="el-GR" sz="2400" dirty="0" smtClean="0">
                <a:latin typeface="+mn-lt"/>
              </a:rPr>
              <a:t>τομέα,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Σε κάθε άλλη περίπτωση ονομάζονται τραπεζοειδείς </a:t>
            </a:r>
            <a:r>
              <a:rPr lang="el-GR" sz="2400" dirty="0" smtClean="0">
                <a:latin typeface="+mn-lt"/>
              </a:rPr>
              <a:t>αρμονικές.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Rotating spherical harmon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223188" y="4071679"/>
            <a:ext cx="2697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Rotating spherical </a:t>
            </a:r>
            <a:r>
              <a:rPr lang="en-US" sz="1200" dirty="0" smtClean="0">
                <a:latin typeface="+mn-lt"/>
                <a:hlinkClick r:id="rId4"/>
              </a:rPr>
              <a:t>harmonics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5" tooltip="User:Cyp"/>
              </a:rPr>
              <a:t>Cyp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77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Γεωμετρική Ερμηνεία Συναρτήσεων </a:t>
            </a:r>
            <a:r>
              <a:rPr lang="en-US" dirty="0" smtClean="0"/>
              <a:t>Legendre</a:t>
            </a:r>
            <a:r>
              <a:rPr lang="el-GR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>
              <a:spcBef>
                <a:spcPts val="5400"/>
              </a:spcBef>
            </a:pPr>
            <a:r>
              <a:rPr lang="el-GR" sz="2400" dirty="0"/>
              <a:t>Οι συναρτήσεις </a:t>
            </a:r>
            <a:r>
              <a:rPr lang="el-GR" sz="2400" dirty="0" err="1"/>
              <a:t>Legendre</a:t>
            </a:r>
            <a:r>
              <a:rPr lang="el-GR" sz="2400" dirty="0"/>
              <a:t> λόγω της </a:t>
            </a:r>
            <a:r>
              <a:rPr lang="el-GR" sz="2400" i="1" dirty="0"/>
              <a:t>αρμονικότητάς</a:t>
            </a:r>
            <a:r>
              <a:rPr lang="el-GR" sz="2400" dirty="0"/>
              <a:t> τους είναι κατάλληλες για την περιγραφή της αρμονικής συνάρτησης του δυναμικού </a:t>
            </a:r>
            <a:r>
              <a:rPr lang="el-GR" sz="2400" dirty="0" smtClean="0"/>
              <a:t>έλξης,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Ανάλογα με το μέγεθος των συντελεστών </a:t>
            </a:r>
            <a:r>
              <a:rPr lang="el-GR" sz="2400" dirty="0" err="1"/>
              <a:t>Cnm</a:t>
            </a:r>
            <a:r>
              <a:rPr lang="el-GR" sz="2400" dirty="0"/>
              <a:t>, </a:t>
            </a:r>
            <a:r>
              <a:rPr lang="el-GR" sz="2400" dirty="0" err="1"/>
              <a:t>Snm</a:t>
            </a:r>
            <a:r>
              <a:rPr lang="el-GR" sz="2400" dirty="0"/>
              <a:t> και το βαθμό και την τάξη ανάπτυξης αποδίδονται </a:t>
            </a:r>
            <a:r>
              <a:rPr lang="el-GR" sz="2400" u="sng" dirty="0"/>
              <a:t>οι λεπτομέρειες του γήινου πεδίου στο σφαιρικό </a:t>
            </a:r>
            <a:r>
              <a:rPr lang="el-GR" sz="2400" u="sng" dirty="0" smtClean="0"/>
              <a:t>μοντέλο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Αντικειμενικός στόχος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el-GR" sz="2400" b="1" dirty="0"/>
              <a:t>Προσέγγιση του γεωειδούς: </a:t>
            </a:r>
            <a:r>
              <a:rPr lang="el-GR" sz="2400" dirty="0" err="1"/>
              <a:t>ισοδυναμική</a:t>
            </a:r>
            <a:r>
              <a:rPr lang="el-GR" sz="2400" dirty="0"/>
              <a:t> επιφάνεια του γήινου πεδίου βαρύτητας που σε πρώτη προσέγγιση ταυτίζεται με τη μέση στάθμη των θαλασσών σε παγκόσμια κλίμακα</a:t>
            </a:r>
            <a:r>
              <a:rPr lang="el-GR" sz="2400" dirty="0" smtClean="0"/>
              <a:t>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2989312" cy="2989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4496" y="5733256"/>
            <a:ext cx="2845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globe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animation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Maddox2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5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Γεωμετρική Ερμηνεία Συναρτήσεων </a:t>
            </a:r>
            <a:r>
              <a:rPr lang="el-GR" dirty="0" err="1"/>
              <a:t>Legendre</a:t>
            </a:r>
            <a:r>
              <a:rPr lang="el-GR" dirty="0"/>
              <a:t>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Μια απλοποιημένη μορφή αντίστοιχη της εύρεσης των συντελεστών </a:t>
            </a:r>
            <a:r>
              <a:rPr lang="el-GR" sz="2400" dirty="0" err="1"/>
              <a:t>Cnm</a:t>
            </a:r>
            <a:r>
              <a:rPr lang="el-GR" sz="2400" dirty="0"/>
              <a:t> και </a:t>
            </a:r>
            <a:r>
              <a:rPr lang="el-GR" sz="2400" dirty="0" err="1"/>
              <a:t>Snm</a:t>
            </a:r>
            <a:r>
              <a:rPr lang="el-GR" sz="2400" dirty="0"/>
              <a:t> είναι η </a:t>
            </a:r>
            <a:r>
              <a:rPr lang="el-GR" sz="2400" u="sng" dirty="0"/>
              <a:t>βέλτιστη προσαρμογή ευθείας</a:t>
            </a:r>
            <a:r>
              <a:rPr lang="el-GR" sz="2400" dirty="0"/>
              <a:t> σε γνωστά σημεία: </a:t>
            </a:r>
          </a:p>
          <a:p>
            <a:pPr lvl="1" indent="-342900">
              <a:spcBef>
                <a:spcPts val="36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/>
              <a:t>Από </a:t>
            </a:r>
            <a:r>
              <a:rPr lang="el-GR" sz="2400" dirty="0"/>
              <a:t>γνωστές τιμές βαρύτητας πάνω στη γήινη επιφάνεια προσεγγίζουμε τους  κατάλληλους συντελεστές για την καλύτερη δυνατή περιγραφή του γήινου πεδίου και του σχήματος της Γης</a:t>
            </a:r>
            <a:r>
              <a:rPr lang="el-GR" sz="2400" i="1" dirty="0"/>
              <a:t> </a:t>
            </a:r>
            <a:r>
              <a:rPr lang="el-GR" sz="2400" dirty="0"/>
              <a:t>(</a:t>
            </a:r>
            <a:r>
              <a:rPr lang="el-GR" sz="2400" u="sng" dirty="0"/>
              <a:t>πρόβλημα συνοριακών τιμών - </a:t>
            </a:r>
            <a:r>
              <a:rPr lang="el-GR" sz="2400" u="sng" dirty="0" err="1"/>
              <a:t>Geodetic</a:t>
            </a:r>
            <a:r>
              <a:rPr lang="el-GR" sz="2400" u="sng" dirty="0"/>
              <a:t> </a:t>
            </a:r>
            <a:r>
              <a:rPr lang="el-GR" sz="2400" u="sng" dirty="0" err="1"/>
              <a:t>Boundary</a:t>
            </a:r>
            <a:r>
              <a:rPr lang="el-GR" sz="2400" u="sng" dirty="0"/>
              <a:t> </a:t>
            </a:r>
            <a:r>
              <a:rPr lang="el-GR" sz="2400" u="sng" dirty="0" err="1"/>
              <a:t>Value</a:t>
            </a:r>
            <a:r>
              <a:rPr lang="el-GR" sz="2400" u="sng" dirty="0"/>
              <a:t> </a:t>
            </a:r>
            <a:r>
              <a:rPr lang="el-GR" sz="2400" u="sng" dirty="0" err="1"/>
              <a:t>Problem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Όπως θα δούμε οι συναρτήσεις που συνδέονται με το πεδίο είναι δυνατό να αναλυθούν </a:t>
            </a:r>
            <a:r>
              <a:rPr lang="el-GR" sz="2400" i="1" dirty="0"/>
              <a:t>αρμονικά στη σφαίρα </a:t>
            </a:r>
            <a:r>
              <a:rPr lang="el-GR" sz="2400" dirty="0"/>
              <a:t>(ή στο ελλειψοειδές - ελλειψοειδείς αρμονικές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Πλήρως </a:t>
            </a:r>
            <a:r>
              <a:rPr lang="el-GR" dirty="0" err="1" smtClean="0"/>
              <a:t>κανονικοποιημένες</a:t>
            </a:r>
            <a:r>
              <a:rPr lang="el-GR" dirty="0" smtClean="0"/>
              <a:t> συναρτήσεις </a:t>
            </a:r>
            <a:r>
              <a:rPr lang="en-US" dirty="0" smtClean="0"/>
              <a:t>Legendre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96752"/>
                <a:ext cx="9036496" cy="50405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12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12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l-GR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2(2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𝑛𝑚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12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func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𝑛𝑚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func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l-GR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l-GR" sz="2400" dirty="0" smtClean="0"/>
              </a:p>
              <a:p>
                <a:pPr>
                  <a:lnSpc>
                    <a:spcPct val="112000"/>
                  </a:lnSpc>
                  <a:spcBef>
                    <a:spcPts val="1200"/>
                  </a:spcBef>
                </a:pPr>
                <a:r>
                  <a:rPr lang="el-GR" sz="2600" dirty="0"/>
                  <a:t>Οι πλήρως </a:t>
                </a:r>
                <a:r>
                  <a:rPr lang="el-GR" sz="2600" dirty="0" err="1"/>
                  <a:t>κανονικοποιημένες</a:t>
                </a:r>
                <a:r>
                  <a:rPr lang="el-GR" sz="2600" dirty="0"/>
                  <a:t> συναρτήσεις </a:t>
                </a:r>
                <a:r>
                  <a:rPr lang="el-GR" sz="2600" dirty="0" err="1"/>
                  <a:t>Legendre</a:t>
                </a:r>
                <a:r>
                  <a:rPr lang="el-GR" sz="2600" dirty="0"/>
                  <a:t> </a:t>
                </a:r>
                <a:r>
                  <a:rPr lang="el-GR" sz="2600" b="1" dirty="0"/>
                  <a:t>χρησιμοποιούνται στην ανάπτυξη γεωδυναμικών μοντέλων βαρύτητας,</a:t>
                </a:r>
                <a:r>
                  <a:rPr lang="el-GR" sz="2600" dirty="0"/>
                  <a:t> όπου υπολογίζονται οι συντελεστές </a:t>
                </a:r>
                <a:r>
                  <a:rPr lang="el-GR" sz="2600" dirty="0" err="1"/>
                  <a:t>Cnm</a:t>
                </a:r>
                <a:r>
                  <a:rPr lang="el-GR" sz="2600" dirty="0"/>
                  <a:t>, </a:t>
                </a:r>
                <a:r>
                  <a:rPr lang="el-GR" sz="2600" dirty="0" err="1"/>
                  <a:t>Snm</a:t>
                </a:r>
                <a:r>
                  <a:rPr lang="el-GR" sz="2600" dirty="0"/>
                  <a:t> μέχρι ένα ανώτερο βαθμό και τάξη</a:t>
                </a:r>
              </a:p>
              <a:p>
                <a:pPr marL="0" indent="0">
                  <a:lnSpc>
                    <a:spcPct val="112000"/>
                  </a:lnSpc>
                  <a:spcBef>
                    <a:spcPts val="12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96752"/>
                <a:ext cx="9036496" cy="5040560"/>
              </a:xfrm>
              <a:blipFill rotWithShape="1">
                <a:blip r:embed="rId2" cstate="print"/>
                <a:stretch>
                  <a:fillRect l="-9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Γεωδυναμικά μοντέλα βαρύτητας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6751"/>
            <a:ext cx="8784976" cy="5524723"/>
          </a:xfrm>
        </p:spPr>
        <p:txBody>
          <a:bodyPr>
            <a:noAutofit/>
          </a:bodyPr>
          <a:lstStyle/>
          <a:p>
            <a:pPr>
              <a:lnSpc>
                <a:spcPct val="132000"/>
              </a:lnSpc>
              <a:spcBef>
                <a:spcPts val="600"/>
              </a:spcBef>
            </a:pPr>
            <a:r>
              <a:rPr lang="el-GR" sz="2400" dirty="0"/>
              <a:t>Υπολογίζονται με τη βοήθεια δορυφορικών δεδομένων (παρατηρήσεις δορυφορικών τροχιών) και επίγειων δεδομένων βαρύτητας: </a:t>
            </a:r>
            <a:r>
              <a:rPr lang="el-GR" sz="2400" b="1" dirty="0"/>
              <a:t>Μοντέλα </a:t>
            </a:r>
            <a:r>
              <a:rPr lang="el-GR" sz="2400" b="1" dirty="0" smtClean="0"/>
              <a:t>συνδυασμού,</a:t>
            </a:r>
            <a:endParaRPr lang="el-GR" sz="2400" b="1" dirty="0"/>
          </a:p>
          <a:p>
            <a:pPr>
              <a:lnSpc>
                <a:spcPct val="132000"/>
              </a:lnSpc>
              <a:spcBef>
                <a:spcPts val="600"/>
              </a:spcBef>
            </a:pPr>
            <a:r>
              <a:rPr lang="el-GR" sz="2400" dirty="0"/>
              <a:t>Όταν χρησιμοποιούνται αποκλειστικά δορυφορικά δεδομένα τα μοντέλα αναπτύσσονται μέχρι ένα </a:t>
            </a:r>
            <a:r>
              <a:rPr lang="el-GR" sz="2400" i="1" dirty="0"/>
              <a:t>περιορισμένο βαθμό </a:t>
            </a:r>
            <a:r>
              <a:rPr lang="el-GR" sz="2400" dirty="0"/>
              <a:t>(π.χ., έως n = 100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lnSpc>
                <a:spcPct val="132000"/>
              </a:lnSpc>
              <a:spcBef>
                <a:spcPts val="600"/>
              </a:spcBef>
            </a:pPr>
            <a:r>
              <a:rPr lang="el-GR" sz="2400" u="sng" dirty="0"/>
              <a:t>Σύγχρονο μοντέλο: </a:t>
            </a:r>
            <a:r>
              <a:rPr lang="el-GR" sz="2400" b="1" dirty="0"/>
              <a:t>EGM2008</a:t>
            </a:r>
            <a:r>
              <a:rPr lang="el-GR" sz="2400" dirty="0"/>
              <a:t> (n = 2190): Μοντέλο συνδυασμού δορυφορικών και επίγειων δεδομένων με χρήση και των τελευταίων δορυφορικών αποστολών για το πεδίο βαρύτητας (GRACE + CHAMP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0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Γεωδυναμικά μοντέλα βαρύτητας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6751"/>
            <a:ext cx="8784976" cy="5524723"/>
          </a:xfrm>
        </p:spPr>
        <p:txBody>
          <a:bodyPr>
            <a:noAutofit/>
          </a:bodyPr>
          <a:lstStyle/>
          <a:p>
            <a:pPr>
              <a:lnSpc>
                <a:spcPct val="132000"/>
              </a:lnSpc>
              <a:spcBef>
                <a:spcPts val="600"/>
              </a:spcBef>
            </a:pPr>
            <a:r>
              <a:rPr lang="el-GR" sz="2400" dirty="0" smtClean="0"/>
              <a:t>Αποτελεί </a:t>
            </a:r>
            <a:r>
              <a:rPr lang="el-GR" sz="2400" dirty="0"/>
              <a:t>την καλύτερη προσέγγιση του </a:t>
            </a:r>
            <a:r>
              <a:rPr lang="el-GR" sz="2400" dirty="0" smtClean="0"/>
              <a:t>πεδίου </a:t>
            </a:r>
            <a:r>
              <a:rPr lang="el-GR" sz="2400" dirty="0"/>
              <a:t>βαρύτητας και του γεωειδούς σε παγκόσμια </a:t>
            </a:r>
            <a:r>
              <a:rPr lang="el-GR" sz="2400" dirty="0" smtClean="0"/>
              <a:t>κλίμακα,</a:t>
            </a:r>
            <a:endParaRPr lang="el-GR" sz="2400" dirty="0"/>
          </a:p>
          <a:p>
            <a:pPr>
              <a:lnSpc>
                <a:spcPct val="132000"/>
              </a:lnSpc>
              <a:spcBef>
                <a:spcPts val="600"/>
              </a:spcBef>
            </a:pPr>
            <a:r>
              <a:rPr lang="el-GR" sz="2400" dirty="0"/>
              <a:t>Με αναφορά το EGM2008 και με επεξεργασίες τοπικών χαρακτηριστικών είναι πλέον δυνατή η προσέγγιση του γεωειδούς από μετρήσεις βαρύτητας με ακρίβειες της τάξης των λίγων εκατοστών (2 - 5 εκ</a:t>
            </a:r>
            <a:r>
              <a:rPr lang="el-GR" sz="2400" dirty="0" smtClean="0"/>
              <a:t>.).</a:t>
            </a:r>
            <a:endParaRPr lang="el-GR" sz="2400" dirty="0"/>
          </a:p>
          <a:p>
            <a:pPr>
              <a:lnSpc>
                <a:spcPct val="132000"/>
              </a:lnSpc>
              <a:spcBef>
                <a:spcPts val="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5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Παραδείγματα γεωδυναμικών μοντέλων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5" y="1228037"/>
            <a:ext cx="6742071" cy="348120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3131840" y="4737232"/>
            <a:ext cx="3397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Earth Map for "Solar Wars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"”,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Caturday2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CC BY-NC-ND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96376" y="5508089"/>
                <a:ext cx="31512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𝐸𝐺𝑀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96 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=360)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376" y="5508089"/>
                <a:ext cx="3151247" cy="369332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1744" r="-3101" b="-3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50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Παραδείγματα </a:t>
            </a:r>
            <a:r>
              <a:rPr lang="el-GR" dirty="0" smtClean="0"/>
              <a:t>γεωδυναμικών μοντέλων</a:t>
            </a:r>
            <a:r>
              <a:rPr lang="el-GR" dirty="0"/>
              <a:t/>
            </a:r>
            <a:br>
              <a:rPr lang="el-GR" dirty="0"/>
            </a:b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688632" cy="3510698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2546896" y="5028382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Geoids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sm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"”,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Rainald62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9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Περίληψη - Συμπεράσματα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Ορισμός και ιστορική αναδρομή της Φυσικής </a:t>
            </a:r>
            <a:r>
              <a:rPr lang="el-GR" sz="2400" dirty="0" smtClean="0"/>
              <a:t>Γεωδαισίας,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Παγκόσμια </a:t>
            </a:r>
            <a:r>
              <a:rPr lang="el-GR" sz="2400" dirty="0" smtClean="0"/>
              <a:t>Έλξη,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Επιτάχυνση και δυναμικό της </a:t>
            </a:r>
            <a:r>
              <a:rPr lang="el-GR" sz="2400" dirty="0" smtClean="0"/>
              <a:t>βαρύτητας,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Γεωμετρία του </a:t>
            </a:r>
            <a:r>
              <a:rPr lang="el-GR" sz="2400" dirty="0" smtClean="0"/>
              <a:t>πεδίου,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Γεωδαιτικά συστήματα αναφοράς της </a:t>
            </a:r>
            <a:r>
              <a:rPr lang="el-GR" sz="2400" dirty="0" smtClean="0"/>
              <a:t>βαρύτητας,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Συστήματα υψών και </a:t>
            </a:r>
            <a:r>
              <a:rPr lang="el-GR" sz="2400" dirty="0" smtClean="0"/>
              <a:t>βαρύτητα,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Αρμονική ανάλυση στη </a:t>
            </a:r>
            <a:r>
              <a:rPr lang="el-GR" sz="2400" dirty="0" smtClean="0"/>
              <a:t>σφαίρα,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Συναρτήσεις </a:t>
            </a:r>
            <a:r>
              <a:rPr lang="el-GR" sz="2400" dirty="0" err="1" smtClean="0"/>
              <a:t>Legendre</a:t>
            </a:r>
            <a:r>
              <a:rPr lang="el-GR" sz="2400" dirty="0" smtClean="0"/>
              <a:t>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 </a:t>
            </a:r>
            <a:r>
              <a:rPr lang="el-GR" sz="2400"/>
              <a:t>Μοντέλα </a:t>
            </a:r>
            <a:r>
              <a:rPr lang="el-GR" sz="2400" smtClean="0"/>
              <a:t>βαρύτητας.</a:t>
            </a:r>
            <a:endParaRPr lang="el-GR" sz="2400" dirty="0"/>
          </a:p>
          <a:p>
            <a:pPr>
              <a:spcBef>
                <a:spcPts val="18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8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3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/>
              <a:t>Ανδριτσάνος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2014</a:t>
            </a:r>
            <a:r>
              <a:rPr lang="el-GR" sz="2000" dirty="0"/>
              <a:t>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10: Εισαγωγή στη Φυσική Γεωδαισία και στη μελέτη του πεδίου βαρύτητας της </a:t>
            </a:r>
            <a:r>
              <a:rPr lang="el-GR" sz="2000" dirty="0" smtClean="0"/>
              <a:t>Γης».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768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88"/>
            <a:ext cx="8229600" cy="908720"/>
          </a:xfrm>
        </p:spPr>
        <p:txBody>
          <a:bodyPr/>
          <a:lstStyle/>
          <a:p>
            <a:r>
              <a:rPr lang="el-GR" dirty="0" smtClean="0"/>
              <a:t>Κλάδοι της Γεωδαισίας</a:t>
            </a:r>
            <a:endParaRPr lang="el-GR" dirty="0"/>
          </a:p>
        </p:txBody>
      </p:sp>
      <p:sp>
        <p:nvSpPr>
          <p:cNvPr id="5" name="AutoShape 1"/>
          <p:cNvSpPr>
            <a:spLocks noGrp="1" noChangeArrowheads="1"/>
          </p:cNvSpPr>
          <p:nvPr>
            <p:ph idx="1"/>
          </p:nvPr>
        </p:nvSpPr>
        <p:spPr bwMode="auto">
          <a:xfrm>
            <a:off x="3016488" y="2864146"/>
            <a:ext cx="2855152" cy="1872208"/>
          </a:xfrm>
          <a:prstGeom prst="diamond">
            <a:avLst/>
          </a:prstGeom>
          <a:noFill/>
          <a:ln w="9525">
            <a:solidFill>
              <a:srgbClr val="000000">
                <a:alpha val="63000"/>
              </a:srgbClr>
            </a:solidFill>
            <a:round/>
            <a:headEnd/>
            <a:tailEnd/>
          </a:ln>
          <a:effectLst/>
          <a:extLst/>
        </p:spPr>
        <p:txBody>
          <a:bodyPr wrap="none" lIns="82945" tIns="41473" rIns="82945" bIns="41473" anchor="ctr">
            <a:normAutofit/>
          </a:bodyPr>
          <a:lstStyle/>
          <a:p>
            <a:pPr marL="0" indent="0" algn="ctr">
              <a:buNone/>
            </a:pPr>
            <a:r>
              <a:rPr lang="el-GR" sz="2400" dirty="0" smtClean="0"/>
              <a:t>ΓΕΩΔΑΙΣΙΑ</a:t>
            </a:r>
            <a:endParaRPr lang="el-GR" sz="2400" dirty="0"/>
          </a:p>
        </p:txBody>
      </p:sp>
      <p:sp>
        <p:nvSpPr>
          <p:cNvPr id="12" name="Up-Down Arrow 11"/>
          <p:cNvSpPr/>
          <p:nvPr/>
        </p:nvSpPr>
        <p:spPr>
          <a:xfrm>
            <a:off x="4257092" y="2350655"/>
            <a:ext cx="197768" cy="369331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65168" y="1150326"/>
            <a:ext cx="3377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ΔΟΡΥΦΟΡΙΚΗ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/>
            </a:r>
            <a:br>
              <a:rPr lang="el-GR" sz="2400" dirty="0">
                <a:solidFill>
                  <a:prstClr val="black"/>
                </a:solidFill>
                <a:latin typeface="Calibri"/>
              </a:rPr>
            </a:br>
            <a:r>
              <a:rPr lang="el-GR" sz="2400" dirty="0">
                <a:solidFill>
                  <a:prstClr val="black"/>
                </a:solidFill>
                <a:latin typeface="Calibri"/>
              </a:rPr>
              <a:t>(διαστημικές και δορυφορικές μέθοδοι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2411760" y="3696840"/>
            <a:ext cx="432048" cy="20682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68" y="2719986"/>
            <a:ext cx="2483768" cy="216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2000"/>
              </a:lnSpc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ΓΕΩΜΕΤΡΙΚΗ</a:t>
            </a:r>
          </a:p>
          <a:p>
            <a:pPr>
              <a:lnSpc>
                <a:spcPct val="112000"/>
              </a:lnSpc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γεωμετρικές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μέθοδοι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και π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ροσδιορισμός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συντετ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αγμένων)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4355976" y="4931877"/>
            <a:ext cx="197768" cy="369331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5301208"/>
            <a:ext cx="4032448" cy="13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(ΑΣΤΡΟΝΟΜΙΚΗ)</a:t>
            </a:r>
          </a:p>
          <a:p>
            <a:pPr algn="ctr">
              <a:lnSpc>
                <a:spcPct val="112000"/>
              </a:lnSpc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ΓΕΩΔΑΙΤΙΚΗ ΑΣΤΡΟΝΟΜΙΑ</a:t>
            </a:r>
          </a:p>
          <a:p>
            <a:pPr algn="ctr">
              <a:lnSpc>
                <a:spcPct val="112000"/>
              </a:lnSpc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Αστρονομικές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παρα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τηρήσεις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5871640" y="3490020"/>
            <a:ext cx="432048" cy="20682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7696" y="2719986"/>
            <a:ext cx="2736304" cy="174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ΦΥΣΙΚΗ</a:t>
            </a:r>
          </a:p>
          <a:p>
            <a:pPr algn="ctr">
              <a:lnSpc>
                <a:spcPct val="112000"/>
              </a:lnSpc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μελέτη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του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γήινου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π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εδίου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βα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ρύτητ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ας - γεωειδές)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69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645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00" y="116632"/>
            <a:ext cx="91641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5η ΠΕΡΙΟΔΟΣ: 15ος αιώνας </a:t>
            </a:r>
            <a:r>
              <a:rPr lang="el-GR" dirty="0" err="1">
                <a:solidFill>
                  <a:prstClr val="black"/>
                </a:solidFill>
              </a:rPr>
              <a:t>μ.Χ</a:t>
            </a:r>
            <a:r>
              <a:rPr lang="el-GR" dirty="0">
                <a:solidFill>
                  <a:prstClr val="black"/>
                </a:solidFill>
              </a:rPr>
              <a:t>. - 17ος αιώνας μ.Χ</a:t>
            </a:r>
            <a:r>
              <a:rPr lang="el-GR" dirty="0" smtClean="0">
                <a:solidFill>
                  <a:prstClr val="black"/>
                </a:solidFill>
              </a:rPr>
              <a:t>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30432"/>
            <a:ext cx="5842992" cy="3672408"/>
          </a:xfrm>
        </p:spPr>
        <p:txBody>
          <a:bodyPr/>
          <a:lstStyle/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1687: </a:t>
            </a:r>
            <a:r>
              <a:rPr lang="en-US" sz="2400" dirty="0" err="1">
                <a:solidFill>
                  <a:prstClr val="black"/>
                </a:solidFill>
              </a:rPr>
              <a:t>Νόμος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της</a:t>
            </a:r>
            <a:r>
              <a:rPr lang="en-US" sz="2400" dirty="0">
                <a:solidFill>
                  <a:prstClr val="black"/>
                </a:solidFill>
              </a:rPr>
              <a:t> Πα</a:t>
            </a:r>
            <a:r>
              <a:rPr lang="en-US" sz="2400" dirty="0" err="1">
                <a:solidFill>
                  <a:prstClr val="black"/>
                </a:solidFill>
              </a:rPr>
              <a:t>γκόσμι</a:t>
            </a:r>
            <a:r>
              <a:rPr lang="en-US" sz="2400" dirty="0">
                <a:solidFill>
                  <a:prstClr val="black"/>
                </a:solidFill>
              </a:rPr>
              <a:t>ας Έλξης: θεωρητική απόδειξη της ελλειψοειδούς προσέγγισης πεπλατυσμένης στους </a:t>
            </a:r>
            <a:r>
              <a:rPr lang="en-US" sz="2400" dirty="0" smtClean="0">
                <a:solidFill>
                  <a:prstClr val="black"/>
                </a:solidFill>
              </a:rPr>
              <a:t>πόλους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Βα</a:t>
            </a:r>
            <a:r>
              <a:rPr lang="en-US" sz="2400" dirty="0" err="1">
                <a:solidFill>
                  <a:prstClr val="black"/>
                </a:solidFill>
              </a:rPr>
              <a:t>ρυτημετρικές</a:t>
            </a:r>
            <a:r>
              <a:rPr lang="en-US" sz="2400" dirty="0">
                <a:solidFill>
                  <a:prstClr val="black"/>
                </a:solidFill>
              </a:rPr>
              <a:t>, α</a:t>
            </a:r>
            <a:r>
              <a:rPr lang="en-US" sz="2400" dirty="0" err="1">
                <a:solidFill>
                  <a:prstClr val="black"/>
                </a:solidFill>
              </a:rPr>
              <a:t>στρονομικές</a:t>
            </a:r>
            <a:r>
              <a:rPr lang="en-US" sz="2400" dirty="0">
                <a:solidFill>
                  <a:prstClr val="black"/>
                </a:solidFill>
              </a:rPr>
              <a:t> και </a:t>
            </a:r>
            <a:r>
              <a:rPr lang="en-US" sz="2400" dirty="0" err="1">
                <a:solidFill>
                  <a:prstClr val="black"/>
                </a:solidFill>
              </a:rPr>
              <a:t>γεωμετρικές</a:t>
            </a:r>
            <a:r>
              <a:rPr lang="en-US" sz="2400" dirty="0">
                <a:solidFill>
                  <a:prstClr val="black"/>
                </a:solidFill>
              </a:rPr>
              <a:t> παρα</a:t>
            </a:r>
            <a:r>
              <a:rPr lang="en-US" sz="2400" dirty="0" err="1">
                <a:solidFill>
                  <a:prstClr val="black"/>
                </a:solidFill>
              </a:rPr>
              <a:t>τηρήσεις</a:t>
            </a:r>
            <a:r>
              <a:rPr lang="en-US" sz="2400" dirty="0">
                <a:solidFill>
                  <a:prstClr val="black"/>
                </a:solidFill>
              </a:rPr>
              <a:t> απ</a:t>
            </a:r>
            <a:r>
              <a:rPr lang="en-US" sz="2400" dirty="0" err="1">
                <a:solidFill>
                  <a:prstClr val="black"/>
                </a:solidFill>
              </a:rPr>
              <a:t>έδειξ</a:t>
            </a:r>
            <a:r>
              <a:rPr lang="en-US" sz="2400" dirty="0">
                <a:solidFill>
                  <a:prstClr val="black"/>
                </a:solidFill>
              </a:rPr>
              <a:t>αν τη </a:t>
            </a:r>
            <a:r>
              <a:rPr lang="en-US" sz="2400" dirty="0" smtClean="0">
                <a:solidFill>
                  <a:prstClr val="black"/>
                </a:solidFill>
              </a:rPr>
              <a:t>θεωρία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Γεωμετρική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επιπ</a:t>
            </a:r>
            <a:r>
              <a:rPr lang="en-US" sz="2400" dirty="0" err="1" smtClean="0">
                <a:solidFill>
                  <a:prstClr val="black"/>
                </a:solidFill>
              </a:rPr>
              <a:t>λάτυνση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79712" y="5002840"/>
                <a:ext cx="2376264" cy="102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l-GR" sz="32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002840"/>
                <a:ext cx="2376264" cy="102733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1944687" cy="267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403" y="4607840"/>
            <a:ext cx="28083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Sir Isaac Newton</a:t>
            </a:r>
          </a:p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1643 - 1727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5509" y="4115605"/>
            <a:ext cx="3186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GodfreyKneller-IsaacNewton-1689”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Thomas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Gun,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6η ΠΕΡΙΟΔΟΣ: 18ος αιώνας </a:t>
            </a:r>
            <a:r>
              <a:rPr lang="el-GR" dirty="0" err="1">
                <a:solidFill>
                  <a:prstClr val="black"/>
                </a:solidFill>
              </a:rPr>
              <a:t>μ.Χ</a:t>
            </a:r>
            <a:r>
              <a:rPr lang="el-GR" dirty="0">
                <a:solidFill>
                  <a:prstClr val="black"/>
                </a:solidFill>
              </a:rPr>
              <a:t>. - 19ος αιώνας μ.Χ</a:t>
            </a:r>
            <a:r>
              <a:rPr lang="el-GR" dirty="0" smtClean="0">
                <a:solidFill>
                  <a:prstClr val="black"/>
                </a:solidFill>
              </a:rPr>
              <a:t>. </a:t>
            </a:r>
            <a:r>
              <a:rPr lang="el-GR" sz="3200" b="0" dirty="0" smtClean="0">
                <a:solidFill>
                  <a:prstClr val="black"/>
                </a:solidFill>
              </a:rPr>
              <a:t>(1 από 5)</a:t>
            </a:r>
            <a:r>
              <a:rPr lang="en-US" sz="3200" b="0" dirty="0" smtClean="0">
                <a:solidFill>
                  <a:prstClr val="black"/>
                </a:solidFill>
              </a:rPr>
              <a:t> 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62209"/>
            <a:ext cx="4834880" cy="1058679"/>
          </a:xfrm>
        </p:spPr>
        <p:txBody>
          <a:bodyPr>
            <a:normAutofit/>
          </a:bodyPr>
          <a:lstStyle/>
          <a:p>
            <a:pPr marL="0" lvl="0" indent="-360000">
              <a:lnSpc>
                <a:spcPct val="112000"/>
              </a:lnSpc>
              <a:spcBef>
                <a:spcPts val="600"/>
              </a:spcBef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1738: </a:t>
            </a:r>
            <a:r>
              <a:rPr lang="en-US" sz="2400" dirty="0" err="1">
                <a:solidFill>
                  <a:prstClr val="black"/>
                </a:solidFill>
              </a:rPr>
              <a:t>γεωμετρική</a:t>
            </a:r>
            <a:r>
              <a:rPr lang="en-US" sz="2400" dirty="0">
                <a:solidFill>
                  <a:prstClr val="black"/>
                </a:solidFill>
              </a:rPr>
              <a:t> επιπ</a:t>
            </a:r>
            <a:r>
              <a:rPr lang="en-US" sz="2400" dirty="0" err="1">
                <a:solidFill>
                  <a:prstClr val="black"/>
                </a:solidFill>
              </a:rPr>
              <a:t>λάτυνση</a:t>
            </a:r>
            <a:r>
              <a:rPr lang="en-US" sz="2400" dirty="0">
                <a:solidFill>
                  <a:prstClr val="black"/>
                </a:solidFill>
              </a:rPr>
              <a:t> από καθα</a:t>
            </a:r>
            <a:r>
              <a:rPr lang="en-US" sz="2400" dirty="0" err="1">
                <a:solidFill>
                  <a:prstClr val="black"/>
                </a:solidFill>
              </a:rPr>
              <a:t>ρά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δυν</a:t>
            </a:r>
            <a:r>
              <a:rPr lang="en-US" sz="2400" dirty="0">
                <a:solidFill>
                  <a:prstClr val="black"/>
                </a:solidFill>
              </a:rPr>
              <a:t>αμικά </a:t>
            </a:r>
            <a:r>
              <a:rPr lang="en-US" sz="2400" dirty="0" smtClean="0">
                <a:solidFill>
                  <a:prstClr val="black"/>
                </a:solidFill>
              </a:rPr>
              <a:t>μεγέθη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354430"/>
                <a:ext cx="3488060" cy="85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54430"/>
                <a:ext cx="3488060" cy="85414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43908" y="2300121"/>
                <a:ext cx="1656184" cy="891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²</m:t>
                          </m:r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𝛼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908" y="2300121"/>
                <a:ext cx="1656184" cy="891078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40172" y="3689932"/>
            <a:ext cx="46188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600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Η γεωμετρική </a:t>
            </a:r>
            <a:r>
              <a:rPr lang="el-GR" sz="2400" dirty="0" err="1">
                <a:latin typeface="+mn-lt"/>
              </a:rPr>
              <a:t>επιπλάτυνση</a:t>
            </a:r>
            <a:r>
              <a:rPr lang="el-GR" sz="2400" dirty="0">
                <a:latin typeface="+mn-lt"/>
              </a:rPr>
              <a:t> μπορεί να προκύψει από μετρήσεις </a:t>
            </a:r>
            <a:r>
              <a:rPr lang="el-GR" sz="2400" dirty="0" smtClean="0">
                <a:latin typeface="+mn-lt"/>
              </a:rPr>
              <a:t>βαρύτητας,</a:t>
            </a:r>
            <a:endParaRPr lang="el-GR" sz="2400" dirty="0">
              <a:latin typeface="+mn-lt"/>
            </a:endParaRPr>
          </a:p>
          <a:p>
            <a:pPr marL="342900" indent="-3600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Εισαγωγή του γήινου πεδίου βαρύτητας στον </a:t>
            </a:r>
            <a:r>
              <a:rPr lang="el-GR" sz="2400" dirty="0" smtClean="0">
                <a:latin typeface="+mn-lt"/>
              </a:rPr>
              <a:t>ορισμό.</a:t>
            </a:r>
            <a:endParaRPr lang="el-GR" sz="2400" dirty="0">
              <a:latin typeface="+mn-lt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4876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743798" y="5182351"/>
            <a:ext cx="2592288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Alexis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Clairaut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1713 - 1765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3778" y="455818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Alexis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Clairault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”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Gdr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6η ΠΕΡΙΟΔΟΣ: 18ος αιώνας </a:t>
            </a:r>
            <a:r>
              <a:rPr lang="el-GR" dirty="0" err="1">
                <a:solidFill>
                  <a:prstClr val="black"/>
                </a:solidFill>
              </a:rPr>
              <a:t>μ.Χ</a:t>
            </a:r>
            <a:r>
              <a:rPr lang="el-GR" dirty="0">
                <a:solidFill>
                  <a:prstClr val="black"/>
                </a:solidFill>
              </a:rPr>
              <a:t>. - 19ος αιώνας μ.Χ</a:t>
            </a:r>
            <a:r>
              <a:rPr lang="el-GR" dirty="0" smtClean="0">
                <a:solidFill>
                  <a:prstClr val="black"/>
                </a:solidFill>
              </a:rPr>
              <a:t>. </a:t>
            </a:r>
            <a:r>
              <a:rPr lang="el-GR" sz="3200" b="0" dirty="0" smtClean="0">
                <a:solidFill>
                  <a:prstClr val="black"/>
                </a:solidFill>
              </a:rPr>
              <a:t>(2 από 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232248"/>
          </a:xfrm>
        </p:spPr>
        <p:txBody>
          <a:bodyPr>
            <a:normAutofit lnSpcReduction="10000"/>
          </a:bodyPr>
          <a:lstStyle/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Τριγωνισμοί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Αννό</a:t>
            </a:r>
            <a:r>
              <a:rPr lang="en-US" sz="2400" dirty="0">
                <a:solidFill>
                  <a:prstClr val="black"/>
                </a:solidFill>
              </a:rPr>
              <a:t>βερο και </a:t>
            </a:r>
            <a:r>
              <a:rPr lang="en-US" sz="2400" dirty="0" smtClean="0">
                <a:solidFill>
                  <a:prstClr val="black"/>
                </a:solidFill>
              </a:rPr>
              <a:t>Πρωσία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400" dirty="0">
                <a:solidFill>
                  <a:prstClr val="black"/>
                </a:solidFill>
              </a:rPr>
              <a:t>Υπ</a:t>
            </a:r>
            <a:r>
              <a:rPr lang="en-US" sz="2400" dirty="0" err="1">
                <a:solidFill>
                  <a:prstClr val="black"/>
                </a:solidFill>
              </a:rPr>
              <a:t>ολογιστικές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μέθοδοι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στηριζόμενες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στη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συνόρθωση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των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παρα</a:t>
            </a:r>
            <a:r>
              <a:rPr lang="en-US" sz="2400" dirty="0" err="1" smtClean="0">
                <a:solidFill>
                  <a:prstClr val="black"/>
                </a:solidFill>
              </a:rPr>
              <a:t>τηρήσεων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Πρώτη</a:t>
            </a:r>
            <a:r>
              <a:rPr lang="en-US" sz="2400" dirty="0">
                <a:solidFill>
                  <a:prstClr val="black"/>
                </a:solidFill>
              </a:rPr>
              <a:t> α</a:t>
            </a:r>
            <a:r>
              <a:rPr lang="en-US" sz="2400" dirty="0" err="1">
                <a:solidFill>
                  <a:prstClr val="black"/>
                </a:solidFill>
              </a:rPr>
              <a:t>μφισ</a:t>
            </a:r>
            <a:r>
              <a:rPr lang="en-US" sz="2400" dirty="0">
                <a:solidFill>
                  <a:prstClr val="black"/>
                </a:solidFill>
              </a:rPr>
              <a:t>βήτηση της καταλληλότητας του ελλειψοειδούς </a:t>
            </a:r>
            <a:r>
              <a:rPr lang="en-US" sz="2400" dirty="0" smtClean="0">
                <a:solidFill>
                  <a:prstClr val="black"/>
                </a:solidFill>
              </a:rPr>
              <a:t>μοντέλου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39" y="3294157"/>
            <a:ext cx="2274031" cy="240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07601" y="6075234"/>
            <a:ext cx="273630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Carl Friedrich Gauss</a:t>
            </a:r>
          </a:p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1777 - 1855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0" y="5721923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3"/>
              </a:rPr>
              <a:t>Carl Friedrich Gauss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Bcrowell,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4158"/>
            <a:ext cx="2408509" cy="2408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56174" y="6076248"/>
            <a:ext cx="288032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Friedrich W. Bessel</a:t>
            </a:r>
          </a:p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1784 - 1846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2158" y="572192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Friedrich Wilhelm Bessel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ArtMechanic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6η ΠΕΡΙΟΔΟΣ: 18ος αιώνας </a:t>
            </a:r>
            <a:r>
              <a:rPr lang="el-GR" dirty="0" err="1">
                <a:solidFill>
                  <a:prstClr val="black"/>
                </a:solidFill>
              </a:rPr>
              <a:t>μ.Χ</a:t>
            </a:r>
            <a:r>
              <a:rPr lang="el-GR" dirty="0">
                <a:solidFill>
                  <a:prstClr val="black"/>
                </a:solidFill>
              </a:rPr>
              <a:t>. - 19ος αιώνας </a:t>
            </a:r>
            <a:r>
              <a:rPr lang="el-GR" dirty="0" err="1">
                <a:solidFill>
                  <a:prstClr val="black"/>
                </a:solidFill>
              </a:rPr>
              <a:t>μ.Χ</a:t>
            </a:r>
            <a:r>
              <a:rPr lang="el-GR" dirty="0" smtClean="0">
                <a:solidFill>
                  <a:prstClr val="black"/>
                </a:solidFill>
              </a:rPr>
              <a:t>. </a:t>
            </a:r>
            <a:r>
              <a:rPr lang="el-GR" sz="3200" b="0" dirty="0" smtClean="0">
                <a:solidFill>
                  <a:prstClr val="black"/>
                </a:solidFill>
              </a:rPr>
              <a:t>(3 από 5)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14121"/>
            <a:ext cx="6275040" cy="5040560"/>
          </a:xfrm>
        </p:spPr>
        <p:txBody>
          <a:bodyPr>
            <a:normAutofit lnSpcReduction="10000"/>
          </a:bodyPr>
          <a:lstStyle/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400" i="1" dirty="0">
                <a:solidFill>
                  <a:prstClr val="black"/>
                </a:solidFill>
              </a:rPr>
              <a:t>“...η απ</a:t>
            </a:r>
            <a:r>
              <a:rPr lang="en-US" sz="2400" i="1" dirty="0" err="1">
                <a:solidFill>
                  <a:prstClr val="black"/>
                </a:solidFill>
              </a:rPr>
              <a:t>όκλιση</a:t>
            </a:r>
            <a:r>
              <a:rPr lang="en-US" sz="2400" i="1" dirty="0">
                <a:solidFill>
                  <a:prstClr val="black"/>
                </a:solidFill>
              </a:rPr>
              <a:t> </a:t>
            </a:r>
            <a:r>
              <a:rPr lang="en-US" sz="2400" i="1" dirty="0" err="1">
                <a:solidFill>
                  <a:prstClr val="black"/>
                </a:solidFill>
              </a:rPr>
              <a:t>μετ</a:t>
            </a:r>
            <a:r>
              <a:rPr lang="en-US" sz="2400" i="1" dirty="0">
                <a:solidFill>
                  <a:prstClr val="black"/>
                </a:solidFill>
              </a:rPr>
              <a:t>αξύ της κατακορύφου (νήματος της στάθμης) που αναφέρονται οι φυσικές παρατηρήσεις και της καθέτου στο ελλειψοειδές μοντέλο δεν μπορεί να αγνοηθεί</a:t>
            </a:r>
            <a:r>
              <a:rPr lang="en-US" sz="2400" i="1" dirty="0" smtClean="0">
                <a:solidFill>
                  <a:prstClr val="black"/>
                </a:solidFill>
              </a:rPr>
              <a:t>...”</a:t>
            </a:r>
            <a:r>
              <a:rPr lang="el-GR" sz="2400" i="1" dirty="0" smtClean="0">
                <a:solidFill>
                  <a:prstClr val="black"/>
                </a:solidFill>
              </a:rPr>
              <a:t>,</a:t>
            </a:r>
            <a:endParaRPr lang="en-US" sz="2400" i="1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Ασυμφωνίες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στις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μετρήσεις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τόξων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γι</a:t>
            </a:r>
            <a:r>
              <a:rPr lang="en-US" sz="2400" dirty="0">
                <a:solidFill>
                  <a:prstClr val="black"/>
                </a:solidFill>
              </a:rPr>
              <a:t>α τον προσδιορισμό των παραμέτρων του </a:t>
            </a:r>
            <a:r>
              <a:rPr lang="en-US" sz="2400" dirty="0" smtClean="0">
                <a:solidFill>
                  <a:prstClr val="black"/>
                </a:solidFill>
              </a:rPr>
              <a:t>ελλειψοειδούς</a:t>
            </a:r>
            <a:r>
              <a:rPr lang="el-GR" sz="2400" dirty="0" smtClean="0">
                <a:solidFill>
                  <a:prstClr val="black"/>
                </a:solidFill>
              </a:rPr>
              <a:t>,</a:t>
            </a:r>
            <a:endParaRPr lang="en-US" sz="2400" dirty="0">
              <a:solidFill>
                <a:prstClr val="black"/>
              </a:solidFill>
            </a:endParaRPr>
          </a:p>
          <a:p>
            <a:pPr marL="391686" lvl="0" indent="-293764">
              <a:lnSpc>
                <a:spcPct val="112000"/>
              </a:lnSpc>
              <a:buSzPct val="45000"/>
              <a:buFont typeface="Wingdings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400" dirty="0" err="1">
                <a:solidFill>
                  <a:prstClr val="black"/>
                </a:solidFill>
              </a:rPr>
              <a:t>Πρώτος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δι</a:t>
            </a:r>
            <a:r>
              <a:rPr lang="en-US" sz="2400" dirty="0">
                <a:solidFill>
                  <a:prstClr val="black"/>
                </a:solidFill>
              </a:rPr>
              <a:t>αχωρισμός της φυσικής επιφάνειας, της μαθηματικής επιφάνειας (γεωειδές) και της επιφάνειας αναφοράς που την προσεγγίζει (ελλειψοειδές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919461" cy="2440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2818" y="4357722"/>
            <a:ext cx="3024336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Pierre-Simon Laplace</a:t>
            </a:r>
          </a:p>
          <a:p>
            <a:pPr algn="ctr">
              <a:lnSpc>
                <a:spcPct val="112000"/>
              </a:lnSpc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1749 - 1827</a:t>
            </a:r>
          </a:p>
        </p:txBody>
      </p:sp>
      <p:sp>
        <p:nvSpPr>
          <p:cNvPr id="7" name="Rectangle 6"/>
          <p:cNvSpPr/>
          <p:nvPr/>
        </p:nvSpPr>
        <p:spPr>
          <a:xfrm>
            <a:off x="6161546" y="3926858"/>
            <a:ext cx="2772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hlinkClick r:id="rId3"/>
              </a:rPr>
              <a:t>Pierre-Simon Laplace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 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hlinkClick r:id="rId4"/>
              </a:rPr>
              <a:t>Luestling,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cef630c2e9d2af241e126cb989fdde7a3e269a8c"/>
</p:tagLst>
</file>

<file path=ppt/theme/theme1.xml><?xml version="1.0" encoding="utf-8"?>
<a:theme xmlns:a="http://schemas.openxmlformats.org/drawingml/2006/main" name="OC_template_updated">
  <a:themeElements>
    <a:clrScheme name="Προσαρμοσμένο 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10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C_template_updated">
  <a:themeElements>
    <a:clrScheme name="Custom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C_template_updated">
  <a:themeElements>
    <a:clrScheme name="Custom 1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C_template_updated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C_template_updated">
  <a:themeElements>
    <a:clrScheme name="Custom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482</TotalTime>
  <Words>4081</Words>
  <Application>Microsoft Office PowerPoint</Application>
  <PresentationFormat>On-screen Show (4:3)</PresentationFormat>
  <Paragraphs>470</Paragraphs>
  <Slides>53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OC_template_updated</vt:lpstr>
      <vt:lpstr>1_OC_template_updated</vt:lpstr>
      <vt:lpstr>2_OC_template_updated</vt:lpstr>
      <vt:lpstr>3_OC_template_updated</vt:lpstr>
      <vt:lpstr>4_OC_template_updated</vt:lpstr>
      <vt:lpstr>5_OC_template_updated</vt:lpstr>
      <vt:lpstr>6_OC_template_updated</vt:lpstr>
      <vt:lpstr>7_OC_template_updated</vt:lpstr>
      <vt:lpstr>Γεωδαισία</vt:lpstr>
      <vt:lpstr>Ανάλυση Παρουσίασης</vt:lpstr>
      <vt:lpstr>Ορισμός - Ιστορική Αναδρομή</vt:lpstr>
      <vt:lpstr>Αντικειμενικός στόχος</vt:lpstr>
      <vt:lpstr>Κλάδοι της Γεωδαισίας</vt:lpstr>
      <vt:lpstr>5η ΠΕΡΙΟΔΟΣ: 15ος αιώνας μ.Χ. - 17ος αιώνας μ.Χ. </vt:lpstr>
      <vt:lpstr>6η ΠΕΡΙΟΔΟΣ: 18ος αιώνας μ.Χ. - 19ος αιώνας μ.Χ. (1 από 5) </vt:lpstr>
      <vt:lpstr>6η ΠΕΡΙΟΔΟΣ: 18ος αιώνας μ.Χ. - 19ος αιώνας μ.Χ. (2 από 5)</vt:lpstr>
      <vt:lpstr>6η ΠΕΡΙΟΔΟΣ: 18ος αιώνας μ.Χ. - 19ος αιώνας μ.Χ. (3 από 5)</vt:lpstr>
      <vt:lpstr>6η ΠΕΡΙΟΔΟΣ: 18ος αιώνας μ.Χ. - 19ος αιώνας μ.Χ. (4 από 5)</vt:lpstr>
      <vt:lpstr>6η ΠΕΡΙΟΔΟΣ: 18ος αιώνας μ.Χ. - 19ος αιώνας μ.Χ. (5 από 5)</vt:lpstr>
      <vt:lpstr>20ος αιώνας: Γενική Θεωρία Σχετικότητας</vt:lpstr>
      <vt:lpstr>Νεότερες απόψεις σχετικά με τη βαρύτητα</vt:lpstr>
      <vt:lpstr>Παγκόσμια Έλξη (1 από 2)</vt:lpstr>
      <vt:lpstr>Παγκόσμια Έλξη (2 από 2)</vt:lpstr>
      <vt:lpstr>Επιτάχυνση της βαρύτητας</vt:lpstr>
      <vt:lpstr>Δυναμικό της βαρύτητας</vt:lpstr>
      <vt:lpstr>Διαφορικές Σχέσεις</vt:lpstr>
      <vt:lpstr>Διαφορικές Σχέσεις Poisson – Laplace  (1 από 2)</vt:lpstr>
      <vt:lpstr>Διαφορικές Σχέσεις Poisson – Laplace  (2 από 3) </vt:lpstr>
      <vt:lpstr>Η Γεωμετρία του πεδίου βαρύτητας (1 από 4) </vt:lpstr>
      <vt:lpstr>Η Γεωμετρία του πεδίου βαρύτητας  (2 από 4)</vt:lpstr>
      <vt:lpstr>Η Γεωμετρία του πεδίου βαρύτητας  (3 από 4)</vt:lpstr>
      <vt:lpstr>Η Γεωμετρία του πεδίου βαρύτητας  (4 από 4)</vt:lpstr>
      <vt:lpstr>Γεωδαιτικά συστήματα αναφοράς βαρύτητας (1 από 2)</vt:lpstr>
      <vt:lpstr>Γεωδαιτικά συστήματα αναφοράς βαρύτητας (2 από 2) </vt:lpstr>
      <vt:lpstr>Το διαταρακτικό δυναμικό της βαρύτητας </vt:lpstr>
      <vt:lpstr>Μέτρηση της βαρύτητας</vt:lpstr>
      <vt:lpstr>Ανωμαλία της βαρύτητας</vt:lpstr>
      <vt:lpstr>Θεμελιώδης εξίσωση φυσικής γεωδαισίας</vt:lpstr>
      <vt:lpstr>Συστήματα υψών και βαρύτητα (1 από 4)</vt:lpstr>
      <vt:lpstr>Συστήματα υψών και βαρύτητα (2 από 4)</vt:lpstr>
      <vt:lpstr>Συστήματα υψών και βαρύτητα (3 από 4)</vt:lpstr>
      <vt:lpstr>Συστήματα υψών και βαρύτητα (4 από 4)</vt:lpstr>
      <vt:lpstr>Αρμονική ανάλυση στη σφαίρα (1 από 2)</vt:lpstr>
      <vt:lpstr>Αρμονική ανάλυση στη σφαίρα (2 από 2)</vt:lpstr>
      <vt:lpstr>Συναρτήσεις Legendre</vt:lpstr>
      <vt:lpstr>Αναπαράσταση Συναρτήσεων Legendre</vt:lpstr>
      <vt:lpstr>Γεωμετρική Ερμηνεία Συναρτήσεων Legendre (1 από 2)</vt:lpstr>
      <vt:lpstr>Γεωμετρική Ερμηνεία Συναρτήσεων Legendre (2 από 2)</vt:lpstr>
      <vt:lpstr>Πλήρως κανονικοποιημένες συναρτήσεις Legendre</vt:lpstr>
      <vt:lpstr>Γεωδυναμικά μοντέλα βαρύτητας  (1 από 2)</vt:lpstr>
      <vt:lpstr>Γεωδυναμικά μοντέλα βαρύτητας  (2 από 2)</vt:lpstr>
      <vt:lpstr>Παραδείγματα γεωδυναμικών μοντέλων (1 από 2)</vt:lpstr>
      <vt:lpstr>Παραδείγματα γεωδυναμικών μοντέλων (2 από 2)</vt:lpstr>
      <vt:lpstr>Περίληψη - 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70</cp:revision>
  <dcterms:created xsi:type="dcterms:W3CDTF">2013-07-02T13:18:38Z</dcterms:created>
  <dcterms:modified xsi:type="dcterms:W3CDTF">2015-04-08T11:05:49Z</dcterms:modified>
</cp:coreProperties>
</file>