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7"/>
  </p:notesMasterIdLst>
  <p:handoutMasterIdLst>
    <p:handoutMasterId r:id="rId28"/>
  </p:handoutMasterIdLst>
  <p:sldIdLst>
    <p:sldId id="256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57" r:id="rId20"/>
    <p:sldId id="262" r:id="rId21"/>
    <p:sldId id="264" r:id="rId22"/>
    <p:sldId id="269" r:id="rId23"/>
    <p:sldId id="270" r:id="rId24"/>
    <p:sldId id="266" r:id="rId25"/>
    <p:sldId id="261" r:id="rId26"/>
  </p:sldIdLst>
  <p:sldSz cx="9144000" cy="6858000" type="screen4x3"/>
  <p:notesSz cx="7104063" cy="10234613"/>
  <p:custDataLst>
    <p:tags r:id="rId2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5B3462"/>
    <a:srgbClr val="49385E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5" d="100"/>
          <a:sy n="105" d="100"/>
        </p:scale>
        <p:origin x="-1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18/11/2015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18/11/2015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112568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Πρόσθετες Ύλες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30425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7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Γλυκαντικές ύλες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Αναστασία </a:t>
            </a:r>
            <a:r>
              <a:rPr lang="el-GR" sz="2200" dirty="0" err="1" smtClean="0"/>
              <a:t>Κανέλλου</a:t>
            </a:r>
            <a:r>
              <a:rPr lang="el-GR" sz="2200" dirty="0" smtClean="0"/>
              <a:t>, </a:t>
            </a:r>
            <a:endParaRPr lang="en-US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Τεχνολογίας Τροφίμων</a:t>
            </a:r>
            <a:endParaRPr lang="en-US" sz="2200" dirty="0" smtClean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Σακχαροαλκοόλες</a:t>
            </a:r>
            <a:r>
              <a:rPr lang="el-GR" dirty="0" smtClean="0"/>
              <a:t> ή </a:t>
            </a:r>
            <a:r>
              <a:rPr lang="el-GR" dirty="0" err="1" smtClean="0"/>
              <a:t>πολυόλες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Χρησιμοποιούνται ως πρόσθετα.</a:t>
            </a:r>
          </a:p>
          <a:p>
            <a:r>
              <a:rPr lang="el-GR" dirty="0" smtClean="0"/>
              <a:t>Θερμιδική απόδοση ~2,4</a:t>
            </a:r>
            <a:r>
              <a:rPr lang="en-US" dirty="0" smtClean="0"/>
              <a:t> kcal/gr</a:t>
            </a:r>
            <a:r>
              <a:rPr lang="el-GR" dirty="0" smtClean="0"/>
              <a:t>.</a:t>
            </a:r>
            <a:endParaRPr lang="en-US" dirty="0" smtClean="0"/>
          </a:p>
          <a:p>
            <a:pPr>
              <a:buNone/>
            </a:pPr>
            <a:r>
              <a:rPr lang="el-GR" b="1" dirty="0" smtClean="0"/>
              <a:t>Κοινές ιδιότητες</a:t>
            </a:r>
          </a:p>
          <a:p>
            <a:r>
              <a:rPr lang="el-GR" dirty="0" smtClean="0"/>
              <a:t>Προστασία δοντιών από σχηματισμό οδοντικής πλάκας επειδή απουσιάζει αναγωγική </a:t>
            </a:r>
            <a:r>
              <a:rPr lang="el-GR" dirty="0" err="1" smtClean="0"/>
              <a:t>καρβονυλική</a:t>
            </a:r>
            <a:r>
              <a:rPr lang="el-GR" dirty="0" smtClean="0"/>
              <a:t> ομάδα.</a:t>
            </a:r>
          </a:p>
          <a:p>
            <a:r>
              <a:rPr lang="el-GR" dirty="0" smtClean="0"/>
              <a:t>Αναγωγική ισχύς για λιγότερο επιβλαβή δομή δοντιών.</a:t>
            </a:r>
          </a:p>
          <a:p>
            <a:r>
              <a:rPr lang="el-GR" dirty="0" smtClean="0"/>
              <a:t>Σχηματισμός </a:t>
            </a:r>
            <a:r>
              <a:rPr lang="el-GR" dirty="0" err="1" smtClean="0"/>
              <a:t>συμπλόκων</a:t>
            </a:r>
            <a:r>
              <a:rPr lang="el-GR" dirty="0" smtClean="0"/>
              <a:t> με ασβέστιο και άλλα μεταλλικά ιόντα και συμβάλλουν στην </a:t>
            </a:r>
            <a:r>
              <a:rPr lang="el-GR" dirty="0" err="1" smtClean="0"/>
              <a:t>επαναμετάλλωση</a:t>
            </a:r>
            <a:r>
              <a:rPr lang="el-GR" dirty="0" smtClean="0"/>
              <a:t> δοντιών.</a:t>
            </a:r>
          </a:p>
          <a:p>
            <a:r>
              <a:rPr lang="el-GR" dirty="0" smtClean="0"/>
              <a:t>Σταθεροποίηση πρωτεϊνών: προστατεύουν </a:t>
            </a:r>
            <a:r>
              <a:rPr lang="el-GR" dirty="0" err="1" smtClean="0"/>
              <a:t>υδατοδιαλυτές</a:t>
            </a:r>
            <a:r>
              <a:rPr lang="el-GR" dirty="0" smtClean="0"/>
              <a:t> πρωτεΐνες από μετουσίωση συνεπώς προστατεύουν πρωτεΐνες σάλιου.</a:t>
            </a:r>
          </a:p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AB6C-2E3B-4954-8590-4236E07069E1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233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Ξυλιτόλη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Φυσικός </a:t>
            </a:r>
            <a:r>
              <a:rPr lang="el-GR" dirty="0" err="1" smtClean="0"/>
              <a:t>υδα</a:t>
            </a:r>
            <a:r>
              <a:rPr lang="el-GR" dirty="0" smtClean="0"/>
              <a:t>/</a:t>
            </a:r>
            <a:r>
              <a:rPr lang="el-GR" dirty="0" err="1" smtClean="0"/>
              <a:t>κας</a:t>
            </a:r>
            <a:r>
              <a:rPr lang="el-GR" dirty="0" smtClean="0"/>
              <a:t> φρούτων (δαμάσκηνα) και  λαχανικών (κουνουπίδι).</a:t>
            </a:r>
          </a:p>
          <a:p>
            <a:r>
              <a:rPr lang="el-GR" dirty="0" smtClean="0"/>
              <a:t>Χαρίζει αίσθηση δροσιάς/ φρεσκάδας λόγω υψηλής ενδοθερμικής διάλυσης (πχ τσίχλα).</a:t>
            </a:r>
          </a:p>
          <a:p>
            <a:r>
              <a:rPr lang="el-GR" dirty="0" smtClean="0"/>
              <a:t>1/3 απορροφάται από πεπτικό σύστημα και μεταβολίζεται (βραδείας απορρόφησης).</a:t>
            </a:r>
          </a:p>
          <a:p>
            <a:r>
              <a:rPr lang="el-GR" dirty="0" smtClean="0"/>
              <a:t>2/3 διασπώνται από βακτήρια εντέρου σε λιπαρά οξέα.</a:t>
            </a:r>
          </a:p>
          <a:p>
            <a:r>
              <a:rPr lang="el-GR" dirty="0" smtClean="0"/>
              <a:t>Μικρές δόσεις σταθεροποιούν μεταβολισμό διαβητικού.</a:t>
            </a:r>
          </a:p>
          <a:p>
            <a:r>
              <a:rPr lang="el-GR" dirty="0" smtClean="0"/>
              <a:t>Αποτρέπει </a:t>
            </a:r>
            <a:r>
              <a:rPr lang="el-GR" dirty="0" err="1" smtClean="0"/>
              <a:t>κετογένεση</a:t>
            </a:r>
            <a:r>
              <a:rPr lang="el-GR" dirty="0" smtClean="0"/>
              <a:t>.</a:t>
            </a:r>
          </a:p>
          <a:p>
            <a:r>
              <a:rPr lang="el-GR" dirty="0" smtClean="0"/>
              <a:t>Δεν προκαλεί τερηδόνα.</a:t>
            </a:r>
          </a:p>
          <a:p>
            <a:r>
              <a:rPr lang="el-GR" dirty="0" smtClean="0"/>
              <a:t>Ενδεχόμενη πρόκληση διάρροια.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AB6C-2E3B-4954-8590-4236E07069E1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131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Σορβιτόλη ή </a:t>
            </a:r>
            <a:r>
              <a:rPr lang="el-GR" dirty="0" err="1" smtClean="0"/>
              <a:t>γλυκιτόλη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256584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Διαδεδομένη στα φρούτα (5-10% περιεκτικότητα).</a:t>
            </a:r>
          </a:p>
          <a:p>
            <a:r>
              <a:rPr lang="el-GR" dirty="0" smtClean="0"/>
              <a:t>Παγωτά, ποτά, τσίχλες χωρίς ζάχαρη.</a:t>
            </a:r>
          </a:p>
          <a:p>
            <a:r>
              <a:rPr lang="el-GR" dirty="0" smtClean="0"/>
              <a:t>2,6 </a:t>
            </a:r>
            <a:r>
              <a:rPr lang="en-US" dirty="0" smtClean="0"/>
              <a:t>Kcal/</a:t>
            </a:r>
            <a:r>
              <a:rPr lang="en-US" dirty="0" err="1" smtClean="0"/>
              <a:t>gr</a:t>
            </a:r>
            <a:r>
              <a:rPr lang="en-US" dirty="0" smtClean="0"/>
              <a:t> </a:t>
            </a:r>
            <a:r>
              <a:rPr lang="el-GR" dirty="0" smtClean="0"/>
              <a:t>ενεργειακή απόδοση.</a:t>
            </a:r>
          </a:p>
          <a:p>
            <a:r>
              <a:rPr lang="el-GR" dirty="0" smtClean="0"/>
              <a:t>60% γλυκύτητα ζάχαρης.</a:t>
            </a:r>
          </a:p>
          <a:p>
            <a:r>
              <a:rPr lang="el-GR" dirty="0" smtClean="0"/>
              <a:t>Σε ελεγχόμενα ποσοστά μεταβολίζεται ανεξάρτητα από ινσουλίνη -&gt; ανεκτό από διαβητικούς.</a:t>
            </a:r>
          </a:p>
          <a:p>
            <a:r>
              <a:rPr lang="el-GR" dirty="0" smtClean="0"/>
              <a:t>&gt;20γρ /ημέρα: </a:t>
            </a:r>
          </a:p>
          <a:p>
            <a:pPr lvl="1"/>
            <a:r>
              <a:rPr lang="el-GR" dirty="0" smtClean="0"/>
              <a:t>Υπακτική δράση ή </a:t>
            </a:r>
          </a:p>
          <a:p>
            <a:pPr lvl="1"/>
            <a:r>
              <a:rPr lang="el-GR" dirty="0" smtClean="0"/>
              <a:t>επιδείνωση συνδρόμου ευερέθιστου έντερο.</a:t>
            </a:r>
          </a:p>
          <a:p>
            <a:r>
              <a:rPr lang="en-US" dirty="0" smtClean="0"/>
              <a:t>SPAN, TWEEN </a:t>
            </a:r>
            <a:r>
              <a:rPr lang="el-GR" dirty="0" smtClean="0"/>
              <a:t>εστέρες ως </a:t>
            </a:r>
            <a:r>
              <a:rPr lang="el-GR" dirty="0" err="1" smtClean="0"/>
              <a:t>γαλακτοματοποιητές</a:t>
            </a:r>
            <a:r>
              <a:rPr lang="el-GR" dirty="0" smtClean="0"/>
              <a:t> στη βιομηχανία τροφίμων.</a:t>
            </a:r>
          </a:p>
          <a:p>
            <a:r>
              <a:rPr lang="el-GR" dirty="0" smtClean="0"/>
              <a:t>Υγροσκοπική ουσία -&gt; διατήρηση </a:t>
            </a:r>
            <a:r>
              <a:rPr lang="el-GR" dirty="0" err="1" smtClean="0"/>
              <a:t>νωπότητας</a:t>
            </a:r>
            <a:r>
              <a:rPr lang="el-GR" dirty="0" smtClean="0"/>
              <a:t>, μαλακότητας.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AB6C-2E3B-4954-8590-4236E07069E1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547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Συνθετικές γλυκαντικές ύλες </a:t>
            </a:r>
            <a:br>
              <a:rPr lang="el-GR" dirty="0" smtClean="0"/>
            </a:br>
            <a:r>
              <a:rPr lang="el-GR" dirty="0" smtClean="0"/>
              <a:t>για ειδική διατροφή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37321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b="1" dirty="0" err="1" smtClean="0"/>
              <a:t>Ασπαρτάμη</a:t>
            </a:r>
            <a:r>
              <a:rPr lang="el-GR" dirty="0" smtClean="0"/>
              <a:t> (περιέχει </a:t>
            </a:r>
            <a:r>
              <a:rPr lang="el-GR" dirty="0" err="1" smtClean="0"/>
              <a:t>αμινοξύ</a:t>
            </a:r>
            <a:r>
              <a:rPr lang="el-GR" dirty="0" smtClean="0"/>
              <a:t> </a:t>
            </a:r>
            <a:r>
              <a:rPr lang="el-GR" dirty="0" err="1" smtClean="0"/>
              <a:t>φαινυλαλανίνη</a:t>
            </a:r>
            <a:r>
              <a:rPr lang="el-GR" dirty="0" smtClean="0"/>
              <a:t>)</a:t>
            </a:r>
          </a:p>
          <a:p>
            <a:r>
              <a:rPr lang="el-GR" dirty="0" smtClean="0"/>
              <a:t>Μη θρεπτική, κρυσταλλική σκόνη, άοσμη, άσπρη.</a:t>
            </a:r>
          </a:p>
          <a:p>
            <a:r>
              <a:rPr lang="el-GR" dirty="0" smtClean="0"/>
              <a:t>Ελαφρώς διαλύεται μόνο στο νερό.</a:t>
            </a:r>
          </a:p>
          <a:p>
            <a:r>
              <a:rPr lang="el-GR" dirty="0" smtClean="0"/>
              <a:t>Ευρέως στα αναψυκτικά, γαλακτοκομικά, γλυκά.</a:t>
            </a:r>
          </a:p>
          <a:p>
            <a:r>
              <a:rPr lang="el-GR" dirty="0" smtClean="0"/>
              <a:t>Εμπορικά ονόματα</a:t>
            </a:r>
            <a:r>
              <a:rPr lang="en-US" dirty="0" smtClean="0"/>
              <a:t>: </a:t>
            </a:r>
            <a:r>
              <a:rPr lang="en-US" dirty="0" err="1" smtClean="0"/>
              <a:t>Nutrasweet</a:t>
            </a:r>
            <a:r>
              <a:rPr lang="en-US" dirty="0" smtClean="0"/>
              <a:t>, </a:t>
            </a:r>
            <a:r>
              <a:rPr lang="en-US" dirty="0" err="1" smtClean="0"/>
              <a:t>Canderel</a:t>
            </a:r>
            <a:r>
              <a:rPr lang="en-US" dirty="0" smtClean="0"/>
              <a:t>, Equal, </a:t>
            </a:r>
            <a:r>
              <a:rPr lang="en-US" dirty="0" err="1" smtClean="0"/>
              <a:t>Senecta</a:t>
            </a:r>
            <a:r>
              <a:rPr lang="el-GR" dirty="0" smtClean="0"/>
              <a:t>.</a:t>
            </a:r>
          </a:p>
          <a:p>
            <a:r>
              <a:rPr lang="el-GR" dirty="0" smtClean="0"/>
              <a:t>Πικρή μεταλλική </a:t>
            </a:r>
            <a:r>
              <a:rPr lang="el-GR" dirty="0" err="1" smtClean="0"/>
              <a:t>επίγευση</a:t>
            </a:r>
            <a:r>
              <a:rPr lang="el-GR" dirty="0" smtClean="0"/>
              <a:t>.</a:t>
            </a:r>
          </a:p>
          <a:p>
            <a:r>
              <a:rPr lang="el-GR" dirty="0" err="1" smtClean="0"/>
              <a:t>Συνεργιστική</a:t>
            </a:r>
            <a:r>
              <a:rPr lang="el-GR" dirty="0" smtClean="0"/>
              <a:t> δράση με άλλες γλυκαντικές ουσίες.</a:t>
            </a:r>
          </a:p>
          <a:p>
            <a:r>
              <a:rPr lang="el-GR" dirty="0" smtClean="0"/>
              <a:t>Σε υψηλή θερμοκρασία διασπάται και χάνει γλυκιά γεύση -&gt; τροφές με </a:t>
            </a:r>
            <a:r>
              <a:rPr lang="el-GR" dirty="0" err="1" smtClean="0"/>
              <a:t>ασπαρτάμη</a:t>
            </a:r>
            <a:r>
              <a:rPr lang="el-GR" dirty="0" smtClean="0"/>
              <a:t> δεν «ψήνονται».</a:t>
            </a:r>
          </a:p>
          <a:p>
            <a:pPr>
              <a:buNone/>
            </a:pPr>
            <a:r>
              <a:rPr lang="el-GR" dirty="0" smtClean="0"/>
              <a:t>Επιβλαβής μεταβολίτες</a:t>
            </a:r>
          </a:p>
          <a:p>
            <a:r>
              <a:rPr lang="el-GR" dirty="0" smtClean="0"/>
              <a:t>Άνθρωπος: </a:t>
            </a:r>
            <a:r>
              <a:rPr lang="el-GR" dirty="0" err="1" smtClean="0"/>
              <a:t>φαινυλεκετονουρία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Ποντίκια: </a:t>
            </a:r>
            <a:r>
              <a:rPr lang="el-GR" dirty="0" err="1" smtClean="0"/>
              <a:t>νευροτοξικές</a:t>
            </a:r>
            <a:r>
              <a:rPr lang="el-GR" dirty="0" smtClean="0"/>
              <a:t> διαταραχές, λεμφώματα, </a:t>
            </a:r>
            <a:r>
              <a:rPr lang="el-GR" dirty="0" err="1" smtClean="0"/>
              <a:t>λευχαμία</a:t>
            </a:r>
            <a:r>
              <a:rPr lang="el-GR" dirty="0" smtClean="0"/>
              <a:t>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AB6C-2E3B-4954-8590-4236E07069E1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7121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Ακεσουλφάμη Κ </a:t>
            </a:r>
            <a:br>
              <a:rPr lang="el-GR" dirty="0" smtClean="0"/>
            </a:br>
            <a:r>
              <a:rPr lang="el-GR" dirty="0" smtClean="0"/>
              <a:t>(καλιούχος)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484784"/>
            <a:ext cx="8784976" cy="5112568"/>
          </a:xfrm>
        </p:spPr>
        <p:txBody>
          <a:bodyPr>
            <a:normAutofit/>
          </a:bodyPr>
          <a:lstStyle/>
          <a:p>
            <a:r>
              <a:rPr lang="el-GR" dirty="0" smtClean="0"/>
              <a:t>Είναι σταθερή στη θέρμανση.</a:t>
            </a:r>
          </a:p>
          <a:p>
            <a:r>
              <a:rPr lang="el-GR" dirty="0" smtClean="0"/>
              <a:t>Σταθερότητα σε παραμονή τροφίμου στο ράφι.</a:t>
            </a:r>
          </a:p>
          <a:p>
            <a:r>
              <a:rPr lang="el-GR" dirty="0" smtClean="0"/>
              <a:t>Χρησιμοποιούνται συνήθως από κοινού με άλλη γλυκαντική ουσία.</a:t>
            </a:r>
          </a:p>
          <a:p>
            <a:r>
              <a:rPr lang="el-GR" dirty="0" smtClean="0"/>
              <a:t>Αναψυκτικά, γλυκά, μαρμελάδες, καραμέλες, τσίχλες, σοκολάτες, γαλακτοκομικά προϊόντα, κέικ, καφές, τσάι.</a:t>
            </a:r>
          </a:p>
          <a:p>
            <a:r>
              <a:rPr lang="el-GR" dirty="0" smtClean="0"/>
              <a:t>Αποβάλλεται αμετάβλητη από τα ούρα -&gt; χωρίς </a:t>
            </a:r>
            <a:r>
              <a:rPr lang="el-GR" dirty="0" err="1" smtClean="0"/>
              <a:t>βιοσυσσώρευση</a:t>
            </a:r>
            <a:r>
              <a:rPr lang="el-GR" dirty="0" smtClean="0"/>
              <a:t>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AB6C-2E3B-4954-8590-4236E07069E1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925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Σακχαρίνη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Χρησιμοποιείται 100 χρόνια.</a:t>
            </a:r>
          </a:p>
          <a:p>
            <a:r>
              <a:rPr lang="el-GR" dirty="0" smtClean="0"/>
              <a:t>Λευκή, κρυσταλλική, σκόνη, άλατα</a:t>
            </a:r>
            <a:r>
              <a:rPr lang="en-US" dirty="0" smtClean="0"/>
              <a:t> Na/Ca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Ποτά, καραμέλες, φάρμακα, οδοντόπαστα.</a:t>
            </a:r>
          </a:p>
          <a:p>
            <a:r>
              <a:rPr lang="el-GR" dirty="0" smtClean="0"/>
              <a:t>Μίγμα με άλλες γλυκαντικές ύλες.</a:t>
            </a:r>
          </a:p>
          <a:p>
            <a:r>
              <a:rPr lang="el-GR" dirty="0" smtClean="0"/>
              <a:t>Δεν αφομοιώνεται από άνθρωπο.</a:t>
            </a:r>
          </a:p>
          <a:p>
            <a:r>
              <a:rPr lang="el-GR" dirty="0" smtClean="0"/>
              <a:t>Στα ποντίκια προκαλεί απελευθέρωση ινσουλίνης.</a:t>
            </a:r>
          </a:p>
          <a:p>
            <a:r>
              <a:rPr lang="el-GR" dirty="0" smtClean="0"/>
              <a:t>Επιφυλάξεις για καρκίνο ουροδόχου κύστης.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AB6C-2E3B-4954-8590-4236E07069E1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869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Κυκλαμάτη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Πατέντα </a:t>
            </a:r>
            <a:r>
              <a:rPr lang="en-US" dirty="0" smtClean="0"/>
              <a:t>DuPont, </a:t>
            </a:r>
            <a:r>
              <a:rPr lang="en-US" dirty="0" err="1" smtClean="0"/>
              <a:t>Assugrin</a:t>
            </a:r>
            <a:r>
              <a:rPr lang="en-US" dirty="0" smtClean="0"/>
              <a:t>, </a:t>
            </a:r>
            <a:r>
              <a:rPr lang="en-US" dirty="0" err="1" smtClean="0"/>
              <a:t>Sucrosa</a:t>
            </a:r>
            <a:r>
              <a:rPr lang="en-US" dirty="0" smtClean="0"/>
              <a:t>, </a:t>
            </a:r>
            <a:r>
              <a:rPr lang="en-US" dirty="0" err="1" smtClean="0"/>
              <a:t>Sucaryl</a:t>
            </a:r>
            <a:r>
              <a:rPr lang="en-US" dirty="0" smtClean="0"/>
              <a:t>, </a:t>
            </a:r>
            <a:r>
              <a:rPr lang="en-US" dirty="0" err="1" smtClean="0"/>
              <a:t>Cyclan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Ασφαλής αλλά ενδεχόμενη τοξικότητα, καρκινογένεση.</a:t>
            </a:r>
          </a:p>
          <a:p>
            <a:r>
              <a:rPr lang="el-GR" dirty="0" err="1" smtClean="0"/>
              <a:t>Υδατοδιαλυτή</a:t>
            </a:r>
            <a:r>
              <a:rPr lang="el-GR" dirty="0" smtClean="0"/>
              <a:t>.</a:t>
            </a:r>
          </a:p>
          <a:p>
            <a:r>
              <a:rPr lang="el-GR" dirty="0" smtClean="0"/>
              <a:t>Εφαρμόζεται σε συνδυασμό με άλλες γλυκαντικές (κυκλαμάτη/σακχαρίνη:10/1).</a:t>
            </a:r>
          </a:p>
          <a:p>
            <a:r>
              <a:rPr lang="el-GR" dirty="0" smtClean="0"/>
              <a:t>35-50 φορές γλυκύτερη από ζάχαρη.</a:t>
            </a:r>
          </a:p>
          <a:p>
            <a:r>
              <a:rPr lang="el-GR" dirty="0" smtClean="0"/>
              <a:t>Δεν παρέχει θερμίδες.</a:t>
            </a:r>
          </a:p>
          <a:p>
            <a:r>
              <a:rPr lang="el-GR" dirty="0" smtClean="0"/>
              <a:t>Ελαφρώς αλμυρή γεύση.</a:t>
            </a:r>
          </a:p>
          <a:p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AB6C-2E3B-4954-8590-4236E07069E1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633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Νεοτάμη</a:t>
            </a:r>
            <a:r>
              <a:rPr lang="el-GR" dirty="0" smtClean="0"/>
              <a:t> = </a:t>
            </a:r>
            <a:r>
              <a:rPr lang="en-US" dirty="0" err="1" smtClean="0"/>
              <a:t>Neohexyl</a:t>
            </a:r>
            <a:r>
              <a:rPr lang="en-US" dirty="0" smtClean="0"/>
              <a:t> </a:t>
            </a:r>
            <a:r>
              <a:rPr lang="el-GR" dirty="0" err="1" smtClean="0"/>
              <a:t>ασπαρτάμη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8.000 </a:t>
            </a:r>
            <a:r>
              <a:rPr lang="el-GR" dirty="0" smtClean="0"/>
              <a:t>φορές μεγαλύτερη γλυκαντική δύναμη από ζάχαρη.</a:t>
            </a:r>
          </a:p>
          <a:p>
            <a:r>
              <a:rPr lang="el-GR" dirty="0" smtClean="0"/>
              <a:t>Επίνευση γλυκόριζας.</a:t>
            </a:r>
          </a:p>
          <a:p>
            <a:r>
              <a:rPr lang="el-GR" dirty="0" smtClean="0"/>
              <a:t>Αίσθηση ψύξης στο στόμα.</a:t>
            </a:r>
          </a:p>
          <a:p>
            <a:r>
              <a:rPr lang="el-GR" dirty="0" smtClean="0"/>
              <a:t>Υδροδιαλυτή, με βέλτιστό </a:t>
            </a:r>
            <a:r>
              <a:rPr lang="en-US" dirty="0" smtClean="0"/>
              <a:t>pH  4,5, </a:t>
            </a:r>
            <a:r>
              <a:rPr lang="el-GR" dirty="0" smtClean="0"/>
              <a:t>σταθερή στη θερμοκρασία ψησίματος.</a:t>
            </a:r>
          </a:p>
          <a:p>
            <a:r>
              <a:rPr lang="el-GR" dirty="0" smtClean="0"/>
              <a:t>Δεν περιέχει θερμίδες.</a:t>
            </a:r>
          </a:p>
          <a:p>
            <a:r>
              <a:rPr lang="el-GR" dirty="0" smtClean="0"/>
              <a:t>Εγκρίθηκε 2002 </a:t>
            </a:r>
            <a:r>
              <a:rPr lang="en-US" dirty="0" smtClean="0"/>
              <a:t>FDA, 2009 EE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Ασφαλή για έγκυες και </a:t>
            </a:r>
            <a:r>
              <a:rPr lang="el-GR" dirty="0" err="1" smtClean="0"/>
              <a:t>φαινυλκετονουρία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AB6C-2E3B-4954-8590-4236E07069E1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188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Ορισμός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Γλυκαντικές ύλες είναι οι πρόσθετες ύλες που ρυθμίζουν τη γλυκιά γεύση των τροφίμων και ιδιαίτερα των επιτραπέζιων γλυκών.</a:t>
            </a:r>
          </a:p>
          <a:p>
            <a:pPr>
              <a:buNone/>
            </a:pPr>
            <a:r>
              <a:rPr lang="el-GR" dirty="0" smtClean="0"/>
              <a:t>Αυξημένο ενδιαφέρον από:</a:t>
            </a:r>
          </a:p>
          <a:p>
            <a:r>
              <a:rPr lang="el-GR" dirty="0" smtClean="0"/>
              <a:t>Διαβητικούς.</a:t>
            </a:r>
          </a:p>
          <a:p>
            <a:r>
              <a:rPr lang="el-GR" dirty="0" smtClean="0"/>
              <a:t>Υπέρβαρους/παχύσαρκους.</a:t>
            </a:r>
          </a:p>
          <a:p>
            <a:pPr marL="0" indent="0">
              <a:buNone/>
            </a:pPr>
            <a:r>
              <a:rPr lang="el-GR" dirty="0" smtClean="0"/>
              <a:t>Γλυκύτητα επηρεάζει τη συμπεριφορά την ώρα του φαγητού αλλά και την κοινωνική συμπεριφορά.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AB6C-2E3B-4954-8590-4236E07069E1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235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Αναστασία </a:t>
            </a:r>
            <a:r>
              <a:rPr lang="el-GR" sz="2000" dirty="0" err="1" smtClean="0"/>
              <a:t>Κανέλλου</a:t>
            </a:r>
            <a:r>
              <a:rPr lang="el-GR" sz="2000" dirty="0" smtClean="0"/>
              <a:t> 2014. </a:t>
            </a:r>
            <a:r>
              <a:rPr lang="el-GR" sz="2000" dirty="0"/>
              <a:t>Αναστασία </a:t>
            </a:r>
            <a:r>
              <a:rPr lang="el-GR" sz="2000" dirty="0" err="1"/>
              <a:t>Κανέλλου</a:t>
            </a:r>
            <a:r>
              <a:rPr lang="el-GR" sz="2000" dirty="0"/>
              <a:t> . </a:t>
            </a:r>
            <a:r>
              <a:rPr lang="el-GR" sz="2000" dirty="0" smtClean="0"/>
              <a:t>«Πρόσθετες Ύλες. Ενότητα 7</a:t>
            </a:r>
            <a:r>
              <a:rPr lang="en-US" sz="2000" dirty="0" smtClean="0"/>
              <a:t>:</a:t>
            </a:r>
            <a:r>
              <a:rPr lang="el-GR" sz="2000" dirty="0"/>
              <a:t> Γλυκαντικές ύλες».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Γλυκύτητα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Υποκειμενική αίσθηση που μεταφέρεται μέσω νευρικού συστήματος από γευστικούς κάλυκες στον εγκέφαλο.</a:t>
            </a:r>
          </a:p>
          <a:p>
            <a:r>
              <a:rPr lang="el-GR" dirty="0" smtClean="0"/>
              <a:t>Επηρεάζεται από:</a:t>
            </a:r>
          </a:p>
          <a:p>
            <a:pPr lvl="1"/>
            <a:r>
              <a:rPr lang="el-GR" dirty="0" smtClean="0"/>
              <a:t>Συγκέντρωση γλυκαντικού.</a:t>
            </a:r>
          </a:p>
          <a:p>
            <a:pPr lvl="1"/>
            <a:r>
              <a:rPr lang="el-GR" dirty="0" smtClean="0"/>
              <a:t>Μοριακή δομή.</a:t>
            </a:r>
          </a:p>
          <a:p>
            <a:pPr lvl="1"/>
            <a:r>
              <a:rPr lang="el-GR" dirty="0" smtClean="0"/>
              <a:t>Θερμοκρασία.</a:t>
            </a:r>
          </a:p>
          <a:p>
            <a:pPr lvl="1"/>
            <a:r>
              <a:rPr lang="en-US" dirty="0" smtClean="0"/>
              <a:t>pH</a:t>
            </a:r>
            <a:r>
              <a:rPr lang="el-GR" dirty="0" smtClean="0"/>
              <a:t>.</a:t>
            </a:r>
            <a:endParaRPr lang="en-US" dirty="0" smtClean="0"/>
          </a:p>
          <a:p>
            <a:pPr lvl="1"/>
            <a:r>
              <a:rPr lang="el-GR" dirty="0" smtClean="0"/>
              <a:t>Παρουσία άλλων συστατικών.</a:t>
            </a:r>
          </a:p>
          <a:p>
            <a:pPr lvl="1"/>
            <a:r>
              <a:rPr lang="el-GR" dirty="0" smtClean="0"/>
              <a:t>Ευαισθησία ατόμου.</a:t>
            </a:r>
          </a:p>
          <a:p>
            <a:pPr lvl="1"/>
            <a:r>
              <a:rPr lang="el-GR" dirty="0" smtClean="0"/>
              <a:t>Υποκειμενικά (εμφάνιση, χρώμα τροφίμου).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AB6C-2E3B-4954-8590-4236E07069E1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858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Γλυκαντική δύναμη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Σχετική γλυκύτητα είναι μέτρο του πόσο γλυκιά είναι μια ουσία σε σχέση με τη ζάχαρη.</a:t>
            </a:r>
          </a:p>
          <a:p>
            <a:r>
              <a:rPr lang="el-GR" dirty="0" smtClean="0"/>
              <a:t>Διάλυμα αναφοράς: 5-10% σακχαρόζη.</a:t>
            </a:r>
          </a:p>
          <a:p>
            <a:r>
              <a:rPr lang="el-GR" dirty="0" smtClean="0"/>
              <a:t>Ουσίες με γλυκιά γεύση –εκτός από τη ζάχαρη-διαφέρουν ως προς:</a:t>
            </a:r>
          </a:p>
          <a:p>
            <a:pPr lvl="1"/>
            <a:r>
              <a:rPr lang="el-GR" dirty="0" smtClean="0"/>
              <a:t>Ικανότητα να διεγείρουν αισθητήριο γεύσης.</a:t>
            </a:r>
          </a:p>
          <a:p>
            <a:pPr lvl="1"/>
            <a:r>
              <a:rPr lang="el-GR" dirty="0" smtClean="0"/>
              <a:t>Ποιοτική αντίληψη της γλυκύτητας.</a:t>
            </a:r>
          </a:p>
          <a:p>
            <a:pPr lvl="1"/>
            <a:r>
              <a:rPr lang="el-GR" dirty="0" smtClean="0"/>
              <a:t>Άλλες ιδιότητες σημαντικές στην επεξεργασία τροφίμων.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AB6C-2E3B-4954-8590-4236E07069E1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438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Κλίμακα σχετικής γλυκύτητας </a:t>
            </a:r>
            <a:br>
              <a:rPr lang="el-GR" dirty="0" smtClean="0"/>
            </a:br>
            <a:r>
              <a:rPr lang="el-GR" sz="2700" dirty="0" smtClean="0"/>
              <a:t>(κατά προσέγγιση)</a:t>
            </a:r>
            <a:endParaRPr lang="el-GR" sz="2700" dirty="0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AB6C-2E3B-4954-8590-4236E07069E1}" type="slidenum">
              <a:rPr lang="el-GR" smtClean="0"/>
              <a:pPr/>
              <a:t>4</a:t>
            </a:fld>
            <a:endParaRPr lang="el-GR"/>
          </a:p>
        </p:txBody>
      </p:sp>
      <p:sp>
        <p:nvSpPr>
          <p:cNvPr id="5" name="4 - Δεξιό βέλος"/>
          <p:cNvSpPr/>
          <p:nvPr/>
        </p:nvSpPr>
        <p:spPr>
          <a:xfrm>
            <a:off x="827584" y="3861048"/>
            <a:ext cx="76328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Ορθογώνιο"/>
          <p:cNvSpPr/>
          <p:nvPr/>
        </p:nvSpPr>
        <p:spPr>
          <a:xfrm>
            <a:off x="2339752" y="2780928"/>
            <a:ext cx="129614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Σακχαρόζη 1</a:t>
            </a:r>
            <a:endParaRPr lang="el-GR" dirty="0"/>
          </a:p>
        </p:txBody>
      </p:sp>
      <p:sp>
        <p:nvSpPr>
          <p:cNvPr id="7" name="6 - Έλλειψη"/>
          <p:cNvSpPr/>
          <p:nvPr/>
        </p:nvSpPr>
        <p:spPr>
          <a:xfrm>
            <a:off x="4067944" y="4792469"/>
            <a:ext cx="165618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err="1" smtClean="0"/>
              <a:t>Κυκλαματη</a:t>
            </a:r>
            <a:r>
              <a:rPr lang="el-GR" sz="1600" dirty="0" smtClean="0"/>
              <a:t>  5</a:t>
            </a:r>
            <a:r>
              <a:rPr lang="el-GR" dirty="0" smtClean="0"/>
              <a:t>0</a:t>
            </a:r>
            <a:endParaRPr lang="el-GR" dirty="0"/>
          </a:p>
        </p:txBody>
      </p:sp>
      <p:sp>
        <p:nvSpPr>
          <p:cNvPr id="8" name="7 - Έλλειψη"/>
          <p:cNvSpPr/>
          <p:nvPr/>
        </p:nvSpPr>
        <p:spPr>
          <a:xfrm>
            <a:off x="6012160" y="4387056"/>
            <a:ext cx="157037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err="1" smtClean="0"/>
              <a:t>Σακχαρινη</a:t>
            </a:r>
            <a:r>
              <a:rPr lang="el-GR" sz="1600" dirty="0" smtClean="0"/>
              <a:t> 400</a:t>
            </a:r>
            <a:endParaRPr lang="el-GR" sz="1600" dirty="0"/>
          </a:p>
        </p:txBody>
      </p:sp>
      <p:sp>
        <p:nvSpPr>
          <p:cNvPr id="9" name="8 - Στρογγυλεμένο ορθογώνιο"/>
          <p:cNvSpPr/>
          <p:nvPr/>
        </p:nvSpPr>
        <p:spPr>
          <a:xfrm>
            <a:off x="827584" y="2852936"/>
            <a:ext cx="122413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Σορβιτόλη, /Γλυκόζη 0,8</a:t>
            </a:r>
            <a:endParaRPr lang="el-GR" sz="1600" dirty="0"/>
          </a:p>
        </p:txBody>
      </p:sp>
      <p:sp>
        <p:nvSpPr>
          <p:cNvPr id="10" name="9 - Έλλειψη"/>
          <p:cNvSpPr/>
          <p:nvPr/>
        </p:nvSpPr>
        <p:spPr>
          <a:xfrm>
            <a:off x="4657821" y="2780928"/>
            <a:ext cx="172819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err="1" smtClean="0"/>
              <a:t>Ασπαρτάμη</a:t>
            </a:r>
            <a:r>
              <a:rPr lang="el-GR" sz="1600" dirty="0" smtClean="0"/>
              <a:t> 200</a:t>
            </a:r>
            <a:endParaRPr lang="el-GR" sz="1600" dirty="0"/>
          </a:p>
        </p:txBody>
      </p:sp>
      <p:cxnSp>
        <p:nvCxnSpPr>
          <p:cNvPr id="12" name="11 - Ευθεία γραμμή σύνδεσης"/>
          <p:cNvCxnSpPr>
            <a:stCxn id="6" idx="2"/>
          </p:cNvCxnSpPr>
          <p:nvPr/>
        </p:nvCxnSpPr>
        <p:spPr>
          <a:xfrm>
            <a:off x="2987824" y="3695328"/>
            <a:ext cx="0" cy="3457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Έλλειψη"/>
          <p:cNvSpPr/>
          <p:nvPr/>
        </p:nvSpPr>
        <p:spPr>
          <a:xfrm>
            <a:off x="7164288" y="2708920"/>
            <a:ext cx="127444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err="1" smtClean="0"/>
              <a:t>Νεοτάμη</a:t>
            </a:r>
            <a:r>
              <a:rPr lang="el-GR" sz="1400" dirty="0" smtClean="0"/>
              <a:t> 10000</a:t>
            </a:r>
          </a:p>
          <a:p>
            <a:pPr algn="ctr"/>
            <a:endParaRPr lang="el-GR" dirty="0"/>
          </a:p>
        </p:txBody>
      </p:sp>
      <p:sp>
        <p:nvSpPr>
          <p:cNvPr id="14" name="13 - Ορθογώνιο"/>
          <p:cNvSpPr/>
          <p:nvPr/>
        </p:nvSpPr>
        <p:spPr>
          <a:xfrm>
            <a:off x="2627784" y="4221088"/>
            <a:ext cx="129614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Φρουκτόζη 2</a:t>
            </a:r>
          </a:p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340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Ιδιότητες γλυκαντικών υλών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Φυσικές ιδιότητες</a:t>
            </a:r>
          </a:p>
          <a:p>
            <a:pPr lvl="1"/>
            <a:r>
              <a:rPr lang="el-GR" dirty="0" smtClean="0"/>
              <a:t>Σημεία τήξης/διάσπασης.</a:t>
            </a:r>
          </a:p>
          <a:p>
            <a:pPr lvl="1"/>
            <a:r>
              <a:rPr lang="el-GR" dirty="0" smtClean="0"/>
              <a:t>Διαλυτότητα.</a:t>
            </a:r>
          </a:p>
          <a:p>
            <a:pPr lvl="1"/>
            <a:r>
              <a:rPr lang="el-GR" dirty="0" smtClean="0"/>
              <a:t>Ειδική θερμότητα διαλυμάτων τους.</a:t>
            </a:r>
          </a:p>
          <a:p>
            <a:pPr lvl="1"/>
            <a:r>
              <a:rPr lang="el-GR" dirty="0" smtClean="0"/>
              <a:t>Ιξώδες υδάτινων διαλυμάτων.</a:t>
            </a:r>
          </a:p>
          <a:p>
            <a:pPr lvl="1"/>
            <a:r>
              <a:rPr lang="el-GR" dirty="0" smtClean="0"/>
              <a:t>Υαλώδης κατάσταση.</a:t>
            </a:r>
          </a:p>
          <a:p>
            <a:pPr lvl="1"/>
            <a:r>
              <a:rPr lang="el-GR" dirty="0" smtClean="0"/>
              <a:t>Συμπεριφορά </a:t>
            </a:r>
            <a:r>
              <a:rPr lang="el-GR" dirty="0" err="1" smtClean="0"/>
              <a:t>επανακρυστάλλωσης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AB6C-2E3B-4954-8590-4236E07069E1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093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Ιδιότητες γλυκαντικών υλών </a:t>
            </a:r>
            <a:r>
              <a:rPr lang="el-GR" sz="3000" b="0" dirty="0" smtClean="0">
                <a:solidFill>
                  <a:prstClr val="white"/>
                </a:solidFill>
              </a:rPr>
              <a:t>2/2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Χημικές ιδιότητες</a:t>
            </a:r>
          </a:p>
          <a:p>
            <a:pPr lvl="1"/>
            <a:r>
              <a:rPr lang="el-GR" dirty="0" smtClean="0"/>
              <a:t>Σταθερότητα κατά την αποθήκευση/επεξεργασία.</a:t>
            </a:r>
          </a:p>
          <a:p>
            <a:pPr lvl="1"/>
            <a:r>
              <a:rPr lang="el-GR" dirty="0" smtClean="0"/>
              <a:t>Αντιδράσεις με άλλες ουσίες που περιέχονται στα τρόφιμα.</a:t>
            </a:r>
          </a:p>
          <a:p>
            <a:r>
              <a:rPr lang="el-GR" dirty="0" smtClean="0"/>
              <a:t>Μικροβιολογική συμπεριφορά </a:t>
            </a:r>
          </a:p>
          <a:p>
            <a:pPr lvl="1"/>
            <a:r>
              <a:rPr lang="el-GR" dirty="0" smtClean="0"/>
              <a:t>Μεταβολική αξιοποίηση από μικρόβια.</a:t>
            </a:r>
          </a:p>
          <a:p>
            <a:r>
              <a:rPr lang="el-GR" dirty="0" smtClean="0"/>
              <a:t>Φυσιολογική συμπεριφορά</a:t>
            </a:r>
          </a:p>
          <a:p>
            <a:pPr lvl="1"/>
            <a:r>
              <a:rPr lang="el-GR" dirty="0" smtClean="0"/>
              <a:t>Ενέργεια.</a:t>
            </a:r>
          </a:p>
          <a:p>
            <a:pPr lvl="1"/>
            <a:r>
              <a:rPr lang="el-GR" dirty="0" smtClean="0"/>
              <a:t>Βαθμός ανοχής από οργανισμό ανθρώπου.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AB6C-2E3B-4954-8590-4236E07069E1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606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100" dirty="0" smtClean="0"/>
              <a:t>Ταξινόμηση γλυκαντικών υλών </a:t>
            </a:r>
            <a:r>
              <a:rPr lang="el-GR" sz="2200" dirty="0" smtClean="0"/>
              <a:t/>
            </a:r>
            <a:br>
              <a:rPr lang="el-GR" sz="2200" dirty="0" smtClean="0"/>
            </a:br>
            <a:r>
              <a:rPr lang="el-GR" sz="2200" dirty="0" smtClean="0"/>
              <a:t>βάσει της συμπεριφοράς κατά το μεταβολισμό και ενεργειακή απόδοση</a:t>
            </a:r>
            <a:r>
              <a:rPr lang="el-GR" sz="2700" dirty="0" smtClean="0"/>
              <a:t/>
            </a:r>
            <a:br>
              <a:rPr lang="el-GR" sz="2700" dirty="0" smtClean="0"/>
            </a:br>
            <a:r>
              <a:rPr lang="el-GR" sz="2700" b="1" dirty="0" smtClean="0"/>
              <a:t>Φυσικές γλυκαντικές ύλες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484784"/>
            <a:ext cx="4536504" cy="5112568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Αποδίδουν 4 </a:t>
            </a:r>
            <a:r>
              <a:rPr lang="en-US" dirty="0" smtClean="0"/>
              <a:t>kcal/gr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Επηρεάζουν τη συγκέντρωση γλυκόζης στο αίμα.</a:t>
            </a:r>
          </a:p>
          <a:p>
            <a:r>
              <a:rPr lang="el-GR" dirty="0" smtClean="0"/>
              <a:t>Λευκή/μαύρη ζάχαρη.</a:t>
            </a:r>
          </a:p>
          <a:p>
            <a:r>
              <a:rPr lang="el-GR" dirty="0" smtClean="0"/>
              <a:t>Μέλι.</a:t>
            </a:r>
          </a:p>
          <a:p>
            <a:r>
              <a:rPr lang="el-GR" dirty="0" smtClean="0"/>
              <a:t>Γλυκόζη. </a:t>
            </a:r>
          </a:p>
          <a:p>
            <a:r>
              <a:rPr lang="el-GR" dirty="0" smtClean="0"/>
              <a:t>Φρουκτόζη.</a:t>
            </a:r>
          </a:p>
          <a:p>
            <a:r>
              <a:rPr lang="el-GR" dirty="0" smtClean="0"/>
              <a:t>Λακτόζη.</a:t>
            </a:r>
          </a:p>
          <a:p>
            <a:r>
              <a:rPr lang="el-GR" dirty="0" err="1" smtClean="0"/>
              <a:t>Μαλτόζη</a:t>
            </a:r>
            <a:r>
              <a:rPr lang="el-GR" dirty="0" smtClean="0"/>
              <a:t>.</a:t>
            </a:r>
          </a:p>
          <a:p>
            <a:r>
              <a:rPr lang="el-GR" dirty="0" smtClean="0"/>
              <a:t>Διάφορα σιρόπια.</a:t>
            </a:r>
          </a:p>
          <a:p>
            <a:endParaRPr lang="el-GR" dirty="0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AB6C-2E3B-4954-8590-4236E07069E1}" type="slidenum">
              <a:rPr lang="el-GR" smtClean="0"/>
              <a:pPr/>
              <a:t>7</a:t>
            </a:fld>
            <a:endParaRPr lang="el-GR"/>
          </a:p>
        </p:txBody>
      </p:sp>
      <p:sp>
        <p:nvSpPr>
          <p:cNvPr id="7" name="6 - Θέση περιεχομένου"/>
          <p:cNvSpPr>
            <a:spLocks noGrp="1"/>
          </p:cNvSpPr>
          <p:nvPr>
            <p:ph sz="half" idx="4294967295"/>
          </p:nvPr>
        </p:nvSpPr>
        <p:spPr>
          <a:xfrm>
            <a:off x="4716016" y="1484784"/>
            <a:ext cx="4427984" cy="50403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 smtClean="0"/>
              <a:t>Ως πρόσθετα τροφίμων έχουν εγκριθεί οι </a:t>
            </a:r>
            <a:r>
              <a:rPr lang="el-GR" sz="2400" b="1" dirty="0" err="1" smtClean="0"/>
              <a:t>Σακχαροαλκοόλες</a:t>
            </a:r>
            <a:r>
              <a:rPr lang="el-GR" sz="2400" b="1" dirty="0" smtClean="0"/>
              <a:t> .</a:t>
            </a:r>
          </a:p>
          <a:p>
            <a:pPr>
              <a:spcBef>
                <a:spcPts val="1200"/>
              </a:spcBef>
            </a:pPr>
            <a:r>
              <a:rPr lang="el-GR" sz="2400" dirty="0" smtClean="0"/>
              <a:t>Σορβιτόλη.</a:t>
            </a:r>
          </a:p>
          <a:p>
            <a:pPr>
              <a:spcBef>
                <a:spcPts val="1200"/>
              </a:spcBef>
            </a:pPr>
            <a:r>
              <a:rPr lang="el-GR" sz="2400" dirty="0" err="1" smtClean="0"/>
              <a:t>Μανιτόλη</a:t>
            </a:r>
            <a:r>
              <a:rPr lang="el-GR" sz="2400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el-GR" sz="2400" dirty="0" err="1" smtClean="0"/>
              <a:t>Ξυλιτόλη</a:t>
            </a:r>
            <a:r>
              <a:rPr lang="el-GR" sz="2400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el-GR" sz="2400" dirty="0" err="1" smtClean="0"/>
              <a:t>Μαλτιτόλη</a:t>
            </a:r>
            <a:r>
              <a:rPr lang="el-GR" sz="2400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el-GR" sz="2400" dirty="0" err="1" smtClean="0"/>
              <a:t>Λακτιτόλη</a:t>
            </a:r>
            <a:r>
              <a:rPr lang="el-GR" sz="2400" dirty="0" smtClean="0"/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l-GR" sz="2400" dirty="0" err="1" smtClean="0"/>
              <a:t>Στέβια</a:t>
            </a:r>
            <a:r>
              <a:rPr lang="el-GR" sz="2400" dirty="0" smtClean="0"/>
              <a:t>.</a:t>
            </a:r>
          </a:p>
          <a:p>
            <a:pPr marL="0" indent="0">
              <a:buNone/>
            </a:pPr>
            <a:r>
              <a:rPr lang="el-GR" sz="2400" dirty="0" smtClean="0"/>
              <a:t>Παράγονται εμπορικά από φρούτα.</a:t>
            </a:r>
          </a:p>
        </p:txBody>
      </p:sp>
      <p:cxnSp>
        <p:nvCxnSpPr>
          <p:cNvPr id="5" name="Ευθεία γραμμή σύνδεσης 4"/>
          <p:cNvCxnSpPr/>
          <p:nvPr/>
        </p:nvCxnSpPr>
        <p:spPr>
          <a:xfrm>
            <a:off x="4572000" y="1628800"/>
            <a:ext cx="0" cy="48965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48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Συνθετικές γλυκαντικές ύλες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484784"/>
            <a:ext cx="3816424" cy="5112568"/>
          </a:xfrm>
        </p:spPr>
        <p:txBody>
          <a:bodyPr>
            <a:normAutofit/>
          </a:bodyPr>
          <a:lstStyle/>
          <a:p>
            <a:r>
              <a:rPr lang="el-GR" dirty="0" smtClean="0"/>
              <a:t>Δεν επηρεάζουν τη συγκέντρωση γλυκόζης στο αίμα.</a:t>
            </a:r>
          </a:p>
          <a:p>
            <a:r>
              <a:rPr lang="el-GR" dirty="0" smtClean="0"/>
              <a:t>Δε μεταβολίζονται (ή ελάχιστα) συνεπώς έχουν ενεργειακή αξία περίπου μηδέν.</a:t>
            </a:r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AB6C-2E3B-4954-8590-4236E07069E1}" type="slidenum">
              <a:rPr lang="el-GR" smtClean="0"/>
              <a:pPr/>
              <a:t>8</a:t>
            </a:fld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4294967295"/>
          </p:nvPr>
        </p:nvSpPr>
        <p:spPr>
          <a:xfrm>
            <a:off x="4860032" y="1484784"/>
            <a:ext cx="4104456" cy="504031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l-GR" sz="2400" dirty="0" smtClean="0"/>
              <a:t>Ακεσουλφάμη Κ.</a:t>
            </a:r>
          </a:p>
          <a:p>
            <a:pPr>
              <a:spcBef>
                <a:spcPts val="1200"/>
              </a:spcBef>
            </a:pPr>
            <a:r>
              <a:rPr lang="el-GR" sz="2400" dirty="0" err="1" smtClean="0"/>
              <a:t>Ασπαρτάμη</a:t>
            </a:r>
            <a:r>
              <a:rPr lang="el-GR" sz="2400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el-GR" sz="2400" dirty="0" err="1" smtClean="0"/>
              <a:t>Κυκλαμάτη</a:t>
            </a:r>
            <a:r>
              <a:rPr lang="el-GR" sz="2400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el-GR" sz="2400" dirty="0" smtClean="0"/>
              <a:t>Σακχαρίνη.</a:t>
            </a:r>
          </a:p>
          <a:p>
            <a:pPr>
              <a:spcBef>
                <a:spcPts val="1200"/>
              </a:spcBef>
            </a:pPr>
            <a:r>
              <a:rPr lang="el-GR" sz="2400" dirty="0" err="1" smtClean="0"/>
              <a:t>Σουκραλόζη</a:t>
            </a:r>
            <a:r>
              <a:rPr lang="el-GR" sz="2400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el-GR" sz="2400" dirty="0" err="1" smtClean="0"/>
              <a:t>Θαυματίνη</a:t>
            </a:r>
            <a:r>
              <a:rPr lang="el-GR" sz="2400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el-GR" sz="2400" dirty="0" err="1" smtClean="0"/>
              <a:t>Νεοεσπεριδίνη</a:t>
            </a:r>
            <a:r>
              <a:rPr lang="el-GR" sz="2400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el-GR" sz="2400" dirty="0" err="1" smtClean="0"/>
              <a:t>Νεοτάμη</a:t>
            </a:r>
            <a:endParaRPr lang="el-GR" sz="2400" dirty="0" smtClean="0"/>
          </a:p>
          <a:p>
            <a:pPr>
              <a:spcBef>
                <a:spcPts val="1200"/>
              </a:spcBef>
            </a:pPr>
            <a:r>
              <a:rPr lang="el-GR" sz="2400" dirty="0" smtClean="0"/>
              <a:t>Συνδυασμοί των παραπάνω.</a:t>
            </a:r>
            <a:endParaRPr lang="el-GR" sz="2400" dirty="0"/>
          </a:p>
        </p:txBody>
      </p:sp>
      <p:cxnSp>
        <p:nvCxnSpPr>
          <p:cNvPr id="8" name="Ευθεία γραμμή σύνδεσης 7"/>
          <p:cNvCxnSpPr/>
          <p:nvPr/>
        </p:nvCxnSpPr>
        <p:spPr>
          <a:xfrm>
            <a:off x="4716016" y="1556792"/>
            <a:ext cx="0" cy="44644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34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20</TotalTime>
  <Words>1395</Words>
  <Application>Microsoft Office PowerPoint</Application>
  <PresentationFormat>Προβολή στην οθόνη (4:3)</PresentationFormat>
  <Paragraphs>229</Paragraphs>
  <Slides>24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24</vt:i4>
      </vt:variant>
    </vt:vector>
  </HeadingPairs>
  <TitlesOfParts>
    <vt:vector size="26" baseType="lpstr">
      <vt:lpstr>template</vt:lpstr>
      <vt:lpstr>OC_template_updated</vt:lpstr>
      <vt:lpstr>Πρόσθετες Ύλες</vt:lpstr>
      <vt:lpstr>Ορισμός</vt:lpstr>
      <vt:lpstr>Γλυκύτητα</vt:lpstr>
      <vt:lpstr>Γλυκαντική δύναμη</vt:lpstr>
      <vt:lpstr>Κλίμακα σχετικής γλυκύτητας  (κατά προσέγγιση)</vt:lpstr>
      <vt:lpstr>Ιδιότητες γλυκαντικών υλών 1/2</vt:lpstr>
      <vt:lpstr>Ιδιότητες γλυκαντικών υλών 2/2</vt:lpstr>
      <vt:lpstr>Ταξινόμηση γλυκαντικών υλών  βάσει της συμπεριφοράς κατά το μεταβολισμό και ενεργειακή απόδοση Φυσικές γλυκαντικές ύλες</vt:lpstr>
      <vt:lpstr>Συνθετικές γλυκαντικές ύλες</vt:lpstr>
      <vt:lpstr>Σακχαροαλκοόλες ή πολυόλες</vt:lpstr>
      <vt:lpstr>Ξυλιτόλη </vt:lpstr>
      <vt:lpstr>Σορβιτόλη ή γλυκιτόλη</vt:lpstr>
      <vt:lpstr>Συνθετικές γλυκαντικές ύλες  για ειδική διατροφή</vt:lpstr>
      <vt:lpstr>Ακεσουλφάμη Κ  (καλιούχος)</vt:lpstr>
      <vt:lpstr>Σακχαρίνη</vt:lpstr>
      <vt:lpstr>Κυκλαμάτη</vt:lpstr>
      <vt:lpstr>Νεοτάμη = Neohexyl ασπαρτάμη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Πρόσθετες Ύλες</dc:title>
  <dc:creator>opencourses@teiath.gr</dc:creator>
  <cp:lastModifiedBy>fkaram2</cp:lastModifiedBy>
  <cp:revision>4</cp:revision>
  <dcterms:created xsi:type="dcterms:W3CDTF">2015-09-24T07:46:57Z</dcterms:created>
  <dcterms:modified xsi:type="dcterms:W3CDTF">2015-11-18T09:34:42Z</dcterms:modified>
</cp:coreProperties>
</file>