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8"/>
  </p:notesMasterIdLst>
  <p:handoutMasterIdLst>
    <p:handoutMasterId r:id="rId49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7942D4A-C481-4C68-86A5-A1BB480292D7}" type="slidenum">
              <a:rPr lang="el-GR" sz="1300"/>
              <a:pPr eaLnBrk="1" hangingPunct="1"/>
              <a:t>34</a:t>
            </a:fld>
            <a:endParaRPr lang="el-GR" sz="1300" dirty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B166E35-8DFA-46DD-A810-9617A176F52F}" type="slidenum">
              <a:rPr lang="nl-NL" sz="1300">
                <a:latin typeface="Arial" charset="0"/>
              </a:rPr>
              <a:pPr algn="r" eaLnBrk="1" hangingPunct="1"/>
              <a:t>34</a:t>
            </a:fld>
            <a:endParaRPr lang="nl-NL" sz="1300">
              <a:latin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58547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7942D4A-C481-4C68-86A5-A1BB480292D7}" type="slidenum">
              <a:rPr lang="el-GR" sz="1300"/>
              <a:pPr eaLnBrk="1" hangingPunct="1"/>
              <a:t>4</a:t>
            </a:fld>
            <a:endParaRPr lang="el-GR" sz="1300" dirty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B166E35-8DFA-46DD-A810-9617A176F52F}" type="slidenum">
              <a:rPr lang="nl-NL" sz="1300">
                <a:latin typeface="Arial" charset="0"/>
              </a:rPr>
              <a:pPr algn="r" eaLnBrk="1" hangingPunct="1"/>
              <a:t>4</a:t>
            </a:fld>
            <a:endParaRPr lang="nl-NL" sz="1300">
              <a:latin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221839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108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787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7942D4A-C481-4C68-86A5-A1BB480292D7}" type="slidenum">
              <a:rPr lang="el-GR" sz="1300"/>
              <a:pPr eaLnBrk="1" hangingPunct="1"/>
              <a:t>18</a:t>
            </a:fld>
            <a:endParaRPr lang="el-GR" sz="1300" dirty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B166E35-8DFA-46DD-A810-9617A176F52F}" type="slidenum">
              <a:rPr lang="nl-NL" sz="1300">
                <a:latin typeface="Arial" charset="0"/>
              </a:rPr>
              <a:pPr algn="r" eaLnBrk="1" hangingPunct="1"/>
              <a:t>18</a:t>
            </a:fld>
            <a:endParaRPr lang="nl-NL" sz="1300">
              <a:latin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354612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692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7942D4A-C481-4C68-86A5-A1BB480292D7}" type="slidenum">
              <a:rPr lang="el-GR" sz="1300"/>
              <a:pPr eaLnBrk="1" hangingPunct="1"/>
              <a:t>25</a:t>
            </a:fld>
            <a:endParaRPr lang="el-GR" sz="1300" dirty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B166E35-8DFA-46DD-A810-9617A176F52F}" type="slidenum">
              <a:rPr lang="nl-NL" sz="1300">
                <a:latin typeface="Arial" charset="0"/>
              </a:rPr>
              <a:pPr algn="r" eaLnBrk="1" hangingPunct="1"/>
              <a:t>25</a:t>
            </a:fld>
            <a:endParaRPr lang="nl-NL" sz="1300">
              <a:latin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228239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89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7942D4A-C481-4C68-86A5-A1BB480292D7}" type="slidenum">
              <a:rPr lang="el-GR" sz="1300"/>
              <a:pPr eaLnBrk="1" hangingPunct="1"/>
              <a:t>29</a:t>
            </a:fld>
            <a:endParaRPr lang="el-GR" sz="1300" dirty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B166E35-8DFA-46DD-A810-9617A176F52F}" type="slidenum">
              <a:rPr lang="nl-NL" sz="1300">
                <a:latin typeface="Arial" charset="0"/>
              </a:rPr>
              <a:pPr algn="r" eaLnBrk="1" hangingPunct="1"/>
              <a:t>29</a:t>
            </a:fld>
            <a:endParaRPr lang="nl-NL" sz="1300">
              <a:latin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170450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4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6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9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5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5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1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7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8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OrsAuyHdK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me_ey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3.0/deed.en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F%81%CF%87%CE%B5%CE%AF%CE%BF:Schematic_diagram_of_the_human_eye_el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και Χειρουργική Νοσηλευτική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Οφθαλμολογικές και Ωτορινολαρυγγολογικές διαδικασίες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Θεόδωρος Καπάδοχος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Νοσηλευτικής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Ενστάλαξη κολλυρίου </a:t>
            </a:r>
            <a:r>
              <a:rPr lang="el-GR" sz="3200" b="0" dirty="0" smtClean="0"/>
              <a:t>(2 από 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/>
              <a:t>Δεν συστήνεται η ενστάλαξη πάνω από μία σταγόνα τη φορά, γιατί αυξάνει την έκκριση δακρύων και μειώνεται η συγκέντρωση του φαρμάκου.</a:t>
            </a:r>
          </a:p>
          <a:p>
            <a:pPr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/>
              <a:t>Ο ασθενής κλείνει τα βλέφαρα απαλά και σκουπίζουμε την περίσσεια του φαρμάκου. Έτσι απλώνει το φάρμακο.</a:t>
            </a:r>
          </a:p>
          <a:p>
            <a:pPr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/>
              <a:t>Επαναλαμβάνουμε τα </a:t>
            </a:r>
            <a:r>
              <a:rPr lang="el-GR" sz="2400" dirty="0" smtClean="0"/>
              <a:t>προηγούμενα </a:t>
            </a:r>
            <a:r>
              <a:rPr lang="el-GR" sz="2400" dirty="0"/>
              <a:t>βήματα αν υπάρχει οδηγία για ενστάλαξη περισσοτέρων από μία σταγόνες.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8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Ενστάλαξη κολλυρίου </a:t>
            </a:r>
            <a:r>
              <a:rPr lang="el-GR" sz="3200" b="0" dirty="0" smtClean="0"/>
              <a:t>(3 από 3)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sz="2400" dirty="0"/>
              <a:t>Το ένα χέρι στο ζυγωματικό τραβάει το βλέφαρο απαλά προς τα κάτω.</a:t>
            </a:r>
          </a:p>
          <a:p>
            <a:pPr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sz="2400" dirty="0"/>
              <a:t>Το άλλο χέρι ακουμπάει απαλά πάνω στο μέτωπο και κρατάει το φιαλίδιο</a:t>
            </a:r>
            <a:r>
              <a:rPr lang="el-GR" sz="2400" dirty="0" smtClean="0"/>
              <a:t>.</a:t>
            </a:r>
          </a:p>
          <a:p>
            <a:pPr marL="0" indent="0">
              <a:spcBef>
                <a:spcPts val="2400"/>
              </a:spcBef>
              <a:buClr>
                <a:srgbClr val="084077"/>
              </a:buClr>
              <a:buNone/>
              <a:defRPr/>
            </a:pP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3309638" cy="27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78547" y="602212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1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Τοποθέτηση οφθαλμικής </a:t>
            </a:r>
            <a:r>
              <a:rPr lang="el-GR" sz="4400" dirty="0"/>
              <a:t>α</a:t>
            </a:r>
            <a:r>
              <a:rPr lang="el-GR" sz="4400" dirty="0" smtClean="0"/>
              <a:t>λοιφής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sz="2400" dirty="0" smtClean="0"/>
              <a:t>Απλώστε την αλοιφή στον κάτω θόλο σαν μία λεπτή ταινία ενός εκατοστού από τον έσω προς τον έξω κανθό.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sz="2400" dirty="0" smtClean="0"/>
              <a:t>Πείτε στον ασθενή να κλείσει το μάτι του και κάντε ήπια μάλαξη για να κατανεμηθεί η αλοιφή σε όλη την επιφάνεια του οφθαλμού.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sz="2400" dirty="0" smtClean="0"/>
              <a:t>Οι οφθαλμοί πρέπει να παραμείνουν κλειστοί μέχρι να τοποθετηθεί οφθαλμικό επίθεμα.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08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Τοποθέτηση </a:t>
            </a:r>
            <a:r>
              <a:rPr lang="el-GR" dirty="0" smtClean="0"/>
              <a:t>οφθαλμικής </a:t>
            </a:r>
            <a:r>
              <a:rPr lang="el-GR" dirty="0"/>
              <a:t>α</a:t>
            </a:r>
            <a:r>
              <a:rPr lang="el-GR" dirty="0" smtClean="0"/>
              <a:t>λοιφής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200" b="0" dirty="0" smtClean="0"/>
              <a:t>(</a:t>
            </a:r>
            <a:r>
              <a:rPr lang="en-US" sz="3200" b="0" dirty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/>
              <a:t>2</a:t>
            </a:r>
            <a:r>
              <a:rPr lang="el-GR" sz="3200" b="0" dirty="0" smtClean="0"/>
              <a:t>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73018"/>
            <a:ext cx="4546848" cy="35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95936" y="554542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2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Επιπλοκές</a:t>
            </a:r>
            <a:r>
              <a:rPr lang="en-US" sz="4000" dirty="0" smtClean="0"/>
              <a:t> </a:t>
            </a:r>
            <a:r>
              <a:rPr lang="el-GR" sz="3200" b="0" dirty="0" smtClean="0"/>
              <a:t>(1 από 2)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113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χρήση επιμολυσμένου φαρμάκου μπορεί να έχει ως αποτέλεσμα λοίμωξη. Συνιστάται η χρήση ατομικών φαρμάκων από κάθε ασθενή, ώστε να προληφθεί η διασταυρούμενη επιμόλυνση.</a:t>
            </a:r>
          </a:p>
          <a:p>
            <a:pPr eaLnBrk="1" hangingPunct="1">
              <a:lnSpc>
                <a:spcPct val="113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Μπορεί να προκληθεί τραυματισμός του οφθαλμού από κίνηση της κεφαλής του ασθενούς κατά την ενστάλαξη.</a:t>
            </a:r>
          </a:p>
          <a:p>
            <a:pPr eaLnBrk="1" hangingPunct="1">
              <a:lnSpc>
                <a:spcPct val="113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ενστάλαξη φαρμάκου μπορεί να πυροδοτήσει ένα επεισόδιο γλαυκώματος κλειστής γωνίας.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86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Επιπλοκές</a:t>
            </a:r>
            <a:r>
              <a:rPr lang="en-US" sz="4000" dirty="0" smtClean="0"/>
              <a:t> </a:t>
            </a:r>
            <a:r>
              <a:rPr lang="el-GR" sz="3200" b="0" dirty="0" smtClean="0"/>
              <a:t>(2 από 2)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113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παρατεταμένη χρήση τοπικών αναισθητικών μπορεί να έχει ως αποτέλεσμα επιθηλιακή βλάβη του κερατοειδούς.</a:t>
            </a:r>
          </a:p>
          <a:p>
            <a:pPr eaLnBrk="1" hangingPunct="1">
              <a:lnSpc>
                <a:spcPct val="113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παροδική θόλωση της όρασης μπορεί να είναι παρενέργεια του φαρμάκου ή να προκληθεί από την παρουσία αλοιφής στον οφθαλμό.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59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Οδηγίες στον </a:t>
            </a:r>
            <a:r>
              <a:rPr lang="el-GR" dirty="0" smtClean="0"/>
              <a:t>α</a:t>
            </a:r>
            <a:r>
              <a:rPr lang="el-GR" sz="4000" dirty="0" smtClean="0"/>
              <a:t>σθενή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Μην  τρίβετε τα μάτια σας ή σφίγγετε τα βλέφαρά σας.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Μερικά φάρμακα προκαλούν ευαισθησία στο φως και για τον λόγο αυτό ίσως χρειαστεί ο ασθενής να φορέσει γυαλιά ηλίου ή να μειώσουμε το φωτισμό του θαλάμου νοσηλείας.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Ενημερώνουμε τον ασθενή ώστε να αναφέρει αμέσως αν αισθανθεί αύξηση της έντασης του πόνου, έχει πυώδεις εκκρίσεις ή προβλήματα όρασης.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 φοράει φακούς επαφής να μην τους φορέσει μέχρι την ίαση του οφθαλμού ή σύμφωνα με την ιατρική οδηγία.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Τα τοπικά αναισθητικά δεν πρέπει να λαμβάνονται συστηματικά γιατί μπορεί να καθυστερήσουν την ίαση.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53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Αναστροφή βλεφάρου </a:t>
            </a:r>
            <a:r>
              <a:rPr lang="el-GR" sz="3200" b="0" dirty="0" smtClean="0"/>
              <a:t>(1 από 2)</a:t>
            </a:r>
          </a:p>
        </p:txBody>
      </p:sp>
      <p:sp>
        <p:nvSpPr>
          <p:cNvPr id="6758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Τοποθετείστε τον βαμβακοφόρο στυλεό στο μέσον του άνω βλεφάρου και πείτε στον ασθενή να κοιτάξει προς τα κάτω.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Πιάστε τις βλεφαρίδες του ασθενούς, τραβήξτε τις προς τα κάτω και διπλώστε τις προς τα άνω, πάνω από το στυλεό.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στήριξη της βάσης της τολύπης στη γέφυρα της μύτης θα δώσει υποστήριξη κατά την αναστροφή του βλεφάρου.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9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Αναστροφή βλεφάρου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2)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081772" y="5894685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How to evert </a:t>
            </a:r>
            <a:r>
              <a:rPr lang="en-US" sz="2400" dirty="0" smtClean="0">
                <a:latin typeface="+mn-lt"/>
                <a:hlinkClick r:id="rId3"/>
              </a:rPr>
              <a:t>an </a:t>
            </a:r>
            <a:r>
              <a:rPr lang="en-US" sz="2400" dirty="0">
                <a:latin typeface="+mn-lt"/>
                <a:hlinkClick r:id="rId3"/>
              </a:rPr>
              <a:t>eyelid</a:t>
            </a:r>
            <a:endParaRPr lang="en-US" sz="2400" dirty="0">
              <a:latin typeface="+mn-lt"/>
            </a:endParaRPr>
          </a:p>
        </p:txBody>
      </p:sp>
      <p:pic>
        <p:nvPicPr>
          <p:cNvPr id="2050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77" y="5943959"/>
            <a:ext cx="363116" cy="3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605280"/>
            <a:ext cx="5080000" cy="3647440"/>
          </a:xfrm>
          <a:prstGeom prst="rect">
            <a:avLst/>
          </a:prstGeom>
          <a:ln w="635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1920" y="540692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75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376264"/>
          </a:xfrm>
          <a:ln w="28575">
            <a:solidFill>
              <a:srgbClr val="084077"/>
            </a:solidFill>
          </a:ln>
          <a:effectLst/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  <a:defRPr/>
            </a:pPr>
            <a:r>
              <a:rPr lang="el-GR" sz="4000" dirty="0" smtClean="0"/>
              <a:t>Οφθαλμικές πλύσεις</a:t>
            </a:r>
            <a:endParaRPr lang="el-GR" sz="4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32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908720"/>
          </a:xfrm>
        </p:spPr>
        <p:txBody>
          <a:bodyPr/>
          <a:lstStyle/>
          <a:p>
            <a:r>
              <a:rPr lang="el-GR" dirty="0" smtClean="0"/>
              <a:t>Οφθαλμολογικά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63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eaLnBrk="1" hangingPunct="1">
              <a:buFont typeface="+mj-lt"/>
              <a:buAutoNum type="arabicPeriod" startAt="2"/>
              <a:defRPr/>
            </a:pPr>
            <a:r>
              <a:rPr lang="el-GR" sz="4000" dirty="0" smtClean="0"/>
              <a:t>Σκοπός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απομάκρυνση ερεθιστικών ή καυστικών ουσιών από τον οφθαλμό.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Ως θεραπεία σε φλεγμονώδεις καταστάσεις.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απομάκρυνση ξένου σώματος.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Ο καθαρισμός του οφθαλμού από εκκρίσεις.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2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Διαλύματα</a:t>
            </a:r>
          </a:p>
        </p:txBody>
      </p:sp>
      <p:sp>
        <p:nvSpPr>
          <p:cNvPr id="5734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Ελαφρά αντισηπτικά διαλύματα. 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Χλωριούχου νατρίου 0,9%.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Σε επείγουσες καταστάσεις, μπορεί να χρησιμοποιηθεί νερό βρύσης.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endParaRPr lang="el-GR" sz="2400" dirty="0"/>
          </a:p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Τα διαλύματα πρέπει να βρίσκονται σε θερμοκρασία σώματος (37 – 37,5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</a:t>
            </a:r>
            <a:r>
              <a:rPr lang="en-US" sz="2400" dirty="0" smtClean="0"/>
              <a:t>C)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78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Διαδικασία πλύσεων </a:t>
            </a:r>
            <a:r>
              <a:rPr lang="el-GR" sz="3200" b="0" dirty="0"/>
              <a:t>(1 από 2)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Ενημέρωση ασθενούς.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Τοποθετούμε τον ασθενή σε καθιστή ή πλάγια θέση, με το κεφάλι γυρισμένο προς την πλευρά που θα γίνει η πλύση του ματιού. Αν ο ασθενής είναι σε ύπτια θέση, αφαιρέστε το μαξιλάρι.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Ελέγχουμε και προσαρμόζουμε τη θερμοκρασία του διαλύματος.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Πλένουμε τα χέρια μας.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Τοποθετούμε αδιάβροχο και νεφροειδές κάτω από το κεφάλι του ασθενή.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0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Διαδικασία πλύσεων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2)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Συστήνουμε στον ασθενή να κοιτάει προς τα πάνω και ανοίγουμε τα βλέφαρα με τον δείκτη και τον αντίχειρά μας.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Οι πλύσεις εφαρμόζονται ήπια από τον έσω προς τον έξω κανθό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Διατηρούμε τη συσκευή ή τη σύριγγα πλύσεων σε μικρή απόσταση από τον οφθαλμό, εξασφαλίζοντας χαμηλή πίεση του υγρού και συνεχή ροή.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Διακόπτουμε τη ροή κατά διαστήματα και ζητάμε από τον ασθενή να ανοιγοκλείσει τα βλέφαρά του μερικές φορές.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Στεγνώνουμε με αποστειρωμένη γάζα τα βλέφαρα και τη γύρω περιοχή.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Μαζεύουμε τα χρησιμοποιημένα υλικά και πλένουμε τα χέρια μας.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4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Οφθαλμικές πλύσεις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602511" cy="41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978181" y="550900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68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908720"/>
          </a:xfrm>
        </p:spPr>
        <p:txBody>
          <a:bodyPr/>
          <a:lstStyle/>
          <a:p>
            <a:r>
              <a:rPr lang="el-GR" dirty="0" smtClean="0"/>
              <a:t>Ωτορινολαρυγγολογικά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29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2376264"/>
          </a:xfrm>
          <a:ln w="28575">
            <a:solidFill>
              <a:srgbClr val="084077"/>
            </a:solidFill>
          </a:ln>
          <a:effectLst/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Ωτική ενστάλαξη φαρμάκου</a:t>
            </a:r>
            <a:endParaRPr lang="el-GR" sz="4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41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Διαδικασία ενστάλαξης </a:t>
            </a:r>
            <a:r>
              <a:rPr lang="el-GR" sz="3200" b="0" dirty="0"/>
              <a:t>(1 από 2)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Ενημέρωση ασθενούς.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Τοποθετούμε τον ασθενή σε καθιστή ή πλάγια θέση, με το κεφάλι γυρισμένο προς την πλευρά που θα γίνει η ενστάλαξη στο αυτί.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Ελέγχουμε και προσαρμόζουμε τη θερμοκρασία του διαλύματος.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Πλένουμε τα χέρια μας.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Ευθειάζουμε τον έξω ακουστικό πόρο, έλκοντας το πτερύγιο του αυτιού προς τα έξω και άνω.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1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Διαδικασία ενστάλαξης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2)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Εφαρμόζουμε την ενστάλαξη του φαρμάκου σύμφωνα με την ιατρική οδηγία.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Συστήνουμε στον ασθενή να παραμείνει στη θέση του για 2-3 λεπτά, ώστε να διευκολυνθεί η απορρόφηση.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Σκουπίζουμε τυχόν σταγόνες φαρμάκου που έπεσαν εκτός του ακουστικού πόρου.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/>
              <a:t>Μαζεύουμε τα χρησιμοποιημένα υλικά και πλένουμε τα χέρια μας.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buNone/>
              <a:defRPr/>
            </a:pPr>
            <a:endParaRPr lang="el-GR" sz="2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endParaRPr lang="el-GR" sz="2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62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Ωτική ενστάλαξη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196751"/>
            <a:ext cx="4650921" cy="41874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067944" y="555339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2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Εξωτερικές δομές και εξαρτήματα </a:t>
            </a:r>
            <a:br>
              <a:rPr lang="el-GR" dirty="0" smtClean="0"/>
            </a:br>
            <a:r>
              <a:rPr lang="el-GR" dirty="0" smtClean="0"/>
              <a:t>του οφθαλμού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29817" y="1413976"/>
            <a:ext cx="8905053" cy="4942374"/>
            <a:chOff x="163889" y="1700808"/>
            <a:chExt cx="8905053" cy="4942374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700808"/>
              <a:ext cx="5202324" cy="3719662"/>
            </a:xfrm>
            <a:prstGeom prst="rect">
              <a:avLst/>
            </a:prstGeom>
          </p:spPr>
        </p:pic>
        <p:cxnSp>
          <p:nvCxnSpPr>
            <p:cNvPr id="4" name="Ευθύγραμμο βέλος σύνδεσης 3"/>
            <p:cNvCxnSpPr/>
            <p:nvPr/>
          </p:nvCxnSpPr>
          <p:spPr>
            <a:xfrm flipH="1">
              <a:off x="6948264" y="1916832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541966" y="1719904"/>
              <a:ext cx="108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>
                  <a:latin typeface="+mn-lt"/>
                </a:rPr>
                <a:t>Φ</a:t>
              </a:r>
              <a:r>
                <a:rPr lang="el-GR" sz="2200" dirty="0" smtClean="0">
                  <a:latin typeface="+mn-lt"/>
                </a:rPr>
                <a:t>ρύδι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6084168" y="2996952"/>
              <a:ext cx="1656184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40352" y="2710081"/>
              <a:ext cx="12241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Βλέφαρο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14" name="Ευθύγραμμο βέλος σύνδεσης 13"/>
            <p:cNvCxnSpPr/>
            <p:nvPr/>
          </p:nvCxnSpPr>
          <p:spPr>
            <a:xfrm flipH="1">
              <a:off x="4724890" y="3582145"/>
              <a:ext cx="2888286" cy="505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96336" y="3323583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Κόρη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18" name="Ευθύγραμμο βέλος σύνδεσης 17"/>
            <p:cNvCxnSpPr/>
            <p:nvPr/>
          </p:nvCxnSpPr>
          <p:spPr>
            <a:xfrm flipH="1" flipV="1">
              <a:off x="5572146" y="4533310"/>
              <a:ext cx="2006442" cy="1511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521279" y="4432937"/>
              <a:ext cx="15476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Βλεφαρίδες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21" name="Ευθύγραμμο βέλος σύνδεσης 20"/>
            <p:cNvCxnSpPr/>
            <p:nvPr/>
          </p:nvCxnSpPr>
          <p:spPr>
            <a:xfrm flipH="1" flipV="1">
              <a:off x="5900165" y="3826186"/>
              <a:ext cx="1678423" cy="1926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96336" y="3721509"/>
              <a:ext cx="1243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Έξω κανθός 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25" name="Ευθύγραμμο βέλος σύνδεσης 24"/>
            <p:cNvCxnSpPr/>
            <p:nvPr/>
          </p:nvCxnSpPr>
          <p:spPr>
            <a:xfrm>
              <a:off x="1894422" y="3341068"/>
              <a:ext cx="1488938" cy="5708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1588" y="2738494"/>
              <a:ext cx="16021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Βλεφαρική σχισμή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29" name="Ευθύγραμμο βέλος σύνδεσης 28"/>
            <p:cNvCxnSpPr/>
            <p:nvPr/>
          </p:nvCxnSpPr>
          <p:spPr>
            <a:xfrm flipV="1">
              <a:off x="4572000" y="4045908"/>
              <a:ext cx="0" cy="15433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256784" y="5513985"/>
              <a:ext cx="9362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Ίριδα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33" name="Ευθύγραμμο βέλος σύνδεσης 32"/>
            <p:cNvCxnSpPr/>
            <p:nvPr/>
          </p:nvCxnSpPr>
          <p:spPr>
            <a:xfrm flipV="1">
              <a:off x="3383360" y="4448165"/>
              <a:ext cx="396552" cy="1141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788533" y="5496009"/>
              <a:ext cx="13106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Βλέφαρο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37" name="Ευθύγραμμο βέλος σύνδεσης 36"/>
            <p:cNvCxnSpPr/>
            <p:nvPr/>
          </p:nvCxnSpPr>
          <p:spPr>
            <a:xfrm flipV="1">
              <a:off x="1709428" y="4149080"/>
              <a:ext cx="1278396" cy="6684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87778" y="4651029"/>
              <a:ext cx="1243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Έσω κανθός 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41" name="Ευθύγραμμο βέλος σύνδεσης 40"/>
            <p:cNvCxnSpPr/>
            <p:nvPr/>
          </p:nvCxnSpPr>
          <p:spPr>
            <a:xfrm flipV="1">
              <a:off x="1475656" y="4096871"/>
              <a:ext cx="1608203" cy="1842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63889" y="4017278"/>
              <a:ext cx="1458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Εγκανθίδα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45" name="Ευθύγραμμο βέλος σύνδεσης 44"/>
            <p:cNvCxnSpPr>
              <a:stCxn id="47" idx="0"/>
            </p:cNvCxnSpPr>
            <p:nvPr/>
          </p:nvCxnSpPr>
          <p:spPr>
            <a:xfrm flipV="1">
              <a:off x="1981837" y="4045910"/>
              <a:ext cx="1608873" cy="18278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63889" y="5873741"/>
              <a:ext cx="36358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Σκληρός (επικαλυπτόμενος από το βολβικό επιπεφυκότα)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49" name="Ευθύγραμμο βέλος σύνδεσης 48"/>
            <p:cNvCxnSpPr/>
            <p:nvPr/>
          </p:nvCxnSpPr>
          <p:spPr>
            <a:xfrm flipH="1" flipV="1">
              <a:off x="4808478" y="4293186"/>
              <a:ext cx="1574438" cy="13089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322117" y="5509331"/>
              <a:ext cx="30632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Σκληροκερατοειδές όριο</a:t>
              </a:r>
              <a:endParaRPr lang="el-GR" sz="2200" dirty="0">
                <a:latin typeface="+mn-lt"/>
              </a:endParaRPr>
            </a:p>
          </p:txBody>
        </p:sp>
      </p:grpSp>
      <p:sp>
        <p:nvSpPr>
          <p:cNvPr id="52" name="Rectangle 7"/>
          <p:cNvSpPr/>
          <p:nvPr/>
        </p:nvSpPr>
        <p:spPr>
          <a:xfrm>
            <a:off x="2962205" y="6414062"/>
            <a:ext cx="3777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Same eye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Nicko va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99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376264"/>
          </a:xfrm>
          <a:ln w="28575">
            <a:solidFill>
              <a:srgbClr val="084077"/>
            </a:solidFill>
          </a:ln>
          <a:effectLst/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Ωτικές πλύσεις</a:t>
            </a:r>
            <a:endParaRPr lang="el-GR" sz="4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94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Σκοπός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Ο καθαρισμός του έξω ακουστικού πόρου σε περίπτωση συλλογής κυψέλης (βύσματος) ή για την απομάκρυνση  ξένου σώματος.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endParaRPr lang="el-GR" sz="2400" dirty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endParaRPr lang="el-GR" sz="2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Πριν την πλύση προηγείται πάντα ιατρική εξέταση για τον έλεγχο της ακεραιότητας του τυμπάνου.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 διάλυμα που θα χρησιμοποιηθεί πρέπει να είναι πάντα σε θερμοκρασία σώματος.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57200" y="270892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A8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Σημεία προσοχής</a:t>
            </a:r>
          </a:p>
        </p:txBody>
      </p:sp>
    </p:spTree>
    <p:extLst>
      <p:ext uri="{BB962C8B-B14F-4D97-AF65-F5344CB8AC3E}">
        <p14:creationId xmlns:p14="http://schemas.microsoft.com/office/powerpoint/2010/main" val="14313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Διαδικασία πλύσεων </a:t>
            </a:r>
            <a:r>
              <a:rPr lang="el-GR" sz="3200" b="0" dirty="0"/>
              <a:t>(1 από 2)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Ενημέρωση ασθενούς.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Τοποθετούμε τον ασθενή σε καθιστή ή ύπτια θέση, με το κεφάλι ελαφρά γυρισμένο προς την πλευρά που θα γίνει η πλύση του αυτιού. Αν ο ασθενής είναι σε ύπτια θέση, αφαιρέστε το μαξιλάρι.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Ελέγχουμε και προσαρμόζουμε τη θερμοκρασία του διαλύματος.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Πλένουμε τα χέρια μας.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Τοποθετούμε αδιάβροχο και νεφροειδές κάτω από το αυτί του ασθενή.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94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Διαδικασία πλύσεων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2)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Αναρροφούμε το υγρό της πλύσης σε μεγάλη σύριγγα ή πουάρ.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Κατευθύνουμε την άκρη της σύριγγας προς την άνω επιφάνεια του έξω ακουστικού πόρου.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Εγχύνουμε με πίεση το υγρό, με κατεύθυνση πάντα προς τα άνω και όχι απευθείας προς το τύμπανο.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Επαναλαμβάνουμε όσες φορές χρειαστεί.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Καθαρίζουμε την περιοχή από τα υγρά.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Μαζεύουμε </a:t>
            </a:r>
            <a:r>
              <a:rPr lang="el-GR" sz="2400" dirty="0"/>
              <a:t>τα χρησιμοποιημένα υλικά και πλένουμε τα χέρια μας.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37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Ωτική πλύση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5037311" cy="44188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94311" y="581040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2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6614" y="1844824"/>
            <a:ext cx="8229600" cy="2376264"/>
          </a:xfrm>
          <a:ln w="28575">
            <a:solidFill>
              <a:srgbClr val="084077"/>
            </a:solidFill>
          </a:ln>
          <a:effectLst/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Ρινική ενστάλαξη</a:t>
            </a:r>
            <a:endParaRPr lang="el-GR" sz="4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9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Διαδικασία ενστάλαξης </a:t>
            </a:r>
            <a:r>
              <a:rPr lang="el-GR" sz="3200" b="0" dirty="0"/>
              <a:t>(1 από 2)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Ενημέρωση ασθενούς.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Ενημερώνουμε ότι μετά την ενστάλαξη είναι πιθανό ο ασθενής να αισθανθεί κάποια δυσάρεστη γεύση.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Τοποθετούμε τον ασθενή σε ύπτια θέση με το μαξιλάρι στον αυχένα και στις ωμοπλάτες ή καθιστή με το κεφάλι προς τα πίσω.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Ελέγχουμε και προσαρμόζουμε τη θερμοκρασία του διαλύματος.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58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Διαδικασία ενστάλαξης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2)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Πλένουμε τα χέρια μας.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Κρατάμε το σκεύασμα σε κοντινή απόσταση από το ρώθωνα</a:t>
            </a:r>
            <a:r>
              <a:rPr lang="el-GR" sz="2400" dirty="0"/>
              <a:t> </a:t>
            </a:r>
            <a:r>
              <a:rPr lang="el-GR" sz="2400" dirty="0" smtClean="0"/>
              <a:t>και ενσταλάζουμε σύμφωνα με την οδηγία.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Συστήνουμε στον ασθενή να αναπνέει από το στόμα κατά την ενστάλαξη.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Σκουπίζουμε τυχόν σταγόνες που έπεσαν έξω από τον ρώθωνα.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/>
              <a:t>Μαζεύουμε τα χρησιμοποιημένα υλικά και πλένουμε τα χέρια μας.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buNone/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06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Ρινική ενστάλαξη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161610" cy="41356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553340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49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Εσωτερικ</a:t>
            </a:r>
            <a:r>
              <a:rPr lang="el-GR" sz="4000" dirty="0"/>
              <a:t>έ</a:t>
            </a:r>
            <a:r>
              <a:rPr lang="el-GR" sz="4000" dirty="0" smtClean="0"/>
              <a:t>ς δομές του οφθαλμού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1" y="929692"/>
            <a:ext cx="5363098" cy="5447557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3402360" y="626361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Schematic diagram of the human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eyeel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Badseed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27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83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Θεόδωρος Καπάδοχος 2014. Θεόδωρος Καπάδοχος. «Παθολογική και Χειρουργική Νοσηλευτική ΙΙ (Ε). Ενότητα 7: Οφθαλμολογικές και Ωτορινολαρυγγολογικές διαδικασίες». Έκδοση: 1.0. Αθήνα 2014. Διαθέσιμο από τη δικτυακή διεύθυνση: ocp.teiath.gr.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16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7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0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640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376264"/>
          </a:xfrm>
          <a:ln w="28575">
            <a:solidFill>
              <a:srgbClr val="084077"/>
            </a:solidFill>
          </a:ln>
          <a:effectLst/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l-GR" sz="4000" dirty="0" smtClean="0"/>
              <a:t>Ενστάλαξη κολλυρίου </a:t>
            </a:r>
            <a:br>
              <a:rPr lang="el-GR" sz="4000" dirty="0" smtClean="0"/>
            </a:br>
            <a:r>
              <a:rPr lang="el-GR" sz="4000" dirty="0" smtClean="0"/>
              <a:t>και </a:t>
            </a:r>
            <a:br>
              <a:rPr lang="el-GR" sz="4000" dirty="0" smtClean="0"/>
            </a:br>
            <a:r>
              <a:rPr lang="el-GR" sz="4000" dirty="0" smtClean="0"/>
              <a:t>τοποθέτηση </a:t>
            </a:r>
            <a:r>
              <a:rPr lang="el-GR" dirty="0"/>
              <a:t>α</a:t>
            </a:r>
            <a:r>
              <a:rPr lang="el-GR" sz="4000" dirty="0" smtClean="0"/>
              <a:t>λοιφής</a:t>
            </a:r>
            <a:endParaRPr lang="el-GR" sz="4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45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l-GR" sz="4000" dirty="0" smtClean="0"/>
              <a:t>Σκοπός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Διαστολή ή συστολή της κόρης.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Μείωση του πόνου που σχετίζεται με ερεθισμό ή τραυματισμό του οφθαλμού.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Θεραπεία εγκατεστημένου προβλήματος ή μόλυνσης.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Απολύμανση.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Αναισθητοποίηση.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Διευκόλυνση οφθαλμολογικής εξέτασης με την αναισθητοποίηση του κερατοειδούς ή την παράλυση του ακτινωτού μυός ή και τα δύο.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Διευκόλυνση επιθηλιοποίησης κερατοειδούς.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12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Αντενδείξεις - Προφυλάξεις</a:t>
            </a:r>
          </a:p>
        </p:txBody>
      </p:sp>
      <p:sp>
        <p:nvSpPr>
          <p:cNvPr id="5734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Διατιτραίνον τραύμα στο βολβό. 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Στεροειδή κολλύρια πρέπει να χορηγούνται μόνο μετά από οδηγία οφθαλμιάτρου, γιατί η χρήση τους μπορεί να επιβραδύνει την επιθηλιοποίηση του κερατοειδούς και να αυξήσει τον κίνδυνο λοιμώξεων.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Η ενστάλαξη κυκλοπληγικού ή στεροειδούς κολλυρίου πρέπει να γίνεται με προσοχή στους ηλικιωμένους διότι μπορεί να προκληθεί γλαύκωμα κλειστής γωνίας.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2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Προετοιμασία ασθενούς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Ενημέρωση ασθενούς.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Εξετάζουμε οπτική οξύτητα πριν την ενστάλαξη φαρμάκων. Από νομικής πλευράς αυτό πιστοποιεί ότι οποιαδήποτε μείωση της όρασης δεν είναι αποτέλεσμα των φαρμάκων ή των χειρισμών.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Ελέγχουμε το ιστορικό και το δελτίο του ασθενούς.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Πλένουμε τα χέρια μας πριν και μετά τη νοσηλεία.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Τοποθετούμε τον ασθενή σε ύπτια ή καθιστή θέση με την κεφαλή σε υπερέκταση.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Ελέγχουμε τον οφθαλμό για εναπομείναντα ξένα σώματα.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70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Ενστάλαξη κολλυρίου </a:t>
            </a:r>
            <a:r>
              <a:rPr lang="el-GR" sz="3200" b="0" dirty="0" smtClean="0"/>
              <a:t>(1 από 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/>
              <a:t>Εκπλένουμε ή αφαιρούμε το τυχόν ξένο σώμα από τον οφθαλμό από τον έσω προς τον έξω κάνθο).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Πείτε στον ασθενή να κοιτάξει ψηλά προς την κορυφή της κεφαλής του</a:t>
            </a:r>
            <a:r>
              <a:rPr lang="en-US" sz="2400" dirty="0" smtClean="0"/>
              <a:t> </a:t>
            </a:r>
            <a:r>
              <a:rPr lang="el-GR" sz="2400" dirty="0" smtClean="0"/>
              <a:t>(προστασία κερατοειδούς).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Τραβήξτε απαλά το κάτω βλέφαρο προς τα κάτω ή αναστρέψτε το κάτω βλέφαρο χρησιμοποιώντας ένα κομμάτι γάζα ή τολύπιο βάμβακος ή καθαρά χέρια.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Ζητήστε από τον ασθενή να κοιτάει επάνω και έξω, ώστε να αποφύγετε την ενστάλαξη επάνω στον κερατοειδή.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Ενσταλάξτε μία μόνο σταγόνα στο κάτω θόλο του οφθαλμού στο κέντρο του κάτω βλεφάρου, σε απόσταση 2-3</a:t>
            </a:r>
            <a:r>
              <a:rPr lang="en-US" sz="2400" dirty="0" smtClean="0"/>
              <a:t> cm</a:t>
            </a:r>
            <a:r>
              <a:rPr lang="el-GR" sz="2400" dirty="0" smtClean="0"/>
              <a:t>. Για μεγαλύτερη σταθερότητα, στηρίξτε το οπισθέναρ της παλάμης σας στο μέτωπο του ασθενή.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70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833bf26728ccc179daad13ca0399d9feb5b4f19"/>
</p:tagLst>
</file>

<file path=ppt/theme/theme1.xml><?xml version="1.0" encoding="utf-8"?>
<a:theme xmlns:a="http://schemas.openxmlformats.org/drawingml/2006/main" name="OC_template_updated">
  <a:themeElements>
    <a:clrScheme name="Προσαρμοσμένο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2133</Words>
  <Application>Microsoft Office PowerPoint</Application>
  <PresentationFormat>Προβολή στην οθόνη (4:3)</PresentationFormat>
  <Paragraphs>274</Paragraphs>
  <Slides>45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45</vt:i4>
      </vt:variant>
    </vt:vector>
  </HeadingPairs>
  <TitlesOfParts>
    <vt:vector size="47" baseType="lpstr">
      <vt:lpstr>OC_template_updated</vt:lpstr>
      <vt:lpstr>1_OC_template_updated</vt:lpstr>
      <vt:lpstr>Παθολογική και Χειρουργική Νοσηλευτική ΙΙ (Ε)</vt:lpstr>
      <vt:lpstr>Οφθαλμολογικά</vt:lpstr>
      <vt:lpstr>Εξωτερικές δομές και εξαρτήματα  του οφθαλμού</vt:lpstr>
      <vt:lpstr>Εσωτερικές δομές του οφθαλμού</vt:lpstr>
      <vt:lpstr>Ενστάλαξη κολλυρίου  και  τοποθέτηση αλοιφής</vt:lpstr>
      <vt:lpstr>Σκοπός</vt:lpstr>
      <vt:lpstr>Αντενδείξεις - Προφυλάξεις</vt:lpstr>
      <vt:lpstr>Προετοιμασία ασθενούς</vt:lpstr>
      <vt:lpstr>Ενστάλαξη κολλυρίου (1 από 3)</vt:lpstr>
      <vt:lpstr>Ενστάλαξη κολλυρίου (2 από 3)</vt:lpstr>
      <vt:lpstr>Ενστάλαξη κολλυρίου (3 από 3) </vt:lpstr>
      <vt:lpstr>Τοποθέτηση οφθαλμικής αλοιφής (1 από 2)</vt:lpstr>
      <vt:lpstr>Τοποθέτηση οφθαλμικής αλοιφής (2 από 2)</vt:lpstr>
      <vt:lpstr>Επιπλοκές (1 από 2)</vt:lpstr>
      <vt:lpstr>Επιπλοκές (2 από 2)</vt:lpstr>
      <vt:lpstr>Οδηγίες στον ασθενή</vt:lpstr>
      <vt:lpstr>Αναστροφή βλεφάρου (1 από 2)</vt:lpstr>
      <vt:lpstr>Αναστροφή βλεφάρου (2 από 2)</vt:lpstr>
      <vt:lpstr>Οφθαλμικές πλύσεις</vt:lpstr>
      <vt:lpstr>Σκοπός</vt:lpstr>
      <vt:lpstr>Διαλύματα</vt:lpstr>
      <vt:lpstr>Διαδικασία πλύσεων (1 από 2)</vt:lpstr>
      <vt:lpstr>Διαδικασία πλύσεων (2 από 2)</vt:lpstr>
      <vt:lpstr>Οφθαλμικές πλύσεις</vt:lpstr>
      <vt:lpstr>Ωτορινολαρυγγολογικά</vt:lpstr>
      <vt:lpstr>Ωτική ενστάλαξη φαρμάκου</vt:lpstr>
      <vt:lpstr>Διαδικασία ενστάλαξης (1 από 2)</vt:lpstr>
      <vt:lpstr>Διαδικασία ενστάλαξης (2 από 2)</vt:lpstr>
      <vt:lpstr>Ωτική ενστάλαξη</vt:lpstr>
      <vt:lpstr>Ωτικές πλύσεις</vt:lpstr>
      <vt:lpstr>Σκοπός</vt:lpstr>
      <vt:lpstr>Διαδικασία πλύσεων (1 από 2)</vt:lpstr>
      <vt:lpstr>Διαδικασία πλύσεων (2 από 2)</vt:lpstr>
      <vt:lpstr>Ωτική πλύση</vt:lpstr>
      <vt:lpstr>Ρινική ενστάλαξη</vt:lpstr>
      <vt:lpstr>Διαδικασία ενστάλαξης (1 από 2)</vt:lpstr>
      <vt:lpstr>Διαδικασία ενστάλαξης (2 από 2)</vt:lpstr>
      <vt:lpstr>Ρινική ενστάλαξη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52</cp:revision>
  <dcterms:created xsi:type="dcterms:W3CDTF">2013-03-04T13:35:19Z</dcterms:created>
  <dcterms:modified xsi:type="dcterms:W3CDTF">2015-07-23T05:56:24Z</dcterms:modified>
</cp:coreProperties>
</file>