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7" r:id="rId12"/>
    <p:sldId id="262" r:id="rId13"/>
    <p:sldId id="264" r:id="rId14"/>
    <p:sldId id="275" r:id="rId15"/>
    <p:sldId id="276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/>
              <a:t> </a:t>
            </a:r>
            <a:r>
              <a:rPr lang="el-GR" sz="2800" dirty="0" smtClean="0"/>
              <a:t>Άσκηση 3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3».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</a:t>
            </a:r>
            <a:r>
              <a:rPr lang="el-GR" dirty="0" smtClean="0"/>
              <a:t>IF </a:t>
            </a:r>
            <a:r>
              <a:rPr lang="el-GR" sz="3600" b="0" dirty="0" smtClean="0"/>
              <a:t>1/</a:t>
            </a:r>
            <a:r>
              <a:rPr lang="en-US" sz="3600" b="0" dirty="0" smtClean="0"/>
              <a:t>8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Α, </a:t>
                </a:r>
                <a:r>
                  <a:rPr lang="el-GR" b="1" dirty="0">
                    <a:solidFill>
                      <a:srgbClr val="820000"/>
                    </a:solidFill>
                  </a:rPr>
                  <a:t>Επίλυση Γραμμικής Εξίσωσης </a:t>
                </a:r>
                <a:r>
                  <a:rPr lang="el-GR" b="1" dirty="0" err="1" smtClean="0">
                    <a:solidFill>
                      <a:srgbClr val="820000"/>
                    </a:solidFill>
                  </a:rPr>
                  <a:t>aΧ+b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=c</a:t>
                </a:r>
              </a:p>
              <a:p>
                <a:pPr marL="0" indent="0">
                  <a:buNone/>
                </a:pPr>
                <a:r>
                  <a:rPr lang="el-GR" b="1" dirty="0"/>
                  <a:t>1: Απλή επίλυση χωρίς έλεγχο</a:t>
                </a:r>
              </a:p>
              <a:p>
                <a:pPr marL="0" indent="0">
                  <a:buNone/>
                </a:pPr>
                <a:r>
                  <a:rPr lang="el-GR" dirty="0"/>
                  <a:t>Να γραφεί ένα απλό πρόγραμμα 5 εντολών το οποίο να ζητά να διαβάσει τα a, b &amp; c, να</a:t>
                </a:r>
              </a:p>
              <a:p>
                <a:pPr marL="0" indent="0">
                  <a:buNone/>
                </a:pPr>
                <a:r>
                  <a:rPr lang="el-GR" dirty="0"/>
                  <a:t>υπολογίζει το Χ από τη λύση της γραμμικής, και τέλος, να τυπώνει </a:t>
                </a:r>
                <a:r>
                  <a:rPr lang="el-GR" dirty="0" smtClean="0"/>
                  <a:t>το αποτέλεσμα Χ.</a:t>
                </a:r>
              </a:p>
              <a:p>
                <a:pPr marL="0" indent="0">
                  <a:buNone/>
                </a:pPr>
                <a:r>
                  <a:rPr lang="el-GR" dirty="0"/>
                  <a:t>Δομή του Προγράμματος: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Διάβασμα/Είσοδος </a:t>
                </a:r>
                <a:r>
                  <a:rPr lang="el-GR" dirty="0"/>
                  <a:t>Δεδομένων. (3 εντολές </a:t>
                </a:r>
                <a:r>
                  <a:rPr lang="el-GR" b="1" dirty="0" err="1"/>
                  <a:t>input</a:t>
                </a:r>
                <a:r>
                  <a:rPr lang="el-GR" dirty="0"/>
                  <a:t>(‘…’))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Υπολογισμός </a:t>
                </a:r>
                <a:r>
                  <a:rPr lang="el-GR" dirty="0"/>
                  <a:t>των μεγεθών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l-GR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Εμφάνιση/Έξοδος </a:t>
                </a:r>
                <a:r>
                  <a:rPr lang="el-GR" dirty="0"/>
                  <a:t>Αποτελεσμάτων. (μια εντολή </a:t>
                </a:r>
                <a:r>
                  <a:rPr lang="el-GR" b="1" dirty="0" err="1"/>
                  <a:t>disp</a:t>
                </a:r>
                <a:r>
                  <a:rPr lang="el-GR" dirty="0"/>
                  <a:t>(</a:t>
                </a:r>
                <a:r>
                  <a:rPr lang="el-GR" b="1" dirty="0" err="1"/>
                  <a:t>sprintf</a:t>
                </a:r>
                <a:r>
                  <a:rPr lang="el-GR" dirty="0"/>
                  <a:t>(…)) )</a:t>
                </a:r>
                <a:endParaRPr lang="el-GR" b="1" dirty="0">
                  <a:solidFill>
                    <a:srgbClr val="82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693" r="-370" b="-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2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θα εκτελείται το πρόγραμμα θα πρέπει να εμφανίζεται ο παρακάτω διάλογος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555776" y="2278806"/>
            <a:ext cx="4734272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,Bold"/>
              </a:rPr>
              <a:t>&gt;&gt; grammiki1</a:t>
            </a:r>
          </a:p>
          <a:p>
            <a:r>
              <a:rPr lang="en-US" b="1" dirty="0" err="1">
                <a:latin typeface="Courier New,Bold"/>
              </a:rPr>
              <a:t>Dwse</a:t>
            </a:r>
            <a:r>
              <a:rPr lang="en-US" b="1" dirty="0">
                <a:latin typeface="Courier New,Bold"/>
              </a:rPr>
              <a:t> to A: 3</a:t>
            </a:r>
          </a:p>
          <a:p>
            <a:r>
              <a:rPr lang="en-US" b="1" dirty="0" err="1">
                <a:latin typeface="Courier New,Bold"/>
              </a:rPr>
              <a:t>Dwse</a:t>
            </a:r>
            <a:r>
              <a:rPr lang="en-US" b="1" dirty="0">
                <a:latin typeface="Courier New,Bold"/>
              </a:rPr>
              <a:t> to B: 6</a:t>
            </a:r>
          </a:p>
          <a:p>
            <a:r>
              <a:rPr lang="en-US" b="1" dirty="0" err="1">
                <a:latin typeface="Courier New,Bold"/>
              </a:rPr>
              <a:t>Dwse</a:t>
            </a:r>
            <a:r>
              <a:rPr lang="en-US" b="1" dirty="0">
                <a:latin typeface="Courier New,Bold"/>
              </a:rPr>
              <a:t> to C: 0</a:t>
            </a:r>
          </a:p>
          <a:p>
            <a:r>
              <a:rPr lang="en-US" b="1" dirty="0">
                <a:latin typeface="Courier New,Bold"/>
              </a:rPr>
              <a:t>H </a:t>
            </a:r>
            <a:r>
              <a:rPr lang="en-US" b="1" dirty="0" err="1">
                <a:latin typeface="Courier New,Bold"/>
              </a:rPr>
              <a:t>lysi</a:t>
            </a:r>
            <a:r>
              <a:rPr lang="en-US" b="1" dirty="0">
                <a:latin typeface="Courier New,Bold"/>
              </a:rPr>
              <a:t> tis </a:t>
            </a:r>
            <a:r>
              <a:rPr lang="en-US" b="1" dirty="0" err="1">
                <a:latin typeface="Courier New,Bold"/>
              </a:rPr>
              <a:t>grammikis</a:t>
            </a:r>
            <a:r>
              <a:rPr lang="en-US" b="1" dirty="0">
                <a:latin typeface="Courier New,Bold"/>
              </a:rPr>
              <a:t> AX+B=C </a:t>
            </a:r>
            <a:r>
              <a:rPr lang="en-US" b="1" dirty="0" err="1">
                <a:latin typeface="Courier New,Bold"/>
              </a:rPr>
              <a:t>einai</a:t>
            </a:r>
            <a:r>
              <a:rPr lang="en-US" b="1" dirty="0">
                <a:latin typeface="Courier New,Bold"/>
              </a:rPr>
              <a:t> X= -2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404664" y="4068306"/>
            <a:ext cx="8334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Γράψτε τις εντολές που χρησιμοποιήσατε:</a:t>
            </a:r>
          </a:p>
          <a:p>
            <a:r>
              <a:rPr lang="el-GR" sz="2400" dirty="0">
                <a:latin typeface="+mn-lt"/>
              </a:rPr>
              <a:t>1</a:t>
            </a:r>
            <a:r>
              <a:rPr lang="el-GR" sz="2400" dirty="0" smtClean="0">
                <a:latin typeface="+mn-lt"/>
              </a:rPr>
              <a:t>._______________________________________________</a:t>
            </a:r>
            <a:endParaRPr lang="el-GR" sz="2400" dirty="0">
              <a:latin typeface="+mn-lt"/>
            </a:endParaRPr>
          </a:p>
          <a:p>
            <a:r>
              <a:rPr lang="el-GR" sz="2400" dirty="0">
                <a:latin typeface="+mn-lt"/>
              </a:rPr>
              <a:t>2</a:t>
            </a:r>
            <a:r>
              <a:rPr lang="el-GR" sz="2400" dirty="0" smtClean="0">
                <a:latin typeface="+mn-lt"/>
              </a:rPr>
              <a:t>._______________________________________________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3._______________________________________________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4._______________________________________________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5. </a:t>
            </a:r>
            <a:r>
              <a:rPr lang="el-GR" dirty="0" smtClean="0">
                <a:latin typeface="Tahoma" panose="020B0604030504040204" pitchFamily="34" charset="0"/>
              </a:rPr>
              <a:t>_________________________________________________________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77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3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2: Λύση με διερεύνηση / έλεγχο</a:t>
            </a:r>
          </a:p>
          <a:p>
            <a:pPr marL="0" indent="0">
              <a:buNone/>
            </a:pPr>
            <a:r>
              <a:rPr lang="el-GR" dirty="0"/>
              <a:t>Να επεκταθεί το παραπάνω πρόγραμμα ώστε να πραγματοποιεί τον </a:t>
            </a:r>
            <a:r>
              <a:rPr lang="el-GR" dirty="0" smtClean="0"/>
              <a:t>παρακάτω</a:t>
            </a:r>
            <a:r>
              <a:rPr lang="en-US" dirty="0" smtClean="0"/>
              <a:t> </a:t>
            </a:r>
            <a:r>
              <a:rPr lang="el-GR" dirty="0" smtClean="0"/>
              <a:t>έλεγχο/διερεύνηση </a:t>
            </a:r>
            <a:r>
              <a:rPr lang="el-GR" dirty="0"/>
              <a:t>πριν κάνει υπολογισμούς:</a:t>
            </a:r>
          </a:p>
          <a:p>
            <a:pPr marL="0" indent="0" algn="ctr">
              <a:buNone/>
            </a:pPr>
            <a:r>
              <a:rPr lang="el-GR" sz="2200" dirty="0"/>
              <a:t>Αν το a = 0 και το c-b = 0, τότε θα τυπώνει ότι η λύση είναι '</a:t>
            </a:r>
            <a:r>
              <a:rPr lang="el-GR" sz="2200" dirty="0" err="1"/>
              <a:t>aoristi</a:t>
            </a:r>
            <a:r>
              <a:rPr lang="el-GR" sz="2200" dirty="0"/>
              <a:t>'.</a:t>
            </a:r>
          </a:p>
          <a:p>
            <a:pPr marL="0" indent="0" algn="ctr">
              <a:buNone/>
            </a:pPr>
            <a:r>
              <a:rPr lang="el-GR" sz="2200" dirty="0"/>
              <a:t>Αν το a = 0 και το c-b ≠ 0, τότε θα τυπώνει ότι η λύση είναι '</a:t>
            </a:r>
            <a:r>
              <a:rPr lang="el-GR" sz="2200" dirty="0" err="1"/>
              <a:t>adynati</a:t>
            </a:r>
            <a:r>
              <a:rPr lang="el-GR" sz="2200" dirty="0"/>
              <a:t>'.</a:t>
            </a:r>
          </a:p>
          <a:p>
            <a:pPr marL="0" indent="0" algn="ctr">
              <a:buNone/>
            </a:pPr>
            <a:r>
              <a:rPr lang="el-GR" sz="2200" dirty="0"/>
              <a:t>Αν το a ≠ 0 τότε θα υπολογίζει και θα τυπώνει τη λύση Χ.</a:t>
            </a:r>
          </a:p>
          <a:p>
            <a:pPr marL="0" indent="0">
              <a:buNone/>
            </a:pPr>
            <a:r>
              <a:rPr lang="el-GR" dirty="0"/>
              <a:t>Δεν θα γράψετε νέο πρόγραμμα, θα προσθέσετε εντολές σε αυτό του </a:t>
            </a:r>
            <a:r>
              <a:rPr lang="el-GR" dirty="0" smtClean="0"/>
              <a:t>προηγούμενου</a:t>
            </a:r>
            <a:r>
              <a:rPr lang="en-US" dirty="0" smtClean="0"/>
              <a:t> </a:t>
            </a:r>
            <a:r>
              <a:rPr lang="el-GR" dirty="0" smtClean="0"/>
              <a:t>ερωτήματος </a:t>
            </a:r>
            <a:r>
              <a:rPr lang="el-GR" dirty="0"/>
              <a:t>και θα το σώσετε με το ίδιο όνομα (grammiki1.m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4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Δίνεται ο </a:t>
            </a:r>
            <a:r>
              <a:rPr lang="el-GR" dirty="0" err="1"/>
              <a:t>Ψευδοκώδικας</a:t>
            </a:r>
            <a:r>
              <a:rPr lang="el-GR" dirty="0"/>
              <a:t> του Προγράμματος:</a:t>
            </a:r>
          </a:p>
          <a:p>
            <a:pPr marL="0" indent="0">
              <a:buNone/>
            </a:pPr>
            <a:r>
              <a:rPr lang="el-GR" dirty="0"/>
              <a:t>Διάβασμα/Είσοδος Δεδομένων. (3 εντολές </a:t>
            </a:r>
            <a:r>
              <a:rPr lang="el-GR" b="1" dirty="0" err="1"/>
              <a:t>input</a:t>
            </a:r>
            <a:r>
              <a:rPr lang="el-GR" dirty="0"/>
              <a:t>(‘…’))</a:t>
            </a:r>
          </a:p>
          <a:p>
            <a:pPr marL="0" indent="0">
              <a:buNone/>
            </a:pPr>
            <a:r>
              <a:rPr lang="el-GR" b="1" dirty="0"/>
              <a:t>Αν </a:t>
            </a:r>
            <a:r>
              <a:rPr lang="en-US" dirty="0"/>
              <a:t>a ≠ 0</a:t>
            </a:r>
          </a:p>
          <a:p>
            <a:pPr marL="400050" lvl="1" indent="0">
              <a:buNone/>
            </a:pPr>
            <a:r>
              <a:rPr lang="el-GR" sz="2400" dirty="0"/>
              <a:t>Υπολογισμός λύσης:</a:t>
            </a:r>
          </a:p>
          <a:p>
            <a:pPr marL="400050" lvl="1" indent="0">
              <a:buNone/>
            </a:pPr>
            <a:r>
              <a:rPr lang="el-GR" sz="2400" dirty="0"/>
              <a:t>Εμφάνιση Αποτελέσματος (εντολή </a:t>
            </a:r>
            <a:r>
              <a:rPr lang="en-US" sz="2400" b="1" dirty="0" err="1"/>
              <a:t>disp</a:t>
            </a:r>
            <a:r>
              <a:rPr lang="en-US" sz="2400" dirty="0"/>
              <a:t>(</a:t>
            </a:r>
            <a:r>
              <a:rPr lang="en-US" sz="2400" b="1" dirty="0" err="1"/>
              <a:t>sprintf</a:t>
            </a:r>
            <a:r>
              <a:rPr lang="en-US" sz="2400" dirty="0"/>
              <a:t>(…)) )</a:t>
            </a:r>
          </a:p>
          <a:p>
            <a:pPr marL="0" indent="0">
              <a:buNone/>
            </a:pPr>
            <a:r>
              <a:rPr lang="el-GR" b="1" dirty="0"/>
              <a:t>Αλλιώς</a:t>
            </a:r>
          </a:p>
          <a:p>
            <a:pPr marL="400050" lvl="1" indent="0">
              <a:buNone/>
            </a:pPr>
            <a:r>
              <a:rPr lang="el-GR" sz="2400" b="1" dirty="0"/>
              <a:t>Αν </a:t>
            </a:r>
            <a:r>
              <a:rPr lang="en-US" sz="2400" dirty="0"/>
              <a:t>c-b ≠ 0</a:t>
            </a:r>
          </a:p>
          <a:p>
            <a:pPr marL="800100" lvl="2" indent="0">
              <a:buNone/>
            </a:pPr>
            <a:r>
              <a:rPr lang="el-GR" sz="2400" dirty="0"/>
              <a:t>Εμφάνιση Μηνύματος (εντολή </a:t>
            </a:r>
            <a:r>
              <a:rPr lang="en-US" sz="2400" b="1" dirty="0" err="1"/>
              <a:t>disp</a:t>
            </a:r>
            <a:r>
              <a:rPr lang="en-US" sz="2400" dirty="0"/>
              <a:t>(…) )</a:t>
            </a:r>
          </a:p>
          <a:p>
            <a:pPr marL="400050" lvl="1" indent="0">
              <a:buNone/>
            </a:pPr>
            <a:r>
              <a:rPr lang="el-GR" sz="2400" b="1" dirty="0"/>
              <a:t>Αλλιώς</a:t>
            </a:r>
          </a:p>
          <a:p>
            <a:pPr marL="800100" lvl="2" indent="0">
              <a:buNone/>
            </a:pPr>
            <a:r>
              <a:rPr lang="el-GR" sz="2400" dirty="0"/>
              <a:t>Εμφάνιση Μηνύματος (εντολή </a:t>
            </a:r>
            <a:r>
              <a:rPr lang="en-US" sz="2400" b="1" dirty="0" err="1"/>
              <a:t>disp</a:t>
            </a:r>
            <a:r>
              <a:rPr lang="en-US" sz="2400" dirty="0"/>
              <a:t>(…) )</a:t>
            </a:r>
          </a:p>
          <a:p>
            <a:pPr marL="400050" lvl="1" indent="0">
              <a:buNone/>
            </a:pPr>
            <a:r>
              <a:rPr lang="el-GR" sz="2400" b="1" dirty="0"/>
              <a:t>Τέλος</a:t>
            </a:r>
          </a:p>
          <a:p>
            <a:pPr marL="0" indent="0">
              <a:buNone/>
            </a:pPr>
            <a:r>
              <a:rPr lang="el-GR" b="1" dirty="0"/>
              <a:t>Τέλος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5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2111" y="908720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Γράψτε τις εντολές MATLAB που θα χρησιμοποιήσετε για το παραπάνω πρόγραμμα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Να εκτελεστεί για τις παρακάτω γραμμικές εξισώσεις: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43126"/>
              </p:ext>
            </p:extLst>
          </p:nvPr>
        </p:nvGraphicFramePr>
        <p:xfrm>
          <a:off x="1882615" y="3900694"/>
          <a:ext cx="5328592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903760"/>
                <a:gridCol w="126459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Γραμμική</a:t>
                      </a:r>
                      <a:r>
                        <a:rPr lang="el-GR" sz="2000" b="1" baseline="0" dirty="0" smtClean="0"/>
                        <a:t> εξίσωση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Αποτέλεσμα Χ=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Μήνυμα</a:t>
                      </a:r>
                      <a:r>
                        <a:rPr lang="en-US" sz="2000" b="1" dirty="0" smtClean="0"/>
                        <a:t>: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3x+2=5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x+12=10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4x+5=5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3x-0=9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0x+1=0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4A82"/>
                          </a:solidFill>
                        </a:rPr>
                        <a:t>0x+6=6</a:t>
                      </a:r>
                      <a:endParaRPr lang="el-GR" sz="20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1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6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</a:t>
            </a:r>
            <a:r>
              <a:rPr lang="en-US" b="1" dirty="0" smtClean="0">
                <a:solidFill>
                  <a:srgbClr val="820000"/>
                </a:solidFill>
              </a:rPr>
              <a:t>,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Επίλυση Δευτεροβάθμιας (Τριωνύμου) </a:t>
            </a:r>
            <a:r>
              <a:rPr lang="el-GR" b="1" dirty="0" smtClean="0">
                <a:solidFill>
                  <a:srgbClr val="820000"/>
                </a:solidFill>
              </a:rPr>
              <a:t>aΧ</a:t>
            </a:r>
            <a:r>
              <a:rPr lang="el-GR" b="1" dirty="0" smtClean="0">
                <a:solidFill>
                  <a:srgbClr val="82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²</a:t>
            </a:r>
            <a:r>
              <a:rPr lang="el-GR" b="1" dirty="0" smtClean="0">
                <a:solidFill>
                  <a:srgbClr val="820000"/>
                </a:solidFill>
              </a:rPr>
              <a:t>+bΧ+c=0.</a:t>
            </a:r>
            <a:endParaRPr lang="en-US" b="1" dirty="0" smtClean="0">
              <a:solidFill>
                <a:srgbClr val="820000"/>
              </a:solidFill>
            </a:endParaRPr>
          </a:p>
          <a:p>
            <a:r>
              <a:rPr lang="el-GR" dirty="0"/>
              <a:t>Να γραφεί ένα πρόγραμμα το οποίο να ζητά να διαβάσει τα a, b &amp; c, να ελέγχει τις </a:t>
            </a:r>
            <a:r>
              <a:rPr lang="el-GR" dirty="0" smtClean="0"/>
              <a:t>τιμές</a:t>
            </a:r>
            <a:r>
              <a:rPr lang="en-US" dirty="0" smtClean="0"/>
              <a:t> </a:t>
            </a:r>
            <a:r>
              <a:rPr lang="el-GR" dirty="0" smtClean="0"/>
              <a:t>τους </a:t>
            </a:r>
            <a:r>
              <a:rPr lang="el-GR" dirty="0"/>
              <a:t>σύμφωνα με τον παρακάτω πίνακα διερεύνησης, να υπολογίζει ανάλογα με 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περίπτωση </a:t>
            </a:r>
            <a:r>
              <a:rPr lang="el-GR" dirty="0"/>
              <a:t>τα </a:t>
            </a:r>
            <a:r>
              <a:rPr lang="el-GR" dirty="0" smtClean="0"/>
              <a:t>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el-GR" dirty="0" smtClean="0"/>
              <a:t>, Χ</a:t>
            </a:r>
            <a:r>
              <a:rPr lang="el-GR" dirty="0" smtClean="0">
                <a:latin typeface="Calibri" panose="020F0502020204030204" pitchFamily="34" charset="0"/>
              </a:rPr>
              <a:t>₂</a:t>
            </a:r>
            <a:r>
              <a:rPr lang="el-GR" dirty="0" smtClean="0"/>
              <a:t> </a:t>
            </a:r>
            <a:r>
              <a:rPr lang="el-GR" dirty="0"/>
              <a:t>από τους τύπους λύσης του τριωνύμου, και τέλος, να τυπώνει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αποτελέσματα 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el-GR" dirty="0" smtClean="0"/>
              <a:t>, Χ</a:t>
            </a:r>
            <a:r>
              <a:rPr lang="el-GR" dirty="0" smtClean="0">
                <a:latin typeface="Calibri" panose="020F0502020204030204" pitchFamily="34" charset="0"/>
              </a:rPr>
              <a:t>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7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897" y="1025352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συνθήκες διερεύνησης και οι αντίστοιχες λύσεις του τριωνύμου είναι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863398"/>
                  </p:ext>
                </p:extLst>
              </p:nvPr>
            </p:nvGraphicFramePr>
            <p:xfrm>
              <a:off x="765920" y="2055240"/>
              <a:ext cx="7632848" cy="4301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04256"/>
                    <a:gridCol w="2520280"/>
                    <a:gridCol w="28083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Συνθήκη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Λύσεις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Τύποι</a:t>
                          </a:r>
                          <a:endParaRPr lang="el-GR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A=B=C=0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aoristi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A=B=0, και, C≠0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adynati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A=0, και, B≠0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grammiki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–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= – C /B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Α≠0,</a:t>
                          </a:r>
                        </a:p>
                        <a:p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Η διακρίνουσα θα είναι: D=B</a:t>
                          </a:r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²</a:t>
                          </a:r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–4AC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D=0</a:t>
                          </a:r>
                          <a:endParaRPr lang="el-GR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dipli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pragm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D&gt;0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dyo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pragmatikes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lyseis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1" i="0" u="none" strike="noStrike" kern="1200" baseline="0" dirty="0" smtClean="0">
                              <a:solidFill>
                                <a:srgbClr val="004A8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1800" b="1" i="0" u="none" strike="noStrike" kern="1200" baseline="0" dirty="0" smtClean="0">
                              <a:solidFill>
                                <a:srgbClr val="004A8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D&lt;0</a:t>
                          </a:r>
                          <a:endParaRPr lang="el-GR" sz="2000" b="1" dirty="0">
                            <a:solidFill>
                              <a:srgbClr val="004A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dyo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migadikes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lyseis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863398"/>
                  </p:ext>
                </p:extLst>
              </p:nvPr>
            </p:nvGraphicFramePr>
            <p:xfrm>
              <a:off x="765920" y="2055240"/>
              <a:ext cx="7632848" cy="4301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04256"/>
                    <a:gridCol w="2520280"/>
                    <a:gridCol w="2808312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Συνθήκη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Λύσεις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Τύποι</a:t>
                          </a:r>
                          <a:endParaRPr lang="el-GR" sz="2000" b="1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A=B=C=0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aoristi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A=B=0, και, C≠0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adynati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A=0, και, B≠0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grammiki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–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= – C /B</a:t>
                          </a:r>
                        </a:p>
                      </a:txBody>
                      <a:tcPr/>
                    </a:tc>
                  </a:tr>
                  <a:tr h="1280160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Α≠0,</a:t>
                          </a:r>
                        </a:p>
                        <a:p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Η διακρίνουσα θα είναι: D=B</a:t>
                          </a:r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²</a:t>
                          </a:r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–4AC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D=0</a:t>
                          </a:r>
                          <a:endParaRPr lang="el-GR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mia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dipli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pragm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lysi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2017" t="-124286" r="-434" b="-115238"/>
                          </a:stretch>
                        </a:blipFill>
                      </a:tcPr>
                    </a:tc>
                  </a:tr>
                  <a:tr h="730695">
                    <a:tc>
                      <a:txBody>
                        <a:bodyPr/>
                        <a:lstStyle/>
                        <a:p>
                          <a:r>
                            <a:rPr lang="el-GR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D&gt;0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dyo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pragmatikes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lyseis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2017" t="-392500" r="-434" b="-101667"/>
                          </a:stretch>
                        </a:blipFill>
                      </a:tcPr>
                    </a:tc>
                  </a:tr>
                  <a:tr h="730695">
                    <a:tc>
                      <a:txBody>
                        <a:bodyPr/>
                        <a:lstStyle/>
                        <a:p>
                          <a:r>
                            <a:rPr lang="el-GR" sz="1800" b="1" i="0" u="none" strike="noStrike" kern="1200" baseline="0" dirty="0" smtClean="0">
                              <a:solidFill>
                                <a:srgbClr val="004A8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Αν </a:t>
                          </a:r>
                          <a:r>
                            <a:rPr lang="en-US" sz="1800" b="1" i="0" u="none" strike="noStrike" kern="1200" baseline="0" dirty="0" smtClean="0">
                              <a:solidFill>
                                <a:srgbClr val="004A8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D&lt;0</a:t>
                          </a:r>
                          <a:endParaRPr lang="el-GR" sz="2000" b="1" dirty="0">
                            <a:solidFill>
                              <a:srgbClr val="004A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‘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dyo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migadikes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0" u="none" strike="noStrike" kern="12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lyseis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’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2017" t="-492500" r="-434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88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την Εντολή Επιλογής IF </a:t>
            </a:r>
            <a:r>
              <a:rPr lang="en-US" sz="3600" b="0" dirty="0" smtClean="0"/>
              <a:t>8</a:t>
            </a:r>
            <a:r>
              <a:rPr lang="el-GR" sz="3600" b="0" dirty="0" smtClean="0"/>
              <a:t>/</a:t>
            </a:r>
            <a:r>
              <a:rPr lang="en-US" sz="3600" b="0" dirty="0" smtClean="0"/>
              <a:t>8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95536" y="1007084"/>
            <a:ext cx="7725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Γράψτε τις εντολές MATLAB που θα χρησιμοποιήσετε για το παραπάνω πρόγραμμα: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32248" y="1838081"/>
            <a:ext cx="7776864" cy="3668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97868" y="567327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Ελέγξτε το πρόγραμμα αν απαντά σωστά σε όλες τις περιπτώσεις της </a:t>
            </a:r>
            <a:r>
              <a:rPr lang="el-GR" sz="2400" dirty="0" smtClean="0">
                <a:latin typeface="+mn-lt"/>
              </a:rPr>
              <a:t>διερεύνησης.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ecb359c4be2d3663b13ed90f62e642a8ad7676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1244</Words>
  <Application>Microsoft Office PowerPoint</Application>
  <PresentationFormat>Προβολή στην οθόνη (4:3)</PresentationFormat>
  <Paragraphs>160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OC_template_updated</vt:lpstr>
      <vt:lpstr>1_OC_template_updated</vt:lpstr>
      <vt:lpstr>Προγραμματισμός και Εφαρμογές Η/Υ (Ε)</vt:lpstr>
      <vt:lpstr>Έλεγχος Ροής με την Εντολή Επιλογής IF 1/8</vt:lpstr>
      <vt:lpstr>Έλεγχος Ροής με την Εντολή Επιλογής IF 2/8</vt:lpstr>
      <vt:lpstr>Έλεγχος Ροής με την Εντολή Επιλογής IF 3/8</vt:lpstr>
      <vt:lpstr>Έλεγχος Ροής με την Εντολή Επιλογής IF 4/8</vt:lpstr>
      <vt:lpstr>Έλεγχος Ροής με την Εντολή Επιλογής IF 5/8</vt:lpstr>
      <vt:lpstr>Έλεγχος Ροής με την Εντολή Επιλογής IF 6/8</vt:lpstr>
      <vt:lpstr>Έλεγχος Ροής με την Εντολή Επιλογής IF 7/8</vt:lpstr>
      <vt:lpstr>Έλεγχος Ροής με την Εντολή Επιλογής IF 8/8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2015-05-15T12:38:44Z</dcterms:modified>
</cp:coreProperties>
</file>