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26"/>
  </p:notesMasterIdLst>
  <p:handoutMasterIdLst>
    <p:handoutMasterId r:id="rId27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57" r:id="rId19"/>
    <p:sldId id="262" r:id="rId20"/>
    <p:sldId id="264" r:id="rId21"/>
    <p:sldId id="281" r:id="rId22"/>
    <p:sldId id="282" r:id="rId23"/>
    <p:sldId id="266" r:id="rId24"/>
    <p:sldId id="261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9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44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2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07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1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7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08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0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83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6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36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3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3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5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67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4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2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6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3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5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Li7618u&amp;action=edit&amp;redlink=1" TargetMode="External"/><Relationship Id="rId4" Type="http://schemas.openxmlformats.org/officeDocument/2006/relationships/hyperlink" Target="http://commons.wikimedia.org/wiki/File:3000-5000BPH_Automatic_Water_Bottling_Line.pn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Ineuw" TargetMode="External"/><Relationship Id="rId4" Type="http://schemas.openxmlformats.org/officeDocument/2006/relationships/hyperlink" Target="http://commons.wikimedia.org/wiki/File:PSM_V42_D612_Siemens_tank_furnace_longitudinal_section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bookdome.com/science/Glass-Manufacture/Glass-House-Furnaces-Part-2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Ιστορία και Οπτική του Γυαλιού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10793"/>
            <a:ext cx="7932946" cy="2060649"/>
          </a:xfrm>
        </p:spPr>
        <p:txBody>
          <a:bodyPr>
            <a:normAutofit fontScale="92500" lnSpcReduction="10000"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Η βιομηχανία γυαλιού τον </a:t>
            </a:r>
            <a:r>
              <a:rPr lang="el-GR" sz="2800" dirty="0"/>
              <a:t>20</a:t>
            </a:r>
            <a:r>
              <a:rPr lang="el-GR" sz="2800" baseline="30000" dirty="0"/>
              <a:t>ο</a:t>
            </a:r>
            <a:r>
              <a:rPr lang="el-GR" sz="2800" dirty="0"/>
              <a:t> </a:t>
            </a:r>
            <a:r>
              <a:rPr lang="el-GR" sz="2800" dirty="0" smtClean="0"/>
              <a:t>αιώνα</a:t>
            </a:r>
            <a:endParaRPr lang="el-GR" sz="28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Αριστείδης </a:t>
            </a:r>
            <a:r>
              <a:rPr lang="el-GR" sz="2400" dirty="0" err="1"/>
              <a:t>Χανδρινός</a:t>
            </a:r>
            <a:r>
              <a:rPr lang="el-GR" sz="2400" dirty="0"/>
              <a:t>, D.O., </a:t>
            </a:r>
            <a:r>
              <a:rPr lang="el-GR" sz="2400" dirty="0" err="1"/>
              <a:t>MPhil</a:t>
            </a:r>
            <a:r>
              <a:rPr lang="el-GR" sz="2400" dirty="0"/>
              <a:t>,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Επίκουρος Καθηγητής ΤΕΙ Αθήνας</a:t>
            </a:r>
          </a:p>
          <a:p>
            <a:pPr>
              <a:spcBef>
                <a:spcPts val="0"/>
              </a:spcBef>
            </a:pP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Οπτικής και </a:t>
            </a:r>
            <a:r>
              <a:rPr lang="el-GR" sz="2400" dirty="0" err="1"/>
              <a:t>Οπτομετρίας</a:t>
            </a:r>
            <a:r>
              <a:rPr lang="el-GR" sz="2400" dirty="0"/>
              <a:t>,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Μέλος  της Ευρωπαϊκής Ακαδημίας </a:t>
            </a:r>
            <a:r>
              <a:rPr lang="el-GR" sz="2400" dirty="0" err="1"/>
              <a:t>Οπτομετρίας</a:t>
            </a:r>
            <a:r>
              <a:rPr lang="el-GR" sz="2400" dirty="0"/>
              <a:t> και Οπτικής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69" y="4797152"/>
            <a:ext cx="694743" cy="43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Βασικές Αρχές Υαλοποίησης 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2400" b="1" dirty="0"/>
              <a:t>Η περιεχόμενη θερμότητα σε κρυστάλλους και γυαλιά </a:t>
            </a:r>
          </a:p>
          <a:p>
            <a:endParaRPr lang="el-GR" dirty="0"/>
          </a:p>
        </p:txBody>
      </p:sp>
      <p:grpSp>
        <p:nvGrpSpPr>
          <p:cNvPr id="37" name="Ομάδα 36" title="Η περιεχόμενη θερμότητα σε κρυστάλλους και γυαλιά "/>
          <p:cNvGrpSpPr/>
          <p:nvPr/>
        </p:nvGrpSpPr>
        <p:grpSpPr>
          <a:xfrm>
            <a:off x="1619672" y="2088232"/>
            <a:ext cx="5602741" cy="4361130"/>
            <a:chOff x="1705563" y="1988840"/>
            <a:chExt cx="5602741" cy="4361130"/>
          </a:xfrm>
        </p:grpSpPr>
        <p:sp>
          <p:nvSpPr>
            <p:cNvPr id="6" name="Ορθογώνιο 5"/>
            <p:cNvSpPr/>
            <p:nvPr/>
          </p:nvSpPr>
          <p:spPr>
            <a:xfrm>
              <a:off x="2170076" y="1988840"/>
              <a:ext cx="5138228" cy="3960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7" name="Ελεύθερη σχεδίαση 6"/>
            <p:cNvSpPr/>
            <p:nvPr/>
          </p:nvSpPr>
          <p:spPr>
            <a:xfrm>
              <a:off x="3301465" y="2685448"/>
              <a:ext cx="3570973" cy="2175310"/>
            </a:xfrm>
            <a:custGeom>
              <a:avLst/>
              <a:gdLst>
                <a:gd name="connsiteX0" fmla="*/ 0 w 3570973"/>
                <a:gd name="connsiteY0" fmla="*/ 2175310 h 2175310"/>
                <a:gd name="connsiteX1" fmla="*/ 567891 w 3570973"/>
                <a:gd name="connsiteY1" fmla="*/ 2011680 h 2175310"/>
                <a:gd name="connsiteX2" fmla="*/ 1289786 w 3570973"/>
                <a:gd name="connsiteY2" fmla="*/ 1703672 h 2175310"/>
                <a:gd name="connsiteX3" fmla="*/ 1925053 w 3570973"/>
                <a:gd name="connsiteY3" fmla="*/ 1405289 h 2175310"/>
                <a:gd name="connsiteX4" fmla="*/ 2348564 w 3570973"/>
                <a:gd name="connsiteY4" fmla="*/ 1126156 h 2175310"/>
                <a:gd name="connsiteX5" fmla="*/ 3051209 w 3570973"/>
                <a:gd name="connsiteY5" fmla="*/ 625643 h 2175310"/>
                <a:gd name="connsiteX6" fmla="*/ 3570973 w 3570973"/>
                <a:gd name="connsiteY6" fmla="*/ 0 h 217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0973" h="2175310">
                  <a:moveTo>
                    <a:pt x="0" y="2175310"/>
                  </a:moveTo>
                  <a:cubicBezTo>
                    <a:pt x="176463" y="2132798"/>
                    <a:pt x="352927" y="2090286"/>
                    <a:pt x="567891" y="2011680"/>
                  </a:cubicBezTo>
                  <a:cubicBezTo>
                    <a:pt x="782855" y="1933074"/>
                    <a:pt x="1063592" y="1804737"/>
                    <a:pt x="1289786" y="1703672"/>
                  </a:cubicBezTo>
                  <a:cubicBezTo>
                    <a:pt x="1515980" y="1602607"/>
                    <a:pt x="1748590" y="1501542"/>
                    <a:pt x="1925053" y="1405289"/>
                  </a:cubicBezTo>
                  <a:cubicBezTo>
                    <a:pt x="2101516" y="1309036"/>
                    <a:pt x="2160872" y="1256097"/>
                    <a:pt x="2348564" y="1126156"/>
                  </a:cubicBezTo>
                  <a:cubicBezTo>
                    <a:pt x="2536256" y="996215"/>
                    <a:pt x="2847474" y="813335"/>
                    <a:pt x="3051209" y="625643"/>
                  </a:cubicBezTo>
                  <a:cubicBezTo>
                    <a:pt x="3254944" y="437951"/>
                    <a:pt x="3412958" y="218975"/>
                    <a:pt x="3570973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Ελεύθερη σχεδίαση 7"/>
            <p:cNvSpPr/>
            <p:nvPr/>
          </p:nvSpPr>
          <p:spPr>
            <a:xfrm>
              <a:off x="3349592" y="4649002"/>
              <a:ext cx="2098307" cy="779646"/>
            </a:xfrm>
            <a:custGeom>
              <a:avLst/>
              <a:gdLst>
                <a:gd name="connsiteX0" fmla="*/ 0 w 2098307"/>
                <a:gd name="connsiteY0" fmla="*/ 779646 h 779646"/>
                <a:gd name="connsiteX1" fmla="*/ 452387 w 2098307"/>
                <a:gd name="connsiteY1" fmla="*/ 644893 h 779646"/>
                <a:gd name="connsiteX2" fmla="*/ 895149 w 2098307"/>
                <a:gd name="connsiteY2" fmla="*/ 510139 h 779646"/>
                <a:gd name="connsiteX3" fmla="*/ 1559292 w 2098307"/>
                <a:gd name="connsiteY3" fmla="*/ 240632 h 779646"/>
                <a:gd name="connsiteX4" fmla="*/ 1896176 w 2098307"/>
                <a:gd name="connsiteY4" fmla="*/ 96253 h 779646"/>
                <a:gd name="connsiteX5" fmla="*/ 2098307 w 2098307"/>
                <a:gd name="connsiteY5" fmla="*/ 0 h 77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8307" h="779646">
                  <a:moveTo>
                    <a:pt x="0" y="779646"/>
                  </a:moveTo>
                  <a:lnTo>
                    <a:pt x="452387" y="644893"/>
                  </a:lnTo>
                  <a:cubicBezTo>
                    <a:pt x="601579" y="599975"/>
                    <a:pt x="710665" y="577516"/>
                    <a:pt x="895149" y="510139"/>
                  </a:cubicBezTo>
                  <a:cubicBezTo>
                    <a:pt x="1079633" y="442762"/>
                    <a:pt x="1392454" y="309613"/>
                    <a:pt x="1559292" y="240632"/>
                  </a:cubicBezTo>
                  <a:cubicBezTo>
                    <a:pt x="1726130" y="171651"/>
                    <a:pt x="1806340" y="136358"/>
                    <a:pt x="1896176" y="96253"/>
                  </a:cubicBezTo>
                  <a:cubicBezTo>
                    <a:pt x="1986012" y="56148"/>
                    <a:pt x="2042159" y="28074"/>
                    <a:pt x="2098307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0" name="Ευθύγραμμο βέλος σύνδεσης 9"/>
            <p:cNvCxnSpPr/>
            <p:nvPr/>
          </p:nvCxnSpPr>
          <p:spPr>
            <a:xfrm flipH="1">
              <a:off x="5417208" y="3969060"/>
              <a:ext cx="30691" cy="198165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ύγραμμο βέλος σύνδεσης 18"/>
            <p:cNvCxnSpPr/>
            <p:nvPr/>
          </p:nvCxnSpPr>
          <p:spPr>
            <a:xfrm>
              <a:off x="5004048" y="6165304"/>
              <a:ext cx="50405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ύγραμμο βέλος σύνδεσης 19"/>
            <p:cNvCxnSpPr/>
            <p:nvPr/>
          </p:nvCxnSpPr>
          <p:spPr>
            <a:xfrm flipV="1">
              <a:off x="1979712" y="3356992"/>
              <a:ext cx="0" cy="36004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Δεξιό άγκιστρο 23"/>
            <p:cNvSpPr/>
            <p:nvPr/>
          </p:nvSpPr>
          <p:spPr>
            <a:xfrm>
              <a:off x="5496026" y="3969060"/>
              <a:ext cx="45719" cy="679942"/>
            </a:xfrm>
            <a:prstGeom prst="righ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18885" y="3963451"/>
              <a:ext cx="16700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Θερμοκρασία τήξης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60088" y="4944662"/>
              <a:ext cx="240862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Σημείο τήξης Θερμοκρασία τήξης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33431" y="5425579"/>
              <a:ext cx="1277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Κρύσταλλο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62256" y="5980638"/>
              <a:ext cx="1670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Θερμοκρασία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28251" y="3592548"/>
              <a:ext cx="888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err="1" smtClean="0">
                  <a:solidFill>
                    <a:prstClr val="black"/>
                  </a:solidFill>
                  <a:latin typeface="Calibri"/>
                </a:rPr>
                <a:t>Τήγμα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 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857030" y="4465554"/>
              <a:ext cx="2066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Θερμική Ενέργεια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78160" y="2392770"/>
              <a:ext cx="418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D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32275" y="3547961"/>
              <a:ext cx="418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2780" y="4703089"/>
              <a:ext cx="418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14491" y="5267910"/>
              <a:ext cx="418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28792" y="4567076"/>
              <a:ext cx="418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B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>
                <a:solidFill>
                  <a:srgbClr val="333399"/>
                </a:solidFill>
              </a:rPr>
              <a:t>Η Επίδραση Της Θερμοκρασίας</a:t>
            </a:r>
            <a:r>
              <a:rPr lang="en-US" sz="4400" dirty="0" smtClean="0">
                <a:solidFill>
                  <a:srgbClr val="333399"/>
                </a:solidFill>
              </a:rPr>
              <a:t/>
            </a:r>
            <a:br>
              <a:rPr lang="en-US" sz="4400" dirty="0" smtClean="0">
                <a:solidFill>
                  <a:srgbClr val="333399"/>
                </a:solidFill>
              </a:rPr>
            </a:br>
            <a:r>
              <a:rPr lang="en-US" sz="3600" b="0" dirty="0" smtClean="0">
                <a:solidFill>
                  <a:srgbClr val="333399"/>
                </a:solidFill>
              </a:rPr>
              <a:t>(1 </a:t>
            </a:r>
            <a:r>
              <a:rPr lang="el-GR" sz="3600" b="0" dirty="0" smtClean="0">
                <a:solidFill>
                  <a:srgbClr val="333399"/>
                </a:solidFill>
              </a:rPr>
              <a:t>από 2) </a:t>
            </a:r>
            <a:endParaRPr lang="el-GR" sz="3600" b="0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dirty="0"/>
              <a:t>Τα χαρακτηριστικά των γυαλιών, υφίστανται σημαντικές μεταβολές καθώς η θερμοκρασία μεταβάλλεται. Αυτές οι αλλαγές μπορούν επιγραμματικά να ταξινομηθούν σε τρεις θερμοκρασιακές ζώνες.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b="1" dirty="0" smtClean="0">
                <a:solidFill>
                  <a:srgbClr val="004A82"/>
                </a:solidFill>
              </a:rPr>
              <a:t>Περιοχή </a:t>
            </a:r>
            <a:r>
              <a:rPr lang="el-GR" sz="2400" b="1" dirty="0">
                <a:solidFill>
                  <a:srgbClr val="004A82"/>
                </a:solidFill>
              </a:rPr>
              <a:t>από 1550ο C  μέχρι  700ο C. </a:t>
            </a:r>
            <a:r>
              <a:rPr lang="el-GR" sz="2400" dirty="0" smtClean="0"/>
              <a:t>Ουσιαστικά</a:t>
            </a:r>
            <a:r>
              <a:rPr lang="el-GR" sz="2400" dirty="0"/>
              <a:t>, σ’ αυτή τη  θερμοκρασιακή ζώνη, </a:t>
            </a:r>
            <a:r>
              <a:rPr lang="el-GR" sz="2400" dirty="0" err="1"/>
              <a:t>τo</a:t>
            </a:r>
            <a:r>
              <a:rPr lang="el-GR" sz="2400" dirty="0"/>
              <a:t> γυαλί είναι </a:t>
            </a:r>
            <a:r>
              <a:rPr lang="el-GR" sz="2400" dirty="0" err="1"/>
              <a:t>τήγμα</a:t>
            </a:r>
            <a:r>
              <a:rPr lang="el-GR" sz="2400" dirty="0"/>
              <a:t>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b="1" dirty="0" smtClean="0">
                <a:solidFill>
                  <a:srgbClr val="004A82"/>
                </a:solidFill>
              </a:rPr>
              <a:t>Περιοχή </a:t>
            </a:r>
            <a:r>
              <a:rPr lang="el-GR" sz="2400" b="1" dirty="0">
                <a:solidFill>
                  <a:srgbClr val="004A82"/>
                </a:solidFill>
              </a:rPr>
              <a:t>από 700ο C  μέχρι  500ο C. </a:t>
            </a:r>
            <a:r>
              <a:rPr lang="el-GR" sz="2400" dirty="0" smtClean="0"/>
              <a:t>Το </a:t>
            </a:r>
            <a:r>
              <a:rPr lang="el-GR" sz="2400" dirty="0"/>
              <a:t>γυαλί μπορεί να τεμαχισθεί ή να αφεθεί να ρέει, ανάλογα με τον τύπο της </a:t>
            </a:r>
            <a:r>
              <a:rPr lang="el-GR" sz="2400" dirty="0" err="1"/>
              <a:t>εφαρμοσθείσας</a:t>
            </a:r>
            <a:r>
              <a:rPr lang="el-GR" sz="2400" dirty="0"/>
              <a:t> μηχανικής δύναμης.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400" b="1" dirty="0" smtClean="0">
                <a:solidFill>
                  <a:srgbClr val="004A82"/>
                </a:solidFill>
              </a:rPr>
              <a:t>Περιοχή </a:t>
            </a:r>
            <a:r>
              <a:rPr lang="el-GR" sz="2400" b="1" dirty="0">
                <a:solidFill>
                  <a:srgbClr val="004A82"/>
                </a:solidFill>
              </a:rPr>
              <a:t>από  500ο C  μέχρι την θερμοκρασία </a:t>
            </a:r>
            <a:r>
              <a:rPr lang="el-GR" sz="2400" b="1" dirty="0" smtClean="0">
                <a:solidFill>
                  <a:srgbClr val="004A82"/>
                </a:solidFill>
              </a:rPr>
              <a:t>δωματίου.</a:t>
            </a:r>
            <a:r>
              <a:rPr lang="en-US" sz="2400" b="1" dirty="0" smtClean="0">
                <a:solidFill>
                  <a:srgbClr val="004A82"/>
                </a:solidFill>
              </a:rPr>
              <a:t> </a:t>
            </a:r>
            <a:r>
              <a:rPr lang="el-GR" sz="2400" dirty="0" smtClean="0"/>
              <a:t>Καθώς </a:t>
            </a:r>
            <a:r>
              <a:rPr lang="el-GR" sz="2400" dirty="0"/>
              <a:t>πλησιάζουμε την θερμοκρασία δωματίου, </a:t>
            </a:r>
            <a:r>
              <a:rPr lang="el-GR" sz="2400" dirty="0" smtClean="0"/>
              <a:t>οι</a:t>
            </a:r>
            <a:r>
              <a:rPr lang="en-US" sz="2400" dirty="0" smtClean="0"/>
              <a:t> </a:t>
            </a:r>
            <a:r>
              <a:rPr lang="el-GR" sz="2400" dirty="0" smtClean="0"/>
              <a:t>επιδράσεις </a:t>
            </a:r>
            <a:r>
              <a:rPr lang="el-GR" sz="2400" dirty="0"/>
              <a:t>του χρόνου γίνονται λιγότερο εκδηλωτικές και πρακτικά, σχεδόν μηδενίζονται.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333399"/>
                </a:solidFill>
              </a:rPr>
              <a:t>Η Επίδραση Της Θερμοκρασίας</a:t>
            </a:r>
            <a:r>
              <a:rPr lang="en-US" sz="4400" dirty="0">
                <a:solidFill>
                  <a:srgbClr val="333399"/>
                </a:solidFill>
              </a:rPr>
              <a:t/>
            </a:r>
            <a:br>
              <a:rPr lang="en-US" sz="4400" dirty="0">
                <a:solidFill>
                  <a:srgbClr val="333399"/>
                </a:solidFill>
              </a:rPr>
            </a:br>
            <a:r>
              <a:rPr lang="en-US" sz="3600" b="0" dirty="0" smtClean="0">
                <a:solidFill>
                  <a:srgbClr val="333399"/>
                </a:solidFill>
              </a:rPr>
              <a:t>(</a:t>
            </a:r>
            <a:r>
              <a:rPr lang="el-GR" sz="3600" b="0" dirty="0" smtClean="0">
                <a:solidFill>
                  <a:srgbClr val="333399"/>
                </a:solidFill>
              </a:rPr>
              <a:t>2</a:t>
            </a:r>
            <a:r>
              <a:rPr lang="en-US" sz="3600" b="0" dirty="0" smtClean="0">
                <a:solidFill>
                  <a:srgbClr val="333399"/>
                </a:solidFill>
              </a:rPr>
              <a:t> </a:t>
            </a:r>
            <a:r>
              <a:rPr lang="el-GR" sz="3600" b="0" dirty="0">
                <a:solidFill>
                  <a:srgbClr val="333399"/>
                </a:solidFill>
              </a:rPr>
              <a:t>από </a:t>
            </a:r>
            <a:r>
              <a:rPr lang="el-GR" sz="3600" b="0" dirty="0" smtClean="0">
                <a:solidFill>
                  <a:srgbClr val="333399"/>
                </a:solidFill>
              </a:rPr>
              <a:t>2)</a:t>
            </a:r>
            <a:endParaRPr lang="el-GR" sz="3600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3100" dirty="0"/>
              <a:t>Το </a:t>
            </a:r>
            <a:r>
              <a:rPr lang="el-GR" sz="3100" b="1" dirty="0" smtClean="0">
                <a:solidFill>
                  <a:srgbClr val="820000"/>
                </a:solidFill>
              </a:rPr>
              <a:t>«σημείο </a:t>
            </a:r>
            <a:r>
              <a:rPr lang="el-GR" sz="3100" b="1" dirty="0" err="1" smtClean="0">
                <a:solidFill>
                  <a:srgbClr val="820000"/>
                </a:solidFill>
              </a:rPr>
              <a:t>ανόπτυσης</a:t>
            </a:r>
            <a:r>
              <a:rPr lang="el-GR" sz="3100" b="1" dirty="0" smtClean="0">
                <a:solidFill>
                  <a:srgbClr val="820000"/>
                </a:solidFill>
              </a:rPr>
              <a:t>», </a:t>
            </a:r>
            <a:r>
              <a:rPr lang="el-GR" sz="3100" dirty="0"/>
              <a:t>αντιστοιχεί στο επίπεδο ιξώδους, όπου οι εσωτερικές τάσεις μπορούν να ισορροπήσουν μετά από 15 λεπτά.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3100" dirty="0" smtClean="0"/>
              <a:t>Η </a:t>
            </a:r>
            <a:r>
              <a:rPr lang="el-GR" sz="3100" b="1" dirty="0" err="1">
                <a:solidFill>
                  <a:srgbClr val="004A82"/>
                </a:solidFill>
              </a:rPr>
              <a:t>ανόπτυση</a:t>
            </a:r>
            <a:r>
              <a:rPr lang="el-GR" sz="3100" dirty="0"/>
              <a:t> του γυαλιού εξυπηρετεί δύο σκοπούς. Κατ’ αρχάς </a:t>
            </a:r>
            <a:r>
              <a:rPr lang="el-GR" sz="3100" b="1" dirty="0">
                <a:solidFill>
                  <a:srgbClr val="004A82"/>
                </a:solidFill>
              </a:rPr>
              <a:t>μειώνει τις εσωτερικές τάσεις του γυαλιού και στη συνέχεια σταθεροποιεί τις τιμές των ιδιοτήτων </a:t>
            </a:r>
            <a:r>
              <a:rPr lang="el-GR" sz="3100" dirty="0"/>
              <a:t>του γυαλιού.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3100" dirty="0"/>
              <a:t>Οι τιμές των ιδιοτήτων σε θερμοκρασία δωματίου είναι </a:t>
            </a:r>
            <a:r>
              <a:rPr lang="el-GR" sz="3100" dirty="0" err="1"/>
              <a:t>αντιπρο-σωπευτικές</a:t>
            </a:r>
            <a:r>
              <a:rPr lang="el-GR" sz="3100" dirty="0"/>
              <a:t> της ισορροπημένης δομής του γυαλιού, στην θερμοκρασία </a:t>
            </a:r>
            <a:r>
              <a:rPr lang="el-GR" sz="3100" dirty="0" err="1"/>
              <a:t>ανόπτυσης</a:t>
            </a:r>
            <a:r>
              <a:rPr lang="el-GR" sz="3100" dirty="0"/>
              <a:t>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3100" dirty="0" smtClean="0"/>
              <a:t>Ο </a:t>
            </a:r>
            <a:r>
              <a:rPr lang="el-GR" sz="3100" dirty="0"/>
              <a:t>όρος </a:t>
            </a:r>
            <a:r>
              <a:rPr lang="el-GR" sz="3100" b="1" dirty="0">
                <a:solidFill>
                  <a:srgbClr val="820000"/>
                </a:solidFill>
              </a:rPr>
              <a:t>“ δομή θερμοκρασιακής εξισορρόπησης ”, </a:t>
            </a:r>
            <a:r>
              <a:rPr lang="el-GR" sz="3100" dirty="0"/>
              <a:t>υπονοεί ότι το γυαλί έχει διατηρηθεί αρκετά σε μια σταθερή θερμοκρασία, ώστε οι δομές του ν’ αποκτήσουν εξισορροπημένες τιμές, χαρακτηριστικές της συγκεκριμένης θερμοκρασίας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Η </a:t>
            </a:r>
            <a:r>
              <a:rPr lang="el-GR" dirty="0" err="1" smtClean="0">
                <a:solidFill>
                  <a:srgbClr val="333399"/>
                </a:solidFill>
              </a:rPr>
              <a:t>Ανόπτυση</a:t>
            </a:r>
            <a:r>
              <a:rPr lang="el-GR" dirty="0" smtClean="0">
                <a:solidFill>
                  <a:srgbClr val="333399"/>
                </a:solidFill>
              </a:rPr>
              <a:t> Του Γυαλιού</a:t>
            </a:r>
            <a:endParaRPr lang="el-GR" dirty="0">
              <a:solidFill>
                <a:srgbClr val="333399"/>
              </a:solidFill>
            </a:endParaRPr>
          </a:p>
        </p:txBody>
      </p:sp>
      <p:grpSp>
        <p:nvGrpSpPr>
          <p:cNvPr id="61" name="Ομάδα 60" title="Η Ανόπτυση Του Γυαλιού"/>
          <p:cNvGrpSpPr/>
          <p:nvPr/>
        </p:nvGrpSpPr>
        <p:grpSpPr>
          <a:xfrm>
            <a:off x="2141237" y="1453401"/>
            <a:ext cx="5729237" cy="4948528"/>
            <a:chOff x="2141237" y="1453401"/>
            <a:chExt cx="5729237" cy="4948528"/>
          </a:xfrm>
        </p:grpSpPr>
        <p:cxnSp>
          <p:nvCxnSpPr>
            <p:cNvPr id="7" name="Ευθεία γραμμή σύνδεσης 6"/>
            <p:cNvCxnSpPr/>
            <p:nvPr/>
          </p:nvCxnSpPr>
          <p:spPr>
            <a:xfrm>
              <a:off x="2555776" y="1484784"/>
              <a:ext cx="0" cy="46085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εία γραμμή σύνδεσης 7"/>
            <p:cNvCxnSpPr/>
            <p:nvPr/>
          </p:nvCxnSpPr>
          <p:spPr>
            <a:xfrm flipH="1">
              <a:off x="2555776" y="6093296"/>
              <a:ext cx="399742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>
            <a:xfrm>
              <a:off x="3347864" y="1628800"/>
              <a:ext cx="576064" cy="273630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εία γραμμή σύνδεσης 14"/>
            <p:cNvCxnSpPr/>
            <p:nvPr/>
          </p:nvCxnSpPr>
          <p:spPr>
            <a:xfrm flipH="1" flipV="1">
              <a:off x="3895778" y="4359976"/>
              <a:ext cx="738294" cy="3283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 flipH="1" flipV="1">
              <a:off x="4634072" y="4386481"/>
              <a:ext cx="802024" cy="55468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 flipH="1" flipV="1">
              <a:off x="5436096" y="4942820"/>
              <a:ext cx="360040" cy="84193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εία γραμμή σύνδεσης 22"/>
            <p:cNvCxnSpPr/>
            <p:nvPr/>
          </p:nvCxnSpPr>
          <p:spPr>
            <a:xfrm flipH="1">
              <a:off x="4596486" y="3811618"/>
              <a:ext cx="359123" cy="57416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εία γραμμή σύνδεσης 26"/>
            <p:cNvCxnSpPr/>
            <p:nvPr/>
          </p:nvCxnSpPr>
          <p:spPr>
            <a:xfrm flipH="1">
              <a:off x="4957185" y="3811618"/>
              <a:ext cx="594246" cy="1170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εία γραμμή σύνδεσης 28"/>
            <p:cNvCxnSpPr/>
            <p:nvPr/>
          </p:nvCxnSpPr>
          <p:spPr>
            <a:xfrm flipH="1" flipV="1">
              <a:off x="5616117" y="3817470"/>
              <a:ext cx="531136" cy="105169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ύγραμμο βέλος σύνδεσης 31"/>
            <p:cNvCxnSpPr/>
            <p:nvPr/>
          </p:nvCxnSpPr>
          <p:spPr>
            <a:xfrm>
              <a:off x="4363251" y="4955968"/>
              <a:ext cx="496781" cy="2012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Ευθύγραμμο βέλος σύνδεσης 33"/>
            <p:cNvCxnSpPr/>
            <p:nvPr/>
          </p:nvCxnSpPr>
          <p:spPr>
            <a:xfrm flipV="1">
              <a:off x="4665226" y="6264975"/>
              <a:ext cx="580766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Ευθύγραμμο βέλος σύνδεσης 36"/>
            <p:cNvCxnSpPr/>
            <p:nvPr/>
          </p:nvCxnSpPr>
          <p:spPr>
            <a:xfrm flipV="1">
              <a:off x="2309970" y="3140968"/>
              <a:ext cx="4637" cy="3204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Ευθύγραμμο βέλος σύνδεσης 39"/>
            <p:cNvCxnSpPr/>
            <p:nvPr/>
          </p:nvCxnSpPr>
          <p:spPr>
            <a:xfrm flipV="1">
              <a:off x="2684931" y="2982152"/>
              <a:ext cx="886963" cy="148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Ευθύγραμμο βέλος σύνδεσης 43"/>
            <p:cNvCxnSpPr/>
            <p:nvPr/>
          </p:nvCxnSpPr>
          <p:spPr>
            <a:xfrm flipV="1">
              <a:off x="2678561" y="4385787"/>
              <a:ext cx="1215641" cy="623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Ευθύγραμμο βέλος σύνδεσης 45"/>
            <p:cNvCxnSpPr/>
            <p:nvPr/>
          </p:nvCxnSpPr>
          <p:spPr>
            <a:xfrm>
              <a:off x="6144861" y="3659475"/>
              <a:ext cx="2392" cy="9216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547986" y="1852648"/>
              <a:ext cx="136378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500" dirty="0" err="1" smtClean="0">
                  <a:solidFill>
                    <a:prstClr val="black"/>
                  </a:solidFill>
                  <a:latin typeface="Calibri"/>
                </a:rPr>
                <a:t>Τήγμα</a:t>
              </a:r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 Γυαλιού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911769" y="3220759"/>
              <a:ext cx="295870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Συνθέσεις Γυαλιού - Κρυστάλλου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33244" y="3164711"/>
              <a:ext cx="127790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Θερμοκρασία Τήξης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607989" y="4409325"/>
              <a:ext cx="12825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Θερμοκρασία </a:t>
              </a:r>
              <a:r>
                <a:rPr lang="el-GR" sz="1500" dirty="0" err="1" smtClean="0">
                  <a:solidFill>
                    <a:prstClr val="black"/>
                  </a:solidFill>
                  <a:latin typeface="Calibri"/>
                </a:rPr>
                <a:t>ανόπτησης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71447" y="4698259"/>
              <a:ext cx="62966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Γυαλί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91479" y="6078764"/>
              <a:ext cx="85442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χρόνος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1663866" y="3897723"/>
              <a:ext cx="127790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500" dirty="0" smtClean="0">
                  <a:solidFill>
                    <a:prstClr val="black"/>
                  </a:solidFill>
                  <a:latin typeface="Calibri"/>
                </a:rPr>
                <a:t>Θερμοκρασία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360297" y="1453401"/>
              <a:ext cx="41115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01048" y="4351223"/>
              <a:ext cx="41115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B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384567" y="4377840"/>
              <a:ext cx="41115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140281" y="4887125"/>
              <a:ext cx="41115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D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67528" y="3525451"/>
              <a:ext cx="41115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E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Παραγωγή Γυαλιού Για Οφθαλμικά Κρύσταλλα 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0478" y="2132856"/>
            <a:ext cx="8229600" cy="1728192"/>
          </a:xfrm>
        </p:spPr>
        <p:txBody>
          <a:bodyPr>
            <a:normAutofit/>
          </a:bodyPr>
          <a:lstStyle/>
          <a:p>
            <a:pPr>
              <a:spcBef>
                <a:spcPts val="4800"/>
              </a:spcBef>
            </a:pPr>
            <a:r>
              <a:rPr lang="el-GR" sz="2400" dirty="0" smtClean="0"/>
              <a:t>Η μέθοδος </a:t>
            </a:r>
            <a:r>
              <a:rPr lang="el-GR" sz="2400" u="sng" dirty="0" smtClean="0"/>
              <a:t>περιορισμένης παραγωγής </a:t>
            </a:r>
            <a:r>
              <a:rPr lang="el-GR" sz="2400" dirty="0" smtClean="0"/>
              <a:t>(κλασική) και</a:t>
            </a:r>
          </a:p>
          <a:p>
            <a:pPr>
              <a:spcBef>
                <a:spcPts val="4800"/>
              </a:spcBef>
            </a:pPr>
            <a:r>
              <a:rPr lang="el-GR" sz="2400" dirty="0" smtClean="0"/>
              <a:t>Η μέθοδος </a:t>
            </a:r>
            <a:r>
              <a:rPr lang="el-GR" sz="2400" u="sng" dirty="0" smtClean="0"/>
              <a:t>μαζικής παραγωγής</a:t>
            </a:r>
            <a:r>
              <a:rPr lang="en-US" sz="2400" u="sng" dirty="0" smtClean="0"/>
              <a:t>.</a:t>
            </a:r>
            <a:endParaRPr lang="el-GR" sz="2400" u="sng" dirty="0" smtClean="0"/>
          </a:p>
          <a:p>
            <a:pPr marL="457200" indent="-457200">
              <a:spcBef>
                <a:spcPts val="1800"/>
              </a:spcBef>
              <a:buFont typeface="+mj-lt"/>
              <a:buAutoNum type="alphaLcParenR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333399"/>
                </a:solidFill>
              </a:rPr>
              <a:t>Βασικά Στάδια Μαζικής </a:t>
            </a:r>
            <a:r>
              <a:rPr lang="el-GR" dirty="0" smtClean="0">
                <a:solidFill>
                  <a:srgbClr val="333399"/>
                </a:solidFill>
              </a:rPr>
              <a:t>Παραγωγής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el-GR" sz="2400" dirty="0" smtClean="0"/>
              <a:t>Η </a:t>
            </a:r>
            <a:r>
              <a:rPr lang="el-GR" sz="2400" b="1" dirty="0"/>
              <a:t>ΑΝΑΜΕΙΞΗ</a:t>
            </a:r>
            <a:r>
              <a:rPr lang="el-GR" sz="2400" dirty="0"/>
              <a:t>, όπου το μείγμα ταράσσεται και ανακατεύεται για να ελευθερωθούν οι τυχόν </a:t>
            </a:r>
            <a:r>
              <a:rPr lang="el-GR" sz="2400" dirty="0" smtClean="0"/>
              <a:t>φυσαλίδες</a:t>
            </a:r>
            <a:r>
              <a:rPr lang="en-US" sz="2400" dirty="0" smtClean="0"/>
              <a:t>,</a:t>
            </a:r>
            <a:endParaRPr lang="el-GR" sz="2400" dirty="0"/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el-GR" sz="2400" dirty="0"/>
              <a:t>Η </a:t>
            </a:r>
            <a:r>
              <a:rPr lang="el-GR" sz="2400" b="1" dirty="0"/>
              <a:t>ΤΗΞΗ</a:t>
            </a:r>
            <a:r>
              <a:rPr lang="el-GR" sz="2400" dirty="0"/>
              <a:t>, όπου οι πρώτες ύλες σε υψηλή θερμοκρασία (</a:t>
            </a:r>
            <a:r>
              <a:rPr lang="el-GR" sz="2400" dirty="0" err="1"/>
              <a:t>περίπού</a:t>
            </a:r>
            <a:r>
              <a:rPr lang="el-GR" sz="2400" dirty="0"/>
              <a:t> 1200</a:t>
            </a:r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l-GR" sz="2400" dirty="0">
                <a:ea typeface="Cambria Math" panose="02040503050406030204" pitchFamily="18" charset="0"/>
              </a:rPr>
              <a:t>λειώνουν και μετατρέπονται σε ρευστοποιημένο </a:t>
            </a:r>
            <a:r>
              <a:rPr lang="el-GR" sz="2400" dirty="0" err="1" smtClean="0">
                <a:ea typeface="Cambria Math" panose="02040503050406030204" pitchFamily="18" charset="0"/>
              </a:rPr>
              <a:t>γυαλι</a:t>
            </a:r>
            <a:r>
              <a:rPr lang="en-US" sz="2400" dirty="0">
                <a:ea typeface="Cambria Math" panose="02040503050406030204" pitchFamily="18" charset="0"/>
              </a:rPr>
              <a:t>,</a:t>
            </a:r>
            <a:endParaRPr lang="el-GR" sz="2400" dirty="0" smtClean="0">
              <a:ea typeface="Cambria Math" panose="02040503050406030204" pitchFamily="18" charset="0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el-GR" sz="2400" dirty="0" smtClean="0">
                <a:ea typeface="Cambria Math" panose="02040503050406030204" pitchFamily="18" charset="0"/>
              </a:rPr>
              <a:t>Η </a:t>
            </a:r>
            <a:r>
              <a:rPr lang="el-GR" sz="2400" b="1" dirty="0" smtClean="0">
                <a:ea typeface="Cambria Math" panose="02040503050406030204" pitchFamily="18" charset="0"/>
              </a:rPr>
              <a:t>ΑΝΑΔΕΥΣΗ</a:t>
            </a:r>
            <a:r>
              <a:rPr lang="el-GR" sz="2400" dirty="0" smtClean="0">
                <a:ea typeface="Cambria Math" panose="02040503050406030204" pitchFamily="18" charset="0"/>
              </a:rPr>
              <a:t>, όπου το ρευστοποιημένο γυαλί ανακατεύεται από ειδικά μηχανήματα</a:t>
            </a:r>
            <a:r>
              <a:rPr lang="en-US" sz="2400" dirty="0" smtClean="0">
                <a:ea typeface="Cambria Math" panose="02040503050406030204" pitchFamily="18" charset="0"/>
              </a:rPr>
              <a:t>,</a:t>
            </a:r>
            <a:endParaRPr lang="el-GR" sz="2400" dirty="0" smtClean="0">
              <a:ea typeface="Cambria Math" panose="02040503050406030204" pitchFamily="18" charset="0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el-GR" sz="2400" dirty="0" smtClean="0">
                <a:ea typeface="Cambria Math" panose="02040503050406030204" pitchFamily="18" charset="0"/>
              </a:rPr>
              <a:t>Το </a:t>
            </a:r>
            <a:r>
              <a:rPr lang="el-GR" sz="2400" b="1" dirty="0" smtClean="0">
                <a:ea typeface="Cambria Math" panose="02040503050406030204" pitchFamily="18" charset="0"/>
              </a:rPr>
              <a:t>ΦΟΡΜΑΡΙΣΜΑ</a:t>
            </a:r>
            <a:r>
              <a:rPr lang="el-GR" sz="2400" dirty="0" smtClean="0">
                <a:ea typeface="Cambria Math" panose="02040503050406030204" pitchFamily="18" charset="0"/>
              </a:rPr>
              <a:t>, όπου η ροή του γυαλιού κατευθύνεται από αυτόματο σύστημα σε καλούπια φακών, που αμέσως περνούν από περιστρεφόμενη πρέσα,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el-GR" sz="2400" dirty="0" smtClean="0">
                <a:ea typeface="Cambria Math" panose="02040503050406030204" pitchFamily="18" charset="0"/>
              </a:rPr>
              <a:t>Η </a:t>
            </a:r>
            <a:r>
              <a:rPr lang="el-GR" sz="2400" b="1" dirty="0" smtClean="0">
                <a:ea typeface="Cambria Math" panose="02040503050406030204" pitchFamily="18" charset="0"/>
              </a:rPr>
              <a:t>ΠΥΡΑΚΤΩΣΗ</a:t>
            </a:r>
            <a:r>
              <a:rPr lang="el-GR" sz="2400" dirty="0" smtClean="0">
                <a:ea typeface="Cambria Math" panose="02040503050406030204" pitchFamily="18" charset="0"/>
              </a:rPr>
              <a:t>, (ψήσιμο) όπου τα καλούπια ψήνονται και τελικά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el-GR" sz="2400" dirty="0" smtClean="0">
                <a:ea typeface="Cambria Math" panose="02040503050406030204" pitchFamily="18" charset="0"/>
              </a:rPr>
              <a:t>Η </a:t>
            </a:r>
            <a:r>
              <a:rPr lang="el-GR" sz="2400" b="1" dirty="0" smtClean="0">
                <a:ea typeface="Cambria Math" panose="02040503050406030204" pitchFamily="18" charset="0"/>
              </a:rPr>
              <a:t>ΑΝΟΠΤΥΣΗ</a:t>
            </a:r>
            <a:r>
              <a:rPr lang="el-GR" sz="2400" dirty="0" smtClean="0">
                <a:ea typeface="Cambria Math" panose="02040503050406030204" pitchFamily="18" charset="0"/>
              </a:rPr>
              <a:t>, όπου με σταδιακή ψύξη εξέρχονται σε θερμοκρασία δωματίου</a:t>
            </a:r>
            <a:r>
              <a:rPr lang="en-US" sz="2400" dirty="0" smtClean="0">
                <a:ea typeface="Cambria Math" panose="02040503050406030204" pitchFamily="18" charset="0"/>
              </a:rPr>
              <a:t>.</a:t>
            </a:r>
            <a:endParaRPr lang="el-GR" sz="2400" dirty="0">
              <a:ea typeface="Cambria Math" panose="02040503050406030204" pitchFamily="18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Αριστείδης </a:t>
            </a:r>
            <a:r>
              <a:rPr lang="el-GR" sz="2000" dirty="0" err="1" smtClean="0"/>
              <a:t>Χανδρινός</a:t>
            </a:r>
            <a:r>
              <a:rPr lang="el-GR" sz="2000" dirty="0" smtClean="0"/>
              <a:t> 2014. </a:t>
            </a:r>
            <a:r>
              <a:rPr lang="el-GR" sz="2000" dirty="0">
                <a:cs typeface="Arial" charset="0"/>
              </a:rPr>
              <a:t>Αριστείδης </a:t>
            </a:r>
            <a:r>
              <a:rPr lang="el-GR" sz="2000" dirty="0" err="1">
                <a:cs typeface="Arial" charset="0"/>
              </a:rPr>
              <a:t>Χανδρινός</a:t>
            </a:r>
            <a:r>
              <a:rPr lang="el-GR" sz="2000" dirty="0" smtClean="0"/>
              <a:t>. «Ιστορία και οπτική του γυαλιού. Ενότητα 6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Η βιομηχανία γυαλιού τον 20</a:t>
            </a:r>
            <a:r>
              <a:rPr lang="el-GR" sz="2000" baseline="30000" dirty="0"/>
              <a:t>ο</a:t>
            </a:r>
            <a:r>
              <a:rPr lang="el-GR" sz="2000" dirty="0"/>
              <a:t> </a:t>
            </a:r>
            <a:r>
              <a:rPr lang="el-GR" sz="2000" dirty="0" smtClean="0"/>
              <a:t>αιώνα».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5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333399"/>
                </a:solidFill>
              </a:rPr>
              <a:t>Μέθοδοι Υαλουργίας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047822"/>
            <a:ext cx="8640960" cy="338929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200" dirty="0">
                <a:cs typeface="Arial" panose="020B0604020202020204" pitchFamily="34" charset="0"/>
              </a:rPr>
              <a:t>Κατά την διάρκεια του 20</a:t>
            </a:r>
            <a:r>
              <a:rPr lang="el-GR" sz="2200" baseline="30000" dirty="0">
                <a:cs typeface="Arial" panose="020B0604020202020204" pitchFamily="34" charset="0"/>
              </a:rPr>
              <a:t>ου</a:t>
            </a:r>
            <a:r>
              <a:rPr lang="el-GR" sz="2200" dirty="0">
                <a:cs typeface="Arial" panose="020B0604020202020204" pitchFamily="34" charset="0"/>
              </a:rPr>
              <a:t> αιώνα, οι μέθοδοι τη</a:t>
            </a:r>
            <a:r>
              <a:rPr lang="el-GR" sz="2200" dirty="0"/>
              <a:t>ς</a:t>
            </a:r>
            <a:r>
              <a:rPr lang="el-GR" sz="2200" dirty="0">
                <a:cs typeface="Arial" panose="020B0604020202020204" pitchFamily="34" charset="0"/>
              </a:rPr>
              <a:t> υαλουργίας, σε σχέση με αυτές που χρησιμοποιήθηκαν εδώ και χιλιάδες χρόνια, </a:t>
            </a:r>
            <a:r>
              <a:rPr lang="el-GR" sz="2200" dirty="0" smtClean="0">
                <a:cs typeface="Arial" panose="020B0604020202020204" pitchFamily="34" charset="0"/>
              </a:rPr>
              <a:t>διαφοροποιήθηκαν</a:t>
            </a:r>
            <a:r>
              <a:rPr lang="el-GR" sz="2200" dirty="0" smtClean="0"/>
              <a:t>:</a:t>
            </a:r>
            <a:endParaRPr lang="el-GR" sz="22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200" dirty="0"/>
              <a:t> </a:t>
            </a:r>
            <a:r>
              <a:rPr lang="el-GR" sz="2200" dirty="0">
                <a:cs typeface="Arial" panose="020B0604020202020204" pitchFamily="34" charset="0"/>
              </a:rPr>
              <a:t>Η </a:t>
            </a:r>
            <a:r>
              <a:rPr lang="el-GR" sz="2200" b="1" dirty="0">
                <a:solidFill>
                  <a:srgbClr val="004A82"/>
                </a:solidFill>
                <a:cs typeface="Arial" panose="020B0604020202020204" pitchFamily="34" charset="0"/>
              </a:rPr>
              <a:t>εισαγωγή εντελώς διαφορετικών μεθόδων τήξης </a:t>
            </a:r>
            <a:r>
              <a:rPr lang="el-GR" sz="2200" dirty="0">
                <a:cs typeface="Arial" panose="020B0604020202020204" pitchFamily="34" charset="0"/>
              </a:rPr>
              <a:t>των γυαλιών, </a:t>
            </a:r>
            <a:endParaRPr lang="el-GR" sz="22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200" dirty="0" smtClean="0">
                <a:cs typeface="Arial" panose="020B0604020202020204" pitchFamily="34" charset="0"/>
              </a:rPr>
              <a:t>Η </a:t>
            </a:r>
            <a:r>
              <a:rPr lang="el-GR" sz="2200" b="1" dirty="0">
                <a:solidFill>
                  <a:srgbClr val="004A82"/>
                </a:solidFill>
                <a:cs typeface="Arial" panose="020B0604020202020204" pitchFamily="34" charset="0"/>
              </a:rPr>
              <a:t>ανάπτυξη αυτοματοποιημένων διαδικασιών φορμαρίσματος </a:t>
            </a:r>
            <a:r>
              <a:rPr lang="el-GR" sz="2200" b="1" dirty="0">
                <a:solidFill>
                  <a:srgbClr val="004A82"/>
                </a:solidFill>
              </a:rPr>
              <a:t>  </a:t>
            </a:r>
            <a:r>
              <a:rPr lang="el-GR" sz="2200" dirty="0">
                <a:cs typeface="Arial" panose="020B0604020202020204" pitchFamily="34" charset="0"/>
              </a:rPr>
              <a:t>του γυαλιού, </a:t>
            </a:r>
            <a:endParaRPr lang="el-GR" sz="22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200" dirty="0" smtClean="0">
                <a:cs typeface="Arial" panose="020B0604020202020204" pitchFamily="34" charset="0"/>
              </a:rPr>
              <a:t>Η </a:t>
            </a:r>
            <a:r>
              <a:rPr lang="el-GR" sz="2200" b="1" dirty="0">
                <a:solidFill>
                  <a:srgbClr val="004A82"/>
                </a:solidFill>
                <a:cs typeface="Arial" panose="020B0604020202020204" pitchFamily="34" charset="0"/>
              </a:rPr>
              <a:t>νεότερες οικονομικές καταστάσεις και η αυξανόμενη ζήτηση </a:t>
            </a:r>
            <a:r>
              <a:rPr lang="el-GR" sz="2200" dirty="0">
                <a:cs typeface="Arial" panose="020B0604020202020204" pitchFamily="34" charset="0"/>
              </a:rPr>
              <a:t>για ποικίλους τύπους γυαλιών, </a:t>
            </a:r>
            <a:r>
              <a:rPr lang="el-GR" sz="2200" dirty="0" smtClean="0">
                <a:cs typeface="Arial" panose="020B0604020202020204" pitchFamily="34" charset="0"/>
              </a:rPr>
              <a:t>συνέβαλαν </a:t>
            </a:r>
            <a:r>
              <a:rPr lang="el-GR" sz="2200" dirty="0">
                <a:cs typeface="Arial" panose="020B0604020202020204" pitchFamily="34" charset="0"/>
              </a:rPr>
              <a:t>σ’ αυτή τη διαφοροποίηση</a:t>
            </a:r>
            <a:r>
              <a:rPr lang="el-GR" sz="2200" dirty="0"/>
              <a:t>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05236" y="6359416"/>
            <a:ext cx="424188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Γραμμή παραγωγής γυάλινων φιαλών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1026" name="Picture 2" title="Γραμμή παραγωγής γυάλινων φιαλών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08" y="4293096"/>
            <a:ext cx="6554536" cy="1990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4"/>
          <p:cNvSpPr/>
          <p:nvPr/>
        </p:nvSpPr>
        <p:spPr>
          <a:xfrm rot="16200000">
            <a:off x="6912288" y="5075466"/>
            <a:ext cx="2372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3000-5000BPH Automatic Water Bottling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Line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Li7618u (page does not exist)"/>
              </a:rPr>
              <a:t>Li7618u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6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Οι Πρώτες  </a:t>
            </a:r>
            <a:r>
              <a:rPr lang="el-GR" dirty="0">
                <a:solidFill>
                  <a:srgbClr val="333399"/>
                </a:solidFill>
              </a:rPr>
              <a:t>Ύ</a:t>
            </a:r>
            <a:r>
              <a:rPr lang="el-GR" dirty="0" smtClean="0">
                <a:solidFill>
                  <a:srgbClr val="333399"/>
                </a:solidFill>
              </a:rPr>
              <a:t>λες Στην Ηπειρωτική Ευρώπη</a:t>
            </a:r>
            <a:br>
              <a:rPr lang="el-GR" dirty="0" smtClean="0">
                <a:solidFill>
                  <a:srgbClr val="333399"/>
                </a:solidFill>
              </a:rPr>
            </a:br>
            <a:r>
              <a:rPr lang="el-GR" sz="3200" b="0" dirty="0" smtClean="0">
                <a:solidFill>
                  <a:srgbClr val="333399"/>
                </a:solidFill>
              </a:rPr>
              <a:t>(1 από 2)</a:t>
            </a:r>
            <a:endParaRPr lang="el-GR" sz="3200" b="0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200" dirty="0"/>
              <a:t>Α</a:t>
            </a:r>
            <a:r>
              <a:rPr lang="el-GR" sz="2200" dirty="0">
                <a:cs typeface="Arial" panose="020B0604020202020204" pitchFamily="34" charset="0"/>
              </a:rPr>
              <a:t>πό τις αρχές του 19</a:t>
            </a:r>
            <a:r>
              <a:rPr lang="el-GR" sz="2200" baseline="30000" dirty="0">
                <a:cs typeface="Arial" panose="020B0604020202020204" pitchFamily="34" charset="0"/>
              </a:rPr>
              <a:t>ου</a:t>
            </a:r>
            <a:r>
              <a:rPr lang="el-GR" sz="2200" dirty="0">
                <a:cs typeface="Arial" panose="020B0604020202020204" pitchFamily="34" charset="0"/>
              </a:rPr>
              <a:t> αιώνα οι βιομηχανίες γυαλιού ήταν γενικά </a:t>
            </a:r>
            <a:r>
              <a:rPr lang="el-GR" sz="2200" b="1" dirty="0" smtClean="0">
                <a:solidFill>
                  <a:srgbClr val="275934"/>
                </a:solidFill>
                <a:cs typeface="Arial" panose="020B0604020202020204" pitchFamily="34" charset="0"/>
              </a:rPr>
              <a:t>«δασικές</a:t>
            </a:r>
            <a:r>
              <a:rPr lang="el-GR" sz="2200" b="1" dirty="0">
                <a:solidFill>
                  <a:srgbClr val="275934"/>
                </a:solidFill>
                <a:cs typeface="Arial" panose="020B0604020202020204" pitchFamily="34" charset="0"/>
              </a:rPr>
              <a:t>» </a:t>
            </a:r>
            <a:r>
              <a:rPr lang="el-GR" sz="2200" dirty="0">
                <a:cs typeface="Arial" panose="020B0604020202020204" pitchFamily="34" charset="0"/>
              </a:rPr>
              <a:t>βιομηχανίες</a:t>
            </a:r>
            <a:r>
              <a:rPr lang="el-GR" sz="2200" dirty="0"/>
              <a:t>. </a:t>
            </a:r>
            <a:endParaRPr lang="el-GR" sz="22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200" dirty="0"/>
              <a:t>Το μίγμα ήταν κατά κύριο λόγο </a:t>
            </a:r>
            <a:r>
              <a:rPr lang="el-GR" sz="2200" b="1" dirty="0">
                <a:solidFill>
                  <a:srgbClr val="820000"/>
                </a:solidFill>
              </a:rPr>
              <a:t>ποτάσα</a:t>
            </a:r>
            <a:r>
              <a:rPr lang="el-GR" sz="2200" dirty="0"/>
              <a:t>, που παρήγαγαν από την καιγόμενη τοπική ξυλεία. Αφού διέλυαν τις στάχτες και εξάτμιζαν το διάλυμα, το υπόλειμμα αναμιγνυόταν με </a:t>
            </a:r>
            <a:r>
              <a:rPr lang="el-GR" sz="2200" b="1" dirty="0">
                <a:solidFill>
                  <a:srgbClr val="820000"/>
                </a:solidFill>
              </a:rPr>
              <a:t>πυριτική άμμο</a:t>
            </a:r>
            <a:r>
              <a:rPr lang="el-GR" sz="2200" dirty="0"/>
              <a:t>, που έβρισκαν στην περιοχή.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l-GR" sz="2000" dirty="0" smtClean="0"/>
              <a:t>Στη </a:t>
            </a:r>
            <a:r>
              <a:rPr lang="el-GR" sz="2000" b="1" dirty="0">
                <a:solidFill>
                  <a:srgbClr val="004A82"/>
                </a:solidFill>
              </a:rPr>
              <a:t>Νορμανδία, </a:t>
            </a:r>
            <a:r>
              <a:rPr lang="el-GR" sz="2000" dirty="0"/>
              <a:t>χρησιμοποιούσαν τα θαλάσσια φυτά, σαν πηγή σόδας.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l-GR" sz="2000" dirty="0"/>
              <a:t>Οι </a:t>
            </a:r>
            <a:r>
              <a:rPr lang="el-GR" sz="2000" b="1" dirty="0">
                <a:solidFill>
                  <a:srgbClr val="004A82"/>
                </a:solidFill>
              </a:rPr>
              <a:t>Ρώσοι,</a:t>
            </a:r>
            <a:r>
              <a:rPr lang="el-GR" sz="2000" dirty="0"/>
              <a:t> χρησιμοποίησαν νιτρική σόδα από φυσικό θεϊκό νάτριο.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l-GR" sz="2000" dirty="0" smtClean="0"/>
              <a:t>Στη </a:t>
            </a:r>
            <a:r>
              <a:rPr lang="el-GR" sz="2000" b="1" dirty="0">
                <a:solidFill>
                  <a:srgbClr val="004A82"/>
                </a:solidFill>
              </a:rPr>
              <a:t>Γαλλία</a:t>
            </a:r>
            <a:r>
              <a:rPr lang="el-GR" sz="2000" dirty="0"/>
              <a:t> χρησιμοποιήθηκαν κυρίως τα θαλάσσια φυτά και ειδικές ποικιλίες από Ισπανικά φυτά, τα οποία βρέθηκε ότι έδιναν καλύτερη ποιότητα γυαλιού, αν και ακόμη του προκαλούσαν πρασινωπό ή γαλάζιο </a:t>
            </a:r>
            <a:r>
              <a:rPr lang="el-GR" sz="2000" dirty="0" smtClean="0"/>
              <a:t>χρώμα.</a:t>
            </a:r>
            <a:endParaRPr lang="el-GR" sz="20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l-GR" sz="2400" dirty="0"/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333399"/>
                </a:solidFill>
              </a:rPr>
              <a:t>Οι Πρώτες  Ύλες Στην Ηπειρωτική Ευρώπη</a:t>
            </a:r>
            <a:br>
              <a:rPr lang="el-GR" sz="4400" dirty="0">
                <a:solidFill>
                  <a:srgbClr val="333399"/>
                </a:solidFill>
              </a:rPr>
            </a:br>
            <a:r>
              <a:rPr lang="el-GR" sz="3600" b="0" dirty="0" smtClean="0">
                <a:solidFill>
                  <a:srgbClr val="333399"/>
                </a:solidFill>
              </a:rPr>
              <a:t>(2 </a:t>
            </a:r>
            <a:r>
              <a:rPr lang="el-GR" sz="3600" b="0" dirty="0">
                <a:solidFill>
                  <a:srgbClr val="333399"/>
                </a:solidFill>
              </a:rPr>
              <a:t>από 2)</a:t>
            </a:r>
            <a:endParaRPr lang="el-GR" sz="3600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dirty="0"/>
              <a:t>Το </a:t>
            </a:r>
            <a:r>
              <a:rPr lang="el-GR" b="1" dirty="0">
                <a:solidFill>
                  <a:srgbClr val="004A82"/>
                </a:solidFill>
              </a:rPr>
              <a:t>1787</a:t>
            </a:r>
            <a:r>
              <a:rPr lang="el-GR" dirty="0"/>
              <a:t> ο </a:t>
            </a:r>
            <a:r>
              <a:rPr lang="el-GR" b="1" dirty="0" err="1">
                <a:solidFill>
                  <a:srgbClr val="820000"/>
                </a:solidFill>
              </a:rPr>
              <a:t>Nicolas</a:t>
            </a:r>
            <a:r>
              <a:rPr lang="el-GR" b="1" dirty="0">
                <a:solidFill>
                  <a:srgbClr val="820000"/>
                </a:solidFill>
              </a:rPr>
              <a:t> </a:t>
            </a:r>
            <a:r>
              <a:rPr lang="el-GR" b="1" dirty="0" err="1">
                <a:solidFill>
                  <a:srgbClr val="820000"/>
                </a:solidFill>
              </a:rPr>
              <a:t>Leblanc</a:t>
            </a:r>
            <a:r>
              <a:rPr lang="el-GR" b="1" dirty="0">
                <a:solidFill>
                  <a:srgbClr val="820000"/>
                </a:solidFill>
              </a:rPr>
              <a:t> </a:t>
            </a:r>
            <a:r>
              <a:rPr lang="el-GR" dirty="0"/>
              <a:t>κατάφερε να παράγει σόδα, θερμαίνοντας θαλάσσιο αλάτι με θειικό οξύ και λαμβάνοντας θειικό νάτριο και υδροχλωρικό οξύ.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Το ανθρακικό νάτριο, που παράγεται από την μέθοδο </a:t>
            </a:r>
            <a:r>
              <a:rPr lang="el-GR" dirty="0" err="1"/>
              <a:t>Leblanc</a:t>
            </a:r>
            <a:r>
              <a:rPr lang="el-GR" dirty="0"/>
              <a:t>, χρησιμοποιήθηκε ευρύτατα στην παραγωγή γυαλιού για περισσότερο από 50 χρόνια.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Το </a:t>
            </a:r>
            <a:r>
              <a:rPr lang="el-GR" b="1" dirty="0">
                <a:solidFill>
                  <a:srgbClr val="004A82"/>
                </a:solidFill>
              </a:rPr>
              <a:t>1863</a:t>
            </a:r>
            <a:r>
              <a:rPr lang="el-GR" dirty="0"/>
              <a:t> στο Βέλγιο, ο </a:t>
            </a:r>
            <a:r>
              <a:rPr lang="el-GR" b="1" dirty="0" err="1">
                <a:solidFill>
                  <a:srgbClr val="820000"/>
                </a:solidFill>
              </a:rPr>
              <a:t>Solvay</a:t>
            </a:r>
            <a:r>
              <a:rPr lang="el-GR" dirty="0"/>
              <a:t> εισήγαγε την παραγωγή σόδας από την μέθοδο της αμμωνίας. Ένεκα της ραγδαίας πτώσης της τιμής της σόδας, το προϊόν κατέστη  βασικό στη σύνθεση του γυαλιού, όσον αφορά στα αλκάλια.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dirty="0"/>
              <a:t>Οι πρώτοι υαλουργοί χρησιμοποίησαν μια μεγάλη ποικιλία βράχων, άμμου και πηγών πυριτίου.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l-GR" dirty="0" smtClean="0"/>
              <a:t>Οι </a:t>
            </a:r>
            <a:r>
              <a:rPr lang="el-GR" b="1" dirty="0">
                <a:solidFill>
                  <a:srgbClr val="275934"/>
                </a:solidFill>
              </a:rPr>
              <a:t>Ρώσοι</a:t>
            </a:r>
            <a:r>
              <a:rPr lang="el-GR" dirty="0"/>
              <a:t> χρησιμοποίησαν λευκή και κόκκινη άμμο.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l-GR" dirty="0" smtClean="0"/>
              <a:t>Οι </a:t>
            </a:r>
            <a:r>
              <a:rPr lang="el-GR" b="1" dirty="0" err="1">
                <a:solidFill>
                  <a:srgbClr val="275934"/>
                </a:solidFill>
              </a:rPr>
              <a:t>Βοημοί</a:t>
            </a:r>
            <a:r>
              <a:rPr lang="el-GR" b="1" dirty="0">
                <a:solidFill>
                  <a:srgbClr val="275934"/>
                </a:solidFill>
              </a:rPr>
              <a:t> </a:t>
            </a:r>
            <a:r>
              <a:rPr lang="el-GR" dirty="0"/>
              <a:t>και οι </a:t>
            </a:r>
            <a:r>
              <a:rPr lang="el-GR" b="1" dirty="0" err="1">
                <a:solidFill>
                  <a:srgbClr val="275934"/>
                </a:solidFill>
              </a:rPr>
              <a:t>Αυστροούγγροι</a:t>
            </a:r>
            <a:r>
              <a:rPr lang="el-GR" b="1" dirty="0">
                <a:solidFill>
                  <a:srgbClr val="275934"/>
                </a:solidFill>
              </a:rPr>
              <a:t> </a:t>
            </a:r>
            <a:r>
              <a:rPr lang="el-GR" dirty="0"/>
              <a:t>έλειωναν βασάλτη, γρανίτη, </a:t>
            </a:r>
            <a:r>
              <a:rPr lang="el-GR" dirty="0" err="1"/>
              <a:t>φέλσπαρ</a:t>
            </a:r>
            <a:r>
              <a:rPr lang="el-GR" dirty="0"/>
              <a:t> και οψιδιανό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Καύσιμα Και Φούρνοι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r>
              <a:rPr lang="el-GR" sz="3200" b="0" dirty="0" smtClean="0">
                <a:solidFill>
                  <a:srgbClr val="333399"/>
                </a:solidFill>
              </a:rPr>
              <a:t>(1 από 2) </a:t>
            </a:r>
            <a:endParaRPr lang="el-GR" sz="3200" b="0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Το </a:t>
            </a:r>
            <a:r>
              <a:rPr lang="el-GR" sz="2400" b="1" dirty="0">
                <a:solidFill>
                  <a:srgbClr val="275934"/>
                </a:solidFill>
              </a:rPr>
              <a:t>ξύλο</a:t>
            </a:r>
            <a:r>
              <a:rPr lang="el-GR" sz="2400" dirty="0"/>
              <a:t> ήταν το μοναδικό καύσιμο στην Μεγάλη Βρετανία. στα τέλη του 19ου αιώνα έγινε αντικατάσταση του καυσίμου με </a:t>
            </a:r>
            <a:r>
              <a:rPr lang="el-GR" sz="2400" b="1" dirty="0">
                <a:solidFill>
                  <a:srgbClr val="004A82"/>
                </a:solidFill>
              </a:rPr>
              <a:t>ξυλοκάρβουνο.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44414" y="6237312"/>
            <a:ext cx="4464496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Ο Αγγλικός κωνικός φούρνος κάρβουνου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Εικόνα 6" title="Ο Αγγλικός κωνικός φούρνος κάρβουνου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67351"/>
            <a:ext cx="7268950" cy="3470924"/>
          </a:xfrm>
          <a:prstGeom prst="rect">
            <a:avLst/>
          </a:prstGeom>
        </p:spPr>
      </p:pic>
      <p:sp>
        <p:nvSpPr>
          <p:cNvPr id="8" name="Rectangle 14"/>
          <p:cNvSpPr/>
          <p:nvPr/>
        </p:nvSpPr>
        <p:spPr>
          <a:xfrm>
            <a:off x="2681228" y="5806961"/>
            <a:ext cx="4569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fr-FR" sz="1200" dirty="0">
                <a:solidFill>
                  <a:prstClr val="black"/>
                </a:solidFill>
                <a:latin typeface="Calibri"/>
                <a:hlinkClick r:id="rId4"/>
              </a:rPr>
              <a:t>PSM V42 D612 Siemens tank </a:t>
            </a:r>
            <a:r>
              <a:rPr lang="fr-FR" sz="1200" dirty="0" err="1">
                <a:solidFill>
                  <a:prstClr val="black"/>
                </a:solidFill>
                <a:latin typeface="Calibri"/>
                <a:hlinkClick r:id="rId4"/>
              </a:rPr>
              <a:t>furnace</a:t>
            </a:r>
            <a:r>
              <a:rPr lang="fr-FR" sz="1200" dirty="0">
                <a:solidFill>
                  <a:prstClr val="black"/>
                </a:solidFill>
                <a:latin typeface="Calibri"/>
                <a:hlinkClick r:id="rId4"/>
              </a:rPr>
              <a:t> longitudinal section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/>
              </a:rPr>
              <a:t>Ineuw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333399"/>
                </a:solidFill>
              </a:rPr>
              <a:t>Καύσιμα Και </a:t>
            </a:r>
            <a:r>
              <a:rPr lang="el-GR" dirty="0" smtClean="0">
                <a:solidFill>
                  <a:srgbClr val="333399"/>
                </a:solidFill>
              </a:rPr>
              <a:t>Φούρνοι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r>
              <a:rPr lang="el-GR" sz="3200" b="0" dirty="0" smtClean="0">
                <a:solidFill>
                  <a:srgbClr val="333399"/>
                </a:solidFill>
              </a:rPr>
              <a:t>(2 από 2) </a:t>
            </a:r>
            <a:endParaRPr lang="el-GR" sz="3200" b="0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12168"/>
          </a:xfrm>
        </p:spPr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Λειτουργούσε μέχρι και το πρώτο ήμισυ του περασμένου αιώνα.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Από το 1856 και έπειτα, αναπτύχθηκε ο φούρνος Siemens. </a:t>
            </a:r>
          </a:p>
          <a:p>
            <a:endParaRPr lang="el-G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43200" y="6181133"/>
            <a:ext cx="365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Ο «Γερμανικός» φούρνος , 1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8</a:t>
            </a:r>
            <a:r>
              <a:rPr lang="el-GR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52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7" name="Εικόνα 6" title="Ο «Γερμανικός» φούρνος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44" y="2620569"/>
            <a:ext cx="4104456" cy="3283565"/>
          </a:xfrm>
          <a:prstGeom prst="rect">
            <a:avLst/>
          </a:prstGeom>
        </p:spPr>
      </p:pic>
      <p:sp>
        <p:nvSpPr>
          <p:cNvPr id="8" name="Rectangle 14"/>
          <p:cNvSpPr/>
          <p:nvPr/>
        </p:nvSpPr>
        <p:spPr>
          <a:xfrm>
            <a:off x="3383868" y="5904134"/>
            <a:ext cx="2016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bookdome.com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>
                <a:solidFill>
                  <a:srgbClr val="333399"/>
                </a:solidFill>
              </a:rPr>
              <a:t>Η Ανάπτυξη Των Οπτικών Γυαλιών</a:t>
            </a:r>
            <a:br>
              <a:rPr lang="el-GR" sz="4400" dirty="0" smtClean="0">
                <a:solidFill>
                  <a:srgbClr val="333399"/>
                </a:solidFill>
              </a:rPr>
            </a:br>
            <a:r>
              <a:rPr lang="el-GR" sz="3600" b="0" dirty="0" smtClean="0">
                <a:solidFill>
                  <a:srgbClr val="333399"/>
                </a:solidFill>
              </a:rPr>
              <a:t>(1 από 2) </a:t>
            </a:r>
            <a:endParaRPr lang="el-GR" sz="3600" b="0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Ο </a:t>
            </a:r>
            <a:r>
              <a:rPr lang="el-GR" sz="2400" i="1" dirty="0" err="1"/>
              <a:t>Hovestadt</a:t>
            </a:r>
            <a:r>
              <a:rPr lang="el-GR" sz="2400" i="1" dirty="0"/>
              <a:t> (1902) </a:t>
            </a:r>
            <a:r>
              <a:rPr lang="el-GR" sz="2400" dirty="0"/>
              <a:t>περιγράφει την έρευνα των </a:t>
            </a:r>
            <a:r>
              <a:rPr lang="el-GR" sz="2400" b="1" dirty="0">
                <a:solidFill>
                  <a:srgbClr val="004A82"/>
                </a:solidFill>
              </a:rPr>
              <a:t>Ernst </a:t>
            </a:r>
            <a:r>
              <a:rPr lang="el-GR" sz="2400" b="1" dirty="0" err="1">
                <a:solidFill>
                  <a:srgbClr val="004A82"/>
                </a:solidFill>
              </a:rPr>
              <a:t>Abbe</a:t>
            </a:r>
            <a:r>
              <a:rPr lang="el-GR" sz="2400" b="1" dirty="0">
                <a:solidFill>
                  <a:srgbClr val="004A82"/>
                </a:solidFill>
              </a:rPr>
              <a:t> </a:t>
            </a:r>
            <a:r>
              <a:rPr lang="el-GR" sz="2400" dirty="0"/>
              <a:t>και </a:t>
            </a:r>
            <a:r>
              <a:rPr lang="el-GR" sz="2400" b="1" dirty="0" err="1">
                <a:solidFill>
                  <a:srgbClr val="004A82"/>
                </a:solidFill>
              </a:rPr>
              <a:t>Otto</a:t>
            </a:r>
            <a:r>
              <a:rPr lang="el-GR" sz="2400" b="1" dirty="0">
                <a:solidFill>
                  <a:srgbClr val="004A82"/>
                </a:solidFill>
              </a:rPr>
              <a:t> </a:t>
            </a:r>
            <a:r>
              <a:rPr lang="el-GR" sz="2400" b="1" dirty="0" err="1">
                <a:solidFill>
                  <a:srgbClr val="004A82"/>
                </a:solidFill>
              </a:rPr>
              <a:t>Schott</a:t>
            </a:r>
            <a:r>
              <a:rPr lang="el-GR" sz="2400" dirty="0"/>
              <a:t>, η οποία είχε σαν αποτέλεσμα την κατασκευή ενός νέου και βελτιωμένου οπτικού γυαλιού.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 Κατά την ίδια χρονική περίοδο, οι αδερφοί </a:t>
            </a:r>
            <a:r>
              <a:rPr lang="el-GR" sz="2400" b="1" dirty="0" err="1">
                <a:solidFill>
                  <a:srgbClr val="004A82"/>
                </a:solidFill>
              </a:rPr>
              <a:t>Chance</a:t>
            </a:r>
            <a:r>
              <a:rPr lang="el-GR" sz="2400" b="1" dirty="0">
                <a:solidFill>
                  <a:srgbClr val="004A82"/>
                </a:solidFill>
              </a:rPr>
              <a:t> </a:t>
            </a:r>
            <a:r>
              <a:rPr lang="el-GR" sz="2400" dirty="0"/>
              <a:t> στην Αγγλία και οι </a:t>
            </a:r>
            <a:r>
              <a:rPr lang="el-GR" sz="2400" b="1" dirty="0" err="1">
                <a:solidFill>
                  <a:srgbClr val="004A82"/>
                </a:solidFill>
              </a:rPr>
              <a:t>Parra-Mantois</a:t>
            </a:r>
            <a:r>
              <a:rPr lang="el-GR" sz="2400" dirty="0"/>
              <a:t> στην Γαλλία, άρχισαν να δραστηριοποιούνται στην παραγωγή γυαλιού.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 Ο </a:t>
            </a:r>
            <a:r>
              <a:rPr lang="el-GR" sz="2400" b="1" dirty="0" err="1">
                <a:solidFill>
                  <a:srgbClr val="004A82"/>
                </a:solidFill>
              </a:rPr>
              <a:t>Wright</a:t>
            </a:r>
            <a:r>
              <a:rPr lang="el-GR" sz="2400" dirty="0"/>
              <a:t> (1921) περιγράφει την κατασκευή οπτικού γυαλιού σε μεγάλα δοχεία τήξης.</a:t>
            </a:r>
          </a:p>
          <a:p>
            <a:pPr marL="0" indent="0">
              <a:spcBef>
                <a:spcPts val="1800"/>
              </a:spcBef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333399"/>
                </a:solidFill>
              </a:rPr>
              <a:t>Η Ανάπτυξη Των Οπτικών </a:t>
            </a:r>
            <a:r>
              <a:rPr lang="el-GR" sz="4400" dirty="0" smtClean="0">
                <a:solidFill>
                  <a:srgbClr val="333399"/>
                </a:solidFill>
              </a:rPr>
              <a:t>Γυαλιών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/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l-GR" sz="3600" b="0" dirty="0" smtClean="0">
                <a:solidFill>
                  <a:srgbClr val="333399"/>
                </a:solidFill>
              </a:rPr>
              <a:t>(2 </a:t>
            </a:r>
            <a:r>
              <a:rPr lang="el-GR" sz="3600" b="0" dirty="0">
                <a:solidFill>
                  <a:srgbClr val="333399"/>
                </a:solidFill>
              </a:rPr>
              <a:t>από 2) </a:t>
            </a:r>
            <a:endParaRPr lang="el-GR" sz="3600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Ο </a:t>
            </a:r>
            <a:r>
              <a:rPr lang="el-GR" sz="2400" b="1" dirty="0" err="1">
                <a:solidFill>
                  <a:srgbClr val="004A82"/>
                </a:solidFill>
              </a:rPr>
              <a:t>Morey</a:t>
            </a:r>
            <a:r>
              <a:rPr lang="el-GR" sz="2400" dirty="0"/>
              <a:t> (1939) και άλλοι έπειτα, εισήγαγαν την χρήση σε γυαλιά σπάνιων γαιών, κυρίως </a:t>
            </a:r>
            <a:r>
              <a:rPr lang="el-GR" sz="2400" dirty="0" err="1"/>
              <a:t>Λανθάνιο</a:t>
            </a:r>
            <a:r>
              <a:rPr lang="el-GR" sz="2400" dirty="0"/>
              <a:t> και Θόριο, με στόχο να πετύχουν χαρακτηριστικά υψηλού δείκτη διάθλασης. </a:t>
            </a:r>
          </a:p>
          <a:p>
            <a:pPr>
              <a:spcBef>
                <a:spcPts val="3600"/>
              </a:spcBef>
            </a:pPr>
            <a:r>
              <a:rPr lang="el-GR" sz="2400" dirty="0"/>
              <a:t>Ο </a:t>
            </a:r>
            <a:r>
              <a:rPr lang="el-GR" sz="2400" b="1" dirty="0" err="1">
                <a:solidFill>
                  <a:srgbClr val="004A82"/>
                </a:solidFill>
              </a:rPr>
              <a:t>Eden</a:t>
            </a:r>
            <a:r>
              <a:rPr lang="el-GR" sz="2400" dirty="0"/>
              <a:t> (1961) περιέγραψε μεθόδους τήξης γυαλιού στην πόλη </a:t>
            </a:r>
            <a:r>
              <a:rPr lang="el-GR" sz="2400" dirty="0" err="1"/>
              <a:t>Mainz</a:t>
            </a:r>
            <a:r>
              <a:rPr lang="el-GR" sz="2400" dirty="0"/>
              <a:t> στην Γερμανία.</a:t>
            </a:r>
          </a:p>
          <a:p>
            <a:pPr>
              <a:spcBef>
                <a:spcPts val="3600"/>
              </a:spcBef>
            </a:pPr>
            <a:r>
              <a:rPr lang="el-GR" sz="2400" dirty="0"/>
              <a:t>Οι εταιρείες  “</a:t>
            </a:r>
            <a:r>
              <a:rPr lang="el-GR" sz="2400" b="1" dirty="0" err="1">
                <a:solidFill>
                  <a:srgbClr val="820000"/>
                </a:solidFill>
              </a:rPr>
              <a:t>Corning</a:t>
            </a:r>
            <a:r>
              <a:rPr lang="el-GR" sz="2400" b="1" dirty="0">
                <a:solidFill>
                  <a:srgbClr val="820000"/>
                </a:solidFill>
              </a:rPr>
              <a:t>”</a:t>
            </a:r>
            <a:r>
              <a:rPr lang="el-GR" sz="2400" dirty="0"/>
              <a:t>, </a:t>
            </a:r>
            <a:r>
              <a:rPr lang="el-GR" sz="2400" b="1" dirty="0">
                <a:solidFill>
                  <a:srgbClr val="820000"/>
                </a:solidFill>
              </a:rPr>
              <a:t>“</a:t>
            </a:r>
            <a:r>
              <a:rPr lang="el-GR" sz="2400" b="1" dirty="0" err="1">
                <a:solidFill>
                  <a:srgbClr val="820000"/>
                </a:solidFill>
              </a:rPr>
              <a:t>Pittsburgh</a:t>
            </a:r>
            <a:r>
              <a:rPr lang="el-GR" sz="2400" b="1" dirty="0">
                <a:solidFill>
                  <a:srgbClr val="820000"/>
                </a:solidFill>
              </a:rPr>
              <a:t> </a:t>
            </a:r>
            <a:r>
              <a:rPr lang="el-GR" sz="2400" b="1" dirty="0" err="1">
                <a:solidFill>
                  <a:srgbClr val="820000"/>
                </a:solidFill>
              </a:rPr>
              <a:t>Plate</a:t>
            </a:r>
            <a:r>
              <a:rPr lang="el-GR" sz="2400" b="1" dirty="0">
                <a:solidFill>
                  <a:srgbClr val="820000"/>
                </a:solidFill>
              </a:rPr>
              <a:t>” </a:t>
            </a:r>
            <a:r>
              <a:rPr lang="el-GR" sz="2400" dirty="0"/>
              <a:t>και </a:t>
            </a:r>
            <a:r>
              <a:rPr lang="el-GR" sz="2400" b="1" dirty="0">
                <a:solidFill>
                  <a:srgbClr val="820000"/>
                </a:solidFill>
              </a:rPr>
              <a:t>“</a:t>
            </a:r>
            <a:r>
              <a:rPr lang="el-GR" sz="2400" b="1" dirty="0" err="1">
                <a:solidFill>
                  <a:srgbClr val="820000"/>
                </a:solidFill>
              </a:rPr>
              <a:t>Bausch</a:t>
            </a:r>
            <a:r>
              <a:rPr lang="el-GR" sz="2400" b="1" dirty="0">
                <a:solidFill>
                  <a:srgbClr val="820000"/>
                </a:solidFill>
              </a:rPr>
              <a:t> &amp; </a:t>
            </a:r>
            <a:r>
              <a:rPr lang="el-GR" sz="2400" b="1" dirty="0" err="1">
                <a:solidFill>
                  <a:srgbClr val="820000"/>
                </a:solidFill>
              </a:rPr>
              <a:t>Lomb</a:t>
            </a:r>
            <a:r>
              <a:rPr lang="el-GR" sz="2400" b="1" dirty="0">
                <a:solidFill>
                  <a:srgbClr val="820000"/>
                </a:solidFill>
              </a:rPr>
              <a:t>”</a:t>
            </a:r>
            <a:r>
              <a:rPr lang="el-GR" sz="2400" dirty="0"/>
              <a:t>, αλλά και άλλοι κατασκευαστές ανέπτυξαν τις δικές τους μεθόδους συνεχούς τήξης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Ελάχιστα Χαρακτηριστικά Οπτικού Γυαλιού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Θα πρέπει να είναι ελεύθερα </a:t>
            </a:r>
            <a:r>
              <a:rPr lang="el-GR" sz="2400" b="1" dirty="0">
                <a:solidFill>
                  <a:srgbClr val="820000"/>
                </a:solidFill>
              </a:rPr>
              <a:t>χημικών </a:t>
            </a:r>
            <a:r>
              <a:rPr lang="el-GR" sz="2400" b="1" dirty="0" smtClean="0">
                <a:solidFill>
                  <a:srgbClr val="820000"/>
                </a:solidFill>
              </a:rPr>
              <a:t>ανομοιογενειών.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v"/>
            </a:pPr>
            <a:r>
              <a:rPr lang="el-GR" sz="2400" dirty="0" smtClean="0"/>
              <a:t>Πρέπει </a:t>
            </a:r>
            <a:r>
              <a:rPr lang="el-GR" sz="2400" dirty="0"/>
              <a:t>να είναι </a:t>
            </a:r>
            <a:r>
              <a:rPr lang="el-GR" sz="2400" b="1" dirty="0" smtClean="0">
                <a:solidFill>
                  <a:srgbClr val="820000"/>
                </a:solidFill>
              </a:rPr>
              <a:t>ισοτροπικά.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v"/>
            </a:pPr>
            <a:r>
              <a:rPr lang="el-GR" sz="2400" dirty="0" smtClean="0"/>
              <a:t>Οι </a:t>
            </a:r>
            <a:r>
              <a:rPr lang="el-GR" sz="2400" b="1" dirty="0">
                <a:solidFill>
                  <a:srgbClr val="820000"/>
                </a:solidFill>
              </a:rPr>
              <a:t>οπτικές τους ιδιότητες </a:t>
            </a:r>
            <a:r>
              <a:rPr lang="el-GR" sz="2400" dirty="0"/>
              <a:t>πρέπει </a:t>
            </a:r>
            <a:r>
              <a:rPr lang="el-GR" sz="2400" b="1" dirty="0">
                <a:solidFill>
                  <a:srgbClr val="820000"/>
                </a:solidFill>
              </a:rPr>
              <a:t>να καθορίζονται </a:t>
            </a:r>
            <a:r>
              <a:rPr lang="el-GR" sz="2400" dirty="0" smtClean="0"/>
              <a:t>(</a:t>
            </a:r>
            <a:r>
              <a:rPr lang="el-GR" sz="2400" dirty="0"/>
              <a:t>π.χ. δείκτης διάθλασης, συντελεστής διάχυσης). </a:t>
            </a: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v"/>
            </a:pPr>
            <a:r>
              <a:rPr lang="el-GR" sz="2400" dirty="0" smtClean="0"/>
              <a:t>Πρέπει </a:t>
            </a:r>
            <a:r>
              <a:rPr lang="el-GR" sz="2400" dirty="0"/>
              <a:t>να είναι </a:t>
            </a:r>
            <a:r>
              <a:rPr lang="el-GR" sz="2400" b="1" dirty="0">
                <a:solidFill>
                  <a:srgbClr val="820000"/>
                </a:solidFill>
              </a:rPr>
              <a:t>απόλυτα σταθερά στο περιβάλλον </a:t>
            </a:r>
            <a:r>
              <a:rPr lang="el-GR" sz="2400" dirty="0"/>
              <a:t>όπου θα χρησιμοποιηθούν. </a:t>
            </a:r>
          </a:p>
          <a:p>
            <a:pPr>
              <a:spcBef>
                <a:spcPts val="36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7794c1a8111cc723eee3bea9cb538202a632591"/>
  <p:tag name="ISPRING_RESOURCE_PATHS_HASH_PRESENTER" val="c3c37cd88f7ad5f83250fdfa1d20ac629d527fb"/>
</p:tagLst>
</file>

<file path=ppt/theme/theme1.xml><?xml version="1.0" encoding="utf-8"?>
<a:theme xmlns:a="http://schemas.openxmlformats.org/drawingml/2006/main" name="OC_template_updated">
  <a:themeElements>
    <a:clrScheme name="Προσαρμοσμένο 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1612</Words>
  <Application>Microsoft Office PowerPoint</Application>
  <PresentationFormat>On-screen Show (4:3)</PresentationFormat>
  <Paragraphs>175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OC_template_updated</vt:lpstr>
      <vt:lpstr>1_OC_template_updated</vt:lpstr>
      <vt:lpstr>2_OC_template_updated</vt:lpstr>
      <vt:lpstr>Ιστορία και Οπτική του Γυαλιού</vt:lpstr>
      <vt:lpstr>Μέθοδοι Υαλουργίας</vt:lpstr>
      <vt:lpstr>Οι Πρώτες  Ύλες Στην Ηπειρωτική Ευρώπη (1 από 2)</vt:lpstr>
      <vt:lpstr>Οι Πρώτες  Ύλες Στην Ηπειρωτική Ευρώπη (2 από 2)</vt:lpstr>
      <vt:lpstr>Καύσιμα Και Φούρνοι (1 από 2) </vt:lpstr>
      <vt:lpstr>Καύσιμα Και Φούρνοι (2 από 2) </vt:lpstr>
      <vt:lpstr>Η Ανάπτυξη Των Οπτικών Γυαλιών (1 από 2) </vt:lpstr>
      <vt:lpstr>Η Ανάπτυξη Των Οπτικών Γυαλιών  (2 από 2) </vt:lpstr>
      <vt:lpstr>Ελάχιστα Χαρακτηριστικά Οπτικού Γυαλιού</vt:lpstr>
      <vt:lpstr>Βασικές Αρχές Υαλοποίησης </vt:lpstr>
      <vt:lpstr>Η Επίδραση Της Θερμοκρασίας (1 από 2) </vt:lpstr>
      <vt:lpstr>Η Επίδραση Της Θερμοκρασίας (2 από 2)</vt:lpstr>
      <vt:lpstr>Η Ανόπτυση Του Γυαλιού</vt:lpstr>
      <vt:lpstr>Παραγωγή Γυαλιού Για Οφθαλμικά Κρύσταλλα </vt:lpstr>
      <vt:lpstr>Βασικά Στάδια Μαζικής Παραγωγής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46</cp:revision>
  <dcterms:created xsi:type="dcterms:W3CDTF">2013-03-04T13:35:19Z</dcterms:created>
  <dcterms:modified xsi:type="dcterms:W3CDTF">2015-03-17T13:55:39Z</dcterms:modified>
</cp:coreProperties>
</file>