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4"/>
  </p:notesMasterIdLst>
  <p:handoutMasterIdLst>
    <p:handoutMasterId r:id="rId25"/>
  </p:handoutMasterIdLst>
  <p:sldIdLst>
    <p:sldId id="256" r:id="rId3"/>
    <p:sldId id="271" r:id="rId4"/>
    <p:sldId id="272" r:id="rId5"/>
    <p:sldId id="273" r:id="rId6"/>
    <p:sldId id="274" r:id="rId7"/>
    <p:sldId id="275" r:id="rId8"/>
    <p:sldId id="276" r:id="rId9"/>
    <p:sldId id="277" r:id="rId10"/>
    <p:sldId id="278" r:id="rId11"/>
    <p:sldId id="279" r:id="rId12"/>
    <p:sldId id="280" r:id="rId13"/>
    <p:sldId id="283" r:id="rId14"/>
    <p:sldId id="282" r:id="rId15"/>
    <p:sldId id="281" r:id="rId16"/>
    <p:sldId id="257" r:id="rId17"/>
    <p:sldId id="262" r:id="rId18"/>
    <p:sldId id="264" r:id="rId19"/>
    <p:sldId id="269" r:id="rId20"/>
    <p:sldId id="270" r:id="rId21"/>
    <p:sldId id="266" r:id="rId22"/>
    <p:sldId id="261" r:id="rId23"/>
  </p:sldIdLst>
  <p:sldSz cx="9144000" cy="6858000" type="screen4x3"/>
  <p:notesSz cx="7104063" cy="10234613"/>
  <p:custDataLst>
    <p:tags r:id="rId2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4" autoAdjust="0"/>
    <p:restoredTop sz="94670" autoAdjust="0"/>
  </p:normalViewPr>
  <p:slideViewPr>
    <p:cSldViewPr>
      <p:cViewPr varScale="1">
        <p:scale>
          <a:sx n="81" d="100"/>
          <a:sy n="81" d="100"/>
        </p:scale>
        <p:origin x="-84" y="-696"/>
      </p:cViewPr>
      <p:guideLst>
        <p:guide orient="horz" pos="2160"/>
        <p:guide pos="2880"/>
      </p:guideLst>
    </p:cSldViewPr>
  </p:slideViewPr>
  <p:outlineViewPr>
    <p:cViewPr>
      <p:scale>
        <a:sx n="33" d="100"/>
        <a:sy n="33" d="100"/>
      </p:scale>
      <p:origin x="48" y="649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rgbClr val="5B3462"/>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Τουρισμός και Αερομεταφορές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7</a:t>
            </a:r>
            <a:r>
              <a:rPr lang="el-GR" sz="2600" dirty="0" smtClean="0"/>
              <a:t>:</a:t>
            </a:r>
            <a:r>
              <a:rPr lang="en-US" sz="2600" dirty="0" smtClean="0"/>
              <a:t> </a:t>
            </a:r>
            <a:r>
              <a:rPr lang="el-GR" sz="2600" dirty="0" smtClean="0"/>
              <a:t>Ε-</a:t>
            </a:r>
            <a:r>
              <a:rPr lang="en-US" sz="2600" dirty="0" smtClean="0"/>
              <a:t>Ticketing</a:t>
            </a:r>
          </a:p>
          <a:p>
            <a:pPr>
              <a:spcBef>
                <a:spcPts val="0"/>
              </a:spcBef>
            </a:pPr>
            <a:r>
              <a:rPr lang="el-GR" sz="2200" dirty="0" smtClean="0"/>
              <a:t>Δρ</a:t>
            </a:r>
            <a:r>
              <a:rPr lang="el-GR" sz="2200" dirty="0" smtClean="0"/>
              <a:t>.</a:t>
            </a:r>
            <a:r>
              <a:rPr lang="en-US" sz="2200" dirty="0" smtClean="0"/>
              <a:t> </a:t>
            </a:r>
            <a:r>
              <a:rPr lang="el-GR" sz="2200" dirty="0" smtClean="0"/>
              <a:t>Βασιλική </a:t>
            </a:r>
            <a:r>
              <a:rPr lang="el-GR" sz="2200" dirty="0" smtClean="0"/>
              <a:t>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Αποφάσεις ΙΑΤΑ </a:t>
            </a:r>
            <a:r>
              <a:rPr lang="el-GR" sz="3000" b="0" dirty="0" smtClean="0"/>
              <a:t>1/5</a:t>
            </a:r>
            <a:endParaRPr lang="el-GR" sz="3000" b="0" dirty="0"/>
          </a:p>
        </p:txBody>
      </p:sp>
      <p:sp>
        <p:nvSpPr>
          <p:cNvPr id="3" name="Θέση περιεχομένου 2"/>
          <p:cNvSpPr>
            <a:spLocks noGrp="1"/>
          </p:cNvSpPr>
          <p:nvPr>
            <p:ph idx="1"/>
          </p:nvPr>
        </p:nvSpPr>
        <p:spPr/>
        <p:txBody>
          <a:bodyPr/>
          <a:lstStyle/>
          <a:p>
            <a:r>
              <a:rPr lang="el-GR" b="1" dirty="0"/>
              <a:t>Απόφαση  </a:t>
            </a:r>
            <a:r>
              <a:rPr lang="el-GR" b="1" dirty="0" smtClean="0"/>
              <a:t>852</a:t>
            </a:r>
            <a:r>
              <a:rPr lang="el-GR" dirty="0"/>
              <a:t> </a:t>
            </a:r>
            <a:r>
              <a:rPr lang="el-GR" dirty="0" smtClean="0"/>
              <a:t>- Περιγραφή </a:t>
            </a:r>
            <a:r>
              <a:rPr lang="el-GR" dirty="0"/>
              <a:t>και επιλογή των εισιτηρίων των αεροπορικών </a:t>
            </a:r>
            <a:r>
              <a:rPr lang="el-GR" dirty="0" smtClean="0"/>
              <a:t>εταιριών.</a:t>
            </a:r>
            <a:endParaRPr lang="el-GR" dirty="0"/>
          </a:p>
          <a:p>
            <a:pPr lvl="1"/>
            <a:r>
              <a:rPr lang="el-GR" dirty="0" smtClean="0"/>
              <a:t>Μέθοδος </a:t>
            </a:r>
            <a:r>
              <a:rPr lang="el-GR" dirty="0"/>
              <a:t>περιγραφής μιας αεροπορικής εταιρείας με </a:t>
            </a:r>
            <a:r>
              <a:rPr lang="el-GR" dirty="0" smtClean="0"/>
              <a:t>εισιτήριο.</a:t>
            </a:r>
            <a:endParaRPr lang="el-GR" dirty="0"/>
          </a:p>
          <a:p>
            <a:pPr lvl="1"/>
            <a:r>
              <a:rPr lang="el-GR" dirty="0" smtClean="0"/>
              <a:t>Σειρά </a:t>
            </a:r>
            <a:r>
              <a:rPr lang="el-GR" dirty="0"/>
              <a:t>προτεραιότητας στην επιλογή αεροπορικής εταιρείας με </a:t>
            </a:r>
            <a:r>
              <a:rPr lang="el-GR" dirty="0" smtClean="0"/>
              <a:t>εισιτήριο.</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274309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Αποφάσεις ΙΑΤΑ </a:t>
            </a:r>
            <a:r>
              <a:rPr lang="el-GR" sz="3000" b="0" dirty="0" smtClean="0"/>
              <a:t>2/5</a:t>
            </a:r>
            <a:endParaRPr lang="el-GR" sz="3000" b="0" dirty="0"/>
          </a:p>
        </p:txBody>
      </p:sp>
      <p:sp>
        <p:nvSpPr>
          <p:cNvPr id="3" name="Θέση περιεχομένου 2"/>
          <p:cNvSpPr>
            <a:spLocks noGrp="1"/>
          </p:cNvSpPr>
          <p:nvPr>
            <p:ph idx="1"/>
          </p:nvPr>
        </p:nvSpPr>
        <p:spPr/>
        <p:txBody>
          <a:bodyPr/>
          <a:lstStyle/>
          <a:p>
            <a:r>
              <a:rPr lang="el-GR" b="1" dirty="0"/>
              <a:t>Απόφαση  860α </a:t>
            </a:r>
            <a:r>
              <a:rPr lang="el-GR" dirty="0"/>
              <a:t>- Γενικό πρόγραμμα επιβατών κοινού συμβουλίου (PAPGJC</a:t>
            </a:r>
            <a:r>
              <a:rPr lang="el-GR" dirty="0" smtClean="0"/>
              <a:t>).</a:t>
            </a:r>
          </a:p>
          <a:p>
            <a:pPr lvl="1"/>
            <a:r>
              <a:rPr lang="el-GR" dirty="0"/>
              <a:t>Το κοινό </a:t>
            </a:r>
            <a:r>
              <a:rPr lang="el-GR" dirty="0" smtClean="0"/>
              <a:t>Συμβούλιο.</a:t>
            </a:r>
            <a:endParaRPr lang="el-GR" dirty="0"/>
          </a:p>
          <a:p>
            <a:pPr lvl="1"/>
            <a:r>
              <a:rPr lang="el-GR" dirty="0" smtClean="0"/>
              <a:t>Σύνθεση.</a:t>
            </a:r>
            <a:endParaRPr lang="el-GR" dirty="0"/>
          </a:p>
          <a:p>
            <a:pPr lvl="1"/>
            <a:r>
              <a:rPr lang="el-GR" dirty="0" smtClean="0"/>
              <a:t>Υποχρεώσεις.</a:t>
            </a:r>
            <a:endParaRPr lang="el-GR" dirty="0"/>
          </a:p>
          <a:p>
            <a:pPr lvl="1"/>
            <a:r>
              <a:rPr lang="el-GR" dirty="0" smtClean="0"/>
              <a:t>Εφαρμογή.</a:t>
            </a:r>
          </a:p>
          <a:p>
            <a:r>
              <a:rPr lang="el-GR" b="1" dirty="0"/>
              <a:t>Απόφαση  </a:t>
            </a:r>
            <a:r>
              <a:rPr lang="el-GR" b="1" dirty="0" smtClean="0"/>
              <a:t>862 </a:t>
            </a:r>
            <a:r>
              <a:rPr lang="el-GR" dirty="0" smtClean="0"/>
              <a:t>- Κοινός </a:t>
            </a:r>
            <a:r>
              <a:rPr lang="el-GR" dirty="0"/>
              <a:t>αντιπρόσωπος και συμβουλευτικές συναντήσεις αεροπορικών </a:t>
            </a:r>
            <a:r>
              <a:rPr lang="el-GR" dirty="0" smtClean="0"/>
              <a:t>εταιρειών.</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806983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Αποφάσεις ΙΑΤΑ </a:t>
            </a:r>
            <a:r>
              <a:rPr lang="el-GR" sz="3000" b="0" dirty="0" smtClean="0"/>
              <a:t>3/5</a:t>
            </a:r>
            <a:endParaRPr lang="el-GR" sz="3000" b="0" dirty="0"/>
          </a:p>
        </p:txBody>
      </p:sp>
      <p:sp>
        <p:nvSpPr>
          <p:cNvPr id="3" name="Θέση περιεχομένου 2"/>
          <p:cNvSpPr>
            <a:spLocks noGrp="1"/>
          </p:cNvSpPr>
          <p:nvPr>
            <p:ph idx="1"/>
          </p:nvPr>
        </p:nvSpPr>
        <p:spPr/>
        <p:txBody>
          <a:bodyPr/>
          <a:lstStyle/>
          <a:p>
            <a:r>
              <a:rPr lang="el-GR" b="1" dirty="0"/>
              <a:t>Απόφαση  </a:t>
            </a:r>
            <a:r>
              <a:rPr lang="el-GR" b="1" dirty="0" smtClean="0"/>
              <a:t>878</a:t>
            </a:r>
          </a:p>
          <a:p>
            <a:pPr lvl="1"/>
            <a:r>
              <a:rPr lang="el-GR" dirty="0"/>
              <a:t>Δήλωση γενικής </a:t>
            </a:r>
            <a:r>
              <a:rPr lang="el-GR" dirty="0" smtClean="0"/>
              <a:t>συμφωνίας.</a:t>
            </a:r>
            <a:endParaRPr lang="el-GR" dirty="0"/>
          </a:p>
          <a:p>
            <a:pPr lvl="1"/>
            <a:r>
              <a:rPr lang="el-GR" dirty="0" smtClean="0"/>
              <a:t>Διαδικασίες.</a:t>
            </a:r>
            <a:endParaRPr lang="el-GR" dirty="0"/>
          </a:p>
          <a:p>
            <a:pPr lvl="1"/>
            <a:r>
              <a:rPr lang="el-GR" dirty="0"/>
              <a:t>Ανακλήσεις και αποχωρήσεις της γενικής </a:t>
            </a:r>
            <a:r>
              <a:rPr lang="el-GR" dirty="0" smtClean="0"/>
              <a:t>συμφωνίας.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32670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Αποφάσεις ΙΑΤΑ </a:t>
            </a:r>
            <a:r>
              <a:rPr lang="el-GR" sz="3000" b="0" dirty="0" smtClean="0"/>
              <a:t>4/5</a:t>
            </a:r>
            <a:endParaRPr lang="el-GR" sz="3000" b="0" dirty="0"/>
          </a:p>
        </p:txBody>
      </p:sp>
      <p:sp>
        <p:nvSpPr>
          <p:cNvPr id="3" name="Θέση περιεχομένου 2"/>
          <p:cNvSpPr>
            <a:spLocks noGrp="1"/>
          </p:cNvSpPr>
          <p:nvPr>
            <p:ph idx="1"/>
          </p:nvPr>
        </p:nvSpPr>
        <p:spPr>
          <a:xfrm>
            <a:off x="35496" y="1916832"/>
            <a:ext cx="9073008" cy="4896544"/>
          </a:xfrm>
        </p:spPr>
        <p:txBody>
          <a:bodyPr numCol="2">
            <a:noAutofit/>
          </a:bodyPr>
          <a:lstStyle/>
          <a:p>
            <a:pPr lvl="1"/>
            <a:r>
              <a:rPr lang="el-GR" sz="2000" dirty="0" smtClean="0"/>
              <a:t>Καταλληλότητα αντιπροσώπου.</a:t>
            </a:r>
            <a:endParaRPr lang="el-GR" sz="2000" dirty="0"/>
          </a:p>
          <a:p>
            <a:pPr lvl="1"/>
            <a:r>
              <a:rPr lang="el-GR" sz="2000" dirty="0" smtClean="0"/>
              <a:t>Καταλληλότητα </a:t>
            </a:r>
            <a:r>
              <a:rPr lang="el-GR" sz="2000" dirty="0"/>
              <a:t>ατόμου υπεύθυνου </a:t>
            </a:r>
            <a:r>
              <a:rPr lang="el-GR" sz="2000" dirty="0" smtClean="0"/>
              <a:t>ταξιδιού.</a:t>
            </a:r>
            <a:endParaRPr lang="el-GR" sz="2000" dirty="0"/>
          </a:p>
          <a:p>
            <a:pPr lvl="1"/>
            <a:r>
              <a:rPr lang="el-GR" sz="2000" dirty="0"/>
              <a:t>Δωρεάν/ μειωμένοι ναύλοι για τους τουριστικούς συνοδούς </a:t>
            </a:r>
            <a:r>
              <a:rPr lang="el-GR" sz="2000" dirty="0" smtClean="0"/>
              <a:t>.</a:t>
            </a:r>
            <a:endParaRPr lang="el-GR" sz="2000" dirty="0"/>
          </a:p>
          <a:p>
            <a:pPr lvl="1"/>
            <a:r>
              <a:rPr lang="el-GR" sz="2000" dirty="0"/>
              <a:t>Υποδεέστερα κατάλληλα </a:t>
            </a:r>
            <a:r>
              <a:rPr lang="el-GR" sz="2000" dirty="0" smtClean="0"/>
              <a:t>άτομα.</a:t>
            </a:r>
            <a:endParaRPr lang="el-GR" sz="2000" dirty="0"/>
          </a:p>
          <a:p>
            <a:pPr lvl="1"/>
            <a:r>
              <a:rPr lang="el-GR" sz="2000" dirty="0"/>
              <a:t>Μείωση ναύλων για </a:t>
            </a:r>
            <a:r>
              <a:rPr lang="el-GR" sz="2000" dirty="0" smtClean="0"/>
              <a:t>συζύγους.</a:t>
            </a:r>
            <a:endParaRPr lang="el-GR" sz="2000" dirty="0"/>
          </a:p>
          <a:p>
            <a:pPr lvl="1"/>
            <a:r>
              <a:rPr lang="el-GR" sz="2000" dirty="0"/>
              <a:t>Χρονιαία παροχή και </a:t>
            </a:r>
            <a:r>
              <a:rPr lang="el-GR" sz="2000" dirty="0" smtClean="0"/>
              <a:t>έκπτωση.</a:t>
            </a:r>
            <a:endParaRPr lang="el-GR" sz="2000" dirty="0"/>
          </a:p>
          <a:p>
            <a:pPr lvl="1"/>
            <a:r>
              <a:rPr lang="el-GR" sz="2000" dirty="0"/>
              <a:t>Εφαρμογή σχήματος και </a:t>
            </a:r>
            <a:r>
              <a:rPr lang="el-GR" sz="2000" dirty="0" smtClean="0"/>
              <a:t>διαδικασία.</a:t>
            </a:r>
            <a:endParaRPr lang="el-GR" sz="2000" dirty="0"/>
          </a:p>
          <a:p>
            <a:pPr lvl="1"/>
            <a:r>
              <a:rPr lang="el-GR" sz="2000" dirty="0" smtClean="0"/>
              <a:t>Αποδοχή </a:t>
            </a:r>
            <a:r>
              <a:rPr lang="el-GR" sz="2000" dirty="0" smtClean="0"/>
              <a:t>διαδικασίας.</a:t>
            </a:r>
          </a:p>
          <a:p>
            <a:pPr lvl="1"/>
            <a:endParaRPr lang="el-GR" sz="2000" dirty="0"/>
          </a:p>
          <a:p>
            <a:pPr lvl="1"/>
            <a:r>
              <a:rPr lang="el-GR" sz="2000" dirty="0"/>
              <a:t>Παροχή εισιτηρίου- </a:t>
            </a:r>
            <a:r>
              <a:rPr lang="el-GR" sz="2000" dirty="0" smtClean="0"/>
              <a:t>Εκπτώσεις.</a:t>
            </a:r>
            <a:endParaRPr lang="el-GR" sz="2000" dirty="0"/>
          </a:p>
          <a:p>
            <a:pPr lvl="1"/>
            <a:r>
              <a:rPr lang="el-GR" sz="2000" dirty="0"/>
              <a:t>Έκδοση, αναφορά και έμβασμα των μειωμένων </a:t>
            </a:r>
            <a:r>
              <a:rPr lang="el-GR" sz="2000" dirty="0" smtClean="0"/>
              <a:t>εισιτηρίων-ναύλων.</a:t>
            </a:r>
            <a:endParaRPr lang="el-GR" sz="2000" dirty="0"/>
          </a:p>
          <a:p>
            <a:pPr lvl="1"/>
            <a:r>
              <a:rPr lang="el-GR" sz="2000" dirty="0"/>
              <a:t>Λογαριασμός όπου η έκδοση προηγείται συμφωνίας/ ων για τους </a:t>
            </a:r>
            <a:r>
              <a:rPr lang="el-GR" sz="2000" dirty="0" smtClean="0"/>
              <a:t>συμμετέχοντες αερομεταφορείς.</a:t>
            </a:r>
            <a:endParaRPr lang="el-GR" sz="2000" dirty="0"/>
          </a:p>
          <a:p>
            <a:pPr lvl="1"/>
            <a:r>
              <a:rPr lang="el-GR" sz="2000" dirty="0"/>
              <a:t>Αλλαγή της </a:t>
            </a:r>
            <a:r>
              <a:rPr lang="el-GR" sz="2000" dirty="0" smtClean="0"/>
              <a:t>καταλληλότητας.</a:t>
            </a:r>
            <a:endParaRPr lang="el-GR" sz="2000" dirty="0"/>
          </a:p>
          <a:p>
            <a:pPr lvl="1"/>
            <a:r>
              <a:rPr lang="el-GR" sz="2000" dirty="0"/>
              <a:t>Αναδρομική </a:t>
            </a:r>
            <a:r>
              <a:rPr lang="el-GR" sz="2000" dirty="0" smtClean="0"/>
              <a:t>αίτηση.</a:t>
            </a:r>
            <a:endParaRPr lang="el-GR" sz="2000" dirty="0"/>
          </a:p>
          <a:p>
            <a:pPr lvl="1"/>
            <a:r>
              <a:rPr lang="el-GR" sz="2000" dirty="0" smtClean="0"/>
              <a:t>Αρχεία.</a:t>
            </a:r>
            <a:endParaRPr lang="el-GR" sz="2000" dirty="0"/>
          </a:p>
          <a:p>
            <a:pPr lvl="1"/>
            <a:r>
              <a:rPr lang="el-GR" sz="2000" dirty="0"/>
              <a:t>Υποχρέωση ακρίβειας της </a:t>
            </a:r>
            <a:r>
              <a:rPr lang="el-GR" sz="2000" dirty="0" smtClean="0"/>
              <a:t>αίτησης.</a:t>
            </a:r>
            <a:endParaRPr lang="el-GR" sz="2000" dirty="0"/>
          </a:p>
          <a:p>
            <a:pPr lvl="1"/>
            <a:endParaRPr lang="el-GR" sz="2000" dirty="0"/>
          </a:p>
        </p:txBody>
      </p:sp>
      <p:sp>
        <p:nvSpPr>
          <p:cNvPr id="4" name="Θέση αριθμού διαφάνειας 3"/>
          <p:cNvSpPr>
            <a:spLocks noGrp="1"/>
          </p:cNvSpPr>
          <p:nvPr>
            <p:ph type="sldNum" sz="quarter" idx="12"/>
          </p:nvPr>
        </p:nvSpPr>
        <p:spPr>
          <a:xfrm>
            <a:off x="7038032" y="6492875"/>
            <a:ext cx="2133600" cy="365125"/>
          </a:xfrm>
        </p:spPr>
        <p:txBody>
          <a:bodyPr/>
          <a:lstStyle/>
          <a:p>
            <a:pPr>
              <a:defRPr/>
            </a:pPr>
            <a:fld id="{7E55E3B3-0445-4CFC-BED8-763D4409E61F}" type="slidenum">
              <a:rPr lang="el-GR" smtClean="0"/>
              <a:pPr>
                <a:defRPr/>
              </a:pPr>
              <a:t>12</a:t>
            </a:fld>
            <a:endParaRPr lang="el-GR" dirty="0"/>
          </a:p>
        </p:txBody>
      </p:sp>
      <p:sp>
        <p:nvSpPr>
          <p:cNvPr id="5" name="Ορθογώνιο 4"/>
          <p:cNvSpPr/>
          <p:nvPr/>
        </p:nvSpPr>
        <p:spPr>
          <a:xfrm>
            <a:off x="398509" y="1268760"/>
            <a:ext cx="8424936" cy="769441"/>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sz="2000" b="1" dirty="0">
                <a:solidFill>
                  <a:prstClr val="black"/>
                </a:solidFill>
                <a:latin typeface="Calibri"/>
              </a:rPr>
              <a:t>Απόφαση  880 </a:t>
            </a:r>
            <a:r>
              <a:rPr lang="el-GR" sz="2000" dirty="0">
                <a:solidFill>
                  <a:prstClr val="black"/>
                </a:solidFill>
                <a:latin typeface="Calibri"/>
              </a:rPr>
              <a:t>- Μειωμένα εισιτήρια για διαπιστευμένους αντιπροσώπους ειδών επιβάτη.</a:t>
            </a:r>
          </a:p>
        </p:txBody>
      </p:sp>
      <p:cxnSp>
        <p:nvCxnSpPr>
          <p:cNvPr id="7" name="Ευθεία γραμμή σύνδεσης 6"/>
          <p:cNvCxnSpPr/>
          <p:nvPr/>
        </p:nvCxnSpPr>
        <p:spPr>
          <a:xfrm>
            <a:off x="4788024" y="2038201"/>
            <a:ext cx="0" cy="4631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653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Αποφάσεις ΙΑΤΑ </a:t>
            </a:r>
            <a:r>
              <a:rPr lang="el-GR" sz="3000" b="0" dirty="0" smtClean="0"/>
              <a:t>5/5</a:t>
            </a:r>
            <a:endParaRPr lang="el-GR" sz="3000" b="0" dirty="0"/>
          </a:p>
        </p:txBody>
      </p:sp>
      <p:sp>
        <p:nvSpPr>
          <p:cNvPr id="3" name="Θέση περιεχομένου 2"/>
          <p:cNvSpPr>
            <a:spLocks noGrp="1"/>
          </p:cNvSpPr>
          <p:nvPr>
            <p:ph idx="1"/>
          </p:nvPr>
        </p:nvSpPr>
        <p:spPr/>
        <p:txBody>
          <a:bodyPr/>
          <a:lstStyle/>
          <a:p>
            <a:r>
              <a:rPr lang="el-GR" b="1" dirty="0"/>
              <a:t>ΑΠΟΦΑΣΗ </a:t>
            </a:r>
            <a:r>
              <a:rPr lang="el-GR" b="1" dirty="0" smtClean="0"/>
              <a:t>880α</a:t>
            </a:r>
            <a:r>
              <a:rPr lang="el-GR" b="1" dirty="0"/>
              <a:t> </a:t>
            </a:r>
            <a:r>
              <a:rPr lang="el-GR" dirty="0"/>
              <a:t>- Δελτίο ταυτότητας ταξιδιωτικού πράκτορα </a:t>
            </a:r>
            <a:r>
              <a:rPr lang="el-GR" dirty="0" smtClean="0"/>
              <a:t>ΙΑΤΑ.</a:t>
            </a:r>
          </a:p>
          <a:p>
            <a:pPr lvl="1"/>
            <a:r>
              <a:rPr lang="el-GR" dirty="0"/>
              <a:t>Τα μέλη που </a:t>
            </a:r>
            <a:r>
              <a:rPr lang="el-GR" dirty="0" smtClean="0"/>
              <a:t>συμμετέχουν.</a:t>
            </a:r>
            <a:endParaRPr lang="el-GR" dirty="0"/>
          </a:p>
          <a:p>
            <a:pPr lvl="1"/>
            <a:r>
              <a:rPr lang="el-GR" dirty="0"/>
              <a:t>Έκδοση, αρχεία, αναφορές και έμβασμα των μειωμένων </a:t>
            </a:r>
            <a:r>
              <a:rPr lang="el-GR" dirty="0" smtClean="0"/>
              <a:t>εισιτηρίων-ναύλων.</a:t>
            </a:r>
            <a:endParaRPr lang="el-GR" dirty="0"/>
          </a:p>
          <a:p>
            <a:pPr lvl="1"/>
            <a:r>
              <a:rPr lang="el-GR" dirty="0"/>
              <a:t>Μείωση εισιτηρίου για </a:t>
            </a:r>
            <a:r>
              <a:rPr lang="el-GR" dirty="0" smtClean="0"/>
              <a:t>συζύγους.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4218515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«Τουρισμός και Αερομεταφορές. </a:t>
            </a:r>
            <a:r>
              <a:rPr lang="el-GR" sz="2000" dirty="0" smtClean="0"/>
              <a:t>Ενότητα 7</a:t>
            </a:r>
            <a:r>
              <a:rPr lang="en-US" sz="2000" dirty="0" smtClean="0"/>
              <a:t>:</a:t>
            </a:r>
            <a:r>
              <a:rPr lang="el-GR" sz="2000" dirty="0" smtClean="0"/>
              <a:t> Ε-</a:t>
            </a:r>
            <a:r>
              <a:rPr lang="en-US" sz="2000" dirty="0" smtClean="0"/>
              <a:t>Ticketing</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Ηλεκτρονικά Εισιτήρια</a:t>
            </a:r>
            <a:r>
              <a:rPr lang="en-US" dirty="0" smtClean="0"/>
              <a:t/>
            </a:r>
            <a:br>
              <a:rPr lang="en-US" dirty="0" smtClean="0"/>
            </a:br>
            <a:r>
              <a:rPr lang="en-US" dirty="0" smtClean="0"/>
              <a:t>E-Ticketing</a:t>
            </a:r>
            <a:endParaRPr lang="el-GR" dirty="0"/>
          </a:p>
        </p:txBody>
      </p:sp>
      <p:sp>
        <p:nvSpPr>
          <p:cNvPr id="3" name="Θέση περιεχομένου 2"/>
          <p:cNvSpPr>
            <a:spLocks noGrp="1"/>
          </p:cNvSpPr>
          <p:nvPr>
            <p:ph idx="1"/>
          </p:nvPr>
        </p:nvSpPr>
        <p:spPr/>
        <p:txBody>
          <a:bodyPr/>
          <a:lstStyle/>
          <a:p>
            <a:r>
              <a:rPr lang="el-GR" dirty="0"/>
              <a:t>Τα ηλεκτρονικά εισιτήρια μπορούν να αγοραστούν τηλεφωνικώς, μέσω του Διαδικτύου, στους μετρητές αερογραμμών ή τους ταξιδιωτικούς πράκτορες</a:t>
            </a:r>
            <a:r>
              <a:rPr lang="el-GR" dirty="0" smtClean="0"/>
              <a:t>.</a:t>
            </a:r>
            <a:endParaRPr lang="en-US" dirty="0" smtClean="0"/>
          </a:p>
          <a:p>
            <a:r>
              <a:rPr lang="el-GR" dirty="0"/>
              <a:t>Η ιδέα πίσω από την πώληση ηλεκτρονικών εισιτηρίων είναι να αφαιρεθεί η γραφική εργασία από την </a:t>
            </a:r>
            <a:r>
              <a:rPr lang="el-GR" dirty="0" smtClean="0"/>
              <a:t>πώληση</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802615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Πλεονεκτήματα της </a:t>
            </a:r>
            <a:r>
              <a:rPr lang="el-GR" dirty="0" smtClean="0"/>
              <a:t>ηλεκτρονικής</a:t>
            </a:r>
            <a:br>
              <a:rPr lang="el-GR" dirty="0" smtClean="0"/>
            </a:br>
            <a:r>
              <a:rPr lang="el-GR" dirty="0" smtClean="0"/>
              <a:t> </a:t>
            </a:r>
            <a:r>
              <a:rPr lang="el-GR" dirty="0"/>
              <a:t>πώλησης εισιτηρίων</a:t>
            </a:r>
          </a:p>
        </p:txBody>
      </p:sp>
      <p:sp>
        <p:nvSpPr>
          <p:cNvPr id="3" name="Θέση περιεχομένου 2"/>
          <p:cNvSpPr>
            <a:spLocks noGrp="1"/>
          </p:cNvSpPr>
          <p:nvPr>
            <p:ph idx="1"/>
          </p:nvPr>
        </p:nvSpPr>
        <p:spPr/>
        <p:txBody>
          <a:bodyPr>
            <a:normAutofit fontScale="92500" lnSpcReduction="10000"/>
          </a:bodyPr>
          <a:lstStyle/>
          <a:p>
            <a:r>
              <a:rPr lang="el-GR" dirty="0"/>
              <a:t>Για τις </a:t>
            </a:r>
            <a:r>
              <a:rPr lang="el-GR" dirty="0" smtClean="0"/>
              <a:t>αερογραμμές:</a:t>
            </a:r>
            <a:endParaRPr lang="el-GR" dirty="0"/>
          </a:p>
          <a:p>
            <a:pPr lvl="1"/>
            <a:r>
              <a:rPr lang="el-GR" dirty="0" smtClean="0"/>
              <a:t>Αποταμίευση </a:t>
            </a:r>
            <a:r>
              <a:rPr lang="el-GR" dirty="0"/>
              <a:t>στις δαπάνες διανομής εισιτηρίων,</a:t>
            </a:r>
          </a:p>
          <a:p>
            <a:pPr lvl="1"/>
            <a:r>
              <a:rPr lang="el-GR" dirty="0" smtClean="0"/>
              <a:t>Αποταμίευση </a:t>
            </a:r>
            <a:r>
              <a:rPr lang="el-GR" dirty="0"/>
              <a:t>στις διαδικασίες λογιστικής και τιμολόγησης,</a:t>
            </a:r>
          </a:p>
          <a:p>
            <a:pPr lvl="1"/>
            <a:r>
              <a:rPr lang="el-GR" dirty="0" smtClean="0"/>
              <a:t>Μείωση </a:t>
            </a:r>
            <a:r>
              <a:rPr lang="el-GR" dirty="0"/>
              <a:t>δαπανών που συνδέονται με τα εισιτήρια εγγράφου.</a:t>
            </a:r>
          </a:p>
          <a:p>
            <a:r>
              <a:rPr lang="el-GR" dirty="0"/>
              <a:t>Για τους </a:t>
            </a:r>
            <a:r>
              <a:rPr lang="el-GR" dirty="0" smtClean="0"/>
              <a:t>καταναλωτές:</a:t>
            </a:r>
            <a:endParaRPr lang="el-GR" dirty="0"/>
          </a:p>
          <a:p>
            <a:pPr lvl="1"/>
            <a:r>
              <a:rPr lang="el-GR" dirty="0" smtClean="0"/>
              <a:t>Ευκολία στη </a:t>
            </a:r>
            <a:r>
              <a:rPr lang="el-GR" dirty="0"/>
              <a:t>χρήση,</a:t>
            </a:r>
          </a:p>
          <a:p>
            <a:pPr lvl="1"/>
            <a:r>
              <a:rPr lang="el-GR" dirty="0" smtClean="0"/>
              <a:t>Αδυναμία </a:t>
            </a:r>
            <a:r>
              <a:rPr lang="el-GR" dirty="0"/>
              <a:t>της απώλειας εισιτηρίων,</a:t>
            </a:r>
          </a:p>
          <a:p>
            <a:pPr lvl="1"/>
            <a:r>
              <a:rPr lang="el-GR" dirty="0" smtClean="0"/>
              <a:t>Ευελιξία</a:t>
            </a:r>
            <a:r>
              <a:rPr lang="el-GR" dirty="0"/>
              <a:t>,</a:t>
            </a:r>
          </a:p>
          <a:p>
            <a:pPr lvl="1"/>
            <a:r>
              <a:rPr lang="el-GR" dirty="0" smtClean="0"/>
              <a:t>Εξοικονόμηση </a:t>
            </a:r>
            <a:r>
              <a:rPr lang="el-GR" dirty="0"/>
              <a:t>χρόνου,</a:t>
            </a:r>
          </a:p>
          <a:p>
            <a:pPr lvl="1"/>
            <a:r>
              <a:rPr lang="el-GR" dirty="0" smtClean="0"/>
              <a:t>Γρηγορότερη </a:t>
            </a:r>
            <a:r>
              <a:rPr lang="el-GR" dirty="0"/>
              <a:t>είσοδος.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5" name="Ορθογώνιο 4"/>
          <p:cNvSpPr/>
          <p:nvPr/>
        </p:nvSpPr>
        <p:spPr>
          <a:xfrm>
            <a:off x="19729" y="6488668"/>
            <a:ext cx="2458045" cy="307777"/>
          </a:xfrm>
          <a:prstGeom prst="rect">
            <a:avLst/>
          </a:prstGeom>
        </p:spPr>
        <p:txBody>
          <a:bodyPr wrap="none">
            <a:spAutoFit/>
          </a:bodyPr>
          <a:lstStyle/>
          <a:p>
            <a:r>
              <a:rPr lang="el-GR" sz="1400" dirty="0">
                <a:latin typeface="+mn-lt"/>
              </a:rPr>
              <a:t>Πηγή: με βάση τον Tyler (2000)</a:t>
            </a:r>
          </a:p>
        </p:txBody>
      </p:sp>
    </p:spTree>
    <p:extLst>
      <p:ext uri="{BB962C8B-B14F-4D97-AF65-F5344CB8AC3E}">
        <p14:creationId xmlns:p14="http://schemas.microsoft.com/office/powerpoint/2010/main" val="4199633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Προβλήματα </a:t>
            </a:r>
            <a:r>
              <a:rPr lang="el-GR" dirty="0" smtClean="0"/>
              <a:t>με </a:t>
            </a:r>
            <a:r>
              <a:rPr lang="el-GR" dirty="0"/>
              <a:t>τη χρήση των </a:t>
            </a:r>
            <a:r>
              <a:rPr lang="el-GR" dirty="0" smtClean="0"/>
              <a:t/>
            </a:r>
            <a:br>
              <a:rPr lang="el-GR" dirty="0" smtClean="0"/>
            </a:br>
            <a:r>
              <a:rPr lang="el-GR" dirty="0" smtClean="0"/>
              <a:t>ηλεκτρονικών </a:t>
            </a:r>
            <a:r>
              <a:rPr lang="el-GR" dirty="0"/>
              <a:t>εισιτηρίων</a:t>
            </a:r>
          </a:p>
        </p:txBody>
      </p:sp>
      <p:sp>
        <p:nvSpPr>
          <p:cNvPr id="3" name="Θέση περιεχομένου 2"/>
          <p:cNvSpPr>
            <a:spLocks noGrp="1"/>
          </p:cNvSpPr>
          <p:nvPr>
            <p:ph idx="1"/>
          </p:nvPr>
        </p:nvSpPr>
        <p:spPr/>
        <p:txBody>
          <a:bodyPr>
            <a:normAutofit fontScale="92500"/>
          </a:bodyPr>
          <a:lstStyle/>
          <a:p>
            <a:r>
              <a:rPr lang="el-GR" dirty="0"/>
              <a:t>Οι κυβερνητικοί κανονισμοί απαιτούν αρκετές «προειδοποιήσεις» που πρέπουν να παρασχεθούν στους επιβάτες τόσο των διεθνών πτήσεων όσο και των ευρωπαϊκών. </a:t>
            </a:r>
            <a:endParaRPr lang="el-GR" dirty="0" smtClean="0"/>
          </a:p>
          <a:p>
            <a:r>
              <a:rPr lang="el-GR" dirty="0" smtClean="0"/>
              <a:t>Τα </a:t>
            </a:r>
            <a:r>
              <a:rPr lang="el-GR" dirty="0"/>
              <a:t>ηλεκτρονικά εισιτήρια δεν μπορούν να χρησιμοποιηθούν από τον επιβάτη στα ταξίδια με περισσότερους από τέσσερις τομείς πτήσεις ή εκείνους που περιλαμβάνουν περισσότερους από τέσσερις διαφορετικούς μεταφορείς.</a:t>
            </a:r>
          </a:p>
          <a:p>
            <a:r>
              <a:rPr lang="el-GR" dirty="0" smtClean="0"/>
              <a:t>Εάν </a:t>
            </a:r>
            <a:r>
              <a:rPr lang="el-GR" dirty="0"/>
              <a:t>ένας επιβάτης, με ένα ηλεκτρονικό εισιτήριο  χάσει μια πτήση ή πρέπει να κάνει μια αλλαγή προγράμματος , είναι δύσκολο για άλλους μεταφορείς να τιμολογήσουν τα εισιτήρια χωρίς απόδειξη. (Σημείωση: τα ηλεκτρονικά εισιτήρια επικοινωνούν μεταξύ τους τώρα πια).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
        <p:nvSpPr>
          <p:cNvPr id="5" name="Ορθογώνιο 4"/>
          <p:cNvSpPr/>
          <p:nvPr/>
        </p:nvSpPr>
        <p:spPr>
          <a:xfrm>
            <a:off x="19729" y="6488668"/>
            <a:ext cx="2458045" cy="307777"/>
          </a:xfrm>
          <a:prstGeom prst="rect">
            <a:avLst/>
          </a:prstGeom>
        </p:spPr>
        <p:txBody>
          <a:bodyPr wrap="none">
            <a:spAutoFit/>
          </a:bodyPr>
          <a:lstStyle/>
          <a:p>
            <a:r>
              <a:rPr lang="el-GR" sz="1400" dirty="0">
                <a:latin typeface="+mn-lt"/>
              </a:rPr>
              <a:t>Πηγή: με βάση τον Tyler (2000)</a:t>
            </a:r>
          </a:p>
        </p:txBody>
      </p:sp>
    </p:spTree>
    <p:extLst>
      <p:ext uri="{BB962C8B-B14F-4D97-AF65-F5344CB8AC3E}">
        <p14:creationId xmlns:p14="http://schemas.microsoft.com/office/powerpoint/2010/main" val="3709987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Έκδοση των ηλεκτρονικών εισιτηρίων</a:t>
            </a:r>
          </a:p>
        </p:txBody>
      </p:sp>
      <p:sp>
        <p:nvSpPr>
          <p:cNvPr id="3" name="Θέση περιεχομένου 2"/>
          <p:cNvSpPr>
            <a:spLocks noGrp="1"/>
          </p:cNvSpPr>
          <p:nvPr>
            <p:ph idx="1"/>
          </p:nvPr>
        </p:nvSpPr>
        <p:spPr/>
        <p:txBody>
          <a:bodyPr/>
          <a:lstStyle/>
          <a:p>
            <a:r>
              <a:rPr lang="el-GR" dirty="0"/>
              <a:t>Ο εκπρόσωπος θα πρέπει να συμμορφωθεί με τις εκδιδόμενες οδηγίες από το BSP και τον φορέα εισιτηρίου σε σχέση με τη έκδοση και την αναφορά των ηλεκτρονικών </a:t>
            </a:r>
            <a:r>
              <a:rPr lang="el-GR" dirty="0" smtClean="0"/>
              <a:t>εισιτηρίων.</a:t>
            </a:r>
          </a:p>
          <a:p>
            <a:pPr lvl="1"/>
            <a:r>
              <a:rPr lang="el-GR" dirty="0"/>
              <a:t>Εγκατάσταση ηλεκτρονικού εισιτηρίου (ELT</a:t>
            </a:r>
            <a:r>
              <a:rPr lang="el-GR" dirty="0" smtClean="0"/>
              <a:t>).</a:t>
            </a:r>
            <a:endParaRPr lang="el-GR" dirty="0"/>
          </a:p>
          <a:p>
            <a:pPr lvl="1"/>
            <a:r>
              <a:rPr lang="el-GR" dirty="0"/>
              <a:t>Αρχεία μεταφοράς και φορέας αναγνωρισμένων </a:t>
            </a:r>
            <a:r>
              <a:rPr lang="el-GR" dirty="0" smtClean="0"/>
              <a:t>πιάτων.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867047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Ελάχιστοι κανόνες ασφάλειας</a:t>
            </a:r>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smtClean="0"/>
              <a:t>Ο </a:t>
            </a:r>
            <a:r>
              <a:rPr lang="el-GR" dirty="0"/>
              <a:t>αιτούμενος πρέπει να συναντήσει τους ελάχιστους κανόνες ασφάλειας για το ELT, εγκατεστημένους από το Συμβούλιο από καιρό σε καιρό, και δημοσιευμένους σαν ένα τοπικό συμπλήρωμα στο BSP εγχειρίδιο για αντιπροσώπους.</a:t>
            </a:r>
          </a:p>
          <a:p>
            <a:pPr marL="457200" indent="-457200">
              <a:buFont typeface="+mj-lt"/>
              <a:buAutoNum type="arabicPeriod"/>
            </a:pPr>
            <a:r>
              <a:rPr lang="el-GR" dirty="0" smtClean="0"/>
              <a:t>Ένα </a:t>
            </a:r>
            <a:r>
              <a:rPr lang="el-GR" dirty="0"/>
              <a:t>ELT που δεν κατέχει τις ελάχιστες απαιτήσεις ασφαλείας, εγκαθιστούμενες από το Συμβούλιο, πρέπει να ακυρωθεί σύμφωνα με το ψήφισμα 810, παράγραφος Α, μέχρι ότου αυτοί οι κανόνες εφαρμοσθούν στον χώρο ηλεκτρονικού εισιτηρίου.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54532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Ειδικά κριτήρια για την έγκριση και διατήρηση εγκατάστασης δορυφορικού εκτυπωτή εισιτηρίων</a:t>
            </a:r>
          </a:p>
        </p:txBody>
      </p:sp>
      <p:sp>
        <p:nvSpPr>
          <p:cNvPr id="3" name="Θέση περιεχομένου 2"/>
          <p:cNvSpPr>
            <a:spLocks noGrp="1"/>
          </p:cNvSpPr>
          <p:nvPr>
            <p:ph idx="1"/>
          </p:nvPr>
        </p:nvSpPr>
        <p:spPr/>
        <p:txBody>
          <a:bodyPr>
            <a:normAutofit/>
          </a:bodyPr>
          <a:lstStyle/>
          <a:p>
            <a:r>
              <a:rPr lang="el-GR" sz="2300" dirty="0"/>
              <a:t>Κάθε διορισμένος πράκτορας του BSP μπορεί να κάνει αίτηση στην ειδική φόρμα για να εγκαταστήσει στην επιχείρηση του δορυφορικό εκτυπωτής εισιτηρίων.</a:t>
            </a:r>
          </a:p>
          <a:p>
            <a:r>
              <a:rPr lang="el-GR" sz="2300" dirty="0"/>
              <a:t>Ο πράκτορας πρέπει να κατέχει τη σχετική νόμιμη επικυρωμένη άδεια για να λειτουργήσει τον δορυφορικό εκτυπωτή. </a:t>
            </a:r>
          </a:p>
          <a:p>
            <a:r>
              <a:rPr lang="el-GR" sz="2300" dirty="0"/>
              <a:t>Η θέση διανομής εισιτηρίων και ο δορυφορικός εκτυπωτής τηλεχειρίζονται και ελέγχονται από την </a:t>
            </a:r>
            <a:r>
              <a:rPr lang="el-GR" sz="2300" dirty="0" smtClean="0"/>
              <a:t>θέση </a:t>
            </a:r>
            <a:r>
              <a:rPr lang="el-GR" sz="2300" dirty="0" smtClean="0"/>
              <a:t>του οικοδεσπότη</a:t>
            </a:r>
            <a:r>
              <a:rPr lang="el-GR" sz="2300" dirty="0" smtClean="0"/>
              <a:t> </a:t>
            </a:r>
            <a:r>
              <a:rPr lang="el-GR" sz="2300" dirty="0"/>
              <a:t>που διευκρινίζεται στην αίτηση και είναι εγκατεστημένη στην χώρα του πράκτορα</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346770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ΑΠΟΦΑΣΗ 800</a:t>
            </a:r>
            <a:r>
              <a:rPr lang="en-US" dirty="0"/>
              <a:t>d</a:t>
            </a:r>
            <a:endParaRPr lang="el-GR" dirty="0"/>
          </a:p>
        </p:txBody>
      </p:sp>
      <p:sp>
        <p:nvSpPr>
          <p:cNvPr id="3" name="Θέση περιεχομένου 2"/>
          <p:cNvSpPr>
            <a:spLocks noGrp="1"/>
          </p:cNvSpPr>
          <p:nvPr>
            <p:ph idx="1"/>
          </p:nvPr>
        </p:nvSpPr>
        <p:spPr/>
        <p:txBody>
          <a:bodyPr/>
          <a:lstStyle/>
          <a:p>
            <a:r>
              <a:rPr lang="el-GR" dirty="0"/>
              <a:t>Ο σκοπός αυτής της απόφασης είναι να διευκρινίσει στους διαπιστευμένους πράκτορες τις ποικίλες διαθέσιμες εναλλακτικές στην εκτύπωση εισιτηρίων. </a:t>
            </a:r>
            <a:endParaRPr lang="el-GR" dirty="0" smtClean="0"/>
          </a:p>
          <a:p>
            <a:r>
              <a:rPr lang="el-GR" dirty="0" smtClean="0"/>
              <a:t>Η </a:t>
            </a:r>
            <a:r>
              <a:rPr lang="el-GR" dirty="0"/>
              <a:t>εφαρμογή και οι κανόνες για τον χειρισμό κάθε παροχής εμπεριέχονται σε αυτή την απόφαση και αναφέρονται σε κάθε εναλλακτική δυνατότητα.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476955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ΑΠΟΦΑΣΗ 898a </a:t>
            </a:r>
            <a:br>
              <a:rPr lang="el-GR" dirty="0"/>
            </a:br>
            <a:r>
              <a:rPr lang="el-GR" sz="3000" b="0" dirty="0" smtClean="0"/>
              <a:t>Υπηρεσίες </a:t>
            </a:r>
            <a:r>
              <a:rPr lang="el-GR" sz="3000" b="0" dirty="0"/>
              <a:t>παροχής ηλεκτρονικών κρατήσεων</a:t>
            </a:r>
          </a:p>
        </p:txBody>
      </p:sp>
      <p:sp>
        <p:nvSpPr>
          <p:cNvPr id="3" name="Θέση περιεχομένου 2"/>
          <p:cNvSpPr>
            <a:spLocks noGrp="1"/>
          </p:cNvSpPr>
          <p:nvPr>
            <p:ph idx="1"/>
          </p:nvPr>
        </p:nvSpPr>
        <p:spPr/>
        <p:txBody>
          <a:bodyPr/>
          <a:lstStyle/>
          <a:p>
            <a:r>
              <a:rPr lang="el-GR" dirty="0"/>
              <a:t>Ο σκοπός αυτής της απόφασης είναι να εξακριβώσει το σημείο των πωλήσεων των διεθνών αεροπορικών μέσων μεταφοράς και να το συσχετίσει με τις ταξιδιωτικές και τις τουριστικές διευθετήσεις των μελών και άλλων ταξιδιωτικών αρχών, με τις υπηρεσίες κρατήσεων που παρέχουν μέσω της απ’ ευθείας υπηρεσίας </a:t>
            </a:r>
            <a:r>
              <a:rPr lang="el-GR" dirty="0" smtClean="0"/>
              <a:t>πληροφοριών.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1446767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55</TotalTime>
  <Words>1324</Words>
  <Application>Microsoft Office PowerPoint</Application>
  <PresentationFormat>Προβολή στην οθόνη (4:3)</PresentationFormat>
  <Paragraphs>153</Paragraphs>
  <Slides>21</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21</vt:i4>
      </vt:variant>
    </vt:vector>
  </HeadingPairs>
  <TitlesOfParts>
    <vt:vector size="23" baseType="lpstr">
      <vt:lpstr>exo-opistho_simeiomata</vt:lpstr>
      <vt:lpstr>OC_template_updated</vt:lpstr>
      <vt:lpstr>Τουρισμός και Αερομεταφορές</vt:lpstr>
      <vt:lpstr>Ηλεκτρονικά Εισιτήρια E-Ticketing</vt:lpstr>
      <vt:lpstr>Πλεονεκτήματα της ηλεκτρονικής  πώλησης εισιτηρίων</vt:lpstr>
      <vt:lpstr>Προβλήματα με τη χρήση των  ηλεκτρονικών εισιτηρίων</vt:lpstr>
      <vt:lpstr>Έκδοση των ηλεκτρονικών εισιτηρίων</vt:lpstr>
      <vt:lpstr>Ελάχιστοι κανόνες ασφάλειας</vt:lpstr>
      <vt:lpstr>Ειδικά κριτήρια για την έγκριση και διατήρηση εγκατάστασης δορυφορικού εκτυπωτή εισιτηρίων</vt:lpstr>
      <vt:lpstr>ΑΠΟΦΑΣΗ 800d</vt:lpstr>
      <vt:lpstr>ΑΠΟΦΑΣΗ 898a  Υπηρεσίες παροχής ηλεκτρονικών κρατήσεων</vt:lpstr>
      <vt:lpstr>Αποφάσεις ΙΑΤΑ 1/5</vt:lpstr>
      <vt:lpstr>Αποφάσεις ΙΑΤΑ 2/5</vt:lpstr>
      <vt:lpstr>Αποφάσεις ΙΑΤΑ 3/5</vt:lpstr>
      <vt:lpstr>Αποφάσεις ΙΑΤΑ 4/5</vt:lpstr>
      <vt:lpstr>Αποφάσεις ΙΑΤΑ 5/5</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Τουρισμός και Αερομεταφορές</dc:title>
  <dc:creator>opencourses@teiath.gr</dc:creator>
  <cp:lastModifiedBy>natasakar new</cp:lastModifiedBy>
  <cp:revision>6</cp:revision>
  <dcterms:created xsi:type="dcterms:W3CDTF">2015-04-20T05:39:19Z</dcterms:created>
  <dcterms:modified xsi:type="dcterms:W3CDTF">2015-06-26T10:40:55Z</dcterms:modified>
</cp:coreProperties>
</file>