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8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59" r:id="rId32"/>
    <p:sldId id="260" r:id="rId33"/>
    <p:sldId id="261" r:id="rId34"/>
    <p:sldId id="296" r:id="rId35"/>
    <p:sldId id="297" r:id="rId36"/>
    <p:sldId id="295" r:id="rId37"/>
    <p:sldId id="263" r:id="rId38"/>
    <p:sldId id="265" r:id="rId39"/>
  </p:sldIdLst>
  <p:sldSz cx="9144000" cy="6858000" type="screen4x3"/>
  <p:notesSz cx="7104063" cy="10234613"/>
  <p:custDataLst>
    <p:tags r:id="rId42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820000"/>
    <a:srgbClr val="0F69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3F9FA"/>
          </a:solidFill>
        </a:fill>
      </a:tcStyle>
    </a:wholeTbl>
    <a:band1H>
      <a:tcStyle>
        <a:tcBdr/>
        <a:fill>
          <a:solidFill>
            <a:srgbClr val="E7F3F4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E7F3F4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BBE0E3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BBE0E3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BBE0E3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BBE0E3"/>
          </a:solidFill>
        </a:fill>
      </a:tcStyle>
    </a:firstRow>
  </a:tblStyle>
  <a:tblStyle styleId="{5940675A-B579-460E-94D1-54222C63F5D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</a:tblStyle>
  <a:tblStyle styleId="{2D5ABB26-0587-4C30-8999-92F81FD0307C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/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78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78163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9075" tIns="49542" rIns="99075" bIns="49542" anchor="t" anchorCtr="0" compatLnSpc="1">
            <a:noAutofit/>
          </a:bodyPr>
          <a:lstStyle/>
          <a:p>
            <a:pPr marL="0" marR="0" lvl="0" indent="0" algn="l" defTabSz="99059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3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Rectangle 3"/>
          <p:cNvSpPr txBox="1">
            <a:spLocks noGrp="1"/>
          </p:cNvSpPr>
          <p:nvPr>
            <p:ph type="dt" sz="quarter" idx="1"/>
          </p:nvPr>
        </p:nvSpPr>
        <p:spPr>
          <a:xfrm>
            <a:off x="4024310" y="0"/>
            <a:ext cx="3078163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9075" tIns="49542" rIns="99075" bIns="49542" anchor="t" anchorCtr="0" compatLnSpc="1">
            <a:noAutofit/>
          </a:bodyPr>
          <a:lstStyle/>
          <a:p>
            <a:pPr marL="0" marR="0" lvl="0" indent="0" algn="r" defTabSz="99059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4110DCF-0BEA-44A3-B1B1-BA825BFE431B}" type="datetime1">
              <a:rPr lang="el-GR" sz="13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pPr marL="0" marR="0" lvl="0" indent="0" algn="r" defTabSz="990596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29/5/2015</a:t>
            </a:fld>
            <a:endParaRPr lang="el-GR" sz="13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Rectangle 4"/>
          <p:cNvSpPr txBox="1">
            <a:spLocks noGrp="1"/>
          </p:cNvSpPr>
          <p:nvPr>
            <p:ph type="ftr" sz="quarter" idx="2"/>
          </p:nvPr>
        </p:nvSpPr>
        <p:spPr>
          <a:xfrm>
            <a:off x="0" y="9721845"/>
            <a:ext cx="3078163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9075" tIns="49542" rIns="99075" bIns="49542" anchor="b" anchorCtr="0" compatLnSpc="1">
            <a:noAutofit/>
          </a:bodyPr>
          <a:lstStyle/>
          <a:p>
            <a:pPr marL="0" marR="0" lvl="0" indent="0" algn="l" defTabSz="99059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3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Rectangle 5"/>
          <p:cNvSpPr txBox="1">
            <a:spLocks noGrp="1"/>
          </p:cNvSpPr>
          <p:nvPr>
            <p:ph type="sldNum" sz="quarter" idx="3"/>
          </p:nvPr>
        </p:nvSpPr>
        <p:spPr>
          <a:xfrm>
            <a:off x="4024310" y="9721845"/>
            <a:ext cx="3078163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9075" tIns="49542" rIns="99075" bIns="49542" anchor="b" anchorCtr="0" compatLnSpc="1">
            <a:noAutofit/>
          </a:bodyPr>
          <a:lstStyle/>
          <a:p>
            <a:pPr marL="0" marR="0" lvl="0" indent="0" algn="r" defTabSz="99059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DCD5FC0-8210-438B-8AD4-BA16425570C0}" type="slidenum">
              <a:t>‹#›</a:t>
            </a:fld>
            <a:endParaRPr lang="el-GR" sz="13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288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78163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9075" tIns="49542" rIns="99075" bIns="49542" anchor="t" anchorCtr="0" compatLnSpc="1">
            <a:noAutofit/>
          </a:bodyPr>
          <a:lstStyle>
            <a:lvl1pPr marL="0" marR="0" lvl="0" indent="0" algn="l" defTabSz="9905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3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endParaRPr lang="el-GR"/>
          </a:p>
        </p:txBody>
      </p:sp>
      <p:sp>
        <p:nvSpPr>
          <p:cNvPr id="3" name="2 - Θέση ημερομηνίας"/>
          <p:cNvSpPr txBox="1">
            <a:spLocks noGrp="1"/>
          </p:cNvSpPr>
          <p:nvPr>
            <p:ph type="dt" idx="1"/>
          </p:nvPr>
        </p:nvSpPr>
        <p:spPr>
          <a:xfrm>
            <a:off x="4024310" y="0"/>
            <a:ext cx="3078163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9075" tIns="49542" rIns="99075" bIns="49542" anchor="t" anchorCtr="0" compatLnSpc="1">
            <a:noAutofit/>
          </a:bodyPr>
          <a:lstStyle>
            <a:lvl1pPr marL="0" marR="0" lvl="0" indent="0" algn="r" defTabSz="9905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3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fld id="{1B9E637A-E7E2-47C2-AE2D-1B9EA8F8F951}" type="datetime1">
              <a:rPr lang="el-GR"/>
              <a:pPr lvl="0"/>
              <a:t>29/5/2015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9" y="768352"/>
            <a:ext cx="5116516" cy="3836986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4 - Θέση σημειώσεων"/>
          <p:cNvSpPr txBox="1">
            <a:spLocks noGrp="1"/>
          </p:cNvSpPr>
          <p:nvPr>
            <p:ph type="body" sz="quarter" idx="3"/>
          </p:nvPr>
        </p:nvSpPr>
        <p:spPr>
          <a:xfrm>
            <a:off x="711202" y="4860922"/>
            <a:ext cx="5683252" cy="4605339"/>
          </a:xfrm>
          <a:prstGeom prst="rect">
            <a:avLst/>
          </a:prstGeom>
          <a:noFill/>
          <a:ln>
            <a:noFill/>
          </a:ln>
        </p:spPr>
        <p:txBody>
          <a:bodyPr vert="horz" wrap="square" lIns="99075" tIns="49542" rIns="99075" bIns="49542" anchor="t" anchorCtr="0" compatLnSpc="1">
            <a:no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 txBox="1">
            <a:spLocks noGrp="1"/>
          </p:cNvSpPr>
          <p:nvPr>
            <p:ph type="ftr" sz="quarter" idx="4"/>
          </p:nvPr>
        </p:nvSpPr>
        <p:spPr>
          <a:xfrm>
            <a:off x="0" y="9721845"/>
            <a:ext cx="3078163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9075" tIns="49542" rIns="99075" bIns="49542" anchor="b" anchorCtr="0" compatLnSpc="1">
            <a:noAutofit/>
          </a:bodyPr>
          <a:lstStyle>
            <a:lvl1pPr marL="0" marR="0" lvl="0" indent="0" algn="l" defTabSz="9905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3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endParaRPr lang="el-GR"/>
          </a:p>
        </p:txBody>
      </p:sp>
      <p:sp>
        <p:nvSpPr>
          <p:cNvPr id="7" name="6 - Θέση αριθμού διαφάνειας"/>
          <p:cNvSpPr txBox="1">
            <a:spLocks noGrp="1"/>
          </p:cNvSpPr>
          <p:nvPr>
            <p:ph type="sldNum" sz="quarter" idx="5"/>
          </p:nvPr>
        </p:nvSpPr>
        <p:spPr>
          <a:xfrm>
            <a:off x="4024310" y="9721845"/>
            <a:ext cx="3078163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9075" tIns="49542" rIns="99075" bIns="49542" anchor="b" anchorCtr="0" compatLnSpc="1">
            <a:noAutofit/>
          </a:bodyPr>
          <a:lstStyle>
            <a:lvl1pPr marL="0" marR="0" lvl="0" indent="0" algn="r" defTabSz="9905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3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fld id="{AF2CBCFF-E899-47FF-935C-7199CAD1578F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9743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l-GR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l-GR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l-GR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l-GR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l-GR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Θέση σημειώσεων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 txBox="1"/>
          <p:nvPr/>
        </p:nvSpPr>
        <p:spPr>
          <a:xfrm>
            <a:off x="4024310" y="9721845"/>
            <a:ext cx="3078163" cy="5111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9075" tIns="49542" rIns="99075" bIns="49542" anchor="b" anchorCtr="0" compatLnSpc="1">
            <a:noAutofit/>
          </a:bodyPr>
          <a:lstStyle/>
          <a:p>
            <a:pPr marL="0" marR="0" lvl="0" indent="0" algn="r" defTabSz="9905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C4E8064-02AF-4D79-B7B7-F54F5EDFD5B3}" type="slidenum">
              <a:t>1</a:t>
            </a:fld>
            <a:endParaRPr lang="el-GR" sz="13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87061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4024310" y="9721845"/>
            <a:ext cx="3078163" cy="5111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9075" tIns="49542" rIns="99075" bIns="49542" anchor="b" anchorCtr="0" compatLnSpc="1">
            <a:noAutofit/>
          </a:bodyPr>
          <a:lstStyle/>
          <a:p>
            <a:pPr marL="0" marR="0" lvl="0" indent="0" algn="r" defTabSz="9905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97FA1CE-E375-4883-8680-E4AAD58F1B1C}" type="slidenum">
              <a:t>37</a:t>
            </a:fld>
            <a:endParaRPr lang="el-GR" sz="13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0521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Θέση σημειώσεων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 txBox="1"/>
          <p:nvPr/>
        </p:nvSpPr>
        <p:spPr>
          <a:xfrm>
            <a:off x="4024310" y="9721845"/>
            <a:ext cx="3078163" cy="5111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9075" tIns="49542" rIns="99075" bIns="49542" anchor="b" anchorCtr="0" compatLnSpc="1">
            <a:noAutofit/>
          </a:bodyPr>
          <a:lstStyle/>
          <a:p>
            <a:pPr marL="0" marR="0" lvl="0" indent="0" algn="r" defTabSz="9905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AD69DD5-BF44-4C70-8110-C4A49BA4CCA6}" type="slidenum">
              <a:t>38</a:t>
            </a:fld>
            <a:endParaRPr lang="el-GR" sz="13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9599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F2CBCFF-E899-47FF-935C-7199CAD1578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3833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F2CBCFF-E899-47FF-935C-7199CAD1578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7177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F2CBCFF-E899-47FF-935C-7199CAD1578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3512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Θέση σημειώσεων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 txBox="1"/>
          <p:nvPr/>
        </p:nvSpPr>
        <p:spPr>
          <a:xfrm>
            <a:off x="4024310" y="9721845"/>
            <a:ext cx="3078163" cy="5111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9075" tIns="49542" rIns="99075" bIns="49542" anchor="b" anchorCtr="0" compatLnSpc="1">
            <a:noAutofit/>
          </a:bodyPr>
          <a:lstStyle/>
          <a:p>
            <a:pPr marL="0" marR="0" lvl="0" indent="0" algn="r" defTabSz="9905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D57C0E9-C491-4C02-B4C7-875106D284F1}" type="slidenum">
              <a:t>31</a:t>
            </a:fld>
            <a:endParaRPr lang="el-GR" sz="13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5637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4024310" y="9721845"/>
            <a:ext cx="3078163" cy="5111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9075" tIns="49542" rIns="99075" bIns="49542" anchor="b" anchorCtr="0" compatLnSpc="1">
            <a:noAutofit/>
          </a:bodyPr>
          <a:lstStyle/>
          <a:p>
            <a:pPr marL="0" marR="0" lvl="0" indent="0" algn="r" defTabSz="9905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BE16B18-0A3B-4455-8CE5-5268A8FD23FA}" type="slidenum">
              <a:t>32</a:t>
            </a:fld>
            <a:endParaRPr lang="el-GR" sz="13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3763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4024310" y="9721845"/>
            <a:ext cx="3078163" cy="5111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9075" tIns="49542" rIns="99075" bIns="49542" anchor="b" anchorCtr="0" compatLnSpc="1">
            <a:noAutofit/>
          </a:bodyPr>
          <a:lstStyle/>
          <a:p>
            <a:pPr marL="0" marR="0" lvl="0" indent="0" algn="r" defTabSz="9905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FA2EC2B-32D2-477A-A2C2-EB668802904B}" type="slidenum">
              <a:t>33</a:t>
            </a:fld>
            <a:endParaRPr lang="el-GR" sz="13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4560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6425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l-GR"/>
              <a:t>Στυλ κύριου υπότιτλου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E8F680-7736-488C-8377-54246A433B70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904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90220B-EA6F-4FB4-939A-92E2D9EBE96C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660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defRPr sz="2400"/>
            </a:lvl1pPr>
            <a:lvl2pPr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buFont typeface="Courier New" pitchFamily="49"/>
              <a:buChar char="o"/>
              <a:defRPr sz="2400"/>
            </a:lvl2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75F91B-5A47-410F-BFC4-5554AA5D2BF4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801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cap="all"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7ABB83-7DE4-4EA2-AF6F-3EE64B0E3E49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62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196748"/>
            <a:ext cx="4038603" cy="5040556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196748"/>
            <a:ext cx="4038603" cy="5040556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C4DFCA-2FB2-4447-8649-6B3EB248B4CF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190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196748"/>
            <a:ext cx="4040184" cy="978124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4062441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023" y="1196748"/>
            <a:ext cx="4041776" cy="978124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4062441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0DD5FF-75BA-451F-81AF-906EAED24614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93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67541" y="116631"/>
            <a:ext cx="8229600" cy="9072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A9DD0F-359E-478A-B6A1-87FB5CC4D771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492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815204A-CBFE-473F-AA87-AA570C8F8115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328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l-GR"/>
              <a:t>Κάντε κλικ στο εικονίδιο για να προσθέσετε εικόνα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5211EE7-3400-4540-82BA-E2377578F074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473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E628C5-C0F4-42CF-A0DC-F13B65EC63C6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702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67541" y="116631"/>
            <a:ext cx="8229600" cy="9087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196748"/>
            <a:ext cx="8229600" cy="504055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200" b="0" i="0" u="none" strike="noStrike" kern="1200" cap="none" spc="0" baseline="0">
                <a:solidFill>
                  <a:srgbClr val="898989"/>
                </a:solidFill>
                <a:uFillTx/>
                <a:latin typeface="Arial"/>
              </a:defRPr>
            </a:lvl1pPr>
          </a:lstStyle>
          <a:p>
            <a:pPr lvl="0"/>
            <a:endParaRPr lang="el-G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200" b="0" i="0" u="none" strike="noStrike" kern="1200" cap="none" spc="0" baseline="0">
                <a:solidFill>
                  <a:srgbClr val="898989"/>
                </a:solidFill>
                <a:uFillTx/>
                <a:latin typeface="Arial"/>
              </a:defRPr>
            </a:lvl1pPr>
          </a:lstStyle>
          <a:p>
            <a:pPr lvl="0"/>
            <a:endParaRPr lang="el-G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fld id="{B7663ACA-5623-4791-AD25-D845543DD7BF}" type="slidenum"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l-GR" sz="4000" b="1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el-GR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el-GR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el-G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el-G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el-G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cetal#mediaviewer/File:Acetal_formation_2.png" TargetMode="External"/><Relationship Id="rId7" Type="http://schemas.openxmlformats.org/officeDocument/2006/relationships/hyperlink" Target="http://en.wikipedia.org/wiki/Acetal#mediaviewer/File:Ketal_formation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://creativecommons.org/licenses/by-sa/3.0/" TargetMode="External"/><Relationship Id="rId4" Type="http://schemas.openxmlformats.org/officeDocument/2006/relationships/hyperlink" Target="http://commons.wikimedia.org/wiki/User:Siminsheybani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D-glucose_color_coded.png" TargetMode="External"/><Relationship Id="rId3" Type="http://schemas.openxmlformats.org/officeDocument/2006/relationships/hyperlink" Target="http://commons.wikimedia.org/wiki/File:D-glyceraldehyde-2D-Fischer.png" TargetMode="External"/><Relationship Id="rId7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L-glyceraldehyde-2D-Fischer.png" TargetMode="External"/><Relationship Id="rId5" Type="http://schemas.openxmlformats.org/officeDocument/2006/relationships/image" Target="../media/image18.png"/><Relationship Id="rId4" Type="http://schemas.openxmlformats.org/officeDocument/2006/relationships/hyperlink" Target="http://commons.wikimedia.org/wiki/User:Benjah-bmm27" TargetMode="External"/><Relationship Id="rId9" Type="http://schemas.openxmlformats.org/officeDocument/2006/relationships/hyperlink" Target="http://commons.wikimedia.org/wiki/User:Leyo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2.chemistry.msu.edu/faculty/reusch/VirtTxtJml/carbhyd.htm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d/d9/DL-Galactose_num.svg" TargetMode="External"/><Relationship Id="rId3" Type="http://schemas.openxmlformats.org/officeDocument/2006/relationships/hyperlink" Target="http://commons.wikimedia.org/wiki/File:DL-Gulose.svg" TargetMode="External"/><Relationship Id="rId7" Type="http://schemas.openxmlformats.org/officeDocument/2006/relationships/hyperlink" Target="http://commons.wikimedia.org/wiki/User:Leyo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D-glucose_color_coded.png" TargetMode="External"/><Relationship Id="rId5" Type="http://schemas.openxmlformats.org/officeDocument/2006/relationships/image" Target="../media/image19.png"/><Relationship Id="rId10" Type="http://schemas.openxmlformats.org/officeDocument/2006/relationships/hyperlink" Target="http://commons.wikimedia.org/wiki/File:DL-Galactose.svg?uselang=fr" TargetMode="External"/><Relationship Id="rId4" Type="http://schemas.openxmlformats.org/officeDocument/2006/relationships/hyperlink" Target="http://commons.wikimedia.org/wiki/User:NEUROtiker" TargetMode="External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3.png"/><Relationship Id="rId7" Type="http://schemas.openxmlformats.org/officeDocument/2006/relationships/hyperlink" Target="http://upload.wikimedia.org/wikipedia/en/1/17/Hemiketal_formation.png" TargetMode="External"/><Relationship Id="rId2" Type="http://schemas.openxmlformats.org/officeDocument/2006/relationships/hyperlink" Target="http://upload.wikimedia.org/wikipedia/commons/6/67/Formation_of_hemiacetals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" TargetMode="External"/><Relationship Id="rId5" Type="http://schemas.openxmlformats.org/officeDocument/2006/relationships/hyperlink" Target="http://commons.wikimedia.org/wiki/User:File_Upload_Bot_(Magnus_Manske)" TargetMode="External"/><Relationship Id="rId10" Type="http://schemas.openxmlformats.org/officeDocument/2006/relationships/hyperlink" Target="http://commons.wikimedia.org/wiki/User:Hystrix" TargetMode="External"/><Relationship Id="rId4" Type="http://schemas.openxmlformats.org/officeDocument/2006/relationships/hyperlink" Target="http://en.wikipedia.org/wiki/Hemiacetal#mediaviewer/File:Formation_of_hemiacetals.png" TargetMode="External"/><Relationship Id="rId9" Type="http://schemas.openxmlformats.org/officeDocument/2006/relationships/hyperlink" Target="http://en.wikipedia.org/wiki/Hemiacetal#mediaviewer/File:Hemiketal_formation.pn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lmhurst.edu/~chm/vchembook/543glucose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mhurst.edu/~chm/vchembook/543glucose.html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Beta-D-Glucopyranose.svg" TargetMode="External"/><Relationship Id="rId3" Type="http://schemas.openxmlformats.org/officeDocument/2006/relationships/image" Target="../media/image28.png"/><Relationship Id="rId7" Type="http://schemas.openxmlformats.org/officeDocument/2006/relationships/image" Target="../media/image29.png"/><Relationship Id="rId2" Type="http://schemas.openxmlformats.org/officeDocument/2006/relationships/hyperlink" Target="http://upload.wikimedia.org/wikipedia/commons/c/c6/Alpha-D-Glucopyranose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8/82/Beta-D-Glucopyranose.svg" TargetMode="External"/><Relationship Id="rId5" Type="http://schemas.openxmlformats.org/officeDocument/2006/relationships/hyperlink" Target="http://commons.wikimedia.org/wiki/User:NEUROtiker" TargetMode="External"/><Relationship Id="rId4" Type="http://schemas.openxmlformats.org/officeDocument/2006/relationships/hyperlink" Target="http://commons.wikimedia.org/wiki/File:Alpha-D-Glucopyranose.svg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hyperlink" Target="http://commons.wikimedia.org/wiki/File:Xylitol-2D-structure.svg" TargetMode="External"/><Relationship Id="rId3" Type="http://schemas.openxmlformats.org/officeDocument/2006/relationships/hyperlink" Target="http://commons.wikimedia.org/wiki/File:D-glucose-chain-2D-skeletal.png" TargetMode="External"/><Relationship Id="rId7" Type="http://schemas.openxmlformats.org/officeDocument/2006/relationships/hyperlink" Target="http://commons.wikimedia.org/wiki/User:Edgar181" TargetMode="External"/><Relationship Id="rId12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Xylose_linear.png" TargetMode="External"/><Relationship Id="rId11" Type="http://schemas.openxmlformats.org/officeDocument/2006/relationships/hyperlink" Target="http://creativecommons.org/licenses/by-sa/3.0/deed.en" TargetMode="External"/><Relationship Id="rId5" Type="http://schemas.openxmlformats.org/officeDocument/2006/relationships/image" Target="../media/image30.png"/><Relationship Id="rId10" Type="http://schemas.openxmlformats.org/officeDocument/2006/relationships/hyperlink" Target="http://commons.wikimedia.org/w/index.php?title=User:Mrgreen71&amp;action=edit&amp;redlink=1" TargetMode="External"/><Relationship Id="rId4" Type="http://schemas.openxmlformats.org/officeDocument/2006/relationships/hyperlink" Target="http://commons.wikimedia.org/wiki/User:Pngbot" TargetMode="External"/><Relationship Id="rId9" Type="http://schemas.openxmlformats.org/officeDocument/2006/relationships/hyperlink" Target="http://commons.wikimedia.org/wiki/File:D-sorbitol.svg" TargetMode="External"/><Relationship Id="rId14" Type="http://schemas.openxmlformats.org/officeDocument/2006/relationships/hyperlink" Target="http://commons.wikimedia.org/wiki/User:Esquilo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hemwiki.ucdavis.edu/Biological_Chemistry/Carbohydrates/Case_Studies/Blood_Glucose_Test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-nc-sa/3.0/u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upload.wikimedia.org/wikipedia/commons/f/f5/Ethyl-glucoside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File_Upload_Bot_(Magnus_Manske)" TargetMode="External"/><Relationship Id="rId4" Type="http://schemas.openxmlformats.org/officeDocument/2006/relationships/hyperlink" Target="http://commons.wikimedia.org/wiki/File:Ethyl-glucoside.pn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lpha-D-Glucopyranose.svg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Maltose_Haworth.svg" TargetMode="External"/><Relationship Id="rId5" Type="http://schemas.openxmlformats.org/officeDocument/2006/relationships/image" Target="../media/image36.png"/><Relationship Id="rId4" Type="http://schemas.openxmlformats.org/officeDocument/2006/relationships/hyperlink" Target="http://commons.wikimedia.org/wiki/User:NEUROtiker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ellobiose.jpg" TargetMode="Externa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Oks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User:Yikrazuul" TargetMode="External"/><Relationship Id="rId3" Type="http://schemas.openxmlformats.org/officeDocument/2006/relationships/hyperlink" Target="http://commons.wikimedia.org/wiki/File:Sucrose_CASCC.png" TargetMode="External"/><Relationship Id="rId7" Type="http://schemas.openxmlformats.org/officeDocument/2006/relationships/hyperlink" Target="http://de.wikipedia.org/wiki/Cellobiose#mediaviewer/File:Cellobiose_skeletal.png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Physchim62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Lactose_Haworth.svg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lmhurst.edu/~chm/vchembook/546sucrose.html" TargetMode="External"/><Relationship Id="rId5" Type="http://schemas.openxmlformats.org/officeDocument/2006/relationships/image" Target="../media/image41.png"/><Relationship Id="rId4" Type="http://schemas.openxmlformats.org/officeDocument/2006/relationships/hyperlink" Target="http://commons.wikimedia.org/wiki/User:NEUROtiker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Amylose2.svg" TargetMode="External"/><Relationship Id="rId3" Type="http://schemas.openxmlformats.org/officeDocument/2006/relationships/hyperlink" Target="http://www.nutritionmd.org/health_care_providers/general_nutrition/macro_carb.html" TargetMode="External"/><Relationship Id="rId7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User:NEUROtiker" TargetMode="External"/><Relationship Id="rId5" Type="http://schemas.openxmlformats.org/officeDocument/2006/relationships/hyperlink" Target="http://commons.wikimedia.org/wiki/File:Amylopektin_Sessel.svg" TargetMode="Externa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User:Mikael_H%C3%A4ggstr%C3%B6m" TargetMode="External"/><Relationship Id="rId3" Type="http://schemas.openxmlformats.org/officeDocument/2006/relationships/image" Target="../media/image45.jpeg"/><Relationship Id="rId7" Type="http://schemas.openxmlformats.org/officeDocument/2006/relationships/hyperlink" Target="http://commons.wikimedia.org/wiki/File:Glycogen_structure.svg" TargetMode="External"/><Relationship Id="rId2" Type="http://schemas.openxmlformats.org/officeDocument/2006/relationships/hyperlink" Target="http://upload.wikimedia.org/wikipedia/en/b/b9/Glycogen_spacefilling_model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hyperlink" Target="http://en.wikipedia.org/wiki/User:CeresVesta" TargetMode="External"/><Relationship Id="rId4" Type="http://schemas.openxmlformats.org/officeDocument/2006/relationships/hyperlink" Target="http://en.wikipedia.org/wiki/File:Glycogen_spacefilling_model.jp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yale.edu/ynhti/curriculum/units/2009/3/09.03.01.x.html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io.miami.edu/dana/226/226F08_2print.html" TargetMode="External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Glucose_meter#mediaviewer/File:Glucose_meters.jpg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Umberto_NURS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olysaccharide#mediaviewer/File:Amylose_3Dprojection.corrected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Glycoform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chemistry.msu.edu/faculty/reusch/VirtTxtJml/carbhyd.ht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commons.wikimedia.org/wiki/File:Glucose_chain_structure.svg" TargetMode="External"/><Relationship Id="rId7" Type="http://schemas.openxmlformats.org/officeDocument/2006/relationships/hyperlink" Target="http://commons.wikimedia.org/wiki/User:Edgar181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D-Ribose.png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ommons.wikimedia.org/wiki/User:Acdx" TargetMode="External"/><Relationship Id="rId9" Type="http://schemas.openxmlformats.org/officeDocument/2006/relationships/hyperlink" Target="http://commons.wikimedia.org/wiki/File:D-fructose_CASCC.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iochembayern.wordpress.com/2013/03/17/essential-biochemical-for-life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ctrTitle"/>
          </p:nvPr>
        </p:nvSpPr>
        <p:spPr>
          <a:xfrm>
            <a:off x="683568" y="1340766"/>
            <a:ext cx="7772400" cy="1470026"/>
          </a:xfrm>
        </p:spPr>
        <p:txBody>
          <a:bodyPr/>
          <a:lstStyle/>
          <a:p>
            <a:pPr lvl="1" algn="ctr" rtl="0"/>
            <a:r>
              <a:rPr lang="el-GR" sz="3600" b="1">
                <a:solidFill>
                  <a:srgbClr val="000000"/>
                </a:solidFill>
                <a:latin typeface="Calibri"/>
              </a:rPr>
              <a:t>Οργανική Χημεία</a:t>
            </a:r>
          </a:p>
        </p:txBody>
      </p:sp>
      <p:sp>
        <p:nvSpPr>
          <p:cNvPr id="3" name="Υπότιτλος 2"/>
          <p:cNvSpPr txBox="1">
            <a:spLocks noGrp="1"/>
          </p:cNvSpPr>
          <p:nvPr>
            <p:ph type="subTitle" idx="1"/>
          </p:nvPr>
        </p:nvSpPr>
        <p:spPr>
          <a:xfrm>
            <a:off x="1369368" y="3096542"/>
            <a:ext cx="6400800" cy="1752603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l-GR" sz="2800" b="1" dirty="0"/>
              <a:t>Ενότητα </a:t>
            </a:r>
            <a:r>
              <a:rPr lang="en-US" sz="2800" b="1" dirty="0" smtClean="0"/>
              <a:t>9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Υδατάνθρακες</a:t>
            </a:r>
            <a:endParaRPr lang="en-US" sz="2800" dirty="0"/>
          </a:p>
          <a:p>
            <a:pPr lvl="0">
              <a:spcBef>
                <a:spcPts val="0"/>
              </a:spcBef>
            </a:pPr>
            <a:r>
              <a:rPr lang="el-GR" sz="2400" dirty="0"/>
              <a:t>Χριστίνα </a:t>
            </a:r>
            <a:r>
              <a:rPr lang="el-GR" sz="2400" dirty="0" err="1"/>
              <a:t>Φούντζουλα</a:t>
            </a:r>
            <a:r>
              <a:rPr lang="el-GR" sz="2400" dirty="0"/>
              <a:t> </a:t>
            </a:r>
            <a:endParaRPr lang="en-US" sz="2400" dirty="0" smtClean="0"/>
          </a:p>
          <a:p>
            <a:pPr lvl="0">
              <a:spcBef>
                <a:spcPts val="0"/>
              </a:spcBef>
            </a:pPr>
            <a:r>
              <a:rPr lang="el-GR" sz="2400" dirty="0" smtClean="0"/>
              <a:t>Τμήμα </a:t>
            </a:r>
            <a:r>
              <a:rPr lang="el-GR" sz="2400" dirty="0"/>
              <a:t>Ιατρικών Εργαστηρίων</a:t>
            </a:r>
          </a:p>
        </p:txBody>
      </p:sp>
      <p:pic>
        <p:nvPicPr>
          <p:cNvPr id="4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314" y="476667"/>
            <a:ext cx="854195" cy="64807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Λογότυπο Τεχνολογικού Ιδρύματος Αθήνας" title="Λογότυπο Τεχνολογικού Ιδρύματος Αθήνας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11559" y="476676"/>
            <a:ext cx="682947" cy="69419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Rectangle 9"/>
          <p:cNvSpPr/>
          <p:nvPr/>
        </p:nvSpPr>
        <p:spPr>
          <a:xfrm>
            <a:off x="1241426" y="631429"/>
            <a:ext cx="6661147" cy="33855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Ανοικτά Ακαδημαϊκά Μαθήματα στο ΤΕΙ Αθήνας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095914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1" name="Picture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2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Υδατάνθρακες </a:t>
            </a:r>
            <a:r>
              <a:rPr lang="el-GR" sz="3200" b="0" dirty="0" smtClean="0"/>
              <a:t>(9 </a:t>
            </a:r>
            <a:r>
              <a:rPr lang="el-GR" sz="3200" b="0" dirty="0"/>
              <a:t>από 29)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10</a:t>
            </a:fld>
            <a:endParaRPr lang="el-GR"/>
          </a:p>
        </p:txBody>
      </p:sp>
      <p:pic>
        <p:nvPicPr>
          <p:cNvPr id="5" name="Picture 4" descr="Acetal formation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349895"/>
            <a:ext cx="76200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/>
          <p:nvPr/>
        </p:nvSpPr>
        <p:spPr>
          <a:xfrm>
            <a:off x="2040385" y="3552352"/>
            <a:ext cx="50839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hlinkClick r:id="rId3"/>
              </a:rPr>
              <a:t>Acetal formation 2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/>
                </a:solidFill>
                <a:hlinkClick r:id="rId4"/>
              </a:rPr>
              <a:t>Siminsheybani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hlinkClick r:id="rId5"/>
              </a:rPr>
              <a:t>CC BY-SA 3.0</a:t>
            </a:r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hlinkClick r:id="rId5"/>
              </a:rPr>
              <a:t> 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7" name="Picture 6" descr="File:Ketal forma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46" y="4079467"/>
            <a:ext cx="76200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0"/>
          <p:cNvSpPr/>
          <p:nvPr/>
        </p:nvSpPr>
        <p:spPr>
          <a:xfrm>
            <a:off x="2159890" y="5851036"/>
            <a:ext cx="50839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hlinkClick r:id="rId7"/>
              </a:rPr>
              <a:t>Ketal formation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/>
                </a:solidFill>
                <a:hlinkClick r:id="rId4"/>
              </a:rPr>
              <a:t>Siminsheybani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hlinkClick r:id="rId5"/>
              </a:rPr>
              <a:t>CC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hlinkClick r:id="rId5"/>
              </a:rPr>
              <a:t>BY-SA 3.0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 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885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Υδατάνθρακες </a:t>
            </a:r>
            <a:r>
              <a:rPr lang="el-GR" sz="3200" b="0" dirty="0" smtClean="0"/>
              <a:t>(10 </a:t>
            </a:r>
            <a:r>
              <a:rPr lang="el-GR" sz="3200" b="0" dirty="0"/>
              <a:t>από 29)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48"/>
            <a:ext cx="8229600" cy="615077"/>
          </a:xfrm>
        </p:spPr>
        <p:txBody>
          <a:bodyPr/>
          <a:lstStyle/>
          <a:p>
            <a:pPr marL="0" indent="0" algn="ctr">
              <a:buNone/>
            </a:pPr>
            <a:r>
              <a:rPr lang="el-GR" b="1" dirty="0">
                <a:solidFill>
                  <a:srgbClr val="820000"/>
                </a:solidFill>
              </a:rPr>
              <a:t>D και L στερεοχημική διαμόρφωση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11</a:t>
            </a:fld>
            <a:endParaRPr lang="el-GR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20" y="1457913"/>
            <a:ext cx="1305585" cy="1341354"/>
          </a:xfrm>
          <a:prstGeom prst="rect">
            <a:avLst/>
          </a:prstGeom>
        </p:spPr>
      </p:pic>
      <p:sp>
        <p:nvSpPr>
          <p:cNvPr id="6" name="Rectangle 10"/>
          <p:cNvSpPr/>
          <p:nvPr/>
        </p:nvSpPr>
        <p:spPr>
          <a:xfrm>
            <a:off x="0" y="2833121"/>
            <a:ext cx="21604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hlinkClick r:id="rId3"/>
              </a:rPr>
              <a:t>D-glyceraldehyde-2D-Fischer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/>
                </a:solidFill>
                <a:hlinkClick r:id="rId4"/>
              </a:rPr>
              <a:t>Benjah-bmm27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46" y="3657401"/>
            <a:ext cx="1618940" cy="1451714"/>
          </a:xfrm>
          <a:prstGeom prst="rect">
            <a:avLst/>
          </a:prstGeom>
        </p:spPr>
      </p:pic>
      <p:sp>
        <p:nvSpPr>
          <p:cNvPr id="8" name="Rectangle 10"/>
          <p:cNvSpPr/>
          <p:nvPr/>
        </p:nvSpPr>
        <p:spPr>
          <a:xfrm>
            <a:off x="-87496" y="5106398"/>
            <a:ext cx="21604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hlinkClick r:id="rId6"/>
              </a:rPr>
              <a:t>L-glyceraldehyde-2D-Fischer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/>
                </a:solidFill>
                <a:hlinkClick r:id="rId4"/>
              </a:rPr>
              <a:t>Benjah-bmm27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467" y="1811825"/>
            <a:ext cx="1532662" cy="2638116"/>
          </a:xfrm>
          <a:prstGeom prst="rect">
            <a:avLst/>
          </a:prstGeom>
        </p:spPr>
      </p:pic>
      <p:sp>
        <p:nvSpPr>
          <p:cNvPr id="10" name="Rectangle 10"/>
          <p:cNvSpPr/>
          <p:nvPr/>
        </p:nvSpPr>
        <p:spPr>
          <a:xfrm>
            <a:off x="4671586" y="4449941"/>
            <a:ext cx="25617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hlinkClick r:id="rId8"/>
              </a:rPr>
              <a:t>D-glucose color coded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n-US" sz="1200" dirty="0" smtClean="0">
                <a:solidFill>
                  <a:prstClr val="black"/>
                </a:solidFill>
                <a:hlinkClick r:id="rId9"/>
              </a:rPr>
              <a:t>Leyo</a:t>
            </a:r>
            <a:r>
              <a:rPr lang="el-GR" sz="1200" dirty="0" smtClean="0">
                <a:solidFill>
                  <a:prstClr val="black"/>
                </a:solidFill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</a:endParaRPr>
          </a:p>
        </p:txBody>
      </p:sp>
      <p:cxnSp>
        <p:nvCxnSpPr>
          <p:cNvPr id="12" name="Ευθύγραμμο βέλος σύνδεσης 11"/>
          <p:cNvCxnSpPr>
            <a:stCxn id="13" idx="1"/>
          </p:cNvCxnSpPr>
          <p:nvPr/>
        </p:nvCxnSpPr>
        <p:spPr>
          <a:xfrm flipH="1" flipV="1">
            <a:off x="5839122" y="3970704"/>
            <a:ext cx="1021534" cy="125294"/>
          </a:xfrm>
          <a:prstGeom prst="straightConnector1">
            <a:avLst/>
          </a:prstGeom>
          <a:ln>
            <a:solidFill>
              <a:srgbClr val="004A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60656" y="3742055"/>
            <a:ext cx="1517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el-GR" sz="2000" b="1" dirty="0">
                <a:solidFill>
                  <a:srgbClr val="004A82"/>
                </a:solidFill>
              </a:rPr>
              <a:t>ασύμμετρο άτομο </a:t>
            </a:r>
            <a:r>
              <a:rPr lang="en-US" altLang="el-GR" sz="2000" b="1" dirty="0" smtClean="0">
                <a:solidFill>
                  <a:srgbClr val="004A82"/>
                </a:solidFill>
              </a:rPr>
              <a:t>C</a:t>
            </a:r>
            <a:endParaRPr lang="el-GR" altLang="el-GR" sz="2000" b="1" dirty="0">
              <a:solidFill>
                <a:srgbClr val="004A82"/>
              </a:solidFill>
            </a:endParaRPr>
          </a:p>
        </p:txBody>
      </p:sp>
      <p:sp>
        <p:nvSpPr>
          <p:cNvPr id="16" name="Ορθογώνιο 15"/>
          <p:cNvSpPr/>
          <p:nvPr/>
        </p:nvSpPr>
        <p:spPr>
          <a:xfrm>
            <a:off x="4902085" y="4942383"/>
            <a:ext cx="298311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D- </a:t>
            </a:r>
            <a:r>
              <a:rPr lang="el-GR" sz="2200" dirty="0" smtClean="0"/>
              <a:t>γλυκόζη (</a:t>
            </a:r>
            <a:r>
              <a:rPr lang="el-GR" sz="2200" dirty="0" err="1" smtClean="0"/>
              <a:t>αλδοεξόζη</a:t>
            </a:r>
            <a:r>
              <a:rPr lang="el-GR" sz="2200" dirty="0"/>
              <a:t>)</a:t>
            </a:r>
          </a:p>
        </p:txBody>
      </p:sp>
      <p:sp>
        <p:nvSpPr>
          <p:cNvPr id="17" name="Ορθογώνιο 16"/>
          <p:cNvSpPr/>
          <p:nvPr/>
        </p:nvSpPr>
        <p:spPr>
          <a:xfrm>
            <a:off x="4771174" y="5327844"/>
            <a:ext cx="39156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l-GR" sz="2200" dirty="0"/>
              <a:t>2</a:t>
            </a:r>
            <a:r>
              <a:rPr lang="en-US" altLang="el-GR" sz="2200" baseline="30000" dirty="0"/>
              <a:t>4</a:t>
            </a:r>
            <a:r>
              <a:rPr lang="en-US" altLang="el-GR" sz="2200" dirty="0"/>
              <a:t> = 16 </a:t>
            </a:r>
            <a:r>
              <a:rPr lang="el-GR" altLang="el-GR" sz="2200" dirty="0"/>
              <a:t>πιθανά </a:t>
            </a:r>
            <a:r>
              <a:rPr lang="el-GR" altLang="el-GR" sz="2200" dirty="0" err="1" smtClean="0"/>
              <a:t>στερεοισομερή</a:t>
            </a:r>
            <a:endParaRPr lang="el-GR" altLang="el-GR" sz="2200" dirty="0"/>
          </a:p>
        </p:txBody>
      </p:sp>
      <p:sp>
        <p:nvSpPr>
          <p:cNvPr id="18" name="Ορθογώνιο 17"/>
          <p:cNvSpPr/>
          <p:nvPr/>
        </p:nvSpPr>
        <p:spPr>
          <a:xfrm>
            <a:off x="1362550" y="5867920"/>
            <a:ext cx="6564482" cy="461665"/>
          </a:xfrm>
          <a:prstGeom prst="rect">
            <a:avLst/>
          </a:prstGeom>
          <a:ln w="19050">
            <a:solidFill>
              <a:srgbClr val="004A82"/>
            </a:solidFill>
          </a:ln>
        </p:spPr>
        <p:txBody>
          <a:bodyPr wrap="square">
            <a:spAutoFit/>
          </a:bodyPr>
          <a:lstStyle/>
          <a:p>
            <a:r>
              <a:rPr lang="el-GR" altLang="el-GR" sz="2200" dirty="0"/>
              <a:t>Για ν ασύμμετρα άτομα C </a:t>
            </a:r>
            <a:r>
              <a:rPr lang="el-GR" altLang="el-GR" sz="2200" dirty="0" smtClean="0"/>
              <a:t>→ </a:t>
            </a:r>
            <a:r>
              <a:rPr lang="en-US" altLang="el-GR" sz="2400" dirty="0"/>
              <a:t>2</a:t>
            </a:r>
            <a:r>
              <a:rPr lang="el-GR" altLang="el-GR" sz="2400" baseline="30000" dirty="0"/>
              <a:t>ν</a:t>
            </a:r>
            <a:r>
              <a:rPr lang="el-GR" altLang="el-GR" sz="2200" dirty="0" smtClean="0"/>
              <a:t> </a:t>
            </a:r>
            <a:r>
              <a:rPr lang="el-GR" altLang="el-GR" sz="2200" dirty="0"/>
              <a:t>πιθανά </a:t>
            </a:r>
            <a:r>
              <a:rPr lang="el-GR" altLang="el-GR" sz="2200" dirty="0" err="1"/>
              <a:t>στερεοισομερή</a:t>
            </a:r>
            <a:endParaRPr lang="el-GR" altLang="el-GR" sz="2200" dirty="0"/>
          </a:p>
        </p:txBody>
      </p:sp>
    </p:spTree>
    <p:extLst>
      <p:ext uri="{BB962C8B-B14F-4D97-AF65-F5344CB8AC3E}">
        <p14:creationId xmlns:p14="http://schemas.microsoft.com/office/powerpoint/2010/main" val="93427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Υδατάνθρακες </a:t>
            </a:r>
            <a:r>
              <a:rPr lang="el-GR" sz="3200" b="0" dirty="0"/>
              <a:t>(</a:t>
            </a:r>
            <a:r>
              <a:rPr lang="el-GR" sz="3200" b="0" dirty="0" smtClean="0"/>
              <a:t>11 </a:t>
            </a:r>
            <a:r>
              <a:rPr lang="el-GR" sz="3200" b="0" dirty="0"/>
              <a:t>από 29)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48"/>
            <a:ext cx="8229600" cy="41476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l-GR" b="1" dirty="0">
                <a:solidFill>
                  <a:srgbClr val="820000"/>
                </a:solidFill>
              </a:rPr>
              <a:t>Δομή </a:t>
            </a:r>
            <a:r>
              <a:rPr lang="en-US" b="1" dirty="0">
                <a:solidFill>
                  <a:srgbClr val="820000"/>
                </a:solidFill>
              </a:rPr>
              <a:t>D-</a:t>
            </a:r>
            <a:r>
              <a:rPr lang="el-GR" b="1" dirty="0" err="1">
                <a:solidFill>
                  <a:srgbClr val="820000"/>
                </a:solidFill>
              </a:rPr>
              <a:t>αλδοζών</a:t>
            </a:r>
            <a:endParaRPr lang="el-GR" b="1" dirty="0">
              <a:solidFill>
                <a:srgbClr val="820000"/>
              </a:solidFill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12</a:t>
            </a:fld>
            <a:endParaRPr lang="el-GR"/>
          </a:p>
        </p:txBody>
      </p:sp>
      <p:pic>
        <p:nvPicPr>
          <p:cNvPr id="5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700213"/>
            <a:ext cx="6037262" cy="478313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10 - Ορθογώνιο"/>
          <p:cNvSpPr>
            <a:spLocks noChangeArrowheads="1"/>
          </p:cNvSpPr>
          <p:nvPr/>
        </p:nvSpPr>
        <p:spPr bwMode="auto">
          <a:xfrm>
            <a:off x="107950" y="5229225"/>
            <a:ext cx="244512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GR" dirty="0">
                <a:latin typeface="+mn-lt"/>
              </a:rPr>
              <a:t>2</a:t>
            </a:r>
            <a:r>
              <a:rPr lang="en-US" altLang="el-GR" baseline="30000" dirty="0">
                <a:latin typeface="+mn-lt"/>
              </a:rPr>
              <a:t>4</a:t>
            </a:r>
            <a:r>
              <a:rPr lang="en-US" altLang="el-GR" dirty="0">
                <a:latin typeface="+mn-lt"/>
              </a:rPr>
              <a:t> = 16 </a:t>
            </a:r>
            <a:r>
              <a:rPr lang="el-GR" altLang="el-GR" dirty="0">
                <a:latin typeface="+mn-lt"/>
              </a:rPr>
              <a:t>πιθανά στερεοϊσομερή</a:t>
            </a:r>
          </a:p>
          <a:p>
            <a:pPr eaLnBrk="1" hangingPunct="1"/>
            <a:r>
              <a:rPr lang="el-GR" altLang="el-GR" dirty="0">
                <a:latin typeface="+mn-lt"/>
              </a:rPr>
              <a:t>8 </a:t>
            </a:r>
            <a:r>
              <a:rPr lang="en-US" altLang="el-GR" dirty="0">
                <a:latin typeface="+mn-lt"/>
              </a:rPr>
              <a:t>D</a:t>
            </a:r>
            <a:r>
              <a:rPr lang="el-GR" altLang="el-GR" dirty="0">
                <a:latin typeface="+mn-lt"/>
              </a:rPr>
              <a:t> ισομερή</a:t>
            </a:r>
          </a:p>
          <a:p>
            <a:pPr eaLnBrk="1" hangingPunct="1"/>
            <a:r>
              <a:rPr lang="el-GR" altLang="el-GR" dirty="0">
                <a:latin typeface="+mn-lt"/>
              </a:rPr>
              <a:t>8 </a:t>
            </a:r>
            <a:r>
              <a:rPr lang="en-US" altLang="el-GR" dirty="0">
                <a:latin typeface="+mn-lt"/>
              </a:rPr>
              <a:t>L</a:t>
            </a:r>
            <a:r>
              <a:rPr lang="el-GR" altLang="el-GR" dirty="0">
                <a:latin typeface="+mn-lt"/>
              </a:rPr>
              <a:t> ισομερή</a:t>
            </a:r>
          </a:p>
        </p:txBody>
      </p:sp>
      <p:cxnSp>
        <p:nvCxnSpPr>
          <p:cNvPr id="7" name="38 - Ευθύγραμμο βέλος σύνδεσης"/>
          <p:cNvCxnSpPr/>
          <p:nvPr/>
        </p:nvCxnSpPr>
        <p:spPr>
          <a:xfrm>
            <a:off x="1604587" y="5570492"/>
            <a:ext cx="1044951" cy="1549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10 - Ορθογώνιο"/>
          <p:cNvSpPr>
            <a:spLocks noChangeArrowheads="1"/>
          </p:cNvSpPr>
          <p:nvPr/>
        </p:nvSpPr>
        <p:spPr bwMode="auto">
          <a:xfrm>
            <a:off x="107950" y="3860800"/>
            <a:ext cx="295337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GR" dirty="0">
                <a:latin typeface="+mn-lt"/>
              </a:rPr>
              <a:t>2</a:t>
            </a:r>
            <a:r>
              <a:rPr lang="el-GR" altLang="el-GR" baseline="30000" dirty="0">
                <a:latin typeface="+mn-lt"/>
              </a:rPr>
              <a:t>3</a:t>
            </a:r>
            <a:r>
              <a:rPr lang="en-US" altLang="el-GR" dirty="0">
                <a:latin typeface="+mn-lt"/>
              </a:rPr>
              <a:t> = </a:t>
            </a:r>
            <a:r>
              <a:rPr lang="el-GR" altLang="el-GR" dirty="0">
                <a:latin typeface="+mn-lt"/>
              </a:rPr>
              <a:t>8</a:t>
            </a:r>
            <a:r>
              <a:rPr lang="en-US" altLang="el-GR" dirty="0">
                <a:latin typeface="+mn-lt"/>
              </a:rPr>
              <a:t> </a:t>
            </a:r>
            <a:r>
              <a:rPr lang="el-GR" altLang="el-GR" dirty="0">
                <a:latin typeface="+mn-lt"/>
              </a:rPr>
              <a:t>πιθανά στερεοϊσομερή</a:t>
            </a:r>
          </a:p>
          <a:p>
            <a:pPr eaLnBrk="1" hangingPunct="1"/>
            <a:r>
              <a:rPr lang="el-GR" altLang="el-GR" dirty="0">
                <a:latin typeface="+mn-lt"/>
              </a:rPr>
              <a:t>4 </a:t>
            </a:r>
            <a:r>
              <a:rPr lang="en-US" altLang="el-GR" dirty="0">
                <a:latin typeface="+mn-lt"/>
              </a:rPr>
              <a:t>D</a:t>
            </a:r>
            <a:r>
              <a:rPr lang="el-GR" altLang="el-GR" dirty="0">
                <a:latin typeface="+mn-lt"/>
              </a:rPr>
              <a:t> ισομερή</a:t>
            </a:r>
          </a:p>
          <a:p>
            <a:pPr eaLnBrk="1" hangingPunct="1"/>
            <a:r>
              <a:rPr lang="el-GR" altLang="el-GR" dirty="0">
                <a:latin typeface="+mn-lt"/>
              </a:rPr>
              <a:t>4 </a:t>
            </a:r>
            <a:r>
              <a:rPr lang="en-US" altLang="el-GR" dirty="0">
                <a:latin typeface="+mn-lt"/>
              </a:rPr>
              <a:t>L</a:t>
            </a:r>
            <a:r>
              <a:rPr lang="el-GR" altLang="el-GR" dirty="0">
                <a:latin typeface="+mn-lt"/>
              </a:rPr>
              <a:t> ισομερή</a:t>
            </a:r>
          </a:p>
        </p:txBody>
      </p:sp>
      <p:cxnSp>
        <p:nvCxnSpPr>
          <p:cNvPr id="9" name="40 - Ευθύγραμμο βέλος σύνδεσης"/>
          <p:cNvCxnSpPr/>
          <p:nvPr/>
        </p:nvCxnSpPr>
        <p:spPr>
          <a:xfrm>
            <a:off x="1331913" y="4310064"/>
            <a:ext cx="1476375" cy="1240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10 - Ορθογώνιο"/>
          <p:cNvSpPr>
            <a:spLocks noChangeArrowheads="1"/>
          </p:cNvSpPr>
          <p:nvPr/>
        </p:nvSpPr>
        <p:spPr bwMode="auto">
          <a:xfrm>
            <a:off x="107950" y="2565400"/>
            <a:ext cx="295337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GR" dirty="0">
                <a:latin typeface="+mn-lt"/>
              </a:rPr>
              <a:t>2</a:t>
            </a:r>
            <a:r>
              <a:rPr lang="el-GR" altLang="el-GR" baseline="30000" dirty="0">
                <a:latin typeface="+mn-lt"/>
              </a:rPr>
              <a:t>2</a:t>
            </a:r>
            <a:r>
              <a:rPr lang="en-US" altLang="el-GR" dirty="0">
                <a:latin typeface="+mn-lt"/>
              </a:rPr>
              <a:t> = </a:t>
            </a:r>
            <a:r>
              <a:rPr lang="el-GR" altLang="el-GR" dirty="0">
                <a:latin typeface="+mn-lt"/>
              </a:rPr>
              <a:t>4</a:t>
            </a:r>
            <a:r>
              <a:rPr lang="en-US" altLang="el-GR" dirty="0">
                <a:latin typeface="+mn-lt"/>
              </a:rPr>
              <a:t> </a:t>
            </a:r>
            <a:r>
              <a:rPr lang="el-GR" altLang="el-GR" dirty="0">
                <a:latin typeface="+mn-lt"/>
              </a:rPr>
              <a:t>πιθανά στερεοϊσομερή</a:t>
            </a:r>
          </a:p>
          <a:p>
            <a:pPr eaLnBrk="1" hangingPunct="1"/>
            <a:r>
              <a:rPr lang="el-GR" altLang="el-GR" dirty="0">
                <a:latin typeface="+mn-lt"/>
              </a:rPr>
              <a:t>2 </a:t>
            </a:r>
            <a:r>
              <a:rPr lang="en-US" altLang="el-GR" dirty="0">
                <a:latin typeface="+mn-lt"/>
              </a:rPr>
              <a:t>D</a:t>
            </a:r>
            <a:r>
              <a:rPr lang="el-GR" altLang="el-GR" dirty="0">
                <a:latin typeface="+mn-lt"/>
              </a:rPr>
              <a:t> ισομερή</a:t>
            </a:r>
          </a:p>
          <a:p>
            <a:pPr eaLnBrk="1" hangingPunct="1"/>
            <a:r>
              <a:rPr lang="el-GR" altLang="el-GR" dirty="0">
                <a:latin typeface="+mn-lt"/>
              </a:rPr>
              <a:t>2 </a:t>
            </a:r>
            <a:r>
              <a:rPr lang="en-US" altLang="el-GR" dirty="0">
                <a:latin typeface="+mn-lt"/>
              </a:rPr>
              <a:t>L</a:t>
            </a:r>
            <a:r>
              <a:rPr lang="el-GR" altLang="el-GR" dirty="0">
                <a:latin typeface="+mn-lt"/>
              </a:rPr>
              <a:t> ισομερή</a:t>
            </a:r>
          </a:p>
        </p:txBody>
      </p:sp>
      <p:cxnSp>
        <p:nvCxnSpPr>
          <p:cNvPr id="11" name="42 - Ευθύγραμμο βέλος σύνδεσης"/>
          <p:cNvCxnSpPr/>
          <p:nvPr/>
        </p:nvCxnSpPr>
        <p:spPr>
          <a:xfrm>
            <a:off x="1331913" y="3013076"/>
            <a:ext cx="1511300" cy="13989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Ορθογώνιο 11"/>
          <p:cNvSpPr/>
          <p:nvPr/>
        </p:nvSpPr>
        <p:spPr>
          <a:xfrm>
            <a:off x="4303328" y="6463916"/>
            <a:ext cx="25848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4"/>
              </a:rPr>
              <a:t>chemistry.msu.edu</a:t>
            </a:r>
            <a:r>
              <a:rPr lang="en-US" sz="1200" dirty="0"/>
              <a:t>, </a:t>
            </a:r>
            <a:r>
              <a:rPr lang="en-US" sz="1200" dirty="0" smtClean="0"/>
              <a:t>by William </a:t>
            </a:r>
            <a:r>
              <a:rPr lang="en-US" sz="1200" dirty="0" err="1"/>
              <a:t>Reusch</a:t>
            </a:r>
            <a:r>
              <a:rPr lang="en-US" sz="1200" dirty="0"/>
              <a:t> 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138186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Υδατάνθρακες </a:t>
            </a:r>
            <a:r>
              <a:rPr lang="el-GR" sz="3200" b="0" dirty="0"/>
              <a:t>(</a:t>
            </a:r>
            <a:r>
              <a:rPr lang="el-GR" sz="3200" b="0" dirty="0" smtClean="0"/>
              <a:t>12 </a:t>
            </a:r>
            <a:r>
              <a:rPr lang="el-GR" sz="3200" b="0" dirty="0"/>
              <a:t>από 29)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48"/>
            <a:ext cx="8229600" cy="550571"/>
          </a:xfrm>
        </p:spPr>
        <p:txBody>
          <a:bodyPr/>
          <a:lstStyle/>
          <a:p>
            <a:pPr marL="0" indent="0" algn="ctr">
              <a:buNone/>
            </a:pPr>
            <a:r>
              <a:rPr lang="el-GR" b="1" dirty="0" err="1">
                <a:solidFill>
                  <a:srgbClr val="820000"/>
                </a:solidFill>
              </a:rPr>
              <a:t>Επιμερή</a:t>
            </a:r>
            <a:r>
              <a:rPr lang="el-GR" b="1" dirty="0">
                <a:solidFill>
                  <a:srgbClr val="820000"/>
                </a:solidFill>
              </a:rPr>
              <a:t> σάκχαρα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13</a:t>
            </a:fld>
            <a:endParaRPr lang="el-GR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31" y="2042280"/>
            <a:ext cx="1511300" cy="2563813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740626" y="4571209"/>
            <a:ext cx="148906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004A82"/>
                </a:solidFill>
              </a:rPr>
              <a:t>D- </a:t>
            </a:r>
            <a:r>
              <a:rPr lang="el-GR" sz="2200" b="1" dirty="0">
                <a:solidFill>
                  <a:srgbClr val="004A82"/>
                </a:solidFill>
              </a:rPr>
              <a:t>γ</a:t>
            </a:r>
            <a:r>
              <a:rPr lang="en-US" sz="2200" b="1" dirty="0">
                <a:solidFill>
                  <a:srgbClr val="004A82"/>
                </a:solidFill>
              </a:rPr>
              <a:t>o</a:t>
            </a:r>
            <a:r>
              <a:rPr lang="el-GR" sz="2200" b="1" dirty="0" err="1">
                <a:solidFill>
                  <a:srgbClr val="004A82"/>
                </a:solidFill>
              </a:rPr>
              <a:t>υλόζη</a:t>
            </a:r>
            <a:endParaRPr lang="el-GR" sz="2200" b="1" dirty="0">
              <a:solidFill>
                <a:srgbClr val="004A82"/>
              </a:solidFill>
            </a:endParaRPr>
          </a:p>
        </p:txBody>
      </p:sp>
      <p:sp>
        <p:nvSpPr>
          <p:cNvPr id="7" name="Rectangle 10"/>
          <p:cNvSpPr/>
          <p:nvPr/>
        </p:nvSpPr>
        <p:spPr>
          <a:xfrm>
            <a:off x="204274" y="5007896"/>
            <a:ext cx="25617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hlinkClick r:id="rId3"/>
              </a:rPr>
              <a:t>DL-</a:t>
            </a:r>
            <a:r>
              <a:rPr lang="en-US" sz="1200" dirty="0" err="1">
                <a:solidFill>
                  <a:prstClr val="black"/>
                </a:solidFill>
                <a:hlinkClick r:id="rId3"/>
              </a:rPr>
              <a:t>Gulose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/>
                </a:solidFill>
                <a:hlinkClick r:id="rId4"/>
              </a:rPr>
              <a:t>NEUROtiker</a:t>
            </a:r>
            <a:r>
              <a:rPr lang="el-GR" sz="1200" dirty="0" smtClean="0">
                <a:solidFill>
                  <a:prstClr val="black"/>
                </a:solidFill>
                <a:hlinkClick r:id="rId4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736" y="2005128"/>
            <a:ext cx="1532662" cy="2638116"/>
          </a:xfrm>
          <a:prstGeom prst="rect">
            <a:avLst/>
          </a:prstGeom>
        </p:spPr>
      </p:pic>
      <p:sp>
        <p:nvSpPr>
          <p:cNvPr id="9" name="Rectangle 10"/>
          <p:cNvSpPr/>
          <p:nvPr/>
        </p:nvSpPr>
        <p:spPr>
          <a:xfrm>
            <a:off x="2766041" y="5018082"/>
            <a:ext cx="25617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hlinkClick r:id="rId6"/>
              </a:rPr>
              <a:t>D-glucose color coded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n-US" sz="1200" dirty="0" smtClean="0">
                <a:solidFill>
                  <a:prstClr val="black"/>
                </a:solidFill>
                <a:hlinkClick r:id="rId7"/>
              </a:rPr>
              <a:t>Leyo</a:t>
            </a:r>
            <a:r>
              <a:rPr lang="el-GR" sz="1200" dirty="0" smtClean="0">
                <a:solidFill>
                  <a:prstClr val="black"/>
                </a:solidFill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3302393" y="4587195"/>
            <a:ext cx="146482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004A82"/>
                </a:solidFill>
              </a:rPr>
              <a:t>D- </a:t>
            </a:r>
            <a:r>
              <a:rPr lang="el-GR" sz="2200" b="1" dirty="0" smtClean="0">
                <a:solidFill>
                  <a:srgbClr val="004A82"/>
                </a:solidFill>
              </a:rPr>
              <a:t>γλυκόζη</a:t>
            </a:r>
            <a:endParaRPr lang="el-GR" sz="2200" b="1" dirty="0">
              <a:solidFill>
                <a:srgbClr val="004A82"/>
              </a:solidFill>
            </a:endParaRPr>
          </a:p>
        </p:txBody>
      </p:sp>
      <p:cxnSp>
        <p:nvCxnSpPr>
          <p:cNvPr id="11" name="20 - Ευθύγραμμο βέλος σύνδεσης"/>
          <p:cNvCxnSpPr/>
          <p:nvPr/>
        </p:nvCxnSpPr>
        <p:spPr>
          <a:xfrm>
            <a:off x="2114031" y="3166463"/>
            <a:ext cx="863600" cy="1588"/>
          </a:xfrm>
          <a:prstGeom prst="straightConnector1">
            <a:avLst/>
          </a:prstGeom>
          <a:ln w="15875">
            <a:solidFill>
              <a:srgbClr val="82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0 - Ευθύγραμμο βέλος σύνδεσης"/>
          <p:cNvCxnSpPr/>
          <p:nvPr/>
        </p:nvCxnSpPr>
        <p:spPr>
          <a:xfrm>
            <a:off x="2118765" y="3597350"/>
            <a:ext cx="863600" cy="1588"/>
          </a:xfrm>
          <a:prstGeom prst="straightConnector1">
            <a:avLst/>
          </a:prstGeom>
          <a:ln w="15875">
            <a:solidFill>
              <a:srgbClr val="82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Δεξιό άγκιστρο 12"/>
          <p:cNvSpPr/>
          <p:nvPr/>
        </p:nvSpPr>
        <p:spPr>
          <a:xfrm rot="5400000">
            <a:off x="2339846" y="4968342"/>
            <a:ext cx="588476" cy="1730575"/>
          </a:xfrm>
          <a:prstGeom prst="rightBrace">
            <a:avLst>
              <a:gd name="adj1" fmla="val 17564"/>
              <a:gd name="adj2" fmla="val 4686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2457541" y="5609754"/>
            <a:ext cx="353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820000"/>
                </a:solidFill>
              </a:rPr>
              <a:t>Χ</a:t>
            </a:r>
            <a:endParaRPr lang="el-GR" sz="2800" b="1" dirty="0">
              <a:solidFill>
                <a:srgbClr val="820000"/>
              </a:solidFill>
            </a:endParaRPr>
          </a:p>
        </p:txBody>
      </p:sp>
      <p:pic>
        <p:nvPicPr>
          <p:cNvPr id="15" name="Picture 6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031" y="1866894"/>
            <a:ext cx="3881438" cy="315118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0"/>
          <p:cNvSpPr/>
          <p:nvPr/>
        </p:nvSpPr>
        <p:spPr>
          <a:xfrm>
            <a:off x="5757441" y="4999061"/>
            <a:ext cx="25617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hlinkClick r:id="rId10"/>
              </a:rPr>
              <a:t>DL-Galactose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 </a:t>
            </a:r>
            <a:r>
              <a:rPr lang="en-US" sz="1200" dirty="0">
                <a:solidFill>
                  <a:prstClr val="black"/>
                </a:solidFill>
                <a:hlinkClick r:id="rId4"/>
              </a:rPr>
              <a:t>NEUROtiker</a:t>
            </a:r>
            <a:r>
              <a:rPr lang="el-GR" sz="1200" dirty="0">
                <a:solidFill>
                  <a:prstClr val="black"/>
                </a:solidFill>
                <a:hlinkClick r:id="rId4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7" name="Δεξιό άγκιστρο 16"/>
          <p:cNvSpPr/>
          <p:nvPr/>
        </p:nvSpPr>
        <p:spPr>
          <a:xfrm rot="5400000">
            <a:off x="5338269" y="4968342"/>
            <a:ext cx="588476" cy="1730575"/>
          </a:xfrm>
          <a:prstGeom prst="rightBrace">
            <a:avLst>
              <a:gd name="adj1" fmla="val 17564"/>
              <a:gd name="adj2" fmla="val 4686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Ορθογώνιο 18"/>
          <p:cNvSpPr/>
          <p:nvPr/>
        </p:nvSpPr>
        <p:spPr>
          <a:xfrm>
            <a:off x="873166" y="6190407"/>
            <a:ext cx="69128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/>
              <a:t>Πρέπει να διαφέρουν στη διαμόρφωση </a:t>
            </a:r>
            <a:r>
              <a:rPr lang="el-GR" sz="2400" b="1" dirty="0"/>
              <a:t>ενός μόνο </a:t>
            </a:r>
            <a:r>
              <a:rPr lang="el-GR" sz="24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28835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Υδατάνθρακες </a:t>
            </a:r>
            <a:r>
              <a:rPr lang="el-GR" sz="3200" b="0" dirty="0"/>
              <a:t>(</a:t>
            </a:r>
            <a:r>
              <a:rPr lang="el-GR" sz="3200" b="0" dirty="0" smtClean="0"/>
              <a:t>13 </a:t>
            </a:r>
            <a:r>
              <a:rPr lang="el-GR" sz="3200" b="0" dirty="0"/>
              <a:t>από 29)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199" y="943738"/>
            <a:ext cx="8229600" cy="1256741"/>
          </a:xfrm>
        </p:spPr>
        <p:txBody>
          <a:bodyPr/>
          <a:lstStyle/>
          <a:p>
            <a:pPr marL="0" indent="0" algn="ctr">
              <a:buNone/>
            </a:pPr>
            <a:r>
              <a:rPr lang="el-GR" b="1" dirty="0">
                <a:solidFill>
                  <a:srgbClr val="820000"/>
                </a:solidFill>
              </a:rPr>
              <a:t>Κυκλική δομή μονοσακχαριτών</a:t>
            </a:r>
          </a:p>
          <a:p>
            <a:pPr marL="0" indent="0">
              <a:buNone/>
            </a:pPr>
            <a:r>
              <a:rPr lang="el-GR" dirty="0"/>
              <a:t>Σχηματισμός </a:t>
            </a:r>
            <a:r>
              <a:rPr lang="el-GR" dirty="0" err="1"/>
              <a:t>ημιακετάλης</a:t>
            </a:r>
            <a:r>
              <a:rPr lang="el-GR" dirty="0"/>
              <a:t> και </a:t>
            </a:r>
            <a:r>
              <a:rPr lang="el-GR" dirty="0" err="1"/>
              <a:t>ημικετάλης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14</a:t>
            </a:fld>
            <a:endParaRPr lang="el-GR"/>
          </a:p>
        </p:txBody>
      </p:sp>
      <p:pic>
        <p:nvPicPr>
          <p:cNvPr id="5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8012" y="1963451"/>
            <a:ext cx="5040721" cy="1839548"/>
          </a:xfrm>
          <a:prstGeom prst="rect">
            <a:avLst/>
          </a:prstGeom>
          <a:noFill/>
        </p:spPr>
      </p:pic>
      <p:sp>
        <p:nvSpPr>
          <p:cNvPr id="6" name="Rectangle 10"/>
          <p:cNvSpPr/>
          <p:nvPr/>
        </p:nvSpPr>
        <p:spPr>
          <a:xfrm>
            <a:off x="878790" y="3873998"/>
            <a:ext cx="73864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hlinkClick r:id="rId4"/>
              </a:rPr>
              <a:t>Formation of </a:t>
            </a:r>
            <a:r>
              <a:rPr lang="en-US" sz="1200" dirty="0" err="1">
                <a:solidFill>
                  <a:prstClr val="black"/>
                </a:solidFill>
                <a:hlinkClick r:id="rId4"/>
              </a:rPr>
              <a:t>hemiacetals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/>
                </a:solidFill>
                <a:hlinkClick r:id="rId5"/>
              </a:rPr>
              <a:t>Upload Bot (Magnus </a:t>
            </a:r>
            <a:r>
              <a:rPr lang="en-US" sz="1200" dirty="0" err="1">
                <a:solidFill>
                  <a:prstClr val="black"/>
                </a:solidFill>
                <a:hlinkClick r:id="rId5"/>
              </a:rPr>
              <a:t>Manske</a:t>
            </a:r>
            <a:r>
              <a:rPr lang="en-US" sz="1200" dirty="0" smtClean="0">
                <a:solidFill>
                  <a:prstClr val="black"/>
                </a:solidFill>
                <a:hlinkClick r:id="rId5"/>
              </a:rPr>
              <a:t>)</a:t>
            </a:r>
            <a:r>
              <a:rPr lang="el-GR" sz="1200" dirty="0" smtClean="0">
                <a:solidFill>
                  <a:prstClr val="black"/>
                </a:solidFill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7" name="Picture 2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04384" y="4348005"/>
            <a:ext cx="5387975" cy="1811337"/>
          </a:xfrm>
          <a:prstGeom prst="rect">
            <a:avLst/>
          </a:prstGeom>
          <a:noFill/>
        </p:spPr>
      </p:pic>
      <p:sp>
        <p:nvSpPr>
          <p:cNvPr id="8" name="Rectangle 10"/>
          <p:cNvSpPr/>
          <p:nvPr/>
        </p:nvSpPr>
        <p:spPr>
          <a:xfrm>
            <a:off x="2225035" y="6261916"/>
            <a:ext cx="43466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hlinkClick r:id="rId9"/>
              </a:rPr>
              <a:t>Hemiketal formation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n-US" sz="1200" dirty="0" smtClean="0">
                <a:solidFill>
                  <a:prstClr val="black"/>
                </a:solidFill>
                <a:hlinkClick r:id="rId10"/>
              </a:rPr>
              <a:t>Hystrix</a:t>
            </a:r>
            <a:r>
              <a:rPr lang="el-GR" sz="1200" dirty="0" smtClean="0">
                <a:solidFill>
                  <a:prstClr val="black"/>
                </a:solidFill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85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Υδατάνθρακες </a:t>
            </a:r>
            <a:r>
              <a:rPr lang="el-GR" sz="3200" b="0" dirty="0"/>
              <a:t>(</a:t>
            </a:r>
            <a:r>
              <a:rPr lang="el-GR" sz="3200" b="0" dirty="0" smtClean="0"/>
              <a:t>14 </a:t>
            </a:r>
            <a:r>
              <a:rPr lang="el-GR" sz="3200" b="0" dirty="0"/>
              <a:t>από 29)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15</a:t>
            </a:fld>
            <a:endParaRPr lang="el-GR"/>
          </a:p>
        </p:txBody>
      </p:sp>
      <p:sp>
        <p:nvSpPr>
          <p:cNvPr id="5" name="5 - Ορθογώνιο"/>
          <p:cNvSpPr>
            <a:spLocks noChangeArrowheads="1"/>
          </p:cNvSpPr>
          <p:nvPr/>
        </p:nvSpPr>
        <p:spPr bwMode="auto">
          <a:xfrm>
            <a:off x="250825" y="836613"/>
            <a:ext cx="19079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400" dirty="0">
                <a:cs typeface="Times New Roman" pitchFamily="18" charset="0"/>
              </a:rPr>
              <a:t>Κυκλική δομή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84313"/>
            <a:ext cx="4076700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25" y="3833813"/>
            <a:ext cx="4098925" cy="276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5 - Ορθογώνιο"/>
          <p:cNvSpPr>
            <a:spLocks noChangeArrowheads="1"/>
          </p:cNvSpPr>
          <p:nvPr/>
        </p:nvSpPr>
        <p:spPr bwMode="auto">
          <a:xfrm>
            <a:off x="5003800" y="1773238"/>
            <a:ext cx="41515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400" dirty="0">
                <a:cs typeface="Times New Roman" pitchFamily="18" charset="0"/>
              </a:rPr>
              <a:t>Δομή </a:t>
            </a:r>
            <a:r>
              <a:rPr lang="en-US" sz="2400" dirty="0">
                <a:cs typeface="Times New Roman" pitchFamily="18" charset="0"/>
              </a:rPr>
              <a:t>Fischer </a:t>
            </a:r>
            <a:r>
              <a:rPr lang="el-GR" sz="2400" dirty="0">
                <a:cs typeface="Times New Roman" pitchFamily="18" charset="0"/>
              </a:rPr>
              <a:t>και δομή </a:t>
            </a:r>
            <a:r>
              <a:rPr lang="en-US" sz="2400" dirty="0">
                <a:cs typeface="Times New Roman" pitchFamily="18" charset="0"/>
              </a:rPr>
              <a:t>Haworth</a:t>
            </a:r>
            <a:endParaRPr lang="el-GR" sz="2400" dirty="0">
              <a:cs typeface="Times New Roman" pitchFamily="18" charset="0"/>
            </a:endParaRPr>
          </a:p>
        </p:txBody>
      </p:sp>
      <p:sp>
        <p:nvSpPr>
          <p:cNvPr id="9" name="16 - Ορθογώνιο"/>
          <p:cNvSpPr>
            <a:spLocks noChangeArrowheads="1"/>
          </p:cNvSpPr>
          <p:nvPr/>
        </p:nvSpPr>
        <p:spPr bwMode="auto">
          <a:xfrm>
            <a:off x="4726224" y="2356831"/>
            <a:ext cx="21707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cs typeface="Times New Roman" pitchFamily="18" charset="0"/>
              </a:rPr>
              <a:t>OH </a:t>
            </a:r>
            <a:r>
              <a:rPr lang="el-GR" sz="2400" dirty="0" smtClean="0">
                <a:cs typeface="Times New Roman" pitchFamily="18" charset="0"/>
              </a:rPr>
              <a:t>αριστερά →</a:t>
            </a:r>
            <a:endParaRPr lang="el-GR" sz="2400" dirty="0">
              <a:cs typeface="Times New Roman" pitchFamily="18" charset="0"/>
            </a:endParaRPr>
          </a:p>
        </p:txBody>
      </p:sp>
      <p:sp>
        <p:nvSpPr>
          <p:cNvPr id="10" name="17 - Ορθογώνιο"/>
          <p:cNvSpPr>
            <a:spLocks noChangeArrowheads="1"/>
          </p:cNvSpPr>
          <p:nvPr/>
        </p:nvSpPr>
        <p:spPr bwMode="auto">
          <a:xfrm>
            <a:off x="6778488" y="2351385"/>
            <a:ext cx="23877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cs typeface="Times New Roman" pitchFamily="18" charset="0"/>
              </a:rPr>
              <a:t>OH </a:t>
            </a:r>
            <a:r>
              <a:rPr lang="el-GR" sz="2400" dirty="0">
                <a:cs typeface="Times New Roman" pitchFamily="18" charset="0"/>
              </a:rPr>
              <a:t>προς τα πάνω</a:t>
            </a:r>
          </a:p>
        </p:txBody>
      </p:sp>
      <p:sp>
        <p:nvSpPr>
          <p:cNvPr id="11" name="18 - Ορθογώνιο"/>
          <p:cNvSpPr>
            <a:spLocks noChangeArrowheads="1"/>
          </p:cNvSpPr>
          <p:nvPr/>
        </p:nvSpPr>
        <p:spPr bwMode="auto">
          <a:xfrm>
            <a:off x="4771383" y="2788555"/>
            <a:ext cx="16705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cs typeface="Times New Roman" pitchFamily="18" charset="0"/>
              </a:rPr>
              <a:t>OH </a:t>
            </a:r>
            <a:r>
              <a:rPr lang="el-GR" sz="2400" dirty="0" smtClean="0">
                <a:cs typeface="Times New Roman" pitchFamily="18" charset="0"/>
              </a:rPr>
              <a:t>δεξιά</a:t>
            </a:r>
            <a:r>
              <a:rPr lang="el-GR" sz="2400" dirty="0">
                <a:cs typeface="Times New Roman" pitchFamily="18" charset="0"/>
              </a:rPr>
              <a:t> →</a:t>
            </a:r>
          </a:p>
        </p:txBody>
      </p:sp>
      <p:sp>
        <p:nvSpPr>
          <p:cNvPr id="12" name="19 - Ορθογώνιο"/>
          <p:cNvSpPr>
            <a:spLocks noChangeArrowheads="1"/>
          </p:cNvSpPr>
          <p:nvPr/>
        </p:nvSpPr>
        <p:spPr bwMode="auto">
          <a:xfrm>
            <a:off x="6778488" y="2751956"/>
            <a:ext cx="23312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cs typeface="Times New Roman" pitchFamily="18" charset="0"/>
              </a:rPr>
              <a:t>OH </a:t>
            </a:r>
            <a:r>
              <a:rPr lang="el-GR" sz="2400" dirty="0">
                <a:cs typeface="Times New Roman" pitchFamily="18" charset="0"/>
              </a:rPr>
              <a:t>προς τα κάτω</a:t>
            </a:r>
          </a:p>
        </p:txBody>
      </p:sp>
      <p:cxnSp>
        <p:nvCxnSpPr>
          <p:cNvPr id="13" name="21 - Ευθύγραμμο βέλος σύνδεσης"/>
          <p:cNvCxnSpPr/>
          <p:nvPr/>
        </p:nvCxnSpPr>
        <p:spPr>
          <a:xfrm>
            <a:off x="6011863" y="2133600"/>
            <a:ext cx="283516" cy="1744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22 - Ευθύγραμμο βέλος σύνδεσης"/>
          <p:cNvCxnSpPr>
            <a:endCxn id="10" idx="0"/>
          </p:cNvCxnSpPr>
          <p:nvPr/>
        </p:nvCxnSpPr>
        <p:spPr>
          <a:xfrm flipH="1">
            <a:off x="7972373" y="2131864"/>
            <a:ext cx="168708" cy="2195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26 - Ευθύγραμμο βέλος σύνδεσης"/>
          <p:cNvCxnSpPr/>
          <p:nvPr/>
        </p:nvCxnSpPr>
        <p:spPr>
          <a:xfrm flipV="1">
            <a:off x="1619250" y="4292601"/>
            <a:ext cx="504825" cy="7207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28 - Ευθύγραμμο βέλος σύνδεσης"/>
          <p:cNvCxnSpPr/>
          <p:nvPr/>
        </p:nvCxnSpPr>
        <p:spPr>
          <a:xfrm>
            <a:off x="3922713" y="6021388"/>
            <a:ext cx="72072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30 - Ορθογώνιο"/>
          <p:cNvSpPr>
            <a:spLocks noChangeArrowheads="1"/>
          </p:cNvSpPr>
          <p:nvPr/>
        </p:nvSpPr>
        <p:spPr bwMode="auto">
          <a:xfrm>
            <a:off x="971550" y="5013325"/>
            <a:ext cx="14253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400" dirty="0" err="1">
                <a:cs typeface="Times New Roman" pitchFamily="18" charset="0"/>
              </a:rPr>
              <a:t>πυρανόζη</a:t>
            </a:r>
            <a:endParaRPr lang="el-GR" sz="2400" dirty="0">
              <a:cs typeface="Times New Roman" pitchFamily="18" charset="0"/>
            </a:endParaRPr>
          </a:p>
        </p:txBody>
      </p:sp>
      <p:sp>
        <p:nvSpPr>
          <p:cNvPr id="20" name="31 - Ορθογώνιο"/>
          <p:cNvSpPr>
            <a:spLocks noChangeArrowheads="1"/>
          </p:cNvSpPr>
          <p:nvPr/>
        </p:nvSpPr>
        <p:spPr bwMode="auto">
          <a:xfrm>
            <a:off x="2304962" y="5734050"/>
            <a:ext cx="16177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400" dirty="0" err="1">
                <a:cs typeface="Times New Roman" pitchFamily="18" charset="0"/>
              </a:rPr>
              <a:t>φουρανόζη</a:t>
            </a:r>
            <a:endParaRPr lang="el-GR" sz="2400" dirty="0">
              <a:cs typeface="Times New Roman" pitchFamily="18" charset="0"/>
            </a:endParaRPr>
          </a:p>
        </p:txBody>
      </p:sp>
      <p:sp>
        <p:nvSpPr>
          <p:cNvPr id="29" name="Ορθογώνιο 28"/>
          <p:cNvSpPr/>
          <p:nvPr/>
        </p:nvSpPr>
        <p:spPr>
          <a:xfrm>
            <a:off x="2120997" y="4232275"/>
            <a:ext cx="10170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4"/>
              </a:rPr>
              <a:t>elmhurst.edu</a:t>
            </a:r>
            <a:endParaRPr lang="el-GR" sz="1200" dirty="0"/>
          </a:p>
        </p:txBody>
      </p:sp>
      <p:sp>
        <p:nvSpPr>
          <p:cNvPr id="30" name="Ορθογώνιο 29"/>
          <p:cNvSpPr/>
          <p:nvPr/>
        </p:nvSpPr>
        <p:spPr>
          <a:xfrm>
            <a:off x="6419852" y="6597650"/>
            <a:ext cx="10170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4"/>
              </a:rPr>
              <a:t>elmhurst.edu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200105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Υδατάνθρακες </a:t>
            </a:r>
            <a:r>
              <a:rPr lang="el-GR" sz="3200" b="0" dirty="0"/>
              <a:t>(</a:t>
            </a:r>
            <a:r>
              <a:rPr lang="el-GR" sz="3200" b="0" dirty="0" smtClean="0"/>
              <a:t>15 </a:t>
            </a:r>
            <a:r>
              <a:rPr lang="el-GR" sz="3200" b="0" dirty="0"/>
              <a:t>από 29)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48"/>
            <a:ext cx="8229600" cy="1238634"/>
          </a:xfrm>
        </p:spPr>
        <p:txBody>
          <a:bodyPr/>
          <a:lstStyle/>
          <a:p>
            <a:pPr marL="0" indent="0" algn="ctr">
              <a:buNone/>
            </a:pPr>
            <a:r>
              <a:rPr lang="el-GR" b="1" dirty="0">
                <a:solidFill>
                  <a:srgbClr val="820000"/>
                </a:solidFill>
                <a:latin typeface="+mn-lt"/>
                <a:cs typeface="Times New Roman" pitchFamily="18" charset="0"/>
              </a:rPr>
              <a:t>α </a:t>
            </a:r>
            <a:r>
              <a:rPr lang="el-GR" b="1" dirty="0" smtClean="0">
                <a:solidFill>
                  <a:srgbClr val="820000"/>
                </a:solidFill>
                <a:latin typeface="+mn-lt"/>
                <a:cs typeface="Times New Roman" pitchFamily="18" charset="0"/>
              </a:rPr>
              <a:t>(</a:t>
            </a:r>
            <a:r>
              <a:rPr lang="el-GR" b="1" dirty="0" smtClean="0">
                <a:solidFill>
                  <a:srgbClr val="820000"/>
                </a:solidFill>
                <a:latin typeface="+mn-lt"/>
                <a:cs typeface="Times New Roman" pitchFamily="18" charset="0"/>
                <a:sym typeface="Wingdings"/>
              </a:rPr>
              <a:t>↓)</a:t>
            </a:r>
            <a:r>
              <a:rPr lang="el-GR" b="1" dirty="0" smtClean="0">
                <a:solidFill>
                  <a:srgbClr val="820000"/>
                </a:solidFill>
                <a:latin typeface="+mn-lt"/>
                <a:cs typeface="Times New Roman" pitchFamily="18" charset="0"/>
              </a:rPr>
              <a:t> </a:t>
            </a:r>
            <a:r>
              <a:rPr lang="el-GR" b="1" dirty="0">
                <a:solidFill>
                  <a:srgbClr val="820000"/>
                </a:solidFill>
                <a:latin typeface="+mn-lt"/>
                <a:cs typeface="Times New Roman" pitchFamily="18" charset="0"/>
              </a:rPr>
              <a:t>και β </a:t>
            </a:r>
            <a:r>
              <a:rPr lang="el-GR" b="1" dirty="0" smtClean="0">
                <a:solidFill>
                  <a:srgbClr val="820000"/>
                </a:solidFill>
                <a:latin typeface="+mn-lt"/>
                <a:cs typeface="Times New Roman" pitchFamily="18" charset="0"/>
              </a:rPr>
              <a:t>(</a:t>
            </a:r>
            <a:r>
              <a:rPr lang="el-GR" b="1" dirty="0" smtClean="0">
                <a:solidFill>
                  <a:srgbClr val="820000"/>
                </a:solidFill>
                <a:latin typeface="+mn-lt"/>
                <a:cs typeface="Times New Roman" pitchFamily="18" charset="0"/>
                <a:sym typeface="Wingdings"/>
              </a:rPr>
              <a:t>↑)</a:t>
            </a:r>
            <a:r>
              <a:rPr lang="el-GR" b="1" dirty="0" smtClean="0">
                <a:solidFill>
                  <a:srgbClr val="820000"/>
                </a:solidFill>
                <a:latin typeface="+mn-lt"/>
                <a:cs typeface="Times New Roman" pitchFamily="18" charset="0"/>
              </a:rPr>
              <a:t> </a:t>
            </a:r>
            <a:r>
              <a:rPr lang="el-GR" b="1" dirty="0" err="1">
                <a:solidFill>
                  <a:srgbClr val="820000"/>
                </a:solidFill>
                <a:latin typeface="+mn-lt"/>
                <a:cs typeface="Times New Roman" pitchFamily="18" charset="0"/>
              </a:rPr>
              <a:t>ανωμερή</a:t>
            </a:r>
            <a:endParaRPr lang="el-GR" b="1" dirty="0">
              <a:solidFill>
                <a:srgbClr val="820000"/>
              </a:solidFill>
              <a:latin typeface="+mn-lt"/>
              <a:cs typeface="Times New Roman" pitchFamily="18" charset="0"/>
            </a:endParaRPr>
          </a:p>
          <a:p>
            <a:pPr marL="0" indent="0">
              <a:buNone/>
            </a:pPr>
            <a:r>
              <a:rPr lang="el-GR" dirty="0"/>
              <a:t>Ο </a:t>
            </a:r>
            <a:r>
              <a:rPr lang="el-GR" dirty="0" err="1"/>
              <a:t>ανωμερικός</a:t>
            </a:r>
            <a:r>
              <a:rPr lang="el-GR" dirty="0"/>
              <a:t> C είναι ασύμμετρος </a:t>
            </a:r>
            <a:r>
              <a:rPr lang="el-GR" dirty="0" smtClean="0"/>
              <a:t>→στερεοϊσομερή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16</a:t>
            </a:fld>
            <a:endParaRPr lang="el-G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312" y="2435382"/>
            <a:ext cx="4700588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3832102" y="5604032"/>
            <a:ext cx="10170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3"/>
              </a:rPr>
              <a:t>elmhurst.edu</a:t>
            </a:r>
            <a:endParaRPr lang="el-GR" sz="1200" dirty="0"/>
          </a:p>
        </p:txBody>
      </p:sp>
      <p:cxnSp>
        <p:nvCxnSpPr>
          <p:cNvPr id="7" name="5 - Ευθύγραμμο βέλος σύνδεσης"/>
          <p:cNvCxnSpPr/>
          <p:nvPr/>
        </p:nvCxnSpPr>
        <p:spPr>
          <a:xfrm flipV="1">
            <a:off x="1611517" y="3674016"/>
            <a:ext cx="2220585" cy="8617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7 - Ορθογώνιο"/>
          <p:cNvSpPr>
            <a:spLocks noChangeArrowheads="1"/>
          </p:cNvSpPr>
          <p:nvPr/>
        </p:nvSpPr>
        <p:spPr bwMode="auto">
          <a:xfrm>
            <a:off x="190123" y="4535787"/>
            <a:ext cx="187152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200" dirty="0" err="1">
                <a:cs typeface="Times New Roman" pitchFamily="18" charset="0"/>
              </a:rPr>
              <a:t>ανωμερικός</a:t>
            </a:r>
            <a:r>
              <a:rPr lang="el-GR" sz="2200" dirty="0">
                <a:cs typeface="Times New Roman" pitchFamily="18" charset="0"/>
              </a:rPr>
              <a:t> </a:t>
            </a:r>
            <a:r>
              <a:rPr lang="en-US" sz="2200" dirty="0">
                <a:cs typeface="Times New Roman" pitchFamily="18" charset="0"/>
              </a:rPr>
              <a:t>C</a:t>
            </a:r>
            <a:endParaRPr lang="el-GR" sz="2200" dirty="0">
              <a:cs typeface="Times New Roman" pitchFamily="18" charset="0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123519" y="5902836"/>
            <a:ext cx="87501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dirty="0"/>
              <a:t>Σε διάλυμα μονοσακχαρίτη υπάρχει </a:t>
            </a:r>
            <a:r>
              <a:rPr lang="el-GR" sz="2200" b="1" dirty="0">
                <a:solidFill>
                  <a:srgbClr val="820000"/>
                </a:solidFill>
              </a:rPr>
              <a:t>ελάχιστη ανοικτή μορφή </a:t>
            </a:r>
            <a:r>
              <a:rPr lang="el-GR" sz="2200" dirty="0"/>
              <a:t>και σε </a:t>
            </a:r>
            <a:r>
              <a:rPr lang="el-GR" sz="2200" b="1" dirty="0">
                <a:solidFill>
                  <a:srgbClr val="820000"/>
                </a:solidFill>
              </a:rPr>
              <a:t>ισορροπία τα δύο </a:t>
            </a:r>
            <a:r>
              <a:rPr lang="el-GR" sz="2200" b="1" dirty="0" err="1" smtClean="0">
                <a:solidFill>
                  <a:srgbClr val="820000"/>
                </a:solidFill>
              </a:rPr>
              <a:t>ανωμερή</a:t>
            </a:r>
            <a:r>
              <a:rPr lang="el-GR" sz="2200" b="1" dirty="0" smtClean="0">
                <a:solidFill>
                  <a:srgbClr val="820000"/>
                </a:solidFill>
              </a:rPr>
              <a:t>.</a:t>
            </a:r>
            <a:endParaRPr lang="el-GR" sz="2200" b="1" dirty="0">
              <a:solidFill>
                <a:srgbClr val="8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76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Υδατάνθρακες </a:t>
            </a:r>
            <a:r>
              <a:rPr lang="el-GR" sz="3200" b="0" dirty="0"/>
              <a:t>(</a:t>
            </a:r>
            <a:r>
              <a:rPr lang="el-GR" sz="3200" b="0" dirty="0" smtClean="0"/>
              <a:t>16 </a:t>
            </a:r>
            <a:r>
              <a:rPr lang="el-GR" sz="3200" b="0" dirty="0"/>
              <a:t>από 29)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17</a:t>
            </a:fld>
            <a:endParaRPr lang="el-GR"/>
          </a:p>
        </p:txBody>
      </p:sp>
      <p:pic>
        <p:nvPicPr>
          <p:cNvPr id="5" name="Picture 2" descr="File:Alpha-D-Glucopyranose.sv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2575" y="2088171"/>
            <a:ext cx="1495425" cy="1619250"/>
          </a:xfrm>
          <a:prstGeom prst="rect">
            <a:avLst/>
          </a:prstGeom>
          <a:noFill/>
        </p:spPr>
      </p:pic>
      <p:sp>
        <p:nvSpPr>
          <p:cNvPr id="6" name="Rectangle 10"/>
          <p:cNvSpPr/>
          <p:nvPr/>
        </p:nvSpPr>
        <p:spPr>
          <a:xfrm>
            <a:off x="1178238" y="3765356"/>
            <a:ext cx="34041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hlinkClick r:id="rId4"/>
              </a:rPr>
              <a:t>Alpha-D-</a:t>
            </a:r>
            <a:r>
              <a:rPr lang="en-US" sz="1200" dirty="0" err="1">
                <a:solidFill>
                  <a:prstClr val="black"/>
                </a:solidFill>
                <a:hlinkClick r:id="rId4"/>
              </a:rPr>
              <a:t>Glucopyranose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/>
                </a:solidFill>
                <a:hlinkClick r:id="rId5"/>
              </a:rPr>
              <a:t> NEUROtiker</a:t>
            </a:r>
            <a:r>
              <a:rPr lang="el-GR" sz="1200" dirty="0">
                <a:solidFill>
                  <a:prstClr val="black"/>
                </a:solidFill>
                <a:hlinkClick r:id="rId5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3602127" y="1273691"/>
            <a:ext cx="2407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err="1">
                <a:solidFill>
                  <a:srgbClr val="820000"/>
                </a:solidFill>
              </a:rPr>
              <a:t>Πολυστροφισμός</a:t>
            </a:r>
            <a:endParaRPr lang="el-GR" sz="2400" b="1" dirty="0">
              <a:solidFill>
                <a:srgbClr val="820000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2010884" y="4247800"/>
            <a:ext cx="17388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/>
              <a:t>α-</a:t>
            </a:r>
            <a:r>
              <a:rPr lang="en-US" sz="2400" dirty="0"/>
              <a:t>D-</a:t>
            </a:r>
            <a:r>
              <a:rPr lang="el-GR" sz="2400" dirty="0" smtClean="0"/>
              <a:t>γλυκόζη</a:t>
            </a:r>
          </a:p>
          <a:p>
            <a:r>
              <a:rPr lang="el-GR" sz="2400" dirty="0">
                <a:cs typeface="Times New Roman" pitchFamily="18" charset="0"/>
              </a:rPr>
              <a:t>[α]</a:t>
            </a:r>
            <a:r>
              <a:rPr lang="en-US" sz="2400" baseline="-25000" dirty="0">
                <a:cs typeface="Times New Roman" pitchFamily="18" charset="0"/>
              </a:rPr>
              <a:t>D</a:t>
            </a:r>
            <a:r>
              <a:rPr lang="en-US" sz="2400" dirty="0">
                <a:cs typeface="Times New Roman" pitchFamily="18" charset="0"/>
              </a:rPr>
              <a:t> = +</a:t>
            </a:r>
            <a:r>
              <a:rPr lang="en-US" sz="2400" dirty="0" smtClean="0">
                <a:cs typeface="Times New Roman" pitchFamily="18" charset="0"/>
              </a:rPr>
              <a:t>18</a:t>
            </a:r>
            <a:r>
              <a:rPr lang="en-US" sz="2400" baseline="30000" dirty="0" smtClean="0">
                <a:cs typeface="Times New Roman" pitchFamily="18" charset="0"/>
              </a:rPr>
              <a:t>o</a:t>
            </a:r>
            <a:endParaRPr lang="el-GR" sz="2400" baseline="30000" dirty="0">
              <a:cs typeface="Times New Roman" pitchFamily="18" charset="0"/>
            </a:endParaRPr>
          </a:p>
        </p:txBody>
      </p:sp>
      <p:cxnSp>
        <p:nvCxnSpPr>
          <p:cNvPr id="9" name="11 - Ευθύγραμμο βέλος σύνδεσης"/>
          <p:cNvCxnSpPr/>
          <p:nvPr/>
        </p:nvCxnSpPr>
        <p:spPr>
          <a:xfrm>
            <a:off x="3708400" y="2708275"/>
            <a:ext cx="165576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12 - Ευθύγραμμο βέλος σύνδεσης"/>
          <p:cNvCxnSpPr/>
          <p:nvPr/>
        </p:nvCxnSpPr>
        <p:spPr>
          <a:xfrm rot="10800000">
            <a:off x="3708400" y="2852738"/>
            <a:ext cx="1655763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File:Beta-D-Glucopyranose.sv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32490" y="2043113"/>
            <a:ext cx="1495425" cy="1619250"/>
          </a:xfrm>
          <a:prstGeom prst="rect">
            <a:avLst/>
          </a:prstGeom>
          <a:noFill/>
        </p:spPr>
      </p:pic>
      <p:sp>
        <p:nvSpPr>
          <p:cNvPr id="12" name="Rectangle 10"/>
          <p:cNvSpPr/>
          <p:nvPr/>
        </p:nvSpPr>
        <p:spPr>
          <a:xfrm>
            <a:off x="5364163" y="3707421"/>
            <a:ext cx="34041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hlinkClick r:id="rId8"/>
              </a:rPr>
              <a:t>Beta-D-</a:t>
            </a:r>
            <a:r>
              <a:rPr lang="en-US" sz="1200" dirty="0" err="1">
                <a:solidFill>
                  <a:prstClr val="black"/>
                </a:solidFill>
                <a:hlinkClick r:id="rId8"/>
              </a:rPr>
              <a:t>Glucopyranose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 </a:t>
            </a:r>
            <a:r>
              <a:rPr lang="en-US" sz="1200" dirty="0">
                <a:solidFill>
                  <a:prstClr val="black"/>
                </a:solidFill>
                <a:hlinkClick r:id="rId5"/>
              </a:rPr>
              <a:t>NEUROtiker</a:t>
            </a:r>
            <a:r>
              <a:rPr lang="el-GR" sz="1200" dirty="0">
                <a:solidFill>
                  <a:prstClr val="black"/>
                </a:solidFill>
                <a:hlinkClick r:id="rId5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6210797" y="4247800"/>
            <a:ext cx="17522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/>
              <a:t>β-</a:t>
            </a:r>
            <a:r>
              <a:rPr lang="en-US" sz="2400" dirty="0"/>
              <a:t>D-</a:t>
            </a:r>
            <a:r>
              <a:rPr lang="el-GR" sz="2400" dirty="0"/>
              <a:t>γλυκόζη</a:t>
            </a:r>
          </a:p>
          <a:p>
            <a:pPr>
              <a:defRPr/>
            </a:pPr>
            <a:r>
              <a:rPr lang="el-GR" sz="2400" dirty="0">
                <a:cs typeface="Times New Roman" pitchFamily="18" charset="0"/>
              </a:rPr>
              <a:t>[α]</a:t>
            </a:r>
            <a:r>
              <a:rPr lang="en-US" sz="2400" baseline="-25000" dirty="0">
                <a:cs typeface="Times New Roman" pitchFamily="18" charset="0"/>
              </a:rPr>
              <a:t>D</a:t>
            </a:r>
            <a:r>
              <a:rPr lang="en-US" sz="2400" dirty="0">
                <a:cs typeface="Times New Roman" pitchFamily="18" charset="0"/>
              </a:rPr>
              <a:t> = +112</a:t>
            </a:r>
            <a:r>
              <a:rPr lang="en-US" sz="2400" baseline="30000" dirty="0">
                <a:cs typeface="Times New Roman" pitchFamily="18" charset="0"/>
              </a:rPr>
              <a:t>o</a:t>
            </a:r>
            <a:endParaRPr lang="el-GR" sz="2400" baseline="30000" dirty="0">
              <a:cs typeface="Times New Roman" pitchFamily="18" charset="0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2378524" y="5430772"/>
            <a:ext cx="49612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cs typeface="Times New Roman" pitchFamily="18" charset="0"/>
              </a:rPr>
              <a:t>Διάλυμα α-</a:t>
            </a:r>
            <a:r>
              <a:rPr lang="en-US" sz="2400" dirty="0">
                <a:cs typeface="Times New Roman" pitchFamily="18" charset="0"/>
              </a:rPr>
              <a:t>D-</a:t>
            </a:r>
            <a:r>
              <a:rPr lang="el-GR" sz="2400" dirty="0">
                <a:cs typeface="Times New Roman" pitchFamily="18" charset="0"/>
              </a:rPr>
              <a:t>γλυκόζης </a:t>
            </a:r>
            <a:r>
              <a:rPr lang="el-GR" sz="2400" dirty="0" smtClean="0">
                <a:cs typeface="Times New Roman" pitchFamily="18" charset="0"/>
                <a:sym typeface="Wingdings"/>
              </a:rPr>
              <a:t>→ </a:t>
            </a:r>
            <a:r>
              <a:rPr lang="el-GR" sz="2400" dirty="0">
                <a:cs typeface="Times New Roman" pitchFamily="18" charset="0"/>
              </a:rPr>
              <a:t>[α]</a:t>
            </a:r>
            <a:r>
              <a:rPr lang="en-US" sz="2400" baseline="-25000" dirty="0">
                <a:cs typeface="Times New Roman" pitchFamily="18" charset="0"/>
              </a:rPr>
              <a:t>D</a:t>
            </a:r>
            <a:r>
              <a:rPr lang="en-US" sz="2400" dirty="0">
                <a:cs typeface="Times New Roman" pitchFamily="18" charset="0"/>
              </a:rPr>
              <a:t> = +</a:t>
            </a:r>
            <a:r>
              <a:rPr lang="el-GR" sz="2400" dirty="0">
                <a:cs typeface="Times New Roman" pitchFamily="18" charset="0"/>
              </a:rPr>
              <a:t>52</a:t>
            </a:r>
            <a:r>
              <a:rPr lang="en-US" sz="2400" baseline="30000" dirty="0" smtClean="0">
                <a:cs typeface="Times New Roman" pitchFamily="18" charset="0"/>
              </a:rPr>
              <a:t>o</a:t>
            </a:r>
            <a:endParaRPr lang="el-GR" sz="2400" baseline="30000" dirty="0" smtClean="0">
              <a:cs typeface="Times New Roman" pitchFamily="18" charset="0"/>
            </a:endParaRPr>
          </a:p>
          <a:p>
            <a:r>
              <a:rPr lang="el-GR" sz="2400" dirty="0"/>
              <a:t>…εξαιτίας μετατροπής σε β-</a:t>
            </a:r>
            <a:r>
              <a:rPr lang="en-US" sz="2400" dirty="0"/>
              <a:t>D-</a:t>
            </a:r>
            <a:r>
              <a:rPr lang="el-GR" sz="2400" dirty="0" smtClean="0"/>
              <a:t>γλυκόζη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28175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Υδατάνθρακες </a:t>
            </a:r>
            <a:r>
              <a:rPr lang="el-GR" sz="3200" b="0" dirty="0"/>
              <a:t>(</a:t>
            </a:r>
            <a:r>
              <a:rPr lang="el-GR" sz="3200" b="0" dirty="0" smtClean="0"/>
              <a:t>1</a:t>
            </a:r>
            <a:r>
              <a:rPr lang="en-US" sz="3200" b="0" dirty="0" smtClean="0"/>
              <a:t>7</a:t>
            </a:r>
            <a:r>
              <a:rPr lang="el-GR" sz="3200" b="0" dirty="0" smtClean="0"/>
              <a:t> </a:t>
            </a:r>
            <a:r>
              <a:rPr lang="el-GR" sz="3200" b="0" dirty="0"/>
              <a:t>από 29</a:t>
            </a:r>
            <a:r>
              <a:rPr lang="el-GR" sz="3200" b="0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46972" y="905598"/>
            <a:ext cx="8229600" cy="622999"/>
          </a:xfrm>
        </p:spPr>
        <p:txBody>
          <a:bodyPr/>
          <a:lstStyle/>
          <a:p>
            <a:pPr marL="0" indent="0" algn="ctr">
              <a:buNone/>
            </a:pPr>
            <a:r>
              <a:rPr lang="el-GR" b="1" dirty="0">
                <a:solidFill>
                  <a:srgbClr val="820000"/>
                </a:solidFill>
              </a:rPr>
              <a:t>Αναγωγή </a:t>
            </a:r>
            <a:r>
              <a:rPr lang="el-GR" b="1" dirty="0" err="1">
                <a:solidFill>
                  <a:srgbClr val="820000"/>
                </a:solidFill>
              </a:rPr>
              <a:t>αλδοζών</a:t>
            </a:r>
            <a:r>
              <a:rPr lang="el-GR" b="1" dirty="0">
                <a:solidFill>
                  <a:srgbClr val="820000"/>
                </a:solidFill>
              </a:rPr>
              <a:t> και </a:t>
            </a:r>
            <a:r>
              <a:rPr lang="el-GR" b="1" dirty="0" err="1">
                <a:solidFill>
                  <a:srgbClr val="820000"/>
                </a:solidFill>
              </a:rPr>
              <a:t>κετοζών</a:t>
            </a:r>
            <a:r>
              <a:rPr lang="el-GR" b="1" dirty="0">
                <a:solidFill>
                  <a:srgbClr val="820000"/>
                </a:solidFill>
              </a:rPr>
              <a:t> </a:t>
            </a:r>
            <a:r>
              <a:rPr lang="el-GR" b="1" dirty="0" smtClean="0">
                <a:solidFill>
                  <a:srgbClr val="820000"/>
                </a:solidFill>
                <a:latin typeface="Calibri" panose="020F0502020204030204" pitchFamily="34" charset="0"/>
              </a:rPr>
              <a:t>→</a:t>
            </a:r>
            <a:r>
              <a:rPr lang="el-GR" b="1" dirty="0" err="1" smtClean="0">
                <a:solidFill>
                  <a:srgbClr val="820000"/>
                </a:solidFill>
              </a:rPr>
              <a:t>αλδιτόλες</a:t>
            </a:r>
            <a:endParaRPr lang="el-GR" b="1" dirty="0">
              <a:solidFill>
                <a:srgbClr val="820000"/>
              </a:solidFill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18</a:t>
            </a:fld>
            <a:endParaRPr lang="el-GR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13" y="1588337"/>
            <a:ext cx="2644460" cy="1210492"/>
          </a:xfrm>
          <a:prstGeom prst="rect">
            <a:avLst/>
          </a:prstGeom>
        </p:spPr>
      </p:pic>
      <p:sp>
        <p:nvSpPr>
          <p:cNvPr id="6" name="Rectangle 10"/>
          <p:cNvSpPr/>
          <p:nvPr/>
        </p:nvSpPr>
        <p:spPr>
          <a:xfrm>
            <a:off x="539658" y="2862435"/>
            <a:ext cx="34041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hlinkClick r:id="rId3"/>
              </a:rPr>
              <a:t>D-glucose-chain-2D-skeletal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hlinkClick r:id="rId4"/>
              </a:rPr>
              <a:t>Pngbot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hlinkClick r:id="rId4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884" y="1691281"/>
            <a:ext cx="2034638" cy="1004603"/>
          </a:xfrm>
          <a:prstGeom prst="rect">
            <a:avLst/>
          </a:prstGeom>
        </p:spPr>
      </p:pic>
      <p:sp>
        <p:nvSpPr>
          <p:cNvPr id="8" name="Rectangle 10"/>
          <p:cNvSpPr/>
          <p:nvPr/>
        </p:nvSpPr>
        <p:spPr>
          <a:xfrm>
            <a:off x="5467120" y="2862434"/>
            <a:ext cx="24703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hlinkClick r:id="rId6"/>
              </a:rPr>
              <a:t>Xylose linear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hlinkClick r:id="rId7"/>
              </a:rPr>
              <a:t>Edgar181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1340" y="3386143"/>
            <a:ext cx="11407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 smtClean="0">
                <a:solidFill>
                  <a:srgbClr val="820000"/>
                </a:solidFill>
              </a:rPr>
              <a:t>γλυκόζη</a:t>
            </a:r>
            <a:endParaRPr lang="el-GR" sz="2200" b="1" dirty="0">
              <a:solidFill>
                <a:srgbClr val="82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68992" y="3386142"/>
            <a:ext cx="11407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 err="1" smtClean="0">
                <a:solidFill>
                  <a:srgbClr val="820000"/>
                </a:solidFill>
              </a:rPr>
              <a:t>ξυλόζη</a:t>
            </a:r>
            <a:endParaRPr lang="el-GR" sz="2200" b="1" dirty="0">
              <a:solidFill>
                <a:srgbClr val="820000"/>
              </a:solidFill>
            </a:endParaRPr>
          </a:p>
        </p:txBody>
      </p:sp>
      <p:cxnSp>
        <p:nvCxnSpPr>
          <p:cNvPr id="12" name="Ευθύγραμμο βέλος σύνδεσης 11"/>
          <p:cNvCxnSpPr>
            <a:stCxn id="9" idx="2"/>
          </p:cNvCxnSpPr>
          <p:nvPr/>
        </p:nvCxnSpPr>
        <p:spPr>
          <a:xfrm flipH="1">
            <a:off x="2241707" y="3817030"/>
            <a:ext cx="2" cy="2956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ύγραμμο βέλος σύνδεσης 12"/>
          <p:cNvCxnSpPr/>
          <p:nvPr/>
        </p:nvCxnSpPr>
        <p:spPr>
          <a:xfrm flipH="1">
            <a:off x="6839360" y="3794332"/>
            <a:ext cx="1" cy="3183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Εικόνα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31" y="4112698"/>
            <a:ext cx="2379552" cy="999412"/>
          </a:xfrm>
          <a:prstGeom prst="rect">
            <a:avLst/>
          </a:prstGeom>
        </p:spPr>
      </p:pic>
      <p:sp>
        <p:nvSpPr>
          <p:cNvPr id="15" name="Rectangle 10"/>
          <p:cNvSpPr/>
          <p:nvPr/>
        </p:nvSpPr>
        <p:spPr>
          <a:xfrm>
            <a:off x="791533" y="5112110"/>
            <a:ext cx="29003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hlinkClick r:id="rId9"/>
              </a:rPr>
              <a:t>D-sorbitol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hlinkClick r:id="rId10"/>
              </a:rPr>
              <a:t>Mrgreen71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hlinkClick r:id="rId11"/>
              </a:rPr>
              <a:t>CC BY-SA 3.0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18" name="Εικόνα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024" y="4126841"/>
            <a:ext cx="2068671" cy="940305"/>
          </a:xfrm>
          <a:prstGeom prst="rect">
            <a:avLst/>
          </a:prstGeom>
        </p:spPr>
      </p:pic>
      <p:sp>
        <p:nvSpPr>
          <p:cNvPr id="19" name="Rectangle 10"/>
          <p:cNvSpPr/>
          <p:nvPr/>
        </p:nvSpPr>
        <p:spPr>
          <a:xfrm>
            <a:off x="5389185" y="5112110"/>
            <a:ext cx="29003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hlinkClick r:id="rId13"/>
              </a:rPr>
              <a:t>Xylitol-2D-structure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hlinkClick r:id="rId14"/>
              </a:rPr>
              <a:t>Esquilo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hlinkClick r:id="rId14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0" name="Ορθογώνιο 19"/>
          <p:cNvSpPr/>
          <p:nvPr/>
        </p:nvSpPr>
        <p:spPr>
          <a:xfrm>
            <a:off x="218372" y="5952039"/>
            <a:ext cx="868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dirty="0"/>
              <a:t>Επειδή δεν </a:t>
            </a:r>
            <a:r>
              <a:rPr lang="el-GR" sz="2200" dirty="0" err="1"/>
              <a:t>αποικοδομούνται</a:t>
            </a:r>
            <a:r>
              <a:rPr lang="el-GR" sz="2200" dirty="0"/>
              <a:t> από βακτήρια, δεν προκαλούν τερηδόνα και χρησιμοποιούνται ως γλυκαντικά.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4976" y="5550527"/>
            <a:ext cx="13992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 err="1" smtClean="0">
                <a:solidFill>
                  <a:srgbClr val="820000"/>
                </a:solidFill>
              </a:rPr>
              <a:t>Σορβιτόλη</a:t>
            </a:r>
            <a:r>
              <a:rPr lang="el-GR" sz="2200" b="1" dirty="0" smtClean="0">
                <a:solidFill>
                  <a:srgbClr val="820000"/>
                </a:solidFill>
              </a:rPr>
              <a:t> </a:t>
            </a:r>
            <a:endParaRPr lang="el-GR" sz="2200" b="1" dirty="0">
              <a:solidFill>
                <a:srgbClr val="82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91456" y="5507865"/>
            <a:ext cx="13691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 err="1" smtClean="0">
                <a:solidFill>
                  <a:srgbClr val="820000"/>
                </a:solidFill>
              </a:rPr>
              <a:t>Ξυλιτόλη</a:t>
            </a:r>
            <a:r>
              <a:rPr lang="el-GR" sz="2200" b="1" dirty="0" smtClean="0">
                <a:solidFill>
                  <a:srgbClr val="820000"/>
                </a:solidFill>
              </a:rPr>
              <a:t> </a:t>
            </a:r>
            <a:endParaRPr lang="el-GR" sz="2200" b="1" dirty="0">
              <a:solidFill>
                <a:srgbClr val="8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39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Υδατάνθρακες </a:t>
            </a:r>
            <a:r>
              <a:rPr lang="el-GR" sz="3200" b="0" dirty="0"/>
              <a:t>(</a:t>
            </a:r>
            <a:r>
              <a:rPr lang="el-GR" sz="3200" b="0" dirty="0" smtClean="0"/>
              <a:t>18 </a:t>
            </a:r>
            <a:r>
              <a:rPr lang="el-GR" sz="3200" b="0" dirty="0"/>
              <a:t>από 29</a:t>
            </a:r>
            <a:r>
              <a:rPr lang="el-GR" sz="3200" b="0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661" y="1149665"/>
            <a:ext cx="8229600" cy="514357"/>
          </a:xfrm>
        </p:spPr>
        <p:txBody>
          <a:bodyPr/>
          <a:lstStyle/>
          <a:p>
            <a:pPr marL="0" indent="0" algn="ctr">
              <a:buNone/>
            </a:pPr>
            <a:r>
              <a:rPr lang="el-GR" b="1" dirty="0">
                <a:solidFill>
                  <a:srgbClr val="820000"/>
                </a:solidFill>
              </a:rPr>
              <a:t>Οξείδωση </a:t>
            </a:r>
            <a:r>
              <a:rPr lang="el-GR" b="1" dirty="0" err="1">
                <a:solidFill>
                  <a:srgbClr val="820000"/>
                </a:solidFill>
              </a:rPr>
              <a:t>αλδοζών</a:t>
            </a:r>
            <a:r>
              <a:rPr lang="el-GR" b="1" dirty="0">
                <a:solidFill>
                  <a:srgbClr val="820000"/>
                </a:solidFill>
              </a:rPr>
              <a:t> και </a:t>
            </a:r>
            <a:r>
              <a:rPr lang="el-GR" b="1" dirty="0" err="1">
                <a:solidFill>
                  <a:srgbClr val="820000"/>
                </a:solidFill>
              </a:rPr>
              <a:t>κετοζών</a:t>
            </a:r>
            <a:r>
              <a:rPr lang="el-GR" b="1" dirty="0">
                <a:solidFill>
                  <a:srgbClr val="820000"/>
                </a:solidFill>
              </a:rPr>
              <a:t> </a:t>
            </a:r>
            <a:r>
              <a:rPr lang="el-GR" b="1" dirty="0" smtClean="0">
                <a:solidFill>
                  <a:srgbClr val="820000"/>
                </a:solidFill>
                <a:latin typeface="Calibri" panose="020F0502020204030204" pitchFamily="34" charset="0"/>
              </a:rPr>
              <a:t>→</a:t>
            </a:r>
            <a:r>
              <a:rPr lang="el-GR" b="1" dirty="0" err="1" smtClean="0">
                <a:solidFill>
                  <a:srgbClr val="820000"/>
                </a:solidFill>
              </a:rPr>
              <a:t>αλδονικά</a:t>
            </a:r>
            <a:r>
              <a:rPr lang="el-GR" b="1" dirty="0" smtClean="0">
                <a:solidFill>
                  <a:srgbClr val="820000"/>
                </a:solidFill>
              </a:rPr>
              <a:t> </a:t>
            </a:r>
            <a:r>
              <a:rPr lang="el-GR" b="1" dirty="0">
                <a:solidFill>
                  <a:srgbClr val="820000"/>
                </a:solidFill>
              </a:rPr>
              <a:t>οξέα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19</a:t>
            </a:fld>
            <a:endParaRPr lang="el-GR"/>
          </a:p>
        </p:txBody>
      </p:sp>
      <p:pic>
        <p:nvPicPr>
          <p:cNvPr id="5" name="Picture 2" descr="http://www.elmhurst.edu/~chm/vchembook/images/548glucosetes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54" y="1711105"/>
            <a:ext cx="522922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1560481" y="5235355"/>
            <a:ext cx="40881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hlinkClick r:id="rId3"/>
              </a:rPr>
              <a:t>chemwiki.ucdavis.edu</a:t>
            </a:r>
            <a:r>
              <a:rPr lang="el-GR" sz="1200" dirty="0" smtClean="0"/>
              <a:t> διαθέσιμο με άδεια </a:t>
            </a:r>
            <a:r>
              <a:rPr lang="en-US" sz="1200" dirty="0" smtClean="0">
                <a:hlinkClick r:id="rId4"/>
              </a:rPr>
              <a:t>CC </a:t>
            </a:r>
            <a:r>
              <a:rPr lang="en-US" sz="1200" dirty="0">
                <a:hlinkClick r:id="rId4"/>
              </a:rPr>
              <a:t>BY-NC-SA 3.0 US</a:t>
            </a:r>
            <a:r>
              <a:rPr lang="el-GR" sz="1200" dirty="0" smtClean="0">
                <a:hlinkClick r:id="rId4"/>
              </a:rPr>
              <a:t> </a:t>
            </a:r>
            <a:endParaRPr lang="el-GR" sz="1200" dirty="0"/>
          </a:p>
        </p:txBody>
      </p:sp>
      <p:sp>
        <p:nvSpPr>
          <p:cNvPr id="7" name="15 - Ορθογώνιο"/>
          <p:cNvSpPr>
            <a:spLocks noChangeArrowheads="1"/>
          </p:cNvSpPr>
          <p:nvPr/>
        </p:nvSpPr>
        <p:spPr bwMode="auto">
          <a:xfrm>
            <a:off x="6258051" y="1842954"/>
            <a:ext cx="176332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200" b="1" dirty="0">
                <a:solidFill>
                  <a:srgbClr val="820000"/>
                </a:solidFill>
                <a:latin typeface="+mn-lt"/>
              </a:rPr>
              <a:t>Οξειδωτικά:</a:t>
            </a:r>
            <a:endParaRPr lang="en-US" altLang="el-GR" sz="2200" b="1" dirty="0">
              <a:solidFill>
                <a:srgbClr val="820000"/>
              </a:solidFill>
              <a:latin typeface="+mn-lt"/>
            </a:endParaRPr>
          </a:p>
          <a:p>
            <a:pPr algn="ctr" eaLnBrk="1" hangingPunct="1"/>
            <a:r>
              <a:rPr lang="en-US" altLang="el-GR" sz="2200" b="1" dirty="0" err="1">
                <a:solidFill>
                  <a:srgbClr val="820000"/>
                </a:solidFill>
                <a:latin typeface="+mn-lt"/>
              </a:rPr>
              <a:t>Tollens</a:t>
            </a:r>
            <a:endParaRPr lang="en-US" altLang="el-GR" sz="2200" b="1" dirty="0">
              <a:solidFill>
                <a:srgbClr val="820000"/>
              </a:solidFill>
              <a:latin typeface="+mn-lt"/>
            </a:endParaRPr>
          </a:p>
          <a:p>
            <a:pPr algn="ctr" eaLnBrk="1" hangingPunct="1"/>
            <a:r>
              <a:rPr lang="en-US" altLang="el-GR" sz="2200" b="1" dirty="0">
                <a:solidFill>
                  <a:srgbClr val="820000"/>
                </a:solidFill>
                <a:latin typeface="+mn-lt"/>
              </a:rPr>
              <a:t>Fehling</a:t>
            </a:r>
          </a:p>
          <a:p>
            <a:pPr algn="ctr" eaLnBrk="1" hangingPunct="1"/>
            <a:r>
              <a:rPr lang="en-US" altLang="el-GR" sz="2200" b="1" dirty="0">
                <a:solidFill>
                  <a:srgbClr val="820000"/>
                </a:solidFill>
                <a:latin typeface="+mn-lt"/>
              </a:rPr>
              <a:t>Benedict</a:t>
            </a:r>
            <a:endParaRPr lang="el-GR" altLang="el-GR" sz="2200" b="1" dirty="0">
              <a:solidFill>
                <a:srgbClr val="820000"/>
              </a:solidFill>
              <a:latin typeface="+mn-lt"/>
            </a:endParaRPr>
          </a:p>
        </p:txBody>
      </p:sp>
      <p:sp>
        <p:nvSpPr>
          <p:cNvPr id="8" name="16 - Ορθογώνιο"/>
          <p:cNvSpPr>
            <a:spLocks noChangeArrowheads="1"/>
          </p:cNvSpPr>
          <p:nvPr/>
        </p:nvSpPr>
        <p:spPr bwMode="auto">
          <a:xfrm>
            <a:off x="6331075" y="3716204"/>
            <a:ext cx="169029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200" dirty="0">
                <a:latin typeface="+mn-lt"/>
              </a:rPr>
              <a:t>Με </a:t>
            </a:r>
            <a:r>
              <a:rPr lang="en-US" altLang="el-GR" sz="2200" dirty="0">
                <a:latin typeface="+mn-lt"/>
              </a:rPr>
              <a:t>HNO</a:t>
            </a:r>
            <a:r>
              <a:rPr lang="en-US" altLang="el-GR" sz="2200" baseline="-25000" dirty="0">
                <a:latin typeface="+mn-lt"/>
              </a:rPr>
              <a:t>3 </a:t>
            </a:r>
            <a:r>
              <a:rPr lang="el-GR" altLang="el-GR" sz="2200" dirty="0">
                <a:latin typeface="+mn-lt"/>
              </a:rPr>
              <a:t>οξειδώνεται και… με σχηματισμό </a:t>
            </a:r>
            <a:r>
              <a:rPr lang="el-GR" altLang="el-GR" sz="2200" dirty="0" err="1">
                <a:latin typeface="+mn-lt"/>
              </a:rPr>
              <a:t>αλδαρικού</a:t>
            </a:r>
            <a:r>
              <a:rPr lang="el-GR" altLang="el-GR" sz="2200" dirty="0">
                <a:latin typeface="+mn-lt"/>
              </a:rPr>
              <a:t> οξέος</a:t>
            </a:r>
            <a:endParaRPr lang="el-GR" altLang="el-GR" sz="2200" baseline="-25000" dirty="0">
              <a:latin typeface="+mn-lt"/>
            </a:endParaRPr>
          </a:p>
        </p:txBody>
      </p:sp>
      <p:cxnSp>
        <p:nvCxnSpPr>
          <p:cNvPr id="9" name="Ευθύγραμμο βέλος σύνδεσης 8"/>
          <p:cNvCxnSpPr/>
          <p:nvPr/>
        </p:nvCxnSpPr>
        <p:spPr>
          <a:xfrm flipH="1" flipV="1">
            <a:off x="5911913" y="4324727"/>
            <a:ext cx="1381630" cy="2415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Ορθογώνιο 10"/>
          <p:cNvSpPr/>
          <p:nvPr/>
        </p:nvSpPr>
        <p:spPr>
          <a:xfrm>
            <a:off x="323661" y="5903126"/>
            <a:ext cx="84966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dirty="0"/>
              <a:t>Οξειδώνονται και οι </a:t>
            </a:r>
            <a:r>
              <a:rPr lang="el-GR" sz="2200" dirty="0" err="1"/>
              <a:t>κετόζες</a:t>
            </a:r>
            <a:r>
              <a:rPr lang="el-GR" sz="2200" dirty="0"/>
              <a:t> γιατί σε αλκαλικές συνθήκες η </a:t>
            </a:r>
            <a:r>
              <a:rPr lang="el-GR" sz="2200" dirty="0" err="1"/>
              <a:t>κετονομάδα</a:t>
            </a:r>
            <a:r>
              <a:rPr lang="el-GR" sz="2200" dirty="0"/>
              <a:t> </a:t>
            </a:r>
            <a:r>
              <a:rPr lang="el-GR" sz="2200" dirty="0" err="1"/>
              <a:t>ισομερειώνεται</a:t>
            </a:r>
            <a:r>
              <a:rPr lang="el-GR" sz="2200" dirty="0"/>
              <a:t> προς </a:t>
            </a:r>
            <a:r>
              <a:rPr lang="el-GR" sz="2200" dirty="0" err="1"/>
              <a:t>αλδεϋδομάδα</a:t>
            </a:r>
            <a:r>
              <a:rPr lang="el-GR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903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Υδατάνθρακες </a:t>
            </a:r>
            <a:r>
              <a:rPr lang="el-GR" sz="3200" b="0" dirty="0" smtClean="0"/>
              <a:t>(1 από </a:t>
            </a:r>
            <a:r>
              <a:rPr lang="el-GR" sz="3200" b="0" dirty="0"/>
              <a:t>29)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48"/>
            <a:ext cx="6867053" cy="5040556"/>
          </a:xfrm>
        </p:spPr>
        <p:txBody>
          <a:bodyPr/>
          <a:lstStyle/>
          <a:p>
            <a:r>
              <a:rPr lang="el-GR" altLang="el-GR" dirty="0"/>
              <a:t>Οργανικές ενώσεις με το γενικό τύπο </a:t>
            </a:r>
            <a:r>
              <a:rPr lang="en-US" altLang="el-GR" dirty="0"/>
              <a:t>C</a:t>
            </a:r>
            <a:r>
              <a:rPr lang="en-US" altLang="el-GR" baseline="-25000" dirty="0"/>
              <a:t>n</a:t>
            </a:r>
            <a:r>
              <a:rPr lang="en-US" altLang="el-GR" dirty="0"/>
              <a:t>(H</a:t>
            </a:r>
            <a:r>
              <a:rPr lang="en-US" altLang="el-GR" baseline="-25000" dirty="0"/>
              <a:t>2</a:t>
            </a:r>
            <a:r>
              <a:rPr lang="en-US" altLang="el-GR" dirty="0"/>
              <a:t>O)</a:t>
            </a:r>
            <a:r>
              <a:rPr lang="en-US" altLang="el-GR" baseline="-25000" dirty="0"/>
              <a:t>n</a:t>
            </a:r>
            <a:endParaRPr lang="el-GR" altLang="el-GR" baseline="-25000" dirty="0"/>
          </a:p>
          <a:p>
            <a:pPr lvl="1"/>
            <a:r>
              <a:rPr lang="el-GR" dirty="0" err="1"/>
              <a:t>υδρίτες</a:t>
            </a:r>
            <a:r>
              <a:rPr lang="el-GR" dirty="0"/>
              <a:t> του </a:t>
            </a:r>
            <a:r>
              <a:rPr lang="el-GR" dirty="0" smtClean="0"/>
              <a:t>άνθρακα,</a:t>
            </a:r>
          </a:p>
          <a:p>
            <a:pPr lvl="1"/>
            <a:r>
              <a:rPr lang="el-GR" dirty="0" err="1"/>
              <a:t>πολυυδροξυαλδεϋδες</a:t>
            </a:r>
            <a:r>
              <a:rPr lang="el-GR" dirty="0"/>
              <a:t> ή </a:t>
            </a:r>
            <a:r>
              <a:rPr lang="el-GR" dirty="0" err="1" smtClean="0"/>
              <a:t>πολυυδροξυκετόνες</a:t>
            </a:r>
            <a:r>
              <a:rPr lang="el-GR" dirty="0" smtClean="0"/>
              <a:t>.</a:t>
            </a:r>
          </a:p>
          <a:p>
            <a:r>
              <a:rPr lang="el-GR" dirty="0"/>
              <a:t>Ονομάζονται και </a:t>
            </a:r>
            <a:r>
              <a:rPr lang="el-GR" dirty="0" err="1"/>
              <a:t>σακχαρίτες</a:t>
            </a:r>
            <a:endParaRPr lang="el-GR" dirty="0"/>
          </a:p>
          <a:p>
            <a:pPr lvl="1"/>
            <a:r>
              <a:rPr lang="el-GR" dirty="0"/>
              <a:t>μονοσακχαρίτες</a:t>
            </a:r>
          </a:p>
          <a:p>
            <a:pPr lvl="1"/>
            <a:r>
              <a:rPr lang="el-GR" dirty="0" err="1"/>
              <a:t>δισακχαρίτες</a:t>
            </a:r>
            <a:endParaRPr lang="el-GR" dirty="0"/>
          </a:p>
          <a:p>
            <a:pPr lvl="1"/>
            <a:r>
              <a:rPr lang="el-GR" dirty="0" err="1"/>
              <a:t>ολιγοσακχαρίτες</a:t>
            </a:r>
            <a:endParaRPr lang="el-GR" dirty="0"/>
          </a:p>
          <a:p>
            <a:pPr lvl="1"/>
            <a:r>
              <a:rPr lang="el-GR" dirty="0"/>
              <a:t>πολυσακχαρίτες</a:t>
            </a:r>
          </a:p>
          <a:p>
            <a:endParaRPr lang="el-GR" dirty="0"/>
          </a:p>
        </p:txBody>
      </p:sp>
      <p:sp>
        <p:nvSpPr>
          <p:cNvPr id="4" name="Δεξιό άγκιστρο 3"/>
          <p:cNvSpPr/>
          <p:nvPr/>
        </p:nvSpPr>
        <p:spPr>
          <a:xfrm>
            <a:off x="3412705" y="3585172"/>
            <a:ext cx="263002" cy="90534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3794690" y="3585172"/>
            <a:ext cx="2453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el-GR" sz="2400" dirty="0"/>
              <a:t>σάκχαρα</a:t>
            </a:r>
          </a:p>
          <a:p>
            <a:r>
              <a:rPr lang="el-GR" altLang="el-GR" sz="2400" dirty="0"/>
              <a:t>κατάληξη: -</a:t>
            </a:r>
            <a:r>
              <a:rPr lang="el-GR" altLang="el-GR" sz="2400" dirty="0" smtClean="0"/>
              <a:t>όζη</a:t>
            </a:r>
            <a:endParaRPr lang="el-GR" altLang="el-GR" sz="2400" dirty="0"/>
          </a:p>
        </p:txBody>
      </p:sp>
      <p:sp>
        <p:nvSpPr>
          <p:cNvPr id="6" name="Ορθογώνιο 5"/>
          <p:cNvSpPr/>
          <p:nvPr/>
        </p:nvSpPr>
        <p:spPr>
          <a:xfrm>
            <a:off x="3675707" y="5002664"/>
            <a:ext cx="518182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b="1" dirty="0">
                <a:solidFill>
                  <a:srgbClr val="820000"/>
                </a:solidFill>
              </a:rPr>
              <a:t>Μονοσακχαρίτες:</a:t>
            </a:r>
            <a:r>
              <a:rPr lang="el-GR" sz="2200" dirty="0"/>
              <a:t> γλυκόζη (σάκχαρο αίματος), φρουκτόζη, γαλακτόζη.</a:t>
            </a:r>
          </a:p>
          <a:p>
            <a:r>
              <a:rPr lang="el-GR" sz="2200" b="1" dirty="0" err="1">
                <a:solidFill>
                  <a:srgbClr val="820000"/>
                </a:solidFill>
              </a:rPr>
              <a:t>Δισακχαρίτες</a:t>
            </a:r>
            <a:r>
              <a:rPr lang="el-GR" sz="2200" b="1" dirty="0">
                <a:solidFill>
                  <a:srgbClr val="820000"/>
                </a:solidFill>
              </a:rPr>
              <a:t>: </a:t>
            </a:r>
            <a:r>
              <a:rPr lang="el-GR" sz="2200" dirty="0"/>
              <a:t>σακχαρόζη (κοινή ζάχαρη)</a:t>
            </a:r>
          </a:p>
          <a:p>
            <a:r>
              <a:rPr lang="el-GR" sz="2200" dirty="0"/>
              <a:t>λακτόζη (ζάχαρο γάλακτος), </a:t>
            </a:r>
            <a:r>
              <a:rPr lang="el-GR" sz="2200" dirty="0" err="1"/>
              <a:t>μαλτόζη</a:t>
            </a:r>
            <a:r>
              <a:rPr lang="el-GR" sz="2200" dirty="0"/>
              <a:t>.</a:t>
            </a:r>
          </a:p>
        </p:txBody>
      </p:sp>
      <p:sp>
        <p:nvSpPr>
          <p:cNvPr id="10" name="Θέση αριθμού διαφάνειας 9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781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Υδατάνθρακες </a:t>
            </a:r>
            <a:r>
              <a:rPr lang="el-GR" sz="3200" b="0" dirty="0"/>
              <a:t>(</a:t>
            </a:r>
            <a:r>
              <a:rPr lang="el-GR" sz="3200" b="0" dirty="0" smtClean="0"/>
              <a:t>19 </a:t>
            </a:r>
            <a:r>
              <a:rPr lang="el-GR" sz="3200" b="0" dirty="0"/>
              <a:t>από 29</a:t>
            </a:r>
            <a:r>
              <a:rPr lang="el-GR" sz="3200" b="0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48"/>
            <a:ext cx="8229600" cy="559624"/>
          </a:xfrm>
        </p:spPr>
        <p:txBody>
          <a:bodyPr/>
          <a:lstStyle/>
          <a:p>
            <a:pPr marL="0" indent="0" algn="ctr">
              <a:buNone/>
            </a:pPr>
            <a:r>
              <a:rPr lang="el-GR" b="1" dirty="0" err="1">
                <a:solidFill>
                  <a:srgbClr val="820000"/>
                </a:solidFill>
              </a:rPr>
              <a:t>Γλυκοζιτικός</a:t>
            </a:r>
            <a:r>
              <a:rPr lang="el-GR" b="1" dirty="0">
                <a:solidFill>
                  <a:srgbClr val="820000"/>
                </a:solidFill>
              </a:rPr>
              <a:t> δεσμός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20</a:t>
            </a:fld>
            <a:endParaRPr lang="el-GR"/>
          </a:p>
        </p:txBody>
      </p:sp>
      <p:pic>
        <p:nvPicPr>
          <p:cNvPr id="5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35788"/>
            <a:ext cx="7620000" cy="1771650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/>
          <p:nvPr/>
        </p:nvSpPr>
        <p:spPr>
          <a:xfrm>
            <a:off x="2484530" y="4079104"/>
            <a:ext cx="33096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hlinkClick r:id="rId4"/>
              </a:rPr>
              <a:t>Ethyl-</a:t>
            </a:r>
            <a:r>
              <a:rPr lang="en-US" sz="1200" dirty="0" err="1">
                <a:solidFill>
                  <a:prstClr val="black"/>
                </a:solidFill>
                <a:hlinkClick r:id="rId4"/>
              </a:rPr>
              <a:t>glucoside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hlinkClick r:id="rId5"/>
              </a:rPr>
              <a:t>File Upload Bot (Magnus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hlinkClick r:id="rId5"/>
              </a:rPr>
              <a:t>Manske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hlinkClick r:id="rId5"/>
              </a:rPr>
              <a:t>)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6 - Ορθογώνιο"/>
          <p:cNvSpPr>
            <a:spLocks noChangeArrowheads="1"/>
          </p:cNvSpPr>
          <p:nvPr/>
        </p:nvSpPr>
        <p:spPr bwMode="auto">
          <a:xfrm>
            <a:off x="5893805" y="3807438"/>
            <a:ext cx="118038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200" b="1" dirty="0" err="1">
                <a:solidFill>
                  <a:srgbClr val="820000"/>
                </a:solidFill>
                <a:cs typeface="Times New Roman" pitchFamily="18" charset="0"/>
              </a:rPr>
              <a:t>ακετάλη</a:t>
            </a:r>
            <a:endParaRPr lang="el-GR" sz="2200" b="1" dirty="0">
              <a:solidFill>
                <a:srgbClr val="820000"/>
              </a:solidFill>
              <a:cs typeface="Times New Roman" pitchFamily="18" charset="0"/>
            </a:endParaRPr>
          </a:p>
        </p:txBody>
      </p:sp>
      <p:cxnSp>
        <p:nvCxnSpPr>
          <p:cNvPr id="8" name="34 - Ευθύγραμμο βέλος σύνδεσης"/>
          <p:cNvCxnSpPr>
            <a:stCxn id="10" idx="0"/>
          </p:cNvCxnSpPr>
          <p:nvPr/>
        </p:nvCxnSpPr>
        <p:spPr>
          <a:xfrm flipV="1">
            <a:off x="5442097" y="3807439"/>
            <a:ext cx="451708" cy="15222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Ορθογώνιο 9"/>
          <p:cNvSpPr/>
          <p:nvPr/>
        </p:nvSpPr>
        <p:spPr>
          <a:xfrm>
            <a:off x="2502193" y="5329720"/>
            <a:ext cx="58798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200" dirty="0" smtClean="0"/>
              <a:t>δε </a:t>
            </a:r>
            <a:r>
              <a:rPr lang="el-GR" sz="2200" dirty="0"/>
              <a:t>μπορεί να μετατραπεί σε ανοικτή </a:t>
            </a:r>
            <a:r>
              <a:rPr lang="el-GR" sz="2200" dirty="0" smtClean="0"/>
              <a:t>δομή,</a:t>
            </a:r>
            <a:endParaRPr lang="el-GR" sz="2200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200" dirty="0" smtClean="0"/>
              <a:t>δεν </a:t>
            </a:r>
            <a:r>
              <a:rPr lang="el-GR" sz="2200" dirty="0"/>
              <a:t>παρουσιάζει </a:t>
            </a:r>
            <a:r>
              <a:rPr lang="el-GR" sz="2200" dirty="0" smtClean="0"/>
              <a:t>πολυμορφισμό.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347515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Υδατάνθρακες </a:t>
            </a:r>
            <a:r>
              <a:rPr lang="el-GR" sz="3200" b="0" dirty="0" smtClean="0"/>
              <a:t>(20 </a:t>
            </a:r>
            <a:r>
              <a:rPr lang="el-GR" sz="3200" b="0" dirty="0"/>
              <a:t>από 29</a:t>
            </a:r>
            <a:r>
              <a:rPr lang="el-GR" sz="3200" b="0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48"/>
            <a:ext cx="8229600" cy="613945"/>
          </a:xfrm>
        </p:spPr>
        <p:txBody>
          <a:bodyPr/>
          <a:lstStyle/>
          <a:p>
            <a:pPr marL="0" indent="0" algn="ctr">
              <a:buNone/>
            </a:pPr>
            <a:r>
              <a:rPr lang="el-GR" b="1" dirty="0" err="1">
                <a:solidFill>
                  <a:srgbClr val="820000"/>
                </a:solidFill>
              </a:rPr>
              <a:t>Δισακχαρίτες</a:t>
            </a:r>
            <a:r>
              <a:rPr lang="el-GR" b="1" dirty="0">
                <a:solidFill>
                  <a:srgbClr val="820000"/>
                </a:solidFill>
              </a:rPr>
              <a:t> (</a:t>
            </a:r>
            <a:r>
              <a:rPr lang="el-GR" b="1" dirty="0" err="1">
                <a:solidFill>
                  <a:srgbClr val="820000"/>
                </a:solidFill>
              </a:rPr>
              <a:t>διόζες</a:t>
            </a:r>
            <a:r>
              <a:rPr lang="el-GR" b="1" dirty="0">
                <a:solidFill>
                  <a:srgbClr val="820000"/>
                </a:solidFill>
              </a:rPr>
              <a:t>)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21</a:t>
            </a:fld>
            <a:endParaRPr lang="el-GR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2" y="1886044"/>
            <a:ext cx="1399563" cy="1515450"/>
          </a:xfrm>
          <a:prstGeom prst="rect">
            <a:avLst/>
          </a:prstGeom>
        </p:spPr>
      </p:pic>
      <p:sp>
        <p:nvSpPr>
          <p:cNvPr id="6" name="Rectangle 10"/>
          <p:cNvSpPr/>
          <p:nvPr/>
        </p:nvSpPr>
        <p:spPr>
          <a:xfrm>
            <a:off x="194003" y="3476845"/>
            <a:ext cx="2612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hlinkClick r:id="rId3"/>
              </a:rPr>
              <a:t>Alpha-D-</a:t>
            </a:r>
            <a:r>
              <a:rPr lang="en-US" sz="1200" dirty="0" err="1">
                <a:solidFill>
                  <a:prstClr val="black"/>
                </a:solidFill>
                <a:hlinkClick r:id="rId3"/>
              </a:rPr>
              <a:t>Glucopyranose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 smtClean="0">
                <a:hlinkClick r:id="rId4" tooltip="User:NEUROtiker"/>
              </a:rPr>
              <a:t>NEUROtiker</a:t>
            </a:r>
            <a:r>
              <a:rPr lang="el-GR" sz="1200" dirty="0" smtClean="0"/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Rectangle 11"/>
          <p:cNvSpPr/>
          <p:nvPr/>
        </p:nvSpPr>
        <p:spPr>
          <a:xfrm>
            <a:off x="655113" y="3938510"/>
            <a:ext cx="165397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200" b="1" dirty="0">
                <a:solidFill>
                  <a:srgbClr val="820000"/>
                </a:solidFill>
                <a:cs typeface="Times New Roman" pitchFamily="18" charset="0"/>
              </a:rPr>
              <a:t>α-</a:t>
            </a:r>
            <a:r>
              <a:rPr lang="en-US" sz="2200" b="1" dirty="0">
                <a:solidFill>
                  <a:srgbClr val="820000"/>
                </a:solidFill>
                <a:cs typeface="Times New Roman" pitchFamily="18" charset="0"/>
              </a:rPr>
              <a:t>D-</a:t>
            </a:r>
            <a:r>
              <a:rPr lang="el-GR" sz="2200" b="1" dirty="0">
                <a:solidFill>
                  <a:srgbClr val="820000"/>
                </a:solidFill>
                <a:cs typeface="Times New Roman" pitchFamily="18" charset="0"/>
              </a:rPr>
              <a:t>γλυκόζη</a:t>
            </a:r>
            <a:endParaRPr lang="el-GR" sz="2200" b="1" dirty="0">
              <a:solidFill>
                <a:srgbClr val="820000"/>
              </a:solidFill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68714" y="2382159"/>
            <a:ext cx="443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+</a:t>
            </a:r>
            <a:endParaRPr lang="el-GR" sz="2800" dirty="0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193" y="1830167"/>
            <a:ext cx="1399563" cy="1515450"/>
          </a:xfrm>
          <a:prstGeom prst="rect">
            <a:avLst/>
          </a:prstGeom>
        </p:spPr>
      </p:pic>
      <p:sp>
        <p:nvSpPr>
          <p:cNvPr id="10" name="Rectangle 10"/>
          <p:cNvSpPr/>
          <p:nvPr/>
        </p:nvSpPr>
        <p:spPr>
          <a:xfrm>
            <a:off x="3287594" y="3455418"/>
            <a:ext cx="2612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hlinkClick r:id="rId3"/>
              </a:rPr>
              <a:t>Alpha-D-</a:t>
            </a:r>
            <a:r>
              <a:rPr lang="en-US" sz="1200" dirty="0" err="1">
                <a:solidFill>
                  <a:prstClr val="black"/>
                </a:solidFill>
                <a:hlinkClick r:id="rId3"/>
              </a:rPr>
              <a:t>Glucopyranose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 smtClean="0">
                <a:hlinkClick r:id="rId4" tooltip="User:NEUROtiker"/>
              </a:rPr>
              <a:t>NEUROtiker</a:t>
            </a:r>
            <a:r>
              <a:rPr lang="el-GR" sz="1200" dirty="0" smtClean="0"/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3656984" y="3882633"/>
            <a:ext cx="165397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200" b="1" dirty="0">
                <a:solidFill>
                  <a:srgbClr val="820000"/>
                </a:solidFill>
                <a:cs typeface="Times New Roman" pitchFamily="18" charset="0"/>
              </a:rPr>
              <a:t>α-</a:t>
            </a:r>
            <a:r>
              <a:rPr lang="en-US" sz="2200" b="1" dirty="0">
                <a:solidFill>
                  <a:srgbClr val="820000"/>
                </a:solidFill>
                <a:cs typeface="Times New Roman" pitchFamily="18" charset="0"/>
              </a:rPr>
              <a:t>D-</a:t>
            </a:r>
            <a:r>
              <a:rPr lang="el-GR" sz="2200" b="1" dirty="0">
                <a:solidFill>
                  <a:srgbClr val="820000"/>
                </a:solidFill>
                <a:cs typeface="Times New Roman" pitchFamily="18" charset="0"/>
              </a:rPr>
              <a:t>γλυκόζη</a:t>
            </a:r>
            <a:endParaRPr lang="el-GR" sz="2200" b="1" dirty="0">
              <a:solidFill>
                <a:srgbClr val="820000"/>
              </a:solidFill>
              <a:cs typeface="Arial" charset="0"/>
            </a:endParaRPr>
          </a:p>
        </p:txBody>
      </p:sp>
      <p:cxnSp>
        <p:nvCxnSpPr>
          <p:cNvPr id="12" name="34 - Ευθύγραμμο βέλος σύνδεσης"/>
          <p:cNvCxnSpPr>
            <a:endCxn id="15" idx="1"/>
          </p:cNvCxnSpPr>
          <p:nvPr/>
        </p:nvCxnSpPr>
        <p:spPr>
          <a:xfrm>
            <a:off x="5355615" y="2734147"/>
            <a:ext cx="73086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Εικόνα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76" y="1924522"/>
            <a:ext cx="3067050" cy="1619250"/>
          </a:xfrm>
          <a:prstGeom prst="rect">
            <a:avLst/>
          </a:prstGeom>
        </p:spPr>
      </p:pic>
      <p:sp>
        <p:nvSpPr>
          <p:cNvPr id="18" name="Rectangle 10"/>
          <p:cNvSpPr/>
          <p:nvPr/>
        </p:nvSpPr>
        <p:spPr>
          <a:xfrm>
            <a:off x="6381185" y="3476845"/>
            <a:ext cx="2612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hlinkClick r:id="rId6"/>
              </a:rPr>
              <a:t>Maltose Haworth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 smtClean="0">
                <a:hlinkClick r:id="rId4" tooltip="User:NEUROtiker"/>
              </a:rPr>
              <a:t>NEUROtiker</a:t>
            </a:r>
            <a:r>
              <a:rPr lang="el-GR" sz="1200" dirty="0" smtClean="0"/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9" name="Rectangle 11"/>
          <p:cNvSpPr/>
          <p:nvPr/>
        </p:nvSpPr>
        <p:spPr>
          <a:xfrm>
            <a:off x="5613149" y="3908490"/>
            <a:ext cx="35403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l-GR" sz="2200" b="1" dirty="0" err="1" smtClean="0">
                <a:solidFill>
                  <a:srgbClr val="820000"/>
                </a:solidFill>
                <a:cs typeface="Times New Roman" pitchFamily="18" charset="0"/>
              </a:rPr>
              <a:t>Μαλτόζη</a:t>
            </a:r>
            <a:endParaRPr lang="el-GR" sz="2200" b="1" dirty="0" smtClean="0">
              <a:solidFill>
                <a:srgbClr val="820000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l-GR" sz="2200" b="1" dirty="0">
                <a:solidFill>
                  <a:srgbClr val="820000"/>
                </a:solidFill>
                <a:cs typeface="Times New Roman" pitchFamily="18" charset="0"/>
              </a:rPr>
              <a:t>(α- 1,4-γλυκοζιτικός δεσμός</a:t>
            </a:r>
            <a:r>
              <a:rPr lang="el-GR" sz="2200" b="1" dirty="0" smtClean="0">
                <a:solidFill>
                  <a:srgbClr val="820000"/>
                </a:solidFill>
                <a:cs typeface="Times New Roman" pitchFamily="18" charset="0"/>
              </a:rPr>
              <a:t>)</a:t>
            </a:r>
            <a:endParaRPr lang="el-GR" sz="2200" b="1" dirty="0">
              <a:solidFill>
                <a:srgbClr val="820000"/>
              </a:solidFill>
              <a:cs typeface="Times New Roman" pitchFamily="18" charset="0"/>
            </a:endParaRPr>
          </a:p>
        </p:txBody>
      </p:sp>
      <p:sp>
        <p:nvSpPr>
          <p:cNvPr id="20" name="Ορθογώνιο 19"/>
          <p:cNvSpPr/>
          <p:nvPr/>
        </p:nvSpPr>
        <p:spPr>
          <a:xfrm>
            <a:off x="3911097" y="4634499"/>
            <a:ext cx="52329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dirty="0"/>
              <a:t>Από τη διάσπαση του αμύλου του κριθαριού, κατά την παρασκευή της μπίρας</a:t>
            </a:r>
          </a:p>
        </p:txBody>
      </p:sp>
    </p:spTree>
    <p:extLst>
      <p:ext uri="{BB962C8B-B14F-4D97-AF65-F5344CB8AC3E}">
        <p14:creationId xmlns:p14="http://schemas.microsoft.com/office/powerpoint/2010/main" val="258125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Υδατάνθρακες </a:t>
            </a:r>
            <a:r>
              <a:rPr lang="el-GR" sz="3200" b="0" dirty="0"/>
              <a:t>(</a:t>
            </a:r>
            <a:r>
              <a:rPr lang="el-GR" sz="3200" b="0" dirty="0" smtClean="0"/>
              <a:t>21 </a:t>
            </a:r>
            <a:r>
              <a:rPr lang="el-GR" sz="3200" b="0" dirty="0"/>
              <a:t>από 29</a:t>
            </a:r>
            <a:r>
              <a:rPr lang="el-GR" sz="3200" b="0" dirty="0" smtClean="0"/>
              <a:t>)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756" y="1396152"/>
            <a:ext cx="3523170" cy="2642378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22</a:t>
            </a:fld>
            <a:endParaRPr lang="el-GR"/>
          </a:p>
        </p:txBody>
      </p:sp>
      <p:sp>
        <p:nvSpPr>
          <p:cNvPr id="6" name="Rectangle 10"/>
          <p:cNvSpPr/>
          <p:nvPr/>
        </p:nvSpPr>
        <p:spPr>
          <a:xfrm>
            <a:off x="3276055" y="3807697"/>
            <a:ext cx="2612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hlinkClick r:id="rId3"/>
              </a:rPr>
              <a:t>Cellobiose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>
                <a:hlinkClick r:id="rId4"/>
              </a:rPr>
              <a:t>Oks</a:t>
            </a:r>
            <a:endParaRPr lang="en-US" sz="1200" dirty="0"/>
          </a:p>
          <a:p>
            <a:pPr algn="ctr"/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Rectangle 11"/>
          <p:cNvSpPr/>
          <p:nvPr/>
        </p:nvSpPr>
        <p:spPr>
          <a:xfrm>
            <a:off x="1727374" y="4269362"/>
            <a:ext cx="59774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2200" b="1" dirty="0" err="1" smtClean="0">
                <a:solidFill>
                  <a:srgbClr val="820000"/>
                </a:solidFill>
                <a:cs typeface="Times New Roman" pitchFamily="18" charset="0"/>
              </a:rPr>
              <a:t>Κελλοβιόζη</a:t>
            </a:r>
            <a:endParaRPr lang="el-GR" sz="2200" b="1" dirty="0" smtClean="0">
              <a:solidFill>
                <a:srgbClr val="820000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l-GR" sz="2200" b="1" dirty="0">
                <a:solidFill>
                  <a:srgbClr val="820000"/>
                </a:solidFill>
                <a:cs typeface="Times New Roman" pitchFamily="18" charset="0"/>
              </a:rPr>
              <a:t>(β- 1,4-γλυκοζιτικός δεσμός, από το β- </a:t>
            </a:r>
            <a:r>
              <a:rPr lang="el-GR" sz="2200" b="1" dirty="0" err="1">
                <a:solidFill>
                  <a:srgbClr val="820000"/>
                </a:solidFill>
                <a:cs typeface="Times New Roman" pitchFamily="18" charset="0"/>
              </a:rPr>
              <a:t>ανωμερές</a:t>
            </a:r>
            <a:r>
              <a:rPr lang="el-GR" sz="2200" b="1" dirty="0" smtClean="0">
                <a:solidFill>
                  <a:srgbClr val="820000"/>
                </a:solidFill>
                <a:cs typeface="Times New Roman" pitchFamily="18" charset="0"/>
              </a:rPr>
              <a:t>)</a:t>
            </a:r>
            <a:endParaRPr lang="el-GR" sz="2200" b="1" dirty="0">
              <a:solidFill>
                <a:srgbClr val="820000"/>
              </a:solidFill>
              <a:cs typeface="Times New Roman" pitchFamily="18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2099657" y="5038803"/>
            <a:ext cx="523290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dirty="0"/>
              <a:t>Από τη υδρόλυση της κυτταρίνης</a:t>
            </a:r>
          </a:p>
        </p:txBody>
      </p:sp>
    </p:spTree>
    <p:extLst>
      <p:ext uri="{BB962C8B-B14F-4D97-AF65-F5344CB8AC3E}">
        <p14:creationId xmlns:p14="http://schemas.microsoft.com/office/powerpoint/2010/main" val="351183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Υδατάνθρακες </a:t>
            </a:r>
            <a:r>
              <a:rPr lang="el-GR" sz="3200" b="0" dirty="0"/>
              <a:t>(</a:t>
            </a:r>
            <a:r>
              <a:rPr lang="el-GR" sz="3200" b="0" dirty="0" smtClean="0"/>
              <a:t>22 </a:t>
            </a:r>
            <a:r>
              <a:rPr lang="el-GR" sz="3200" b="0" dirty="0"/>
              <a:t>από 29</a:t>
            </a:r>
            <a:r>
              <a:rPr lang="el-GR" sz="3200" b="0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47958" y="1025352"/>
            <a:ext cx="8229600" cy="2515173"/>
          </a:xfrm>
        </p:spPr>
        <p:txBody>
          <a:bodyPr/>
          <a:lstStyle/>
          <a:p>
            <a:pPr marL="0" indent="0" algn="ctr">
              <a:buNone/>
            </a:pPr>
            <a:r>
              <a:rPr lang="el-GR" b="1" dirty="0" err="1">
                <a:solidFill>
                  <a:srgbClr val="820000"/>
                </a:solidFill>
              </a:rPr>
              <a:t>Δισακχαρίτες</a:t>
            </a:r>
            <a:r>
              <a:rPr lang="el-GR" b="1" dirty="0">
                <a:solidFill>
                  <a:srgbClr val="820000"/>
                </a:solidFill>
              </a:rPr>
              <a:t> (</a:t>
            </a:r>
            <a:r>
              <a:rPr lang="el-GR" b="1" dirty="0" err="1">
                <a:solidFill>
                  <a:srgbClr val="820000"/>
                </a:solidFill>
              </a:rPr>
              <a:t>διόζες</a:t>
            </a:r>
            <a:r>
              <a:rPr lang="el-GR" b="1" dirty="0">
                <a:solidFill>
                  <a:srgbClr val="820000"/>
                </a:solidFill>
              </a:rPr>
              <a:t>)</a:t>
            </a:r>
          </a:p>
          <a:p>
            <a:r>
              <a:rPr lang="el-GR" dirty="0" smtClean="0"/>
              <a:t>ανάγοντες </a:t>
            </a:r>
            <a:r>
              <a:rPr lang="el-GR" dirty="0" err="1" smtClean="0"/>
              <a:t>δισακχαρίτες</a:t>
            </a:r>
            <a:r>
              <a:rPr lang="el-GR" dirty="0" smtClean="0"/>
              <a:t> </a:t>
            </a:r>
            <a:r>
              <a:rPr lang="el-GR" dirty="0" smtClean="0">
                <a:latin typeface="Calibri" panose="020F0502020204030204" pitchFamily="34" charset="0"/>
              </a:rPr>
              <a:t>→</a:t>
            </a:r>
            <a:r>
              <a:rPr lang="el-GR" dirty="0" smtClean="0"/>
              <a:t> ο </a:t>
            </a:r>
            <a:r>
              <a:rPr lang="el-GR" dirty="0"/>
              <a:t>ένας μονοσακχαρίτης </a:t>
            </a:r>
            <a:r>
              <a:rPr lang="el-GR" dirty="0" smtClean="0"/>
              <a:t>έχει ελεύθερη </a:t>
            </a:r>
            <a:r>
              <a:rPr lang="el-GR" dirty="0" err="1" smtClean="0"/>
              <a:t>ημιακεταλική</a:t>
            </a:r>
            <a:r>
              <a:rPr lang="el-GR" dirty="0" smtClean="0"/>
              <a:t> ομάδα.</a:t>
            </a:r>
            <a:endParaRPr lang="el-GR" dirty="0"/>
          </a:p>
          <a:p>
            <a:r>
              <a:rPr lang="el-GR" dirty="0" smtClean="0"/>
              <a:t>μη ανάγοντες </a:t>
            </a:r>
            <a:r>
              <a:rPr lang="el-GR" dirty="0" err="1" smtClean="0"/>
              <a:t>δισακχαρίτες</a:t>
            </a:r>
            <a:r>
              <a:rPr lang="el-GR" dirty="0" smtClean="0"/>
              <a:t> </a:t>
            </a:r>
            <a:r>
              <a:rPr lang="el-GR" dirty="0">
                <a:latin typeface="Calibri" panose="020F0502020204030204" pitchFamily="34" charset="0"/>
              </a:rPr>
              <a:t>→ κανένας μονοσακχαρίτης δεν έχει 	</a:t>
            </a:r>
            <a:r>
              <a:rPr lang="el-GR" dirty="0" smtClean="0">
                <a:latin typeface="Calibri" panose="020F0502020204030204" pitchFamily="34" charset="0"/>
              </a:rPr>
              <a:t>ελεύθερη </a:t>
            </a:r>
            <a:r>
              <a:rPr lang="el-GR" dirty="0" err="1">
                <a:latin typeface="Calibri" panose="020F0502020204030204" pitchFamily="34" charset="0"/>
              </a:rPr>
              <a:t>ημιακεταλική</a:t>
            </a:r>
            <a:r>
              <a:rPr lang="el-GR" dirty="0">
                <a:latin typeface="Calibri" panose="020F0502020204030204" pitchFamily="34" charset="0"/>
              </a:rPr>
              <a:t> </a:t>
            </a:r>
            <a:r>
              <a:rPr lang="el-GR" dirty="0" smtClean="0">
                <a:latin typeface="Calibri" panose="020F0502020204030204" pitchFamily="34" charset="0"/>
              </a:rPr>
              <a:t>ομάδα.</a:t>
            </a:r>
            <a:endParaRPr lang="el-GR" dirty="0">
              <a:latin typeface="Calibri" panose="020F0502020204030204" pitchFamily="34" charset="0"/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23</a:t>
            </a:fld>
            <a:endParaRPr lang="el-GR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58" y="3670338"/>
            <a:ext cx="2756893" cy="1557816"/>
          </a:xfrm>
          <a:prstGeom prst="rect">
            <a:avLst/>
          </a:prstGeom>
        </p:spPr>
      </p:pic>
      <p:sp>
        <p:nvSpPr>
          <p:cNvPr id="6" name="Rectangle 10"/>
          <p:cNvSpPr/>
          <p:nvPr/>
        </p:nvSpPr>
        <p:spPr>
          <a:xfrm>
            <a:off x="843158" y="5228154"/>
            <a:ext cx="2612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hlinkClick r:id="rId3"/>
              </a:rPr>
              <a:t>Sucrose CASCC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>
                <a:hlinkClick r:id="rId4"/>
              </a:rPr>
              <a:t>Physchim62</a:t>
            </a:r>
            <a:r>
              <a:rPr lang="el-GR" sz="1200" dirty="0" smtClean="0"/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hlinkClick r:id="rId5"/>
              </a:rPr>
              <a:t>CC BY 3.0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606552" y="5620131"/>
            <a:ext cx="30857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200" b="1" dirty="0">
                <a:solidFill>
                  <a:srgbClr val="820000"/>
                </a:solidFill>
              </a:rPr>
              <a:t>Σακχαρόζη ή </a:t>
            </a:r>
            <a:r>
              <a:rPr lang="el-GR" sz="2200" b="1" dirty="0" err="1" smtClean="0">
                <a:solidFill>
                  <a:srgbClr val="820000"/>
                </a:solidFill>
              </a:rPr>
              <a:t>σουκρόζη</a:t>
            </a:r>
            <a:endParaRPr lang="el-GR" sz="2200" b="1" dirty="0" smtClean="0">
              <a:solidFill>
                <a:srgbClr val="820000"/>
              </a:solidFill>
            </a:endParaRPr>
          </a:p>
          <a:p>
            <a:r>
              <a:rPr lang="el-GR" sz="2200" b="1" dirty="0">
                <a:solidFill>
                  <a:srgbClr val="820000"/>
                </a:solidFill>
              </a:rPr>
              <a:t>μη ανάγον </a:t>
            </a:r>
            <a:r>
              <a:rPr lang="el-GR" sz="2200" b="1" dirty="0" err="1" smtClean="0">
                <a:solidFill>
                  <a:srgbClr val="820000"/>
                </a:solidFill>
              </a:rPr>
              <a:t>δισακχαρίτης</a:t>
            </a:r>
            <a:endParaRPr lang="el-GR" sz="2200" b="1" dirty="0">
              <a:solidFill>
                <a:srgbClr val="820000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513" y="3670338"/>
            <a:ext cx="3325065" cy="1244301"/>
          </a:xfrm>
          <a:prstGeom prst="rect">
            <a:avLst/>
          </a:prstGeom>
        </p:spPr>
      </p:pic>
      <p:sp>
        <p:nvSpPr>
          <p:cNvPr id="9" name="Rectangle 10"/>
          <p:cNvSpPr/>
          <p:nvPr/>
        </p:nvSpPr>
        <p:spPr>
          <a:xfrm>
            <a:off x="5353759" y="5158466"/>
            <a:ext cx="2612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hlinkClick r:id="rId7"/>
              </a:rPr>
              <a:t>Cellobiose skeletal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 smtClean="0">
                <a:hlinkClick r:id="rId8"/>
              </a:rPr>
              <a:t>Yikrazuul</a:t>
            </a:r>
            <a:r>
              <a:rPr lang="el-GR" sz="1200" dirty="0" smtClean="0"/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5236797" y="5620130"/>
            <a:ext cx="27090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200" b="1" dirty="0">
                <a:solidFill>
                  <a:srgbClr val="820000"/>
                </a:solidFill>
              </a:rPr>
              <a:t>κελλοβιόζη</a:t>
            </a:r>
          </a:p>
          <a:p>
            <a:r>
              <a:rPr lang="el-GR" sz="2200" b="1" dirty="0" smtClean="0">
                <a:solidFill>
                  <a:srgbClr val="820000"/>
                </a:solidFill>
              </a:rPr>
              <a:t>ανάγον </a:t>
            </a:r>
            <a:r>
              <a:rPr lang="el-GR" sz="2200" b="1" dirty="0" err="1" smtClean="0">
                <a:solidFill>
                  <a:srgbClr val="820000"/>
                </a:solidFill>
              </a:rPr>
              <a:t>δισακχαρίτης</a:t>
            </a:r>
            <a:endParaRPr lang="el-GR" sz="2200" b="1" dirty="0">
              <a:solidFill>
                <a:srgbClr val="8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25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Υδατάνθρακες </a:t>
            </a:r>
            <a:r>
              <a:rPr lang="el-GR" sz="3200" b="0" dirty="0"/>
              <a:t>(</a:t>
            </a:r>
            <a:r>
              <a:rPr lang="el-GR" sz="3200" b="0" dirty="0" smtClean="0"/>
              <a:t>23 </a:t>
            </a:r>
            <a:r>
              <a:rPr lang="el-GR" sz="3200" b="0" dirty="0"/>
              <a:t>από 29</a:t>
            </a:r>
            <a:r>
              <a:rPr lang="el-GR" sz="3200" b="0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1" y="994631"/>
            <a:ext cx="8229600" cy="595838"/>
          </a:xfrm>
        </p:spPr>
        <p:txBody>
          <a:bodyPr/>
          <a:lstStyle/>
          <a:p>
            <a:pPr marL="0" indent="0" algn="ctr">
              <a:buNone/>
            </a:pPr>
            <a:r>
              <a:rPr lang="el-GR" b="1" dirty="0" err="1">
                <a:solidFill>
                  <a:srgbClr val="820000"/>
                </a:solidFill>
              </a:rPr>
              <a:t>Δισακχαρίτες</a:t>
            </a:r>
            <a:r>
              <a:rPr lang="el-GR" b="1" dirty="0">
                <a:solidFill>
                  <a:srgbClr val="820000"/>
                </a:solidFill>
              </a:rPr>
              <a:t> (</a:t>
            </a:r>
            <a:r>
              <a:rPr lang="el-GR" b="1" dirty="0" err="1">
                <a:solidFill>
                  <a:srgbClr val="820000"/>
                </a:solidFill>
              </a:rPr>
              <a:t>διόζες</a:t>
            </a:r>
            <a:r>
              <a:rPr lang="el-GR" b="1" dirty="0">
                <a:solidFill>
                  <a:srgbClr val="820000"/>
                </a:solidFill>
              </a:rPr>
              <a:t>)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24</a:t>
            </a:fld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24" y="1703320"/>
            <a:ext cx="2022035" cy="1785414"/>
          </a:xfrm>
          <a:prstGeom prst="rect">
            <a:avLst/>
          </a:prstGeom>
        </p:spPr>
      </p:pic>
      <p:sp>
        <p:nvSpPr>
          <p:cNvPr id="7" name="Rectangle 10"/>
          <p:cNvSpPr/>
          <p:nvPr/>
        </p:nvSpPr>
        <p:spPr>
          <a:xfrm rot="16200000">
            <a:off x="-887094" y="2368003"/>
            <a:ext cx="2612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hlinkClick r:id="rId3"/>
              </a:rPr>
              <a:t>Lactose Haworth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 smtClean="0">
                <a:hlinkClick r:id="rId4"/>
              </a:rPr>
              <a:t>NEUROtiker</a:t>
            </a:r>
            <a:r>
              <a:rPr lang="el-GR" sz="1200" dirty="0" smtClean="0"/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</a:endParaRPr>
          </a:p>
        </p:txBody>
      </p:sp>
      <p:cxnSp>
        <p:nvCxnSpPr>
          <p:cNvPr id="8" name="Straight Arrow Connector 9"/>
          <p:cNvCxnSpPr>
            <a:stCxn id="13" idx="0"/>
          </p:cNvCxnSpPr>
          <p:nvPr/>
        </p:nvCxnSpPr>
        <p:spPr>
          <a:xfrm flipH="1" flipV="1">
            <a:off x="977350" y="3200603"/>
            <a:ext cx="128075" cy="8269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9"/>
          <p:cNvCxnSpPr>
            <a:stCxn id="15" idx="0"/>
          </p:cNvCxnSpPr>
          <p:nvPr/>
        </p:nvCxnSpPr>
        <p:spPr>
          <a:xfrm flipH="1" flipV="1">
            <a:off x="1752477" y="2816987"/>
            <a:ext cx="1262322" cy="916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091975" y="3521317"/>
            <a:ext cx="113813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200" b="1" dirty="0" smtClean="0">
                <a:solidFill>
                  <a:srgbClr val="820000"/>
                </a:solidFill>
                <a:cs typeface="Times New Roman" pitchFamily="18" charset="0"/>
              </a:rPr>
              <a:t>λακτόζη</a:t>
            </a:r>
            <a:endParaRPr lang="el-GR" sz="2200" b="1" dirty="0">
              <a:solidFill>
                <a:srgbClr val="820000"/>
              </a:solidFill>
              <a:cs typeface="Arial" charset="0"/>
            </a:endParaRPr>
          </a:p>
        </p:txBody>
      </p:sp>
      <p:sp>
        <p:nvSpPr>
          <p:cNvPr id="13" name="Rectangle 11"/>
          <p:cNvSpPr/>
          <p:nvPr/>
        </p:nvSpPr>
        <p:spPr>
          <a:xfrm>
            <a:off x="134037" y="4027595"/>
            <a:ext cx="194277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200" b="1" dirty="0">
                <a:solidFill>
                  <a:srgbClr val="820000"/>
                </a:solidFill>
                <a:cs typeface="Times New Roman" pitchFamily="18" charset="0"/>
              </a:rPr>
              <a:t>β-</a:t>
            </a:r>
            <a:r>
              <a:rPr lang="en-US" sz="2200" b="1" dirty="0">
                <a:solidFill>
                  <a:srgbClr val="820000"/>
                </a:solidFill>
                <a:cs typeface="Times New Roman" pitchFamily="18" charset="0"/>
              </a:rPr>
              <a:t>D-</a:t>
            </a:r>
            <a:r>
              <a:rPr lang="el-GR" sz="2200" b="1" dirty="0">
                <a:solidFill>
                  <a:srgbClr val="820000"/>
                </a:solidFill>
                <a:cs typeface="Times New Roman" pitchFamily="18" charset="0"/>
              </a:rPr>
              <a:t>γαλακτόζη</a:t>
            </a:r>
            <a:endParaRPr lang="el-GR" sz="2200" b="1" dirty="0">
              <a:solidFill>
                <a:srgbClr val="820000"/>
              </a:solidFill>
              <a:cs typeface="Arial" charset="0"/>
            </a:endParaRPr>
          </a:p>
        </p:txBody>
      </p:sp>
      <p:sp>
        <p:nvSpPr>
          <p:cNvPr id="15" name="Rectangle 11"/>
          <p:cNvSpPr/>
          <p:nvPr/>
        </p:nvSpPr>
        <p:spPr>
          <a:xfrm>
            <a:off x="2187809" y="3733887"/>
            <a:ext cx="165397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200" b="1" dirty="0">
                <a:solidFill>
                  <a:srgbClr val="820000"/>
                </a:solidFill>
                <a:cs typeface="Times New Roman" pitchFamily="18" charset="0"/>
              </a:rPr>
              <a:t>α-</a:t>
            </a:r>
            <a:r>
              <a:rPr lang="en-US" sz="2200" b="1" dirty="0">
                <a:solidFill>
                  <a:srgbClr val="820000"/>
                </a:solidFill>
                <a:cs typeface="Times New Roman" pitchFamily="18" charset="0"/>
              </a:rPr>
              <a:t>D-</a:t>
            </a:r>
            <a:r>
              <a:rPr lang="el-GR" sz="2200" b="1" dirty="0">
                <a:solidFill>
                  <a:srgbClr val="820000"/>
                </a:solidFill>
                <a:cs typeface="Times New Roman" pitchFamily="18" charset="0"/>
              </a:rPr>
              <a:t>γλυκόζη</a:t>
            </a:r>
          </a:p>
        </p:txBody>
      </p:sp>
      <p:sp>
        <p:nvSpPr>
          <p:cNvPr id="17" name="Ορθογώνιο 16"/>
          <p:cNvSpPr/>
          <p:nvPr/>
        </p:nvSpPr>
        <p:spPr>
          <a:xfrm>
            <a:off x="477882" y="4587901"/>
            <a:ext cx="323441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200" dirty="0"/>
              <a:t>β- 1,4-γλυκοζιτικός δεσμός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41" y="1527588"/>
            <a:ext cx="2263365" cy="237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1"/>
          <p:cNvSpPr/>
          <p:nvPr/>
        </p:nvSpPr>
        <p:spPr>
          <a:xfrm>
            <a:off x="5692396" y="3905121"/>
            <a:ext cx="289842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200" b="1" dirty="0">
                <a:solidFill>
                  <a:srgbClr val="820000"/>
                </a:solidFill>
                <a:cs typeface="Times New Roman" pitchFamily="18" charset="0"/>
              </a:rPr>
              <a:t>Σακχαρόζη ή </a:t>
            </a:r>
            <a:r>
              <a:rPr lang="el-GR" sz="2200" b="1" dirty="0" err="1">
                <a:solidFill>
                  <a:srgbClr val="820000"/>
                </a:solidFill>
                <a:cs typeface="Times New Roman" pitchFamily="18" charset="0"/>
              </a:rPr>
              <a:t>σουκρόζη</a:t>
            </a:r>
            <a:endParaRPr lang="el-GR" sz="2200" b="1" dirty="0">
              <a:solidFill>
                <a:srgbClr val="820000"/>
              </a:solidFill>
              <a:cs typeface="Times New Roman" pitchFamily="18" charset="0"/>
            </a:endParaRPr>
          </a:p>
        </p:txBody>
      </p:sp>
      <p:sp>
        <p:nvSpPr>
          <p:cNvPr id="20" name="Rectangle 11"/>
          <p:cNvSpPr/>
          <p:nvPr/>
        </p:nvSpPr>
        <p:spPr>
          <a:xfrm>
            <a:off x="4794678" y="4257402"/>
            <a:ext cx="165397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200" b="1" dirty="0">
                <a:solidFill>
                  <a:srgbClr val="820000"/>
                </a:solidFill>
                <a:cs typeface="Times New Roman" pitchFamily="18" charset="0"/>
              </a:rPr>
              <a:t>α-</a:t>
            </a:r>
            <a:r>
              <a:rPr lang="en-US" sz="2200" b="1" dirty="0">
                <a:solidFill>
                  <a:srgbClr val="820000"/>
                </a:solidFill>
                <a:cs typeface="Times New Roman" pitchFamily="18" charset="0"/>
              </a:rPr>
              <a:t>D-</a:t>
            </a:r>
            <a:r>
              <a:rPr lang="el-GR" sz="2200" b="1" dirty="0">
                <a:solidFill>
                  <a:srgbClr val="820000"/>
                </a:solidFill>
                <a:cs typeface="Times New Roman" pitchFamily="18" charset="0"/>
              </a:rPr>
              <a:t>γλυκόζη</a:t>
            </a:r>
          </a:p>
        </p:txBody>
      </p:sp>
      <p:sp>
        <p:nvSpPr>
          <p:cNvPr id="21" name="Rectangle 11"/>
          <p:cNvSpPr/>
          <p:nvPr/>
        </p:nvSpPr>
        <p:spPr>
          <a:xfrm>
            <a:off x="7241761" y="4257401"/>
            <a:ext cx="199529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200" b="1" dirty="0">
                <a:solidFill>
                  <a:srgbClr val="820000"/>
                </a:solidFill>
                <a:cs typeface="Times New Roman" pitchFamily="18" charset="0"/>
              </a:rPr>
              <a:t>β-</a:t>
            </a:r>
            <a:r>
              <a:rPr lang="en-US" sz="2200" b="1" dirty="0">
                <a:solidFill>
                  <a:srgbClr val="820000"/>
                </a:solidFill>
                <a:cs typeface="Times New Roman" pitchFamily="18" charset="0"/>
              </a:rPr>
              <a:t>D-</a:t>
            </a:r>
            <a:r>
              <a:rPr lang="el-GR" sz="2200" b="1" dirty="0">
                <a:solidFill>
                  <a:srgbClr val="820000"/>
                </a:solidFill>
                <a:cs typeface="Times New Roman" pitchFamily="18" charset="0"/>
              </a:rPr>
              <a:t>φρουκτόζη</a:t>
            </a:r>
          </a:p>
        </p:txBody>
      </p:sp>
      <p:cxnSp>
        <p:nvCxnSpPr>
          <p:cNvPr id="22" name="Straight Arrow Connector 9"/>
          <p:cNvCxnSpPr>
            <a:stCxn id="19" idx="2"/>
          </p:cNvCxnSpPr>
          <p:nvPr/>
        </p:nvCxnSpPr>
        <p:spPr>
          <a:xfrm>
            <a:off x="7141607" y="4336008"/>
            <a:ext cx="0" cy="5642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6091351" y="4844043"/>
            <a:ext cx="210051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200" dirty="0" err="1">
                <a:latin typeface="+mn-lt"/>
                <a:cs typeface="Times New Roman" panose="02020603050405020304" pitchFamily="18" charset="0"/>
              </a:rPr>
              <a:t>ιμβερτοσάκχαρο</a:t>
            </a:r>
            <a:endParaRPr lang="el-GR" altLang="el-GR" sz="2200" dirty="0">
              <a:latin typeface="+mn-lt"/>
            </a:endParaRPr>
          </a:p>
        </p:txBody>
      </p:sp>
      <p:sp>
        <p:nvSpPr>
          <p:cNvPr id="27" name="Ορθογώνιο 26"/>
          <p:cNvSpPr/>
          <p:nvPr/>
        </p:nvSpPr>
        <p:spPr>
          <a:xfrm rot="16200000">
            <a:off x="5307337" y="2742594"/>
            <a:ext cx="10170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hlinkClick r:id="rId6"/>
              </a:rPr>
              <a:t>elmhurst.edu</a:t>
            </a:r>
            <a:endParaRPr lang="el-GR" sz="1200" dirty="0"/>
          </a:p>
        </p:txBody>
      </p:sp>
      <p:sp>
        <p:nvSpPr>
          <p:cNvPr id="28" name="Ορθογώνιο 27"/>
          <p:cNvSpPr/>
          <p:nvPr/>
        </p:nvSpPr>
        <p:spPr>
          <a:xfrm>
            <a:off x="99349" y="5258414"/>
            <a:ext cx="896598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200" dirty="0"/>
              <a:t>Βρίσκεται στο γάλα και τα προϊόντα </a:t>
            </a:r>
            <a:r>
              <a:rPr lang="el-GR" sz="2200" dirty="0" smtClean="0"/>
              <a:t>του,</a:t>
            </a:r>
            <a:endParaRPr lang="el-G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200" dirty="0" smtClean="0"/>
              <a:t>Δυσανεξία στη λακτόζη: δυσλειτουργία </a:t>
            </a:r>
            <a:r>
              <a:rPr lang="el-GR" sz="2200" dirty="0"/>
              <a:t>του ενζύμου </a:t>
            </a:r>
            <a:r>
              <a:rPr lang="el-GR" sz="2200" dirty="0" err="1"/>
              <a:t>λακτάση</a:t>
            </a:r>
            <a:r>
              <a:rPr lang="el-GR" sz="2200" dirty="0"/>
              <a:t> (στο βλεννογόνο του εντέρου) και </a:t>
            </a:r>
            <a:r>
              <a:rPr lang="el-GR" sz="2200" dirty="0" smtClean="0"/>
              <a:t>αδυναμία </a:t>
            </a:r>
            <a:r>
              <a:rPr lang="el-GR" sz="2200" dirty="0"/>
              <a:t>διάσπασης της λακτόζης ώστε να </a:t>
            </a:r>
            <a:r>
              <a:rPr lang="el-GR" sz="2200" dirty="0" err="1"/>
              <a:t>απορροφηθεί</a:t>
            </a:r>
            <a:r>
              <a:rPr lang="el-GR" sz="2200" dirty="0"/>
              <a:t> από τον </a:t>
            </a:r>
            <a:r>
              <a:rPr lang="el-GR" sz="2200" dirty="0" smtClean="0"/>
              <a:t>οργανισμό.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51322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Υδατάνθρακες </a:t>
            </a:r>
            <a:r>
              <a:rPr lang="el-GR" sz="3200" b="0" dirty="0"/>
              <a:t>(</a:t>
            </a:r>
            <a:r>
              <a:rPr lang="el-GR" sz="3200" b="0" dirty="0" smtClean="0"/>
              <a:t>24 </a:t>
            </a:r>
            <a:r>
              <a:rPr lang="el-GR" sz="3200" b="0" dirty="0"/>
              <a:t>από 29</a:t>
            </a:r>
            <a:r>
              <a:rPr lang="el-GR" sz="3200" b="0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1" y="970106"/>
            <a:ext cx="8229600" cy="568678"/>
          </a:xfrm>
        </p:spPr>
        <p:txBody>
          <a:bodyPr/>
          <a:lstStyle/>
          <a:p>
            <a:pPr marL="0" indent="0" algn="ctr">
              <a:buNone/>
            </a:pPr>
            <a:r>
              <a:rPr lang="el-GR" b="1" dirty="0">
                <a:solidFill>
                  <a:srgbClr val="820000"/>
                </a:solidFill>
              </a:rPr>
              <a:t>Πολυσακχαρίτες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25</a:t>
            </a:fld>
            <a:endParaRPr lang="el-G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468" y="1445756"/>
            <a:ext cx="3209375" cy="227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Ορθογώνιο 5"/>
          <p:cNvSpPr/>
          <p:nvPr/>
        </p:nvSpPr>
        <p:spPr>
          <a:xfrm rot="16200000">
            <a:off x="2084159" y="2790836"/>
            <a:ext cx="11796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3"/>
              </a:rPr>
              <a:t>nutritionmd.org</a:t>
            </a:r>
            <a:endParaRPr lang="el-GR" sz="1200" dirty="0"/>
          </a:p>
        </p:txBody>
      </p:sp>
      <p:sp>
        <p:nvSpPr>
          <p:cNvPr id="7" name="Ορθογώνιο 6"/>
          <p:cNvSpPr/>
          <p:nvPr/>
        </p:nvSpPr>
        <p:spPr>
          <a:xfrm>
            <a:off x="4179108" y="3361037"/>
            <a:ext cx="94564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200" b="1" dirty="0">
                <a:solidFill>
                  <a:srgbClr val="820000"/>
                </a:solidFill>
              </a:rPr>
              <a:t>άμυλο</a:t>
            </a:r>
          </a:p>
        </p:txBody>
      </p:sp>
      <p:sp>
        <p:nvSpPr>
          <p:cNvPr id="8" name="Ορθογώνιο 7"/>
          <p:cNvSpPr/>
          <p:nvPr/>
        </p:nvSpPr>
        <p:spPr>
          <a:xfrm>
            <a:off x="2269336" y="3725588"/>
            <a:ext cx="462601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200" dirty="0"/>
              <a:t>(20 % </a:t>
            </a:r>
            <a:r>
              <a:rPr lang="el-GR" sz="2200" dirty="0" err="1"/>
              <a:t>αμυλόζη</a:t>
            </a:r>
            <a:r>
              <a:rPr lang="el-GR" sz="2200" dirty="0"/>
              <a:t> και 80% </a:t>
            </a:r>
            <a:r>
              <a:rPr lang="el-GR" sz="2200" dirty="0" err="1"/>
              <a:t>αμυλοπηκτίνη</a:t>
            </a:r>
            <a:r>
              <a:rPr lang="el-GR" sz="2200" dirty="0"/>
              <a:t>)</a:t>
            </a: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18" y="4520858"/>
            <a:ext cx="3021036" cy="1168631"/>
          </a:xfrm>
          <a:prstGeom prst="rect">
            <a:avLst/>
          </a:prstGeom>
        </p:spPr>
      </p:pic>
      <p:sp>
        <p:nvSpPr>
          <p:cNvPr id="10" name="Rectangle 10"/>
          <p:cNvSpPr/>
          <p:nvPr/>
        </p:nvSpPr>
        <p:spPr>
          <a:xfrm rot="1625043">
            <a:off x="3276766" y="5615013"/>
            <a:ext cx="2612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hlinkClick r:id="rId5"/>
              </a:rPr>
              <a:t>Amylopektin </a:t>
            </a:r>
            <a:r>
              <a:rPr lang="en-US" sz="1200" dirty="0" err="1">
                <a:solidFill>
                  <a:prstClr val="black"/>
                </a:solidFill>
                <a:hlinkClick r:id="rId5"/>
              </a:rPr>
              <a:t>Sessel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>
                <a:hlinkClick r:id="rId6"/>
              </a:rPr>
              <a:t>NEUROtiker</a:t>
            </a:r>
            <a:r>
              <a:rPr lang="el-GR" sz="1200" dirty="0" smtClean="0">
                <a:hlinkClick r:id="rId6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196321" y="6140907"/>
            <a:ext cx="32440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200" dirty="0"/>
              <a:t>α- 1,4-γλυκοζιτικός δεσμός</a:t>
            </a:r>
          </a:p>
        </p:txBody>
      </p:sp>
      <p:pic>
        <p:nvPicPr>
          <p:cNvPr id="12" name="Εικόνα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589" y="4276000"/>
            <a:ext cx="2308030" cy="1837213"/>
          </a:xfrm>
          <a:prstGeom prst="rect">
            <a:avLst/>
          </a:prstGeom>
        </p:spPr>
      </p:pic>
      <p:sp>
        <p:nvSpPr>
          <p:cNvPr id="13" name="Rectangle 10"/>
          <p:cNvSpPr/>
          <p:nvPr/>
        </p:nvSpPr>
        <p:spPr>
          <a:xfrm>
            <a:off x="588672" y="5841889"/>
            <a:ext cx="2612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hlinkClick r:id="rId8"/>
              </a:rPr>
              <a:t>Amylose2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>
                <a:hlinkClick r:id="rId6"/>
              </a:rPr>
              <a:t>NEUROtiker</a:t>
            </a:r>
            <a:r>
              <a:rPr lang="el-GR" sz="1200" dirty="0" smtClean="0">
                <a:hlinkClick r:id="rId6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6021843" y="4461256"/>
            <a:ext cx="311859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/>
              <a:t>α- 1,4-γλυκοζιτικοί </a:t>
            </a:r>
            <a:r>
              <a:rPr lang="el-GR" sz="2200" dirty="0" smtClean="0"/>
              <a:t>δεσμοί</a:t>
            </a:r>
          </a:p>
          <a:p>
            <a:r>
              <a:rPr lang="el-GR" sz="2200" dirty="0"/>
              <a:t>Κάθε 20-30 μόρια διακλάδωση με α-1,6- </a:t>
            </a:r>
            <a:r>
              <a:rPr lang="el-GR" sz="2200" dirty="0" err="1"/>
              <a:t>γλυκοζιτικούς</a:t>
            </a:r>
            <a:r>
              <a:rPr lang="el-GR" sz="2200" dirty="0"/>
              <a:t> </a:t>
            </a:r>
            <a:r>
              <a:rPr lang="el-GR" sz="2200" dirty="0" smtClean="0"/>
              <a:t>δεσμούς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393546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Υδατάνθρακες </a:t>
            </a:r>
            <a:r>
              <a:rPr lang="el-GR" sz="3200" b="0" dirty="0"/>
              <a:t>(</a:t>
            </a:r>
            <a:r>
              <a:rPr lang="el-GR" sz="3200" b="0" dirty="0" smtClean="0"/>
              <a:t>25 </a:t>
            </a:r>
            <a:r>
              <a:rPr lang="el-GR" sz="3200" b="0" dirty="0"/>
              <a:t>από 29</a:t>
            </a:r>
            <a:r>
              <a:rPr lang="el-GR" sz="3200" b="0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48"/>
            <a:ext cx="8229600" cy="5146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b="1" dirty="0">
                <a:solidFill>
                  <a:srgbClr val="820000"/>
                </a:solidFill>
              </a:rPr>
              <a:t>Πολυσακχαρίτες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26</a:t>
            </a:fld>
            <a:endParaRPr lang="el-GR"/>
          </a:p>
        </p:txBody>
      </p:sp>
      <p:pic>
        <p:nvPicPr>
          <p:cNvPr id="5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19" y="2081677"/>
            <a:ext cx="2546350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/>
          <p:nvPr/>
        </p:nvSpPr>
        <p:spPr>
          <a:xfrm>
            <a:off x="810308" y="4628027"/>
            <a:ext cx="2612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hlinkClick r:id="rId4"/>
              </a:rPr>
              <a:t>Glycogen </a:t>
            </a:r>
            <a:r>
              <a:rPr lang="en-US" sz="1200" dirty="0" err="1">
                <a:solidFill>
                  <a:prstClr val="black"/>
                </a:solidFill>
                <a:hlinkClick r:id="rId4"/>
              </a:rPr>
              <a:t>spacefilling</a:t>
            </a:r>
            <a:r>
              <a:rPr lang="en-US" sz="1200" dirty="0">
                <a:solidFill>
                  <a:prstClr val="black"/>
                </a:solidFill>
                <a:hlinkClick r:id="rId4"/>
              </a:rPr>
              <a:t> model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 smtClean="0">
                <a:hlinkClick r:id="rId5"/>
              </a:rPr>
              <a:t>CeresVesta</a:t>
            </a:r>
            <a:r>
              <a:rPr lang="el-GR" sz="1200" dirty="0" smtClean="0"/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842" y="2234752"/>
            <a:ext cx="2421243" cy="2393275"/>
          </a:xfrm>
          <a:prstGeom prst="rect">
            <a:avLst/>
          </a:prstGeom>
        </p:spPr>
      </p:pic>
      <p:sp>
        <p:nvSpPr>
          <p:cNvPr id="8" name="Rectangle 10"/>
          <p:cNvSpPr/>
          <p:nvPr/>
        </p:nvSpPr>
        <p:spPr>
          <a:xfrm>
            <a:off x="5456177" y="4721665"/>
            <a:ext cx="2612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hlinkClick r:id="rId7"/>
              </a:rPr>
              <a:t>Glycogen structure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>
                <a:hlinkClick r:id="rId8"/>
              </a:rPr>
              <a:t>Mikael </a:t>
            </a:r>
            <a:r>
              <a:rPr lang="en-US" sz="1200" dirty="0" err="1">
                <a:hlinkClick r:id="rId8"/>
              </a:rPr>
              <a:t>Häggström</a:t>
            </a:r>
            <a:r>
              <a:rPr lang="el-GR" sz="1200" dirty="0" smtClean="0"/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</a:endParaRPr>
          </a:p>
        </p:txBody>
      </p:sp>
      <p:cxnSp>
        <p:nvCxnSpPr>
          <p:cNvPr id="9" name="Straight Arrow Connector 9"/>
          <p:cNvCxnSpPr>
            <a:stCxn id="11" idx="0"/>
          </p:cNvCxnSpPr>
          <p:nvPr/>
        </p:nvCxnSpPr>
        <p:spPr>
          <a:xfrm flipH="1" flipV="1">
            <a:off x="7424477" y="4035597"/>
            <a:ext cx="784292" cy="10444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Ορθογώνιο 9"/>
          <p:cNvSpPr/>
          <p:nvPr/>
        </p:nvSpPr>
        <p:spPr>
          <a:xfrm>
            <a:off x="4538006" y="4163188"/>
            <a:ext cx="144879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200" b="1" dirty="0">
                <a:solidFill>
                  <a:srgbClr val="820000"/>
                </a:solidFill>
              </a:rPr>
              <a:t>γλυκογόνο</a:t>
            </a:r>
          </a:p>
        </p:txBody>
      </p:sp>
      <p:sp>
        <p:nvSpPr>
          <p:cNvPr id="11" name="Ορθογώνιο 10"/>
          <p:cNvSpPr/>
          <p:nvPr/>
        </p:nvSpPr>
        <p:spPr>
          <a:xfrm>
            <a:off x="7390724" y="5080087"/>
            <a:ext cx="163608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200" b="1" dirty="0" err="1">
                <a:solidFill>
                  <a:srgbClr val="820000"/>
                </a:solidFill>
              </a:rPr>
              <a:t>γλυκογενίνη</a:t>
            </a:r>
            <a:endParaRPr lang="el-GR" sz="2200" b="1" dirty="0">
              <a:solidFill>
                <a:srgbClr val="8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7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Υδατάνθρακες </a:t>
            </a:r>
            <a:r>
              <a:rPr lang="el-GR" sz="3200" b="0" dirty="0"/>
              <a:t>(</a:t>
            </a:r>
            <a:r>
              <a:rPr lang="el-GR" sz="3200" b="0" dirty="0" smtClean="0"/>
              <a:t>26 </a:t>
            </a:r>
            <a:r>
              <a:rPr lang="el-GR" sz="3200" b="0" dirty="0"/>
              <a:t>από 29</a:t>
            </a:r>
            <a:r>
              <a:rPr lang="el-GR" sz="3200" b="0" dirty="0" smtClean="0"/>
              <a:t>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27</a:t>
            </a:fld>
            <a:endParaRPr lang="el-GR"/>
          </a:p>
        </p:txBody>
      </p:sp>
      <p:sp>
        <p:nvSpPr>
          <p:cNvPr id="5" name="Θέση περιεχομένου 2"/>
          <p:cNvSpPr>
            <a:spLocks noGrp="1"/>
          </p:cNvSpPr>
          <p:nvPr>
            <p:ph idx="1"/>
          </p:nvPr>
        </p:nvSpPr>
        <p:spPr>
          <a:xfrm>
            <a:off x="457199" y="1025352"/>
            <a:ext cx="8229600" cy="5146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b="1" dirty="0">
                <a:solidFill>
                  <a:srgbClr val="820000"/>
                </a:solidFill>
              </a:rPr>
              <a:t>Πολυσακχαρίτες</a:t>
            </a:r>
          </a:p>
          <a:p>
            <a:endParaRPr lang="el-G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6" y="1624087"/>
            <a:ext cx="2861225" cy="275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1799740" y="4460341"/>
            <a:ext cx="7129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hlinkClick r:id="rId3"/>
              </a:rPr>
              <a:t>yale.edu</a:t>
            </a:r>
            <a:endParaRPr lang="el-GR" sz="12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032" y="1624087"/>
            <a:ext cx="3428042" cy="279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Ορθογώνιο 8"/>
          <p:cNvSpPr/>
          <p:nvPr/>
        </p:nvSpPr>
        <p:spPr>
          <a:xfrm>
            <a:off x="6357591" y="4435558"/>
            <a:ext cx="10871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5"/>
              </a:rPr>
              <a:t>bio.miami.edu</a:t>
            </a:r>
            <a:endParaRPr lang="el-GR" sz="1200" dirty="0"/>
          </a:p>
        </p:txBody>
      </p:sp>
      <p:sp>
        <p:nvSpPr>
          <p:cNvPr id="10" name="Ορθογώνιο 9"/>
          <p:cNvSpPr/>
          <p:nvPr/>
        </p:nvSpPr>
        <p:spPr>
          <a:xfrm>
            <a:off x="3349084" y="4283623"/>
            <a:ext cx="1479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400" b="1" dirty="0">
                <a:solidFill>
                  <a:srgbClr val="820000"/>
                </a:solidFill>
                <a:cs typeface="Times New Roman" pitchFamily="18" charset="0"/>
              </a:rPr>
              <a:t>κυτταρίνη</a:t>
            </a:r>
            <a:endParaRPr lang="el-GR" sz="2400" b="1" dirty="0">
              <a:solidFill>
                <a:srgbClr val="820000"/>
              </a:solidFill>
              <a:cs typeface="Arial" charset="0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2917204" y="4745288"/>
            <a:ext cx="33095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/>
              <a:t>β- D- γλυκόζες</a:t>
            </a:r>
          </a:p>
          <a:p>
            <a:r>
              <a:rPr lang="el-GR" sz="2200" dirty="0"/>
              <a:t>β- 1,4-γλυκοζιτικός δεσμός</a:t>
            </a:r>
          </a:p>
        </p:txBody>
      </p:sp>
      <p:sp>
        <p:nvSpPr>
          <p:cNvPr id="12" name="Ορθογώνιο 11"/>
          <p:cNvSpPr/>
          <p:nvPr/>
        </p:nvSpPr>
        <p:spPr>
          <a:xfrm>
            <a:off x="319775" y="5477929"/>
            <a:ext cx="8281018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l-GR" sz="2200" b="1" dirty="0">
                <a:solidFill>
                  <a:srgbClr val="820000"/>
                </a:solidFill>
              </a:rPr>
              <a:t>Το άμυλο αποτελεί τροφή του ανθρώπου ενώ η κυτταρίνη όχι. Γιατί</a:t>
            </a:r>
            <a:r>
              <a:rPr lang="el-GR" sz="2200" b="1" dirty="0" smtClean="0">
                <a:solidFill>
                  <a:srgbClr val="820000"/>
                </a:solidFill>
              </a:rPr>
              <a:t>;</a:t>
            </a:r>
          </a:p>
          <a:p>
            <a:pPr>
              <a:spcBef>
                <a:spcPts val="600"/>
              </a:spcBef>
            </a:pPr>
            <a:r>
              <a:rPr lang="el-GR" sz="2200" dirty="0"/>
              <a:t>Οι </a:t>
            </a:r>
            <a:r>
              <a:rPr lang="el-GR" sz="2200" dirty="0" err="1"/>
              <a:t>γλυκοζιτάσες</a:t>
            </a:r>
            <a:r>
              <a:rPr lang="el-GR" sz="2200" dirty="0"/>
              <a:t> διασπούν τους α- 1,4-γλυκοζιτικούς δεσμούς αλλά όχι τους β- 1,4-γλυκοζιτικούς </a:t>
            </a:r>
            <a:r>
              <a:rPr lang="el-GR" sz="2200" dirty="0" smtClean="0"/>
              <a:t>δεσμούς</a:t>
            </a:r>
            <a:r>
              <a:rPr lang="en-US" sz="2200" dirty="0" smtClean="0"/>
              <a:t>.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282435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Υδατάνθρακες </a:t>
            </a:r>
            <a:r>
              <a:rPr lang="el-GR" sz="3200" b="0" dirty="0"/>
              <a:t>(</a:t>
            </a:r>
            <a:r>
              <a:rPr lang="el-GR" sz="3200" b="0" dirty="0" smtClean="0"/>
              <a:t>27 από </a:t>
            </a:r>
            <a:r>
              <a:rPr lang="el-GR" sz="3200" b="0" dirty="0"/>
              <a:t>29</a:t>
            </a:r>
            <a:r>
              <a:rPr lang="el-GR" sz="3200" b="0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48"/>
            <a:ext cx="8229600" cy="713533"/>
          </a:xfrm>
        </p:spPr>
        <p:txBody>
          <a:bodyPr/>
          <a:lstStyle/>
          <a:p>
            <a:pPr marL="0" indent="0" algn="ctr">
              <a:buNone/>
            </a:pPr>
            <a:r>
              <a:rPr lang="el-GR" b="1" dirty="0">
                <a:solidFill>
                  <a:srgbClr val="820000"/>
                </a:solidFill>
              </a:rPr>
              <a:t>Μέτρηση γλυκόζης στο αίμα</a:t>
            </a:r>
          </a:p>
          <a:p>
            <a:pPr marL="0" indent="0" algn="ctr">
              <a:buNone/>
            </a:pPr>
            <a:endParaRPr lang="el-GR" b="1" dirty="0">
              <a:solidFill>
                <a:srgbClr val="82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28</a:t>
            </a:fld>
            <a:endParaRPr lang="el-G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974" y="1910281"/>
            <a:ext cx="4267038" cy="292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/>
          <p:nvPr/>
        </p:nvSpPr>
        <p:spPr>
          <a:xfrm>
            <a:off x="3395247" y="4833992"/>
            <a:ext cx="2612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hlinkClick r:id="rId3"/>
              </a:rPr>
              <a:t>Glucose meters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>
                <a:hlinkClick r:id="rId4"/>
              </a:rPr>
              <a:t>Umberto NURS</a:t>
            </a:r>
            <a:r>
              <a:rPr lang="el-GR" sz="1200" dirty="0" smtClean="0">
                <a:hlinkClick r:id="rId4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467541" y="5295657"/>
            <a:ext cx="85993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/>
              <a:t>Glucose levels in plasma (one of the components of  blood) are generally 10%–15% higher than glucose measurements in whole blood (and even more after eating).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0558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Υδατάνθρακες </a:t>
            </a:r>
            <a:r>
              <a:rPr lang="el-GR" sz="3200" b="0" dirty="0"/>
              <a:t>(</a:t>
            </a:r>
            <a:r>
              <a:rPr lang="el-GR" sz="3200" b="0" dirty="0" smtClean="0"/>
              <a:t>28 </a:t>
            </a:r>
            <a:r>
              <a:rPr lang="el-GR" sz="3200" b="0" dirty="0"/>
              <a:t>από 29</a:t>
            </a:r>
            <a:r>
              <a:rPr lang="el-GR" sz="3200" b="0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b="1" dirty="0">
                <a:solidFill>
                  <a:srgbClr val="820000"/>
                </a:solidFill>
              </a:rPr>
              <a:t>Μέτρηση γλυκόζης στο αίμα</a:t>
            </a:r>
          </a:p>
          <a:p>
            <a:r>
              <a:rPr lang="en-US" b="1" dirty="0">
                <a:solidFill>
                  <a:srgbClr val="004A82"/>
                </a:solidFill>
              </a:rPr>
              <a:t>Colorimetric method:</a:t>
            </a:r>
          </a:p>
          <a:p>
            <a:pPr lvl="1"/>
            <a:r>
              <a:rPr lang="en-US" dirty="0"/>
              <a:t>Besides glucose oxidase, the test kit contains a </a:t>
            </a:r>
            <a:r>
              <a:rPr lang="en-US" dirty="0" err="1"/>
              <a:t>benzidine</a:t>
            </a:r>
            <a:r>
              <a:rPr lang="en-US" dirty="0"/>
              <a:t> derivative, which is oxidized to a blue polymer by the hydrogen peroxide formed in the oxidation reaction.</a:t>
            </a:r>
          </a:p>
          <a:p>
            <a:pPr lvl="1"/>
            <a:r>
              <a:rPr lang="en-US" dirty="0" smtClean="0"/>
              <a:t>Disadvantage:</a:t>
            </a:r>
            <a:r>
              <a:rPr lang="el-G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test strip had to be developed after a precise interval (the blood had to be washed away), and the meter needed to be calibrated frequently.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529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Υδατάνθρακες </a:t>
            </a:r>
            <a:r>
              <a:rPr lang="el-GR" sz="3200" b="0" dirty="0" smtClean="0"/>
              <a:t>(2 </a:t>
            </a:r>
            <a:r>
              <a:rPr lang="el-GR" sz="3200" b="0" dirty="0"/>
              <a:t>από 29)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48"/>
            <a:ext cx="8229600" cy="2171141"/>
          </a:xfrm>
        </p:spPr>
        <p:txBody>
          <a:bodyPr/>
          <a:lstStyle/>
          <a:p>
            <a:r>
              <a:rPr lang="el-GR" b="1" dirty="0">
                <a:solidFill>
                  <a:srgbClr val="820000"/>
                </a:solidFill>
              </a:rPr>
              <a:t>Πολυσακχαρίτες</a:t>
            </a:r>
          </a:p>
          <a:p>
            <a:pPr lvl="1"/>
            <a:r>
              <a:rPr lang="el-GR" dirty="0"/>
              <a:t>αποθήκες ενέργειας (π.χ. </a:t>
            </a:r>
            <a:r>
              <a:rPr lang="el-GR" b="1" dirty="0">
                <a:solidFill>
                  <a:srgbClr val="820000"/>
                </a:solidFill>
              </a:rPr>
              <a:t>άμυλο</a:t>
            </a:r>
            <a:r>
              <a:rPr lang="el-GR" dirty="0"/>
              <a:t> στα φυτά, </a:t>
            </a:r>
            <a:r>
              <a:rPr lang="el-GR" b="1" dirty="0">
                <a:solidFill>
                  <a:srgbClr val="820000"/>
                </a:solidFill>
              </a:rPr>
              <a:t>γλυκογόνο </a:t>
            </a:r>
            <a:r>
              <a:rPr lang="el-GR" dirty="0" smtClean="0"/>
              <a:t>στους </a:t>
            </a:r>
            <a:r>
              <a:rPr lang="el-GR" dirty="0" err="1"/>
              <a:t>ζωϊκούς</a:t>
            </a:r>
            <a:r>
              <a:rPr lang="el-GR" dirty="0"/>
              <a:t> οργανισμούς</a:t>
            </a:r>
            <a:r>
              <a:rPr lang="el-GR" dirty="0" smtClean="0"/>
              <a:t>),</a:t>
            </a:r>
            <a:endParaRPr lang="el-GR" dirty="0"/>
          </a:p>
          <a:p>
            <a:pPr lvl="1"/>
            <a:r>
              <a:rPr lang="el-GR" dirty="0" smtClean="0"/>
              <a:t>δομικά </a:t>
            </a:r>
            <a:r>
              <a:rPr lang="el-GR" dirty="0"/>
              <a:t>συστατικά (π.χ. η </a:t>
            </a:r>
            <a:r>
              <a:rPr lang="el-GR" b="1" dirty="0">
                <a:solidFill>
                  <a:srgbClr val="820000"/>
                </a:solidFill>
              </a:rPr>
              <a:t>κυτταρίνη</a:t>
            </a:r>
            <a:r>
              <a:rPr lang="el-GR" dirty="0"/>
              <a:t> στα φυτά</a:t>
            </a:r>
            <a:r>
              <a:rPr lang="el-GR" dirty="0" smtClean="0"/>
              <a:t>).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3</a:t>
            </a:fld>
            <a:endParaRPr lang="el-GR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21" y="3222995"/>
            <a:ext cx="3657600" cy="1757362"/>
          </a:xfrm>
          <a:prstGeom prst="rect">
            <a:avLst/>
          </a:prstGeom>
        </p:spPr>
      </p:pic>
      <p:sp>
        <p:nvSpPr>
          <p:cNvPr id="6" name="Rectangle 10"/>
          <p:cNvSpPr/>
          <p:nvPr/>
        </p:nvSpPr>
        <p:spPr>
          <a:xfrm>
            <a:off x="526558" y="5242907"/>
            <a:ext cx="45190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hlinkClick r:id="rId3"/>
              </a:rPr>
              <a:t>Amylose 3Dprojection.corrected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/>
                </a:solidFill>
                <a:hlinkClick r:id="rId4"/>
              </a:rPr>
              <a:t>Glycoform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2141411" y="4781242"/>
            <a:ext cx="12893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err="1">
                <a:solidFill>
                  <a:srgbClr val="820000"/>
                </a:solidFill>
              </a:rPr>
              <a:t>αμυλόζη</a:t>
            </a:r>
            <a:endParaRPr lang="el-GR" sz="2400" b="1" dirty="0">
              <a:solidFill>
                <a:srgbClr val="82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85544" y="3222995"/>
            <a:ext cx="94564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200" b="1" dirty="0">
                <a:solidFill>
                  <a:srgbClr val="820000"/>
                </a:solidFill>
                <a:cs typeface="Arial" charset="0"/>
              </a:rPr>
              <a:t>άμυλο</a:t>
            </a:r>
          </a:p>
        </p:txBody>
      </p:sp>
      <p:sp>
        <p:nvSpPr>
          <p:cNvPr id="9" name="Rectangle 8"/>
          <p:cNvSpPr/>
          <p:nvPr/>
        </p:nvSpPr>
        <p:spPr>
          <a:xfrm>
            <a:off x="5820357" y="3727820"/>
            <a:ext cx="120212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200" b="1" dirty="0" err="1">
                <a:solidFill>
                  <a:srgbClr val="820000"/>
                </a:solidFill>
                <a:cs typeface="Arial" charset="0"/>
              </a:rPr>
              <a:t>αμυλόζη</a:t>
            </a:r>
            <a:endParaRPr lang="el-GR" sz="2200" b="1" dirty="0">
              <a:solidFill>
                <a:srgbClr val="820000"/>
              </a:solidFill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33219" y="3727820"/>
            <a:ext cx="187128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200" b="1" dirty="0" err="1">
                <a:solidFill>
                  <a:srgbClr val="820000"/>
                </a:solidFill>
                <a:cs typeface="Arial" charset="0"/>
              </a:rPr>
              <a:t>αμυλοπηκτίνη</a:t>
            </a:r>
            <a:endParaRPr lang="el-GR" sz="2200" b="1" dirty="0">
              <a:solidFill>
                <a:srgbClr val="820000"/>
              </a:solidFill>
              <a:cs typeface="Arial" charset="0"/>
            </a:endParaRPr>
          </a:p>
        </p:txBody>
      </p:sp>
      <p:cxnSp>
        <p:nvCxnSpPr>
          <p:cNvPr id="11" name="9 - Ευθύγραμμο βέλος σύνδεσης"/>
          <p:cNvCxnSpPr>
            <a:stCxn id="8" idx="2"/>
            <a:endCxn id="9" idx="0"/>
          </p:cNvCxnSpPr>
          <p:nvPr/>
        </p:nvCxnSpPr>
        <p:spPr>
          <a:xfrm flipH="1">
            <a:off x="6421419" y="3653882"/>
            <a:ext cx="736947" cy="739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9 - Ευθύγραμμο βέλος σύνδεσης"/>
          <p:cNvCxnSpPr>
            <a:stCxn id="8" idx="2"/>
            <a:endCxn id="10" idx="0"/>
          </p:cNvCxnSpPr>
          <p:nvPr/>
        </p:nvCxnSpPr>
        <p:spPr>
          <a:xfrm>
            <a:off x="7158366" y="3653882"/>
            <a:ext cx="910494" cy="739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4 - Ορθογώνιο"/>
          <p:cNvSpPr/>
          <p:nvPr/>
        </p:nvSpPr>
        <p:spPr>
          <a:xfrm>
            <a:off x="526558" y="5750597"/>
            <a:ext cx="8207375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l-GR" sz="2200" b="1" dirty="0" err="1">
                <a:solidFill>
                  <a:srgbClr val="820000"/>
                </a:solidFill>
                <a:latin typeface="+mn-lt"/>
                <a:cs typeface="Arial" charset="0"/>
              </a:rPr>
              <a:t>Γλυκόλυση</a:t>
            </a:r>
            <a:r>
              <a:rPr lang="el-GR" sz="2200" b="1" dirty="0">
                <a:solidFill>
                  <a:srgbClr val="820000"/>
                </a:solidFill>
                <a:latin typeface="+mn-lt"/>
                <a:cs typeface="Arial" charset="0"/>
              </a:rPr>
              <a:t> (στο συκώτι)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l-GR" sz="2200" dirty="0" smtClean="0">
                <a:latin typeface="+mn-lt"/>
                <a:cs typeface="Arial" charset="0"/>
              </a:rPr>
              <a:t>Αποικοδόμηση </a:t>
            </a:r>
            <a:r>
              <a:rPr lang="el-GR" sz="2200" dirty="0">
                <a:latin typeface="+mn-lt"/>
                <a:cs typeface="Arial" charset="0"/>
              </a:rPr>
              <a:t>της γλυκόζης για κάλυψη ενεργειακών αναγκών</a:t>
            </a:r>
          </a:p>
        </p:txBody>
      </p:sp>
    </p:spTree>
    <p:extLst>
      <p:ext uri="{BB962C8B-B14F-4D97-AF65-F5344CB8AC3E}">
        <p14:creationId xmlns:p14="http://schemas.microsoft.com/office/powerpoint/2010/main" val="234865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Υδατάνθρακες </a:t>
            </a:r>
            <a:r>
              <a:rPr lang="el-GR" sz="3200" b="0" dirty="0"/>
              <a:t>(</a:t>
            </a:r>
            <a:r>
              <a:rPr lang="el-GR" sz="3200" b="0" dirty="0" smtClean="0"/>
              <a:t>29 </a:t>
            </a:r>
            <a:r>
              <a:rPr lang="el-GR" sz="3200" b="0" dirty="0"/>
              <a:t>από 29</a:t>
            </a:r>
            <a:r>
              <a:rPr lang="el-GR" sz="3200" b="0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004A82"/>
                </a:solidFill>
              </a:rPr>
              <a:t>Electrochemical method</a:t>
            </a:r>
          </a:p>
          <a:p>
            <a:pPr lvl="1"/>
            <a:r>
              <a:rPr lang="en-US" dirty="0"/>
              <a:t>Test strips contain a capillary that sucks up a reproducible amount of </a:t>
            </a:r>
            <a:r>
              <a:rPr lang="en-US" dirty="0" smtClean="0"/>
              <a:t>blood</a:t>
            </a:r>
            <a:r>
              <a:rPr lang="el-GR" dirty="0"/>
              <a:t>.</a:t>
            </a:r>
            <a:endParaRPr lang="en-US" dirty="0"/>
          </a:p>
          <a:p>
            <a:pPr lvl="1"/>
            <a:r>
              <a:rPr lang="en-US" dirty="0"/>
              <a:t>The glucose in the blood reacts with an enzyme electrode containing glucose oxidase (or dehydrogenase).</a:t>
            </a:r>
          </a:p>
          <a:p>
            <a:pPr lvl="1"/>
            <a:r>
              <a:rPr lang="en-US" dirty="0"/>
              <a:t>The enzyme is </a:t>
            </a:r>
            <a:r>
              <a:rPr lang="en-US" dirty="0" err="1"/>
              <a:t>reoxidized</a:t>
            </a:r>
            <a:r>
              <a:rPr lang="en-US" dirty="0"/>
              <a:t> with an excess of a mediator </a:t>
            </a:r>
            <a:r>
              <a:rPr lang="en-US" dirty="0" err="1"/>
              <a:t>reagant</a:t>
            </a:r>
            <a:r>
              <a:rPr lang="en-US" dirty="0"/>
              <a:t>, such as a </a:t>
            </a:r>
            <a:r>
              <a:rPr lang="en-US" dirty="0" err="1"/>
              <a:t>ferricyanide</a:t>
            </a:r>
            <a:r>
              <a:rPr lang="en-US" dirty="0"/>
              <a:t> ion, a </a:t>
            </a:r>
            <a:r>
              <a:rPr lang="en-US" dirty="0" err="1"/>
              <a:t>ferrocene</a:t>
            </a:r>
            <a:r>
              <a:rPr lang="en-US" dirty="0"/>
              <a:t> derivative or osmium </a:t>
            </a:r>
            <a:r>
              <a:rPr lang="en-US" dirty="0" err="1"/>
              <a:t>bipyridyl</a:t>
            </a:r>
            <a:r>
              <a:rPr lang="en-US" dirty="0"/>
              <a:t> complex.</a:t>
            </a:r>
          </a:p>
          <a:p>
            <a:pPr lvl="1"/>
            <a:r>
              <a:rPr lang="en-US" dirty="0"/>
              <a:t>The mediator in turn is </a:t>
            </a:r>
            <a:r>
              <a:rPr lang="en-US" dirty="0" err="1"/>
              <a:t>reoxidised</a:t>
            </a:r>
            <a:r>
              <a:rPr lang="en-US" dirty="0"/>
              <a:t> by reaction at the </a:t>
            </a:r>
            <a:r>
              <a:rPr lang="en-US" dirty="0" err="1"/>
              <a:t>electrode,which</a:t>
            </a:r>
            <a:r>
              <a:rPr lang="en-US" dirty="0"/>
              <a:t> generates an electrical current.</a:t>
            </a:r>
          </a:p>
          <a:p>
            <a:pPr lvl="1"/>
            <a:r>
              <a:rPr lang="en-US" dirty="0"/>
              <a:t>The total charge passing through the electrode is proportional to the amount of glucose in the blood that has reacted with the enzyme.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427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6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l-GR"/>
              <a:t>Τέλος Ενότητας</a:t>
            </a:r>
          </a:p>
        </p:txBody>
      </p:sp>
      <p:sp>
        <p:nvSpPr>
          <p:cNvPr id="3" name="Υπότιτλος 7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grpSp>
        <p:nvGrpSpPr>
          <p:cNvPr id="4" name="Ομάδα 1"/>
          <p:cNvGrpSpPr/>
          <p:nvPr/>
        </p:nvGrpSpPr>
        <p:grpSpPr>
          <a:xfrm>
            <a:off x="1767635" y="5931173"/>
            <a:ext cx="5828697" cy="768534"/>
            <a:chOff x="1767635" y="5931173"/>
            <a:chExt cx="5828697" cy="768534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767635" y="5931173"/>
              <a:ext cx="1971674" cy="702003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6" name="Picture 2" descr="C:\Users\alex\Desktop\logo.png"/>
            <p:cNvPicPr>
              <a:picLocks noChangeAspect="1"/>
            </p:cNvPicPr>
            <p:nvPr/>
          </p:nvPicPr>
          <p:blipFill>
            <a:blip r:embed="rId4"/>
            <a:srcRect t="8214"/>
            <a:stretch>
              <a:fillRect/>
            </a:stretch>
          </p:blipFill>
          <p:spPr>
            <a:xfrm>
              <a:off x="3923928" y="5931173"/>
              <a:ext cx="3672404" cy="768534"/>
            </a:xfrm>
            <a:prstGeom prst="rect">
              <a:avLst/>
            </a:prstGeom>
            <a:noFill/>
            <a:ln cap="flat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l-GR" sz="4400"/>
              <a:t>Σημειώματα</a:t>
            </a:r>
          </a:p>
        </p:txBody>
      </p:sp>
      <p:sp>
        <p:nvSpPr>
          <p:cNvPr id="3" name="Subtitle 1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>
                <a:solidFill>
                  <a:schemeClr val="tx1"/>
                </a:solidFill>
              </a:rPr>
              <a:t>Σημείωμα Αναφοράς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l-GR" sz="2000" dirty="0" err="1"/>
              <a:t>Copyright</a:t>
            </a:r>
            <a:r>
              <a:rPr lang="el-GR" sz="2000" dirty="0"/>
              <a:t> Τεχνολογικό Εκπαιδευτικό Ίδρυμα Αθήνας</a:t>
            </a:r>
            <a:r>
              <a:rPr lang="en-US" sz="2000" dirty="0"/>
              <a:t>, </a:t>
            </a:r>
            <a:r>
              <a:rPr lang="el-GR" sz="2000" dirty="0"/>
              <a:t>Χριστίνα </a:t>
            </a:r>
            <a:r>
              <a:rPr lang="el-GR" sz="2000" dirty="0" err="1"/>
              <a:t>Φούντζουλα</a:t>
            </a:r>
            <a:r>
              <a:rPr lang="el-GR" sz="2000" dirty="0"/>
              <a:t> 2014. Χριστίνα </a:t>
            </a:r>
            <a:r>
              <a:rPr lang="el-GR" sz="2000" dirty="0" err="1"/>
              <a:t>Φούντζουλα</a:t>
            </a:r>
            <a:r>
              <a:rPr lang="el-GR" sz="2000" dirty="0"/>
              <a:t>. «Οργανική Χημεία. Ενότητα </a:t>
            </a:r>
            <a:r>
              <a:rPr lang="en-US" sz="2000" dirty="0" smtClean="0"/>
              <a:t>9:</a:t>
            </a:r>
            <a:r>
              <a:rPr lang="el-GR" sz="2000" dirty="0" smtClean="0"/>
              <a:t> Υδατάνθρακες». </a:t>
            </a:r>
            <a:r>
              <a:rPr lang="el-GR" sz="2000" dirty="0"/>
              <a:t>Έκδοση: 1.0. Αθήνα 2014. Διαθέσιμο από τη δικτυακή διεύθυνση: </a:t>
            </a:r>
            <a:r>
              <a:rPr lang="en-US" sz="2000" dirty="0">
                <a:hlinkClick r:id="rId3"/>
              </a:rPr>
              <a:t>ocp.teiath.gr</a:t>
            </a:r>
            <a:r>
              <a:rPr lang="el-GR" sz="2000" dirty="0"/>
              <a:t>.</a:t>
            </a:r>
          </a:p>
          <a:p>
            <a:pPr lvl="0"/>
            <a:endParaRPr lang="el-GR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Αδειοδότησης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969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Επεξήγηση όρων χρήσης έργων 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43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Χρήσης Έργων </a:t>
            </a:r>
            <a:r>
              <a:rPr lang="el-GR" dirty="0" smtClean="0">
                <a:solidFill>
                  <a:schemeClr val="tx1"/>
                </a:solidFill>
              </a:rPr>
              <a:t>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hlinkClick r:id="rId3"/>
              </a:rPr>
              <a:t>chemistry.msu.edu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92246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>
                <a:solidFill>
                  <a:schemeClr val="tx1"/>
                </a:solidFill>
              </a:rPr>
              <a:t>Διατήρηση Σημειωμάτων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l-GR"/>
              <a:t>Οποιαδήποτε αναπαραγωγή ή διασκευή του υλικού θα πρέπει να συμπεριλαμβάνει:</a:t>
            </a:r>
          </a:p>
          <a:p>
            <a:pPr lvl="1">
              <a:buFont typeface="Wingdings" pitchFamily="2"/>
              <a:buChar char="§"/>
            </a:pPr>
            <a:r>
              <a:rPr lang="el-GR" sz="2000"/>
              <a:t>τ</a:t>
            </a:r>
            <a:r>
              <a:rPr lang="en-US" sz="2000"/>
              <a:t>ο Σημείωμα Αναφοράς</a:t>
            </a:r>
            <a:endParaRPr lang="el-GR" sz="2000"/>
          </a:p>
          <a:p>
            <a:pPr lvl="1">
              <a:buFont typeface="Wingdings" pitchFamily="2"/>
              <a:buChar char="§"/>
            </a:pPr>
            <a:r>
              <a:rPr lang="el-GR" sz="2000"/>
              <a:t>τ</a:t>
            </a:r>
            <a:r>
              <a:rPr lang="en-US" sz="2000"/>
              <a:t>ο Σημείωμα Αδειοδότησης</a:t>
            </a:r>
            <a:endParaRPr lang="el-GR" sz="2000"/>
          </a:p>
          <a:p>
            <a:pPr lvl="1">
              <a:buFont typeface="Wingdings" pitchFamily="2"/>
              <a:buChar char="§"/>
            </a:pPr>
            <a:r>
              <a:rPr lang="el-GR" sz="2000"/>
              <a:t>τ</a:t>
            </a:r>
            <a:r>
              <a:rPr lang="en-US" sz="2000"/>
              <a:t>η δήλωση </a:t>
            </a:r>
            <a:r>
              <a:rPr lang="el-GR" sz="2000"/>
              <a:t>Δ</a:t>
            </a:r>
            <a:r>
              <a:rPr lang="en-US" sz="2000"/>
              <a:t>ιατήρησης Σημειωμάτων</a:t>
            </a:r>
            <a:endParaRPr lang="el-GR" sz="2000"/>
          </a:p>
          <a:p>
            <a:pPr lvl="1">
              <a:buFont typeface="Wingdings" pitchFamily="2"/>
              <a:buChar char="§"/>
            </a:pPr>
            <a:r>
              <a:rPr lang="el-GR" sz="2000"/>
              <a:t>το Σημείωμα Χρήσης Έργων Τρίτων (εφόσον υπάρχει)</a:t>
            </a:r>
          </a:p>
          <a:p>
            <a:pPr marL="0" lvl="0" indent="0">
              <a:buNone/>
            </a:pPr>
            <a:r>
              <a:rPr lang="el-GR"/>
              <a:t>μαζί με τους συνοδευόμενους υπερσυνδέσμους.</a:t>
            </a:r>
          </a:p>
          <a:p>
            <a:pPr lvl="0"/>
            <a:endParaRPr lang="el-GR" sz="2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>
                <a:solidFill>
                  <a:schemeClr val="tx1"/>
                </a:solidFill>
              </a:rPr>
              <a:t>Χρηματοδότηση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340766"/>
            <a:ext cx="8229600" cy="4525959"/>
          </a:xfrm>
        </p:spPr>
        <p:txBody>
          <a:bodyPr/>
          <a:lstStyle/>
          <a:p>
            <a:pPr lvl="0"/>
            <a:r>
              <a:rPr lang="el-GR" sz="2000"/>
              <a:t>Το παρόν εκπαιδευτικό υλικό έχει αναπτυχθεί στ</a:t>
            </a:r>
            <a:r>
              <a:rPr lang="en-US" sz="2000"/>
              <a:t>o</a:t>
            </a:r>
            <a:r>
              <a:rPr lang="el-GR" sz="2000"/>
              <a:t> πλαίσι</a:t>
            </a:r>
            <a:r>
              <a:rPr lang="en-US" sz="2000"/>
              <a:t>o</a:t>
            </a:r>
            <a:r>
              <a:rPr lang="el-GR" sz="2000"/>
              <a:t> του εκπαιδευτικού έργου του διδάσκοντα.</a:t>
            </a:r>
            <a:endParaRPr lang="en-US" sz="2000"/>
          </a:p>
          <a:p>
            <a:pPr lvl="0"/>
            <a:r>
              <a:rPr lang="el-GR" sz="2000"/>
              <a:t>Το έργο «</a:t>
            </a:r>
            <a:r>
              <a:rPr lang="el-GR" sz="2000" b="1"/>
              <a:t>Ανοικτά Ακαδημαϊκά Μαθήματα στο ΤΕΙ Αθήνας</a:t>
            </a:r>
            <a:r>
              <a:rPr lang="el-GR" sz="2000"/>
              <a:t>» έχει χρηματοδοτήσει μόνο την αναδιαμόρφωση του εκπαιδευτικού υλικού. </a:t>
            </a:r>
            <a:endParaRPr lang="en-US" sz="2000"/>
          </a:p>
          <a:p>
            <a:pPr lvl="0"/>
            <a:r>
              <a:rPr lang="el-GR" sz="200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4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67" y="4653134"/>
            <a:ext cx="5501643" cy="138684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Υδατάνθρακες </a:t>
            </a:r>
            <a:r>
              <a:rPr lang="el-GR" sz="3200" b="0" dirty="0" smtClean="0"/>
              <a:t>(3 </a:t>
            </a:r>
            <a:r>
              <a:rPr lang="el-GR" sz="3200" b="0" dirty="0"/>
              <a:t>από 29)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>
                <a:solidFill>
                  <a:srgbClr val="820000"/>
                </a:solidFill>
              </a:rPr>
              <a:t>Ο </a:t>
            </a:r>
            <a:r>
              <a:rPr lang="el-GR" b="1" dirty="0" err="1">
                <a:solidFill>
                  <a:srgbClr val="820000"/>
                </a:solidFill>
              </a:rPr>
              <a:t>Γλυκαιμικός</a:t>
            </a:r>
            <a:r>
              <a:rPr lang="el-GR" b="1" dirty="0">
                <a:solidFill>
                  <a:srgbClr val="820000"/>
                </a:solidFill>
              </a:rPr>
              <a:t> δείκτης τροφών </a:t>
            </a:r>
            <a:r>
              <a:rPr lang="el-GR" dirty="0"/>
              <a:t>είναι ένας αριθμός, που δείχνει την ικανότητα μιας τροφής, που αποτελείται από υδατάνθρακες να ανεβάσει την γλυκόζη του αίματος, σε σύγκριση με μια τροφή αναφοράς, όπως η καθαρή γλυκόζη ή το άσπρο ψωμί. 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107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Υδατάνθρακες </a:t>
            </a:r>
            <a:r>
              <a:rPr lang="el-GR" sz="3200" b="0" dirty="0" smtClean="0"/>
              <a:t>(4 </a:t>
            </a:r>
            <a:r>
              <a:rPr lang="el-GR" sz="3200" b="0" dirty="0"/>
              <a:t>από 29)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5</a:t>
            </a:fld>
            <a:endParaRPr lang="el-GR"/>
          </a:p>
        </p:txBody>
      </p:sp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956594"/>
              </p:ext>
            </p:extLst>
          </p:nvPr>
        </p:nvGraphicFramePr>
        <p:xfrm>
          <a:off x="1231333" y="1366979"/>
          <a:ext cx="6769100" cy="47548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84550"/>
                <a:gridCol w="3384550"/>
              </a:tblGrid>
              <a:tr h="3717925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Γλυκόζη 100 </a:t>
                      </a:r>
                      <a:br>
                        <a:rPr lang="el-GR" sz="1800" dirty="0" smtClean="0"/>
                      </a:br>
                      <a:r>
                        <a:rPr lang="el-GR" sz="1800" dirty="0" smtClean="0"/>
                        <a:t>Σακχαρόζη 59 </a:t>
                      </a:r>
                      <a:br>
                        <a:rPr lang="el-GR" sz="1800" dirty="0" smtClean="0"/>
                      </a:br>
                      <a:r>
                        <a:rPr lang="el-GR" sz="1800" dirty="0" smtClean="0"/>
                        <a:t>Μέλι 90 </a:t>
                      </a:r>
                      <a:br>
                        <a:rPr lang="el-GR" sz="1800" dirty="0" smtClean="0"/>
                      </a:br>
                      <a:r>
                        <a:rPr lang="el-GR" sz="1800" dirty="0" smtClean="0"/>
                        <a:t>Μαρμελάδα 55 </a:t>
                      </a:r>
                      <a:br>
                        <a:rPr lang="el-GR" sz="1800" dirty="0" smtClean="0"/>
                      </a:br>
                      <a:r>
                        <a:rPr lang="el-GR" sz="1800" dirty="0" smtClean="0"/>
                        <a:t>Φρουκτόζη 20 </a:t>
                      </a:r>
                      <a:br>
                        <a:rPr lang="el-GR" sz="1800" dirty="0" smtClean="0"/>
                      </a:br>
                      <a:r>
                        <a:rPr lang="el-GR" sz="1800" dirty="0" smtClean="0"/>
                        <a:t>Άσπρο ψωμί 69 </a:t>
                      </a:r>
                      <a:br>
                        <a:rPr lang="el-GR" sz="1800" dirty="0" smtClean="0"/>
                      </a:br>
                      <a:r>
                        <a:rPr lang="el-GR" sz="1800" dirty="0" smtClean="0"/>
                        <a:t>Ψωμί ολικής αλέσεως 72 </a:t>
                      </a:r>
                      <a:br>
                        <a:rPr lang="el-GR" sz="1800" dirty="0" smtClean="0"/>
                      </a:br>
                      <a:r>
                        <a:rPr lang="el-GR" sz="1800" dirty="0" smtClean="0"/>
                        <a:t>Σπαγγέτι άσπρα 50 </a:t>
                      </a:r>
                      <a:br>
                        <a:rPr lang="el-GR" sz="1800" dirty="0" smtClean="0"/>
                      </a:br>
                      <a:r>
                        <a:rPr lang="el-GR" sz="1800" dirty="0" smtClean="0"/>
                        <a:t>Σπαγγέτι ολικής 42 </a:t>
                      </a:r>
                      <a:br>
                        <a:rPr lang="el-GR" sz="1800" dirty="0" smtClean="0"/>
                      </a:br>
                      <a:r>
                        <a:rPr lang="el-GR" sz="1800" dirty="0" smtClean="0"/>
                        <a:t>Ρύζι άσπρο 72 </a:t>
                      </a:r>
                      <a:br>
                        <a:rPr lang="el-GR" sz="1800" dirty="0" smtClean="0"/>
                      </a:br>
                      <a:r>
                        <a:rPr lang="el-GR" sz="1800" dirty="0" smtClean="0"/>
                        <a:t>Ρύζι καστανό 66 </a:t>
                      </a:r>
                      <a:br>
                        <a:rPr lang="el-GR" sz="1800" dirty="0" smtClean="0"/>
                      </a:br>
                      <a:r>
                        <a:rPr lang="el-GR" sz="1800" dirty="0" err="1" smtClean="0"/>
                        <a:t>Μούσλι</a:t>
                      </a:r>
                      <a:r>
                        <a:rPr lang="el-GR" sz="1800" dirty="0" smtClean="0"/>
                        <a:t> 66 </a:t>
                      </a:r>
                      <a:br>
                        <a:rPr lang="el-GR" sz="1800" dirty="0" smtClean="0"/>
                      </a:br>
                      <a:r>
                        <a:rPr lang="el-GR" sz="1800" dirty="0" smtClean="0"/>
                        <a:t>Πατάτες (βραστές) 70 </a:t>
                      </a:r>
                      <a:br>
                        <a:rPr lang="el-GR" sz="1800" dirty="0" smtClean="0"/>
                      </a:br>
                      <a:r>
                        <a:rPr lang="el-GR" sz="1800" dirty="0" smtClean="0"/>
                        <a:t>Πατάτες ψητές 80-95 </a:t>
                      </a:r>
                      <a:br>
                        <a:rPr lang="el-GR" sz="1800" dirty="0" smtClean="0"/>
                      </a:br>
                      <a:r>
                        <a:rPr lang="el-GR" sz="1800" dirty="0" smtClean="0"/>
                        <a:t>Πουρές πατάτας 90 </a:t>
                      </a:r>
                      <a:br>
                        <a:rPr lang="el-GR" sz="1800" dirty="0" smtClean="0"/>
                      </a:br>
                      <a:r>
                        <a:rPr lang="el-GR" sz="1800" dirty="0" smtClean="0"/>
                        <a:t>Μαγειρεμένα καρότα 85</a:t>
                      </a:r>
                    </a:p>
                    <a:p>
                      <a:r>
                        <a:rPr lang="el-GR" sz="1800" dirty="0" smtClean="0"/>
                        <a:t>Μπισκότα 70 </a:t>
                      </a:r>
                      <a:endParaRPr lang="el-GR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Αρακάς 50 </a:t>
                      </a:r>
                      <a:br>
                        <a:rPr lang="el-GR" sz="1800" dirty="0" smtClean="0"/>
                      </a:br>
                      <a:r>
                        <a:rPr lang="el-GR" sz="1800" dirty="0" smtClean="0"/>
                        <a:t>Πράσινα </a:t>
                      </a:r>
                      <a:r>
                        <a:rPr lang="el-GR" sz="1800" dirty="0" err="1" smtClean="0"/>
                        <a:t>λαχ</a:t>
                      </a:r>
                      <a:r>
                        <a:rPr lang="el-GR" sz="1800" dirty="0" smtClean="0"/>
                        <a:t>/</a:t>
                      </a:r>
                      <a:r>
                        <a:rPr lang="el-GR" sz="1800" dirty="0" err="1" smtClean="0"/>
                        <a:t>κά</a:t>
                      </a:r>
                      <a:r>
                        <a:rPr lang="el-GR" sz="1800" dirty="0" smtClean="0"/>
                        <a:t>, ντομάτες &lt;15 </a:t>
                      </a:r>
                      <a:br>
                        <a:rPr lang="el-GR" sz="1800" dirty="0" smtClean="0"/>
                      </a:br>
                      <a:r>
                        <a:rPr lang="el-GR" sz="1800" dirty="0" smtClean="0"/>
                        <a:t>Φακές 29 </a:t>
                      </a:r>
                      <a:br>
                        <a:rPr lang="el-GR" sz="1800" dirty="0" smtClean="0"/>
                      </a:br>
                      <a:r>
                        <a:rPr lang="el-GR" sz="1800" dirty="0" smtClean="0"/>
                        <a:t>Φασόλια γίγαντες 36 </a:t>
                      </a:r>
                      <a:br>
                        <a:rPr lang="el-GR" sz="1800" dirty="0" smtClean="0"/>
                      </a:br>
                      <a:r>
                        <a:rPr lang="el-GR" sz="1800" dirty="0" err="1" smtClean="0"/>
                        <a:t>Ρεβύθια</a:t>
                      </a:r>
                      <a:r>
                        <a:rPr lang="el-GR" sz="1800" dirty="0" smtClean="0"/>
                        <a:t> 30 </a:t>
                      </a:r>
                      <a:br>
                        <a:rPr lang="el-GR" sz="1800" dirty="0" smtClean="0"/>
                      </a:br>
                      <a:r>
                        <a:rPr lang="el-GR" sz="1800" dirty="0" smtClean="0"/>
                        <a:t>Σόγια 15 </a:t>
                      </a:r>
                      <a:br>
                        <a:rPr lang="el-GR" sz="1800" dirty="0" smtClean="0"/>
                      </a:br>
                      <a:r>
                        <a:rPr lang="el-GR" sz="1800" dirty="0" smtClean="0"/>
                        <a:t>Μήλα 39 </a:t>
                      </a:r>
                      <a:br>
                        <a:rPr lang="el-GR" sz="1800" dirty="0" smtClean="0"/>
                      </a:br>
                      <a:r>
                        <a:rPr lang="el-GR" sz="1800" dirty="0" smtClean="0"/>
                        <a:t>Μπανάνες 62 </a:t>
                      </a:r>
                      <a:br>
                        <a:rPr lang="el-GR" sz="1800" dirty="0" smtClean="0"/>
                      </a:br>
                      <a:r>
                        <a:rPr lang="el-GR" sz="1800" dirty="0" smtClean="0"/>
                        <a:t>Πορτοκάλια 40 </a:t>
                      </a:r>
                      <a:br>
                        <a:rPr lang="el-GR" sz="1800" dirty="0" smtClean="0"/>
                      </a:br>
                      <a:r>
                        <a:rPr lang="el-GR" sz="1800" dirty="0" smtClean="0"/>
                        <a:t>Αχλάδια 47 </a:t>
                      </a:r>
                      <a:br>
                        <a:rPr lang="el-GR" sz="1800" dirty="0" smtClean="0"/>
                      </a:br>
                      <a:r>
                        <a:rPr lang="el-GR" sz="1800" dirty="0" smtClean="0"/>
                        <a:t>Σταφίδες 64 </a:t>
                      </a:r>
                      <a:br>
                        <a:rPr lang="el-GR" sz="1800" dirty="0" smtClean="0"/>
                      </a:br>
                      <a:r>
                        <a:rPr lang="el-GR" sz="1800" dirty="0" smtClean="0"/>
                        <a:t>Παγωτό 36 </a:t>
                      </a:r>
                      <a:br>
                        <a:rPr lang="el-GR" sz="1800" dirty="0" smtClean="0"/>
                      </a:br>
                      <a:r>
                        <a:rPr lang="el-GR" sz="1800" dirty="0" smtClean="0"/>
                        <a:t>Άπαχο γάλα 32 </a:t>
                      </a:r>
                      <a:br>
                        <a:rPr lang="el-GR" sz="1800" dirty="0" smtClean="0"/>
                      </a:br>
                      <a:r>
                        <a:rPr lang="el-GR" sz="1800" dirty="0" smtClean="0"/>
                        <a:t>Ολικό γάλα 34 </a:t>
                      </a:r>
                      <a:br>
                        <a:rPr lang="el-GR" sz="1800" dirty="0" smtClean="0"/>
                      </a:br>
                      <a:r>
                        <a:rPr lang="el-GR" sz="1800" dirty="0" smtClean="0"/>
                        <a:t>Γιαούρτι 36 </a:t>
                      </a:r>
                      <a:br>
                        <a:rPr lang="el-GR" sz="1800" dirty="0" smtClean="0"/>
                      </a:br>
                      <a:r>
                        <a:rPr lang="el-GR" sz="1800" dirty="0" smtClean="0"/>
                        <a:t>Μαύρη σοκολάτα 22 </a:t>
                      </a:r>
                      <a:br>
                        <a:rPr lang="el-GR" sz="1800" dirty="0" smtClean="0"/>
                      </a:br>
                      <a:r>
                        <a:rPr lang="el-GR" sz="1800" dirty="0" smtClean="0"/>
                        <a:t>Σοκολάτα 70</a:t>
                      </a:r>
                      <a:endParaRPr lang="el-GR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041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Υδατάνθρακες </a:t>
            </a:r>
            <a:r>
              <a:rPr lang="el-GR" sz="3200" b="0" dirty="0" smtClean="0"/>
              <a:t>(5 </a:t>
            </a:r>
            <a:r>
              <a:rPr lang="el-GR" sz="3200" b="0" dirty="0"/>
              <a:t>από 29)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48"/>
            <a:ext cx="8229600" cy="3565375"/>
          </a:xfrm>
        </p:spPr>
        <p:txBody>
          <a:bodyPr/>
          <a:lstStyle/>
          <a:p>
            <a:r>
              <a:rPr lang="el-GR" dirty="0" err="1" smtClean="0"/>
              <a:t>Αλδεϋδομάδα</a:t>
            </a:r>
            <a:r>
              <a:rPr lang="el-GR" dirty="0" smtClean="0"/>
              <a:t> </a:t>
            </a:r>
            <a: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⟹ </a:t>
            </a:r>
            <a:r>
              <a:rPr lang="el-GR" dirty="0" err="1" smtClean="0">
                <a:latin typeface="+mn-lt"/>
                <a:ea typeface="Cambria Math" panose="02040503050406030204" pitchFamily="18" charset="0"/>
              </a:rPr>
              <a:t>αλδόζη</a:t>
            </a:r>
            <a:endParaRPr lang="el-GR" dirty="0" smtClean="0"/>
          </a:p>
          <a:p>
            <a:r>
              <a:rPr lang="el-GR" dirty="0" err="1" smtClean="0"/>
              <a:t>Κετονομάδα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⟹ </a:t>
            </a:r>
            <a:r>
              <a:rPr lang="el-GR" dirty="0" err="1" smtClean="0">
                <a:latin typeface="+mn-lt"/>
                <a:ea typeface="Cambria Math" panose="02040503050406030204" pitchFamily="18" charset="0"/>
              </a:rPr>
              <a:t>κετόζη</a:t>
            </a:r>
            <a:endParaRPr lang="el-GR" dirty="0">
              <a:latin typeface="+mn-lt"/>
              <a:ea typeface="Cambria Math" panose="02040503050406030204" pitchFamily="18" charset="0"/>
            </a:endParaRPr>
          </a:p>
          <a:p>
            <a:r>
              <a:rPr lang="el-GR" dirty="0"/>
              <a:t>3 άτομα </a:t>
            </a:r>
            <a:r>
              <a:rPr lang="en-US" dirty="0" smtClean="0"/>
              <a:t>C</a:t>
            </a:r>
            <a:r>
              <a:rPr lang="el-GR" dirty="0" smtClean="0"/>
              <a:t> </a:t>
            </a:r>
            <a: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⟹</a:t>
            </a:r>
            <a:r>
              <a:rPr lang="en-US" dirty="0" smtClean="0"/>
              <a:t> </a:t>
            </a:r>
            <a:r>
              <a:rPr lang="el-GR" dirty="0" err="1" smtClean="0">
                <a:cs typeface="Arial" charset="0"/>
              </a:rPr>
              <a:t>τριόζη</a:t>
            </a:r>
            <a:r>
              <a:rPr lang="en-US" dirty="0"/>
              <a:t>	</a:t>
            </a:r>
            <a:endParaRPr lang="el-GR" dirty="0" smtClean="0"/>
          </a:p>
          <a:p>
            <a:r>
              <a:rPr lang="el-GR" dirty="0"/>
              <a:t>4 άτομα </a:t>
            </a:r>
            <a:r>
              <a:rPr lang="en-US" dirty="0"/>
              <a:t>C 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⟹ </a:t>
            </a:r>
            <a:r>
              <a:rPr lang="el-GR" dirty="0" err="1" smtClean="0">
                <a:cs typeface="Arial" charset="0"/>
              </a:rPr>
              <a:t>τετρόζη</a:t>
            </a:r>
            <a:endParaRPr lang="el-GR" dirty="0" smtClean="0"/>
          </a:p>
          <a:p>
            <a:r>
              <a:rPr lang="el-GR" dirty="0" smtClean="0"/>
              <a:t>5 </a:t>
            </a:r>
            <a:r>
              <a:rPr lang="el-GR" dirty="0"/>
              <a:t>άτομα </a:t>
            </a:r>
            <a:r>
              <a:rPr lang="en-US" dirty="0" smtClean="0"/>
              <a:t>C</a:t>
            </a:r>
            <a:r>
              <a:rPr lang="el-GR" dirty="0" smtClean="0"/>
              <a:t> 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⟹</a:t>
            </a:r>
            <a:r>
              <a:rPr lang="en-US" dirty="0" smtClean="0"/>
              <a:t> </a:t>
            </a:r>
            <a:r>
              <a:rPr lang="el-GR" dirty="0" err="1" smtClean="0"/>
              <a:t>πεντόζη</a:t>
            </a:r>
            <a:endParaRPr lang="el-GR" dirty="0" smtClean="0"/>
          </a:p>
          <a:p>
            <a:r>
              <a:rPr lang="el-GR" dirty="0"/>
              <a:t>6 άτομα </a:t>
            </a:r>
            <a:r>
              <a:rPr lang="en-US" dirty="0"/>
              <a:t>C 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⟹ </a:t>
            </a:r>
            <a:r>
              <a:rPr lang="el-GR" dirty="0" err="1" smtClean="0"/>
              <a:t>εξόζη</a:t>
            </a:r>
            <a:r>
              <a:rPr lang="en-US" dirty="0"/>
              <a:t>	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>
          <a:xfrm>
            <a:off x="7010404" y="6492871"/>
            <a:ext cx="2133596" cy="365129"/>
          </a:xfrm>
        </p:spPr>
        <p:txBody>
          <a:bodyPr/>
          <a:lstStyle/>
          <a:p>
            <a:pPr lvl="0"/>
            <a:fld id="{1675F91B-5A47-410F-BFC4-5554AA5D2BF4}" type="slidenum">
              <a:rPr lang="el-GR" smtClean="0"/>
              <a:t>6</a:t>
            </a:fld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2711513" y="5004365"/>
            <a:ext cx="273867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l-GR" sz="2200" dirty="0"/>
              <a:t>Γλυκόζη </a:t>
            </a:r>
            <a:r>
              <a:rPr lang="el-GR" sz="2200" dirty="0" err="1" smtClean="0"/>
              <a:t>αλδοεξόζη</a:t>
            </a:r>
            <a:r>
              <a:rPr lang="el-GR" sz="2200" dirty="0" smtClean="0"/>
              <a:t>,</a:t>
            </a:r>
            <a:endParaRPr lang="el-GR" sz="2200" dirty="0"/>
          </a:p>
        </p:txBody>
      </p:sp>
      <p:sp>
        <p:nvSpPr>
          <p:cNvPr id="6" name="Ορθογώνιο 5"/>
          <p:cNvSpPr/>
          <p:nvPr/>
        </p:nvSpPr>
        <p:spPr>
          <a:xfrm>
            <a:off x="2711513" y="5478411"/>
            <a:ext cx="28900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l-GR" sz="2200" dirty="0" err="1"/>
              <a:t>Ριβόζη</a:t>
            </a:r>
            <a:r>
              <a:rPr lang="el-GR" sz="2200" dirty="0"/>
              <a:t> </a:t>
            </a:r>
            <a:r>
              <a:rPr lang="el-GR" sz="2200" dirty="0" err="1"/>
              <a:t>αλδοπεντόζη</a:t>
            </a:r>
            <a:r>
              <a:rPr lang="el-GR" sz="2200" dirty="0" smtClean="0"/>
              <a:t>,</a:t>
            </a:r>
            <a:endParaRPr lang="el-GR" sz="2200" dirty="0"/>
          </a:p>
        </p:txBody>
      </p:sp>
      <p:sp>
        <p:nvSpPr>
          <p:cNvPr id="7" name="Ορθογώνιο 6"/>
          <p:cNvSpPr/>
          <p:nvPr/>
        </p:nvSpPr>
        <p:spPr>
          <a:xfrm>
            <a:off x="2711513" y="5952457"/>
            <a:ext cx="304134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l-GR" sz="2200" dirty="0"/>
              <a:t>Φρουκτόζη </a:t>
            </a:r>
            <a:r>
              <a:rPr lang="el-GR" sz="2200" dirty="0" err="1"/>
              <a:t>κετοεξόζη</a:t>
            </a:r>
            <a:r>
              <a:rPr lang="el-GR" sz="2200" dirty="0"/>
              <a:t>.</a:t>
            </a:r>
          </a:p>
        </p:txBody>
      </p:sp>
      <p:cxnSp>
        <p:nvCxnSpPr>
          <p:cNvPr id="9" name="Ευθύγραμμο βέλος σύνδεσης 8"/>
          <p:cNvCxnSpPr>
            <a:stCxn id="5" idx="3"/>
            <a:endCxn id="10" idx="1"/>
          </p:cNvCxnSpPr>
          <p:nvPr/>
        </p:nvCxnSpPr>
        <p:spPr>
          <a:xfrm flipV="1">
            <a:off x="5450186" y="4711474"/>
            <a:ext cx="302672" cy="5083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Εικόνα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858" y="4392177"/>
            <a:ext cx="1395082" cy="638594"/>
          </a:xfrm>
          <a:prstGeom prst="rect">
            <a:avLst/>
          </a:prstGeom>
        </p:spPr>
      </p:pic>
      <p:sp>
        <p:nvSpPr>
          <p:cNvPr id="12" name="Rectangle 10"/>
          <p:cNvSpPr/>
          <p:nvPr/>
        </p:nvSpPr>
        <p:spPr>
          <a:xfrm>
            <a:off x="7156374" y="4411947"/>
            <a:ext cx="1863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hlinkClick r:id="rId3"/>
              </a:rPr>
              <a:t>Glucose chain structure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/>
                </a:solidFill>
                <a:hlinkClick r:id="rId4"/>
              </a:rPr>
              <a:t>Acdx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6" name="Ευθύγραμμο βέλος σύνδεσης 15"/>
          <p:cNvCxnSpPr>
            <a:stCxn id="6" idx="3"/>
            <a:endCxn id="19" idx="1"/>
          </p:cNvCxnSpPr>
          <p:nvPr/>
        </p:nvCxnSpPr>
        <p:spPr>
          <a:xfrm flipV="1">
            <a:off x="5601522" y="5521266"/>
            <a:ext cx="486605" cy="1725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Εικόνα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127" y="5240506"/>
            <a:ext cx="1134384" cy="561520"/>
          </a:xfrm>
          <a:prstGeom prst="rect">
            <a:avLst/>
          </a:prstGeom>
        </p:spPr>
      </p:pic>
      <p:sp>
        <p:nvSpPr>
          <p:cNvPr id="21" name="Rectangle 10"/>
          <p:cNvSpPr/>
          <p:nvPr/>
        </p:nvSpPr>
        <p:spPr>
          <a:xfrm>
            <a:off x="7215787" y="5262967"/>
            <a:ext cx="1863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hlinkClick r:id="rId6"/>
              </a:rPr>
              <a:t>D-Ribose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/>
                </a:solidFill>
                <a:hlinkClick r:id="rId7"/>
              </a:rPr>
              <a:t>Edgar181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3" name="Ευθύγραμμο βέλος σύνδεσης 22"/>
          <p:cNvCxnSpPr>
            <a:stCxn id="7" idx="3"/>
            <a:endCxn id="26" idx="1"/>
          </p:cNvCxnSpPr>
          <p:nvPr/>
        </p:nvCxnSpPr>
        <p:spPr>
          <a:xfrm>
            <a:off x="5752858" y="6167901"/>
            <a:ext cx="270273" cy="1018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Εικόνα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131" y="6014488"/>
            <a:ext cx="1264376" cy="510491"/>
          </a:xfrm>
          <a:prstGeom prst="rect">
            <a:avLst/>
          </a:prstGeom>
        </p:spPr>
      </p:pic>
      <p:sp>
        <p:nvSpPr>
          <p:cNvPr id="28" name="Rectangle 10"/>
          <p:cNvSpPr/>
          <p:nvPr/>
        </p:nvSpPr>
        <p:spPr>
          <a:xfrm>
            <a:off x="7323717" y="5838181"/>
            <a:ext cx="1776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hlinkClick r:id="rId9"/>
              </a:rPr>
              <a:t>D-fructose CASCC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/>
                </a:solidFill>
                <a:hlinkClick r:id="rId7"/>
              </a:rPr>
              <a:t>Edgar181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49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Υδατάνθρακες </a:t>
            </a:r>
            <a:r>
              <a:rPr lang="el-GR" sz="3200" b="0" dirty="0" smtClean="0"/>
              <a:t>(6 </a:t>
            </a:r>
            <a:r>
              <a:rPr lang="el-GR" sz="3200" b="0" dirty="0"/>
              <a:t>από 29)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48"/>
            <a:ext cx="8229600" cy="3194183"/>
          </a:xfrm>
        </p:spPr>
        <p:txBody>
          <a:bodyPr/>
          <a:lstStyle/>
          <a:p>
            <a:r>
              <a:rPr lang="el-GR" b="1" dirty="0">
                <a:solidFill>
                  <a:srgbClr val="820000"/>
                </a:solidFill>
              </a:rPr>
              <a:t>Ανάγοντα σάκχαρα…</a:t>
            </a:r>
          </a:p>
          <a:p>
            <a:pPr lvl="1"/>
            <a:r>
              <a:rPr lang="el-GR" dirty="0"/>
              <a:t>εκείνα που ανάγουν τα ιόντα Cu2+ του αντιδραστηρίου </a:t>
            </a:r>
            <a:r>
              <a:rPr lang="el-GR" dirty="0" err="1"/>
              <a:t>Fehling</a:t>
            </a:r>
            <a:r>
              <a:rPr lang="el-GR" dirty="0"/>
              <a:t> ή</a:t>
            </a:r>
          </a:p>
          <a:p>
            <a:pPr lvl="1"/>
            <a:r>
              <a:rPr lang="el-GR" dirty="0" smtClean="0"/>
              <a:t>οξειδώνονται </a:t>
            </a:r>
            <a:r>
              <a:rPr lang="el-GR" dirty="0"/>
              <a:t>από το αντιδραστήριο </a:t>
            </a:r>
            <a:r>
              <a:rPr lang="el-GR" dirty="0" err="1" smtClean="0"/>
              <a:t>Fehling</a:t>
            </a:r>
            <a:r>
              <a:rPr lang="en-US" dirty="0" smtClean="0"/>
              <a:t>.</a:t>
            </a:r>
            <a:endParaRPr lang="el-GR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b="1" dirty="0">
                <a:solidFill>
                  <a:srgbClr val="004A82"/>
                </a:solidFill>
              </a:rPr>
              <a:t>να υπάρχει </a:t>
            </a:r>
            <a:r>
              <a:rPr lang="el-GR" b="1" dirty="0" err="1">
                <a:solidFill>
                  <a:srgbClr val="004A82"/>
                </a:solidFill>
              </a:rPr>
              <a:t>αλδεϋδομάδα</a:t>
            </a:r>
            <a:r>
              <a:rPr lang="el-GR" b="1" dirty="0">
                <a:solidFill>
                  <a:srgbClr val="004A82"/>
                </a:solidFill>
              </a:rPr>
              <a:t> </a:t>
            </a:r>
            <a:r>
              <a:rPr lang="el-GR" dirty="0"/>
              <a:t>στο μόριο ή να μπορεί να σχηματιστεί μέσω </a:t>
            </a:r>
            <a:r>
              <a:rPr lang="el-GR" dirty="0" err="1" smtClean="0"/>
              <a:t>ισομερείωσης</a:t>
            </a:r>
            <a:r>
              <a:rPr lang="en-US" dirty="0" smtClean="0"/>
              <a:t>.</a:t>
            </a:r>
            <a:endParaRPr lang="el-GR" dirty="0"/>
          </a:p>
          <a:p>
            <a:pPr lvl="1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7</a:t>
            </a:fld>
            <a:endParaRPr lang="el-GR"/>
          </a:p>
        </p:txBody>
      </p:sp>
      <p:grpSp>
        <p:nvGrpSpPr>
          <p:cNvPr id="14" name="Ομάδα 13"/>
          <p:cNvGrpSpPr/>
          <p:nvPr/>
        </p:nvGrpSpPr>
        <p:grpSpPr>
          <a:xfrm>
            <a:off x="1510019" y="4422288"/>
            <a:ext cx="863896" cy="1446507"/>
            <a:chOff x="867223" y="4419596"/>
            <a:chExt cx="863896" cy="1446507"/>
          </a:xfrm>
        </p:grpSpPr>
        <p:sp>
          <p:nvSpPr>
            <p:cNvPr id="6" name="TextBox 5"/>
            <p:cNvSpPr txBox="1"/>
            <p:nvPr/>
          </p:nvSpPr>
          <p:spPr>
            <a:xfrm>
              <a:off x="1149790" y="4888871"/>
              <a:ext cx="3983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</a:t>
              </a:r>
              <a:endParaRPr lang="el-GR" sz="2400" dirty="0"/>
            </a:p>
          </p:txBody>
        </p:sp>
        <p:sp>
          <p:nvSpPr>
            <p:cNvPr id="7" name="TextBox 6"/>
            <p:cNvSpPr txBox="1"/>
            <p:nvPr/>
          </p:nvSpPr>
          <p:spPr>
            <a:xfrm rot="8470331">
              <a:off x="995881" y="5154045"/>
              <a:ext cx="3078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-</a:t>
              </a:r>
              <a:endParaRPr lang="el-GR" sz="2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67223" y="5358146"/>
              <a:ext cx="3983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R</a:t>
              </a:r>
              <a:endParaRPr lang="el-GR" sz="2400" dirty="0"/>
            </a:p>
          </p:txBody>
        </p:sp>
        <p:sp>
          <p:nvSpPr>
            <p:cNvPr id="10" name="TextBox 9"/>
            <p:cNvSpPr txBox="1"/>
            <p:nvPr/>
          </p:nvSpPr>
          <p:spPr>
            <a:xfrm rot="2887409">
              <a:off x="1333135" y="5138796"/>
              <a:ext cx="3078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-</a:t>
              </a:r>
              <a:endParaRPr lang="el-GR" sz="2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32766" y="5404438"/>
              <a:ext cx="3983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F690B"/>
                  </a:solidFill>
                </a:rPr>
                <a:t>H</a:t>
              </a:r>
              <a:endParaRPr lang="el-GR" sz="2400" b="1" dirty="0">
                <a:solidFill>
                  <a:srgbClr val="0F690B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5400000">
              <a:off x="1195056" y="4654234"/>
              <a:ext cx="3078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=</a:t>
              </a:r>
              <a:endParaRPr lang="el-GR" sz="2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49790" y="4419596"/>
              <a:ext cx="3983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4A82"/>
                  </a:solidFill>
                </a:rPr>
                <a:t>O</a:t>
              </a:r>
              <a:endParaRPr lang="el-GR" sz="2400" b="1" dirty="0">
                <a:solidFill>
                  <a:srgbClr val="004A82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129839" y="4883497"/>
                <a:ext cx="30111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+ 2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⥨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839" y="4883497"/>
                <a:ext cx="3011101" cy="46166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Ομάδα 24"/>
          <p:cNvGrpSpPr/>
          <p:nvPr/>
        </p:nvGrpSpPr>
        <p:grpSpPr>
          <a:xfrm>
            <a:off x="4788238" y="4390931"/>
            <a:ext cx="850653" cy="1440628"/>
            <a:chOff x="3680515" y="4473297"/>
            <a:chExt cx="850653" cy="1440628"/>
          </a:xfrm>
        </p:grpSpPr>
        <p:grpSp>
          <p:nvGrpSpPr>
            <p:cNvPr id="16" name="Ομάδα 15"/>
            <p:cNvGrpSpPr/>
            <p:nvPr/>
          </p:nvGrpSpPr>
          <p:grpSpPr>
            <a:xfrm>
              <a:off x="3680515" y="4473297"/>
              <a:ext cx="850653" cy="1400215"/>
              <a:chOff x="867223" y="4419596"/>
              <a:chExt cx="850653" cy="140021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149790" y="4888871"/>
                <a:ext cx="3983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</a:t>
                </a:r>
                <a:endParaRPr lang="el-GR" sz="24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 rot="8470331">
                <a:off x="995881" y="5154045"/>
                <a:ext cx="3078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-</a:t>
                </a:r>
                <a:endParaRPr lang="el-GR" sz="2400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867223" y="5358146"/>
                <a:ext cx="3983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R</a:t>
                </a:r>
                <a:endParaRPr lang="el-GR" sz="24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 rot="2887409">
                <a:off x="1333135" y="5138796"/>
                <a:ext cx="3078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-</a:t>
                </a:r>
                <a:endParaRPr lang="el-GR" sz="2400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 rot="5400000">
                <a:off x="1195056" y="4654234"/>
                <a:ext cx="3078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=</a:t>
                </a:r>
                <a:endParaRPr lang="el-GR" sz="24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149790" y="4419596"/>
                <a:ext cx="3983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4A82"/>
                    </a:solidFill>
                  </a:rPr>
                  <a:t>O</a:t>
                </a:r>
                <a:endParaRPr lang="el-GR" sz="2400" b="1" dirty="0">
                  <a:solidFill>
                    <a:srgbClr val="004A82"/>
                  </a:solidFill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4121004" y="5452260"/>
              <a:ext cx="3983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4A82"/>
                  </a:solidFill>
                </a:rPr>
                <a:t>O</a:t>
              </a:r>
              <a:endParaRPr lang="el-GR" sz="2400" b="1" dirty="0">
                <a:solidFill>
                  <a:srgbClr val="004A82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335433" y="4880866"/>
                <a:ext cx="26152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+ 2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433" y="4880866"/>
                <a:ext cx="2615237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887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Υδατάνθρακες </a:t>
            </a:r>
            <a:r>
              <a:rPr lang="el-GR" sz="3200" b="0" dirty="0" smtClean="0"/>
              <a:t>(</a:t>
            </a:r>
            <a:r>
              <a:rPr lang="en-US" sz="3200" b="0" dirty="0" smtClean="0"/>
              <a:t>7</a:t>
            </a:r>
            <a:r>
              <a:rPr lang="el-GR" sz="3200" b="0" dirty="0" smtClean="0"/>
              <a:t> </a:t>
            </a:r>
            <a:r>
              <a:rPr lang="el-GR" sz="3200" b="0" dirty="0"/>
              <a:t>από 29)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48"/>
            <a:ext cx="8229600" cy="1202420"/>
          </a:xfrm>
        </p:spPr>
        <p:txBody>
          <a:bodyPr/>
          <a:lstStyle/>
          <a:p>
            <a:r>
              <a:rPr lang="el-GR" b="1" dirty="0">
                <a:solidFill>
                  <a:srgbClr val="820000"/>
                </a:solidFill>
              </a:rPr>
              <a:t>Ανάγοντα σάκχαρα</a:t>
            </a:r>
          </a:p>
          <a:p>
            <a:pPr lvl="1"/>
            <a:r>
              <a:rPr lang="el-GR" dirty="0"/>
              <a:t>Κυκλικές </a:t>
            </a:r>
            <a:r>
              <a:rPr lang="el-GR" dirty="0" err="1"/>
              <a:t>ημιακεταλικές</a:t>
            </a:r>
            <a:r>
              <a:rPr lang="el-GR" dirty="0"/>
              <a:t> μορφές </a:t>
            </a:r>
            <a:r>
              <a:rPr lang="el-GR" dirty="0" err="1"/>
              <a:t>αλδοζών</a:t>
            </a:r>
            <a:r>
              <a:rPr lang="el-GR" dirty="0"/>
              <a:t> </a:t>
            </a:r>
            <a: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⟹</a:t>
            </a:r>
            <a:r>
              <a:rPr lang="el-GR" dirty="0" err="1" smtClean="0"/>
              <a:t>αλδεϋδη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8</a:t>
            </a:fld>
            <a:endParaRPr lang="el-GR"/>
          </a:p>
        </p:txBody>
      </p:sp>
      <p:pic>
        <p:nvPicPr>
          <p:cNvPr id="5" name="Picture 10" descr="D-gluco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466" y="2399168"/>
            <a:ext cx="2789001" cy="240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3507719" y="4803680"/>
            <a:ext cx="21492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hlinkClick r:id="rId3"/>
              </a:rPr>
              <a:t>biochembayern.wordpress.com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214040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Υδατάνθρακες </a:t>
            </a:r>
            <a:r>
              <a:rPr lang="el-GR" sz="3200" b="0" dirty="0" smtClean="0"/>
              <a:t>(</a:t>
            </a:r>
            <a:r>
              <a:rPr lang="en-US" sz="3200" b="0" dirty="0" smtClean="0"/>
              <a:t>8</a:t>
            </a:r>
            <a:r>
              <a:rPr lang="el-GR" sz="3200" b="0" dirty="0" smtClean="0"/>
              <a:t> </a:t>
            </a:r>
            <a:r>
              <a:rPr lang="el-GR" sz="3200" b="0" dirty="0"/>
              <a:t>από 29)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48"/>
            <a:ext cx="8229600" cy="1003244"/>
          </a:xfrm>
        </p:spPr>
        <p:txBody>
          <a:bodyPr>
            <a:normAutofit lnSpcReduction="10000"/>
          </a:bodyPr>
          <a:lstStyle/>
          <a:p>
            <a:r>
              <a:rPr lang="el-GR" b="1" dirty="0">
                <a:solidFill>
                  <a:srgbClr val="820000"/>
                </a:solidFill>
              </a:rPr>
              <a:t>Ανάγοντα σάκχαρα</a:t>
            </a:r>
          </a:p>
          <a:p>
            <a:pPr lvl="1"/>
            <a:r>
              <a:rPr lang="el-GR" dirty="0" err="1"/>
              <a:t>Κετόζες</a:t>
            </a:r>
            <a:r>
              <a:rPr lang="el-GR" dirty="0"/>
              <a:t>⟹ </a:t>
            </a:r>
            <a:r>
              <a:rPr lang="el-GR" dirty="0" err="1"/>
              <a:t>αλδόζες</a:t>
            </a:r>
            <a:r>
              <a:rPr lang="el-GR" dirty="0"/>
              <a:t> (μέσω </a:t>
            </a:r>
            <a:r>
              <a:rPr lang="el-GR" dirty="0" err="1"/>
              <a:t>ταυτομερείωσης</a:t>
            </a:r>
            <a:r>
              <a:rPr lang="el-GR" dirty="0"/>
              <a:t>)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9</a:t>
            </a:fld>
            <a:endParaRPr lang="el-GR"/>
          </a:p>
        </p:txBody>
      </p:sp>
      <p:pic>
        <p:nvPicPr>
          <p:cNvPr id="5" name="Picture 8" descr="tautomerisation of a ketose to an aldo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7823" y="2639934"/>
            <a:ext cx="5768975" cy="1295400"/>
          </a:xfrm>
          <a:prstGeom prst="rect">
            <a:avLst/>
          </a:prstGeom>
          <a:noFill/>
        </p:spPr>
      </p:pic>
      <p:sp>
        <p:nvSpPr>
          <p:cNvPr id="6" name="Ορθογώνιο 5"/>
          <p:cNvSpPr/>
          <p:nvPr/>
        </p:nvSpPr>
        <p:spPr>
          <a:xfrm>
            <a:off x="467541" y="4600897"/>
            <a:ext cx="4763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004A82"/>
              </a:buClr>
              <a:buFont typeface="Arial" panose="020B0604020202020204" pitchFamily="34" charset="0"/>
              <a:buChar char="•"/>
            </a:pPr>
            <a:r>
              <a:rPr lang="el-GR" sz="2400" b="1" dirty="0" err="1">
                <a:solidFill>
                  <a:srgbClr val="820000"/>
                </a:solidFill>
              </a:rPr>
              <a:t>Ακετάλες</a:t>
            </a:r>
            <a:r>
              <a:rPr lang="el-GR" sz="2400" b="1" dirty="0">
                <a:solidFill>
                  <a:srgbClr val="820000"/>
                </a:solidFill>
              </a:rPr>
              <a:t>: μη ανάγοντα σάκχαρα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4203" y="5151673"/>
            <a:ext cx="2572739" cy="1569807"/>
          </a:xfrm>
          <a:prstGeom prst="rect">
            <a:avLst/>
          </a:prstGeom>
          <a:noFill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68935" y="5428576"/>
            <a:ext cx="1947863" cy="101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69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2e9ccff588f801e1b9cab9cf516416b8e37d"/>
  <p:tag name="ISPRING_RESOURCE_PATHS_HASH_PRESENTER" val="b6e370ac8d47e31c279f8926d04185d6312ce9"/>
</p:tagLst>
</file>

<file path=ppt/theme/theme1.xml><?xml version="1.0" encoding="utf-8"?>
<a:theme xmlns:a="http://schemas.openxmlformats.org/drawingml/2006/main" name="OC_template_updated">
  <a:themeElements>
    <a:clrScheme name="Προσαρμοσμένο 12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3F3F3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</Template>
  <TotalTime>666</TotalTime>
  <Words>1766</Words>
  <Application>Microsoft Office PowerPoint</Application>
  <PresentationFormat>Προβολή στην οθόνη (4:3)</PresentationFormat>
  <Paragraphs>347</Paragraphs>
  <Slides>38</Slides>
  <Notes>11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38</vt:i4>
      </vt:variant>
    </vt:vector>
  </HeadingPairs>
  <TitlesOfParts>
    <vt:vector size="39" baseType="lpstr">
      <vt:lpstr>OC_template_updated</vt:lpstr>
      <vt:lpstr>Οργανική Χημεία</vt:lpstr>
      <vt:lpstr>Υδατάνθρακες (1 από 29)</vt:lpstr>
      <vt:lpstr>Υδατάνθρακες (2 από 29)</vt:lpstr>
      <vt:lpstr>Υδατάνθρακες (3 από 29)</vt:lpstr>
      <vt:lpstr>Υδατάνθρακες (4 από 29)</vt:lpstr>
      <vt:lpstr>Υδατάνθρακες (5 από 29)</vt:lpstr>
      <vt:lpstr>Υδατάνθρακες (6 από 29)</vt:lpstr>
      <vt:lpstr>Υδατάνθρακες (7 από 29)</vt:lpstr>
      <vt:lpstr>Υδατάνθρακες (8 από 29)</vt:lpstr>
      <vt:lpstr>Υδατάνθρακες (9 από 29)</vt:lpstr>
      <vt:lpstr>Υδατάνθρακες (10 από 29)</vt:lpstr>
      <vt:lpstr>Υδατάνθρακες (11 από 29)</vt:lpstr>
      <vt:lpstr>Υδατάνθρακες (12 από 29)</vt:lpstr>
      <vt:lpstr>Υδατάνθρακες (13 από 29)</vt:lpstr>
      <vt:lpstr>Υδατάνθρακες (14 από 29)</vt:lpstr>
      <vt:lpstr>Υδατάνθρακες (15 από 29)</vt:lpstr>
      <vt:lpstr>Υδατάνθρακες (16 από 29)</vt:lpstr>
      <vt:lpstr>Υδατάνθρακες (17 από 29)</vt:lpstr>
      <vt:lpstr>Υδατάνθρακες (18 από 29)</vt:lpstr>
      <vt:lpstr>Υδατάνθρακες (19 από 29)</vt:lpstr>
      <vt:lpstr>Υδατάνθρακες (20 από 29)</vt:lpstr>
      <vt:lpstr>Υδατάνθρακες (21 από 29)</vt:lpstr>
      <vt:lpstr>Υδατάνθρακες (22 από 29)</vt:lpstr>
      <vt:lpstr>Υδατάνθρακες (23 από 29)</vt:lpstr>
      <vt:lpstr>Υδατάνθρακες (24 από 29)</vt:lpstr>
      <vt:lpstr>Υδατάνθρακες (25 από 29)</vt:lpstr>
      <vt:lpstr>Υδατάνθρακες (26 από 29)</vt:lpstr>
      <vt:lpstr>Υδατάνθρακες (27 από 29)</vt:lpstr>
      <vt:lpstr>Υδατάνθρακες (28 από 29)</vt:lpstr>
      <vt:lpstr>Υδατάνθρακες (29 από 29)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Σημείωμα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Οργανική Χημεία</dc:title>
  <dc:creator>opencourses@teiath.gr</dc:creator>
  <cp:lastModifiedBy>fkaram2</cp:lastModifiedBy>
  <cp:revision>76</cp:revision>
  <dcterms:created xsi:type="dcterms:W3CDTF">2014-10-20T07:41:26Z</dcterms:created>
  <dcterms:modified xsi:type="dcterms:W3CDTF">2015-05-29T09:25:17Z</dcterms:modified>
</cp:coreProperties>
</file>