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6"/>
  </p:notesMasterIdLst>
  <p:handoutMasterIdLst>
    <p:handoutMasterId r:id="rId27"/>
  </p:handoutMasterIdLst>
  <p:sldIdLst>
    <p:sldId id="256" r:id="rId3"/>
    <p:sldId id="271" r:id="rId4"/>
    <p:sldId id="272" r:id="rId5"/>
    <p:sldId id="273" r:id="rId6"/>
    <p:sldId id="274" r:id="rId7"/>
    <p:sldId id="275" r:id="rId8"/>
    <p:sldId id="276" r:id="rId9"/>
    <p:sldId id="277" r:id="rId10"/>
    <p:sldId id="279" r:id="rId11"/>
    <p:sldId id="278" r:id="rId12"/>
    <p:sldId id="280" r:id="rId13"/>
    <p:sldId id="281" r:id="rId14"/>
    <p:sldId id="282" r:id="rId15"/>
    <p:sldId id="283" r:id="rId16"/>
    <p:sldId id="284" r:id="rId17"/>
    <p:sldId id="285" r:id="rId18"/>
    <p:sldId id="257" r:id="rId19"/>
    <p:sldId id="262" r:id="rId20"/>
    <p:sldId id="264" r:id="rId21"/>
    <p:sldId id="269" r:id="rId22"/>
    <p:sldId id="270" r:id="rId23"/>
    <p:sldId id="266"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madeus.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Διεθνείς </a:t>
            </a:r>
            <a:r>
              <a:rPr lang="el-GR" sz="3600" b="1" dirty="0">
                <a:solidFill>
                  <a:schemeClr val="tx1"/>
                </a:solidFill>
                <a:latin typeface="+mn-lt"/>
              </a:rPr>
              <a:t>Σ</a:t>
            </a:r>
            <a:r>
              <a:rPr lang="el-GR" sz="3600" b="1" dirty="0" smtClean="0">
                <a:solidFill>
                  <a:schemeClr val="tx1"/>
                </a:solidFill>
                <a:latin typeface="+mn-lt"/>
              </a:rPr>
              <a:t>υστήματα </a:t>
            </a:r>
            <a:r>
              <a:rPr lang="el-GR" sz="3600" b="1" dirty="0">
                <a:solidFill>
                  <a:schemeClr val="tx1"/>
                </a:solidFill>
                <a:latin typeface="+mn-lt"/>
              </a:rPr>
              <a:t>Κ</a:t>
            </a:r>
            <a:r>
              <a:rPr lang="el-GR" sz="3600" b="1" dirty="0" smtClean="0">
                <a:solidFill>
                  <a:schemeClr val="tx1"/>
                </a:solidFill>
                <a:latin typeface="+mn-lt"/>
              </a:rPr>
              <a:t>ρατήσεων στον Τουρισμό</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9</a:t>
            </a:r>
            <a:r>
              <a:rPr lang="el-GR" sz="2600" dirty="0" smtClean="0"/>
              <a:t>:</a:t>
            </a:r>
            <a:r>
              <a:rPr lang="en-US" sz="2600" dirty="0"/>
              <a:t> Amadeus</a:t>
            </a:r>
            <a:endParaRPr lang="en-US" sz="2600" dirty="0" smtClean="0"/>
          </a:p>
          <a:p>
            <a:pPr>
              <a:spcBef>
                <a:spcPts val="0"/>
              </a:spcBef>
            </a:pPr>
            <a:r>
              <a:rPr lang="el-GR" sz="2200" dirty="0" smtClean="0"/>
              <a:t>Δρ.Βασιλική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κύρια προϊόντα του Amadeus</a:t>
            </a:r>
          </a:p>
        </p:txBody>
      </p:sp>
      <p:sp>
        <p:nvSpPr>
          <p:cNvPr id="3" name="Θέση περιεχομένου 2"/>
          <p:cNvSpPr>
            <a:spLocks noGrp="1"/>
          </p:cNvSpPr>
          <p:nvPr>
            <p:ph idx="1"/>
          </p:nvPr>
        </p:nvSpPr>
        <p:spPr>
          <a:xfrm>
            <a:off x="457200" y="1340768"/>
            <a:ext cx="8229600" cy="5328592"/>
          </a:xfrm>
        </p:spPr>
        <p:txBody>
          <a:bodyPr numCol="2">
            <a:normAutofit/>
          </a:bodyPr>
          <a:lstStyle/>
          <a:p>
            <a:pPr lvl="0"/>
            <a:r>
              <a:rPr lang="en-GB" dirty="0"/>
              <a:t>Amadeus </a:t>
            </a:r>
            <a:r>
              <a:rPr lang="en-GB" dirty="0" smtClean="0"/>
              <a:t>Air</a:t>
            </a:r>
            <a:r>
              <a:rPr lang="el-GR" dirty="0" smtClean="0"/>
              <a:t>.</a:t>
            </a:r>
            <a:endParaRPr lang="el-GR" dirty="0"/>
          </a:p>
          <a:p>
            <a:pPr lvl="0"/>
            <a:r>
              <a:rPr lang="en-GB" dirty="0"/>
              <a:t>Amadeus </a:t>
            </a:r>
            <a:r>
              <a:rPr lang="en-GB" dirty="0" smtClean="0"/>
              <a:t>Cars</a:t>
            </a:r>
            <a:r>
              <a:rPr lang="el-GR" dirty="0" smtClean="0"/>
              <a:t>.</a:t>
            </a:r>
            <a:endParaRPr lang="el-GR" dirty="0"/>
          </a:p>
          <a:p>
            <a:pPr lvl="0"/>
            <a:r>
              <a:rPr lang="en-GB" dirty="0"/>
              <a:t>Amadeus </a:t>
            </a:r>
            <a:r>
              <a:rPr lang="en-GB" dirty="0" smtClean="0"/>
              <a:t>Hotels</a:t>
            </a:r>
            <a:r>
              <a:rPr lang="el-GR" dirty="0" smtClean="0"/>
              <a:t>.</a:t>
            </a:r>
            <a:endParaRPr lang="el-GR" dirty="0"/>
          </a:p>
          <a:p>
            <a:pPr lvl="0"/>
            <a:r>
              <a:rPr lang="en-GB" dirty="0"/>
              <a:t>Amadeus </a:t>
            </a:r>
            <a:r>
              <a:rPr lang="en-GB" dirty="0" smtClean="0"/>
              <a:t>Rail</a:t>
            </a:r>
            <a:r>
              <a:rPr lang="el-GR" dirty="0" smtClean="0"/>
              <a:t>.</a:t>
            </a:r>
            <a:endParaRPr lang="el-GR" dirty="0"/>
          </a:p>
          <a:p>
            <a:pPr lvl="0"/>
            <a:r>
              <a:rPr lang="en-GB" dirty="0"/>
              <a:t>Amadeus </a:t>
            </a:r>
            <a:r>
              <a:rPr lang="en-GB" dirty="0" smtClean="0"/>
              <a:t>Cruise</a:t>
            </a:r>
            <a:r>
              <a:rPr lang="el-GR" dirty="0" smtClean="0"/>
              <a:t>.</a:t>
            </a:r>
            <a:endParaRPr lang="el-GR" dirty="0"/>
          </a:p>
          <a:p>
            <a:pPr lvl="0"/>
            <a:r>
              <a:rPr lang="en-GB" dirty="0"/>
              <a:t>Amadeus </a:t>
            </a:r>
            <a:r>
              <a:rPr lang="en-GB" dirty="0" smtClean="0"/>
              <a:t>Ferry</a:t>
            </a:r>
            <a:r>
              <a:rPr lang="el-GR" dirty="0" smtClean="0"/>
              <a:t>.</a:t>
            </a:r>
            <a:endParaRPr lang="el-GR" dirty="0"/>
          </a:p>
          <a:p>
            <a:pPr lvl="0"/>
            <a:r>
              <a:rPr lang="en-GB" dirty="0"/>
              <a:t>Amadeus </a:t>
            </a:r>
            <a:r>
              <a:rPr lang="en-GB" dirty="0" smtClean="0"/>
              <a:t>Tours</a:t>
            </a:r>
            <a:r>
              <a:rPr lang="el-GR" dirty="0" smtClean="0"/>
              <a:t>.</a:t>
            </a:r>
            <a:endParaRPr lang="el-GR" dirty="0"/>
          </a:p>
          <a:p>
            <a:pPr lvl="0"/>
            <a:r>
              <a:rPr lang="en-GB" dirty="0"/>
              <a:t>Amadeus Travel </a:t>
            </a:r>
            <a:r>
              <a:rPr lang="en-GB" dirty="0" smtClean="0"/>
              <a:t>Assistance</a:t>
            </a:r>
            <a:r>
              <a:rPr lang="el-GR" dirty="0" smtClean="0"/>
              <a:t>.</a:t>
            </a:r>
            <a:endParaRPr lang="el-GR" dirty="0"/>
          </a:p>
          <a:p>
            <a:pPr lvl="0"/>
            <a:r>
              <a:rPr lang="en-GB" dirty="0"/>
              <a:t>Amadeus </a:t>
            </a:r>
            <a:r>
              <a:rPr lang="en-GB" dirty="0" smtClean="0"/>
              <a:t>Documents</a:t>
            </a:r>
            <a:r>
              <a:rPr lang="el-GR" dirty="0" smtClean="0"/>
              <a:t>.</a:t>
            </a:r>
            <a:endParaRPr lang="el-GR" dirty="0"/>
          </a:p>
          <a:p>
            <a:pPr lvl="0"/>
            <a:r>
              <a:rPr lang="en-GB" dirty="0"/>
              <a:t>Amadeus </a:t>
            </a:r>
            <a:r>
              <a:rPr lang="en-GB" dirty="0" smtClean="0"/>
              <a:t>Traveler</a:t>
            </a:r>
            <a:r>
              <a:rPr lang="el-GR" dirty="0" smtClean="0"/>
              <a:t>.</a:t>
            </a:r>
            <a:endParaRPr lang="el-GR" dirty="0"/>
          </a:p>
          <a:p>
            <a:pPr lvl="0"/>
            <a:r>
              <a:rPr lang="en-GB" dirty="0"/>
              <a:t>Amadeus Back Office </a:t>
            </a:r>
            <a:r>
              <a:rPr lang="en-GB" dirty="0" smtClean="0"/>
              <a:t>Administration</a:t>
            </a:r>
            <a:r>
              <a:rPr lang="el-GR" dirty="0" smtClean="0"/>
              <a:t>.</a:t>
            </a:r>
            <a:endParaRPr lang="el-GR" dirty="0"/>
          </a:p>
          <a:p>
            <a:pPr lvl="0"/>
            <a:r>
              <a:rPr lang="en-GB" dirty="0"/>
              <a:t>Amadeus </a:t>
            </a:r>
            <a:r>
              <a:rPr lang="en-GB" dirty="0" smtClean="0"/>
              <a:t>Guide</a:t>
            </a:r>
            <a:r>
              <a:rPr lang="el-GR" dirty="0" smtClean="0"/>
              <a:t>.</a:t>
            </a:r>
            <a:r>
              <a:rPr lang="en-GB" dirty="0" smtClean="0"/>
              <a:t>  </a:t>
            </a:r>
            <a:endParaRPr lang="el-GR" dirty="0"/>
          </a:p>
          <a:p>
            <a:pPr lvl="0"/>
            <a:r>
              <a:rPr lang="en-GB" dirty="0"/>
              <a:t>Amadeus Pro </a:t>
            </a:r>
            <a:r>
              <a:rPr lang="en-GB" dirty="0" smtClean="0"/>
              <a:t>Tempo</a:t>
            </a:r>
            <a:r>
              <a:rPr lang="el-GR" dirty="0" smtClean="0"/>
              <a:t>.</a:t>
            </a:r>
            <a:endParaRPr lang="el-GR" dirty="0"/>
          </a:p>
          <a:p>
            <a:pPr lvl="0"/>
            <a:r>
              <a:rPr lang="en-GB" dirty="0"/>
              <a:t>Amadeus Tempo </a:t>
            </a:r>
            <a:r>
              <a:rPr lang="en-GB" dirty="0" smtClean="0"/>
              <a:t>Connect</a:t>
            </a:r>
            <a:r>
              <a:rPr lang="el-GR" dirty="0" smtClean="0"/>
              <a:t>.</a:t>
            </a:r>
            <a:endParaRPr lang="el-GR" dirty="0"/>
          </a:p>
          <a:p>
            <a:pPr lvl="0"/>
            <a:r>
              <a:rPr lang="el-GR" dirty="0"/>
              <a:t>Amadeus </a:t>
            </a:r>
            <a:r>
              <a:rPr lang="el-GR" dirty="0" smtClean="0"/>
              <a:t>Fares.</a:t>
            </a:r>
            <a:endParaRPr lang="el-GR" dirty="0"/>
          </a:p>
          <a:p>
            <a:pPr lvl="0"/>
            <a:r>
              <a:rPr lang="en-GB" dirty="0"/>
              <a:t>Amadeus </a:t>
            </a:r>
            <a:r>
              <a:rPr lang="en-GB" dirty="0" smtClean="0"/>
              <a:t>Ticketing</a:t>
            </a:r>
            <a:r>
              <a:rPr lang="el-GR" dirty="0" smtClean="0"/>
              <a:t>.</a:t>
            </a:r>
            <a:endParaRPr lang="el-GR" dirty="0"/>
          </a:p>
          <a:p>
            <a:pPr lvl="0"/>
            <a:r>
              <a:rPr lang="en-GB" dirty="0"/>
              <a:t>Amadeus Internet </a:t>
            </a:r>
            <a:r>
              <a:rPr lang="en-GB" dirty="0" smtClean="0"/>
              <a:t>Products</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cxnSp>
        <p:nvCxnSpPr>
          <p:cNvPr id="6" name="Ευθεία γραμμή σύνδεσης 5"/>
          <p:cNvCxnSpPr/>
          <p:nvPr/>
        </p:nvCxnSpPr>
        <p:spPr>
          <a:xfrm>
            <a:off x="4427984" y="1484784"/>
            <a:ext cx="0" cy="47525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524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Εθνικές Εταιρείες </a:t>
            </a:r>
            <a:r>
              <a:rPr lang="el-GR" dirty="0" smtClean="0"/>
              <a:t>Μάρκετινγκ </a:t>
            </a:r>
            <a:br>
              <a:rPr lang="el-GR" dirty="0" smtClean="0"/>
            </a:br>
            <a:r>
              <a:rPr lang="en-US" sz="3000" b="0" dirty="0" smtClean="0"/>
              <a:t>NMCs </a:t>
            </a:r>
            <a:r>
              <a:rPr lang="en-US" sz="3000" b="0" dirty="0"/>
              <a:t>(National Marketing Companies)</a:t>
            </a:r>
            <a:endParaRPr lang="el-GR" sz="3000" b="0" dirty="0"/>
          </a:p>
        </p:txBody>
      </p:sp>
      <p:sp>
        <p:nvSpPr>
          <p:cNvPr id="3" name="Θέση περιεχομένου 2"/>
          <p:cNvSpPr>
            <a:spLocks noGrp="1"/>
          </p:cNvSpPr>
          <p:nvPr>
            <p:ph idx="1"/>
          </p:nvPr>
        </p:nvSpPr>
        <p:spPr/>
        <p:txBody>
          <a:bodyPr/>
          <a:lstStyle/>
          <a:p>
            <a:r>
              <a:rPr lang="el-GR" dirty="0"/>
              <a:t>Οι Εθνικές Εταιρείες Μάρκετινγκ-NMCs </a:t>
            </a:r>
            <a:r>
              <a:rPr lang="el-GR" dirty="0" smtClean="0"/>
              <a:t>είναι </a:t>
            </a:r>
            <a:r>
              <a:rPr lang="el-GR" dirty="0"/>
              <a:t>η παρουσία του Amadeus στην πρώτη </a:t>
            </a:r>
            <a:r>
              <a:rPr lang="el-GR" dirty="0" smtClean="0"/>
              <a:t>γραμμή.</a:t>
            </a:r>
            <a:endParaRPr lang="el-GR" dirty="0"/>
          </a:p>
          <a:p>
            <a:r>
              <a:rPr lang="el-GR" dirty="0"/>
              <a:t>Ο κυρίαρχος ρόλος τους είναι: </a:t>
            </a:r>
          </a:p>
          <a:p>
            <a:pPr lvl="1"/>
            <a:r>
              <a:rPr lang="el-GR" dirty="0"/>
              <a:t>Να καθοδηγήσουν στην αγορά το Amadeus System και τα προϊόντα του σε τοπικούς χρήστες, κυρίως σε ταξιδιωτικά γραφεία.</a:t>
            </a:r>
          </a:p>
          <a:p>
            <a:pPr lvl="1"/>
            <a:r>
              <a:rPr lang="el-GR" dirty="0"/>
              <a:t>Να προσφέρουν υπηρεσίες στους καταναλωτές, εκπαίδευση και δυνατότητες μέσω ειδικών γραφείων (Help Desks) στα ταξιδιωτικά γραφεία.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652272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E-travel</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457200" y="1340768"/>
            <a:ext cx="8229600" cy="5112568"/>
          </a:xfrm>
        </p:spPr>
        <p:txBody>
          <a:bodyPr/>
          <a:lstStyle/>
          <a:p>
            <a:r>
              <a:rPr lang="el-GR" dirty="0"/>
              <a:t>Το 1997 τέθηκε σε λειτουργία η ιστοσελίδα ταξιδιωτικών κρατήσεων </a:t>
            </a:r>
            <a:r>
              <a:rPr lang="el-GR" b="1" dirty="0">
                <a:hlinkClick r:id="rId2"/>
              </a:rPr>
              <a:t>www.amadeus.net</a:t>
            </a:r>
            <a:r>
              <a:rPr lang="el-GR" dirty="0"/>
              <a:t>,</a:t>
            </a:r>
            <a:r>
              <a:rPr lang="el-GR" b="1" dirty="0"/>
              <a:t> </a:t>
            </a:r>
            <a:r>
              <a:rPr lang="el-GR" dirty="0"/>
              <a:t>ενώ </a:t>
            </a:r>
            <a:r>
              <a:rPr lang="el-GR" dirty="0" smtClean="0"/>
              <a:t>τον Ιούλιο </a:t>
            </a:r>
            <a:r>
              <a:rPr lang="el-GR" dirty="0"/>
              <a:t>του 2001 </a:t>
            </a:r>
            <a:r>
              <a:rPr lang="el-GR" dirty="0" smtClean="0"/>
              <a:t>απέκτησε το </a:t>
            </a:r>
            <a:r>
              <a:rPr lang="el-GR" dirty="0"/>
              <a:t>πρόγραμμα e-Travel, Inc. από την εταιρεία </a:t>
            </a:r>
            <a:r>
              <a:rPr lang="el-GR" dirty="0" smtClean="0"/>
              <a:t>Oracle</a:t>
            </a:r>
            <a:r>
              <a:rPr lang="el-GR" dirty="0"/>
              <a:t>.</a:t>
            </a:r>
          </a:p>
          <a:p>
            <a:r>
              <a:rPr lang="el-GR" dirty="0"/>
              <a:t>Οι λύσεις που προσφέρει η οργάνωση ενός ταξιδιού μέσω του Διαδικτύου, ενσωματώνουν όλα τα συστατικά ενός διοικούμενου προγράμματος ταξιδιού σε μια ενιαία υπηρεσία, βασισμένη στην λειτουργία του διαδικτύου, που επιτρέπει στους ταξιδιώτες να κλείσουν αεροπλάνα, να νοικιάσουν αυτοκίνητα, να κρατήσουν δωμάτια ξενοδοχείων κ.λ.π., όλες στα πλαίσια των εταιρικών οδηγιών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901357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E-travel</a:t>
            </a:r>
            <a:r>
              <a:rPr lang="el-GR" dirty="0">
                <a:solidFill>
                  <a:prstClr val="white"/>
                </a:solidFill>
              </a:rPr>
              <a:t>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normAutofit/>
          </a:bodyPr>
          <a:lstStyle/>
          <a:p>
            <a:r>
              <a:rPr lang="el-GR" dirty="0"/>
              <a:t>Επίσης το Amadeus προχωρά στην εδραίωση συνεργασιών και με άλλες επιχειρήσεις με μεγάλη πείρα και προσφορά στην πορεία του </a:t>
            </a:r>
            <a:r>
              <a:rPr lang="el-GR" dirty="0" smtClean="0"/>
              <a:t>διαδικτύου.</a:t>
            </a:r>
          </a:p>
          <a:p>
            <a:pPr lvl="1"/>
            <a:r>
              <a:rPr lang="el-GR" b="1" dirty="0"/>
              <a:t>Terra Lycos </a:t>
            </a:r>
            <a:r>
              <a:rPr lang="el-GR" dirty="0"/>
              <a:t>στην Ισπανία, ιδιοκτήτρια μίας εκ των μεγαλυτέρων πυλών του διαδικτύου (web portal</a:t>
            </a:r>
            <a:r>
              <a:rPr lang="el-GR" dirty="0" smtClean="0"/>
              <a:t>).</a:t>
            </a:r>
            <a:endParaRPr lang="el-GR" dirty="0"/>
          </a:p>
          <a:p>
            <a:pPr lvl="1"/>
            <a:r>
              <a:rPr lang="el-GR" b="1" dirty="0" smtClean="0"/>
              <a:t>Vivacances</a:t>
            </a:r>
            <a:r>
              <a:rPr lang="el-GR" dirty="0" smtClean="0"/>
              <a:t>, διαδικτυακή </a:t>
            </a:r>
            <a:r>
              <a:rPr lang="el-GR" dirty="0"/>
              <a:t>πύλη για την αγορά ταξιδιωτικών προϊόντων στο εσωτερικό της Γαλλίας. </a:t>
            </a:r>
          </a:p>
          <a:p>
            <a:pPr lvl="1"/>
            <a:r>
              <a:rPr lang="en-US" b="1" dirty="0" smtClean="0"/>
              <a:t>OneTravel.com</a:t>
            </a:r>
            <a:r>
              <a:rPr lang="el-GR" dirty="0" smtClean="0"/>
              <a:t> στις </a:t>
            </a:r>
            <a:r>
              <a:rPr lang="el-GR" dirty="0"/>
              <a:t>Η.Π.Α. </a:t>
            </a:r>
          </a:p>
          <a:p>
            <a:pPr lvl="1"/>
            <a:r>
              <a:rPr lang="en-US" b="1" dirty="0" smtClean="0"/>
              <a:t>T</a:t>
            </a:r>
            <a:r>
              <a:rPr lang="el-GR" b="1" dirty="0" smtClean="0"/>
              <a:t>ravel.com.au </a:t>
            </a:r>
            <a:r>
              <a:rPr lang="el-GR" dirty="0" smtClean="0"/>
              <a:t>στον </a:t>
            </a:r>
            <a:r>
              <a:rPr lang="el-GR" dirty="0"/>
              <a:t>Ειρηνικό </a:t>
            </a:r>
            <a:r>
              <a:rPr lang="el-GR" dirty="0" smtClean="0"/>
              <a:t>Ωκεανό.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892249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Amadeus </a:t>
            </a:r>
            <a:r>
              <a:rPr lang="el-GR" dirty="0" smtClean="0"/>
              <a:t>Ελλάς </a:t>
            </a:r>
            <a:r>
              <a:rPr lang="el-GR" sz="3000" b="0" dirty="0" smtClean="0"/>
              <a:t>1/3</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dirty="0"/>
              <a:t>Τον Οκτώβριο του 1992, ιδρύθηκε η θυγατρική εταιρεία Amadeus Hellas στην ελληνική αγορά, µε σκοπό τον εφοδιασμό της πρώτης µε προϊόντα τα οποία ανταποκρίνονταν στις ιδιαίτερες απαιτήσεις της</a:t>
            </a:r>
            <a:r>
              <a:rPr lang="el-GR" dirty="0" smtClean="0"/>
              <a:t>.</a:t>
            </a:r>
          </a:p>
          <a:p>
            <a:r>
              <a:rPr lang="el-GR" dirty="0"/>
              <a:t>Ανάμεσα στα προϊόντα τα οποία προσφέρει η εταιρία είναι και τα ακόλουθα:</a:t>
            </a:r>
          </a:p>
          <a:p>
            <a:pPr lvl="1"/>
            <a:r>
              <a:rPr lang="el-GR" b="1" dirty="0"/>
              <a:t>Amadeus Vista:</a:t>
            </a:r>
            <a:r>
              <a:rPr lang="el-GR" dirty="0"/>
              <a:t> Το οποίο αποτελεί ένα λειτουργικό σύστημα κρατήσεων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742435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Amadeus </a:t>
            </a:r>
            <a:r>
              <a:rPr lang="el-GR" dirty="0" smtClean="0"/>
              <a:t>Ελλάς </a:t>
            </a:r>
            <a:r>
              <a:rPr lang="el-GR" sz="3000" b="0" dirty="0"/>
              <a:t>2</a:t>
            </a:r>
            <a:r>
              <a:rPr lang="el-GR" sz="3000" b="0" dirty="0" smtClean="0"/>
              <a:t>/3</a:t>
            </a:r>
            <a:r>
              <a:rPr lang="el-GR" dirty="0" smtClean="0"/>
              <a:t> </a:t>
            </a:r>
            <a:endParaRPr lang="el-GR" dirty="0"/>
          </a:p>
        </p:txBody>
      </p:sp>
      <p:sp>
        <p:nvSpPr>
          <p:cNvPr id="3" name="Θέση περιεχομένου 2"/>
          <p:cNvSpPr>
            <a:spLocks noGrp="1"/>
          </p:cNvSpPr>
          <p:nvPr>
            <p:ph idx="1"/>
          </p:nvPr>
        </p:nvSpPr>
        <p:spPr/>
        <p:txBody>
          <a:bodyPr>
            <a:noAutofit/>
          </a:bodyPr>
          <a:lstStyle/>
          <a:p>
            <a:pPr marL="441325" lvl="1"/>
            <a:r>
              <a:rPr lang="en-US" b="1" dirty="0" smtClean="0"/>
              <a:t>Amadeus </a:t>
            </a:r>
            <a:r>
              <a:rPr lang="en-US" b="1" dirty="0"/>
              <a:t>Air</a:t>
            </a:r>
            <a:r>
              <a:rPr lang="el-GR" b="1" dirty="0"/>
              <a:t>:</a:t>
            </a:r>
            <a:r>
              <a:rPr lang="el-GR" dirty="0"/>
              <a:t> Το οποίο προσφέρει πληροφορίες δρομολογίων και διαθεσιμότητας στο 95% του παγκόσμιου αριθμού προγραμματισμένων αεροπορικών θέσεων οι οποίες διατίθενται </a:t>
            </a:r>
            <a:r>
              <a:rPr lang="en-US" dirty="0"/>
              <a:t>on line</a:t>
            </a:r>
            <a:r>
              <a:rPr lang="el-GR" dirty="0"/>
              <a:t>. Αξίζει να αναφερθεί πως το συγκεκριμένο πρόγραμμα χρησιμοποιούν πάνω από 470 εταιρίες παγκοσμίως.</a:t>
            </a:r>
          </a:p>
          <a:p>
            <a:pPr marL="441325" lvl="1"/>
            <a:r>
              <a:rPr lang="en-US" b="1" dirty="0"/>
              <a:t>Amadeus PRN</a:t>
            </a:r>
            <a:r>
              <a:rPr lang="el-GR" b="1" dirty="0"/>
              <a:t>: </a:t>
            </a:r>
            <a:r>
              <a:rPr lang="el-GR" dirty="0"/>
              <a:t>Είναι ένα εργαλείο το οποίο καθιστά την καθημερινή διεκπεραίωση των κρατήσεων τόσο ευκολότερη, όσο και γρηγορότερη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965156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Amadeus </a:t>
            </a:r>
            <a:r>
              <a:rPr lang="el-GR" dirty="0" smtClean="0"/>
              <a:t>Ελλάς </a:t>
            </a:r>
            <a:r>
              <a:rPr lang="el-GR" sz="3000" b="0" dirty="0"/>
              <a:t>3</a:t>
            </a:r>
            <a:r>
              <a:rPr lang="el-GR" sz="3000" b="0" dirty="0" smtClean="0"/>
              <a:t>/3</a:t>
            </a:r>
            <a:r>
              <a:rPr lang="el-GR" dirty="0" smtClean="0"/>
              <a:t> </a:t>
            </a:r>
            <a:endParaRPr lang="el-GR" dirty="0"/>
          </a:p>
        </p:txBody>
      </p:sp>
      <p:sp>
        <p:nvSpPr>
          <p:cNvPr id="3" name="Θέση περιεχομένου 2"/>
          <p:cNvSpPr>
            <a:spLocks noGrp="1"/>
          </p:cNvSpPr>
          <p:nvPr>
            <p:ph idx="1"/>
          </p:nvPr>
        </p:nvSpPr>
        <p:spPr/>
        <p:txBody>
          <a:bodyPr>
            <a:noAutofit/>
          </a:bodyPr>
          <a:lstStyle/>
          <a:p>
            <a:pPr marL="441325" lvl="1"/>
            <a:r>
              <a:rPr lang="en-US" b="1" dirty="0" smtClean="0"/>
              <a:t>Amadeus </a:t>
            </a:r>
            <a:r>
              <a:rPr lang="en-US" b="1" dirty="0"/>
              <a:t>Customer profiles</a:t>
            </a:r>
            <a:r>
              <a:rPr lang="el-GR" b="1" dirty="0"/>
              <a:t> &amp; </a:t>
            </a:r>
            <a:r>
              <a:rPr lang="en-US" b="1" dirty="0"/>
              <a:t>Amadeus Travel choice</a:t>
            </a:r>
            <a:r>
              <a:rPr lang="el-GR" b="1" dirty="0"/>
              <a:t>: </a:t>
            </a:r>
            <a:r>
              <a:rPr lang="el-GR" dirty="0"/>
              <a:t>Οι συγκεκριμένες εφαρμογές απευθύνονται κατά κύριο λόγο σε ταξιδιωτικά γραφεία που το 75% της ενασχόλησης τους είναι με </a:t>
            </a:r>
            <a:r>
              <a:rPr lang="en-US" dirty="0"/>
              <a:t>business travel</a:t>
            </a:r>
            <a:r>
              <a:rPr lang="el-GR" dirty="0"/>
              <a:t>.</a:t>
            </a:r>
          </a:p>
          <a:p>
            <a:pPr marL="441325" lvl="1"/>
            <a:r>
              <a:rPr lang="en-US" b="1" dirty="0"/>
              <a:t>Amadeus PNR Pricing</a:t>
            </a:r>
            <a:r>
              <a:rPr lang="el-GR" b="1" dirty="0"/>
              <a:t>: </a:t>
            </a:r>
            <a:r>
              <a:rPr lang="el-GR" dirty="0"/>
              <a:t>Το συγκεκριμένο πρόγραμμα περιέχει εργαλεία κοστολόγησης με σκοπό την διευκόλυνση των ταξιδιωτικών πρακτόρων έτσι ώστε να έχουν εύκολη και άμεση πρόσβαση σε τιμές δημοσιευμένες, ειδικές τιμές </a:t>
            </a:r>
            <a:r>
              <a:rPr lang="en-US" dirty="0"/>
              <a:t>net</a:t>
            </a:r>
            <a:r>
              <a:rPr lang="el-GR" dirty="0"/>
              <a:t>, καθώς επίσης και τιμές οι οποίες έχουν διαπραγματευτεί με τον εκάστοτε προμηθευτή-αεροπορική εταιρία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4066535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«Διεθνείς συστήματα κρατήσεων στον τουρισμό. </a:t>
            </a:r>
            <a:r>
              <a:rPr lang="el-GR" sz="2000" dirty="0" smtClean="0"/>
              <a:t>Ενότητα </a:t>
            </a:r>
            <a:r>
              <a:rPr lang="en-US" sz="2000" dirty="0"/>
              <a:t>9: Amadeus</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Amadeus</a:t>
            </a:r>
            <a:r>
              <a:rPr lang="el-GR" dirty="0" smtClean="0"/>
              <a:t> </a:t>
            </a:r>
            <a:r>
              <a:rPr lang="el-GR" sz="3000" b="0" dirty="0" smtClean="0"/>
              <a:t>1/6</a:t>
            </a:r>
            <a:endParaRPr lang="el-GR" sz="3000" b="0" dirty="0"/>
          </a:p>
        </p:txBody>
      </p:sp>
      <p:sp>
        <p:nvSpPr>
          <p:cNvPr id="3" name="Θέση περιεχομένου 2"/>
          <p:cNvSpPr>
            <a:spLocks noGrp="1"/>
          </p:cNvSpPr>
          <p:nvPr>
            <p:ph idx="1"/>
          </p:nvPr>
        </p:nvSpPr>
        <p:spPr/>
        <p:txBody>
          <a:bodyPr/>
          <a:lstStyle/>
          <a:p>
            <a:r>
              <a:rPr lang="el-GR" dirty="0"/>
              <a:t>Το Amadeus Central System βασιζόταν στο λογισμικό του συστήματος κρατήσεων System One, που βρισκόταν στο Erding, κοντά στο Μόναχο της Γερμανίας. Το σύστημα τέθηκε σε λειτουργία το 1991, ενοποιώντας έτσι τα τέσσερα εθνικά συστήματα κρατήσεων, δηλαδή το Esterel στη Γαλλία, το Savia στην Ισπανία, το Smart στη Σουηδία και το Start στη </a:t>
            </a:r>
            <a:r>
              <a:rPr lang="el-GR" dirty="0" smtClean="0"/>
              <a:t>Γερμανία.</a:t>
            </a:r>
          </a:p>
          <a:p>
            <a:r>
              <a:rPr lang="el-GR" dirty="0" smtClean="0"/>
              <a:t>Είναι </a:t>
            </a:r>
            <a:r>
              <a:rPr lang="el-GR" dirty="0"/>
              <a:t>ένα κορυφαίο τεχνολογικά σύστημα που εξυπηρετεί το μάρκετινγκ, τις πωλήσεις, και τις ανάγκες διανομής των παγκόσμιων βιομηχανιών ταξιδιού και τουρισμού.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609190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Amadeus</a:t>
            </a:r>
            <a:r>
              <a:rPr lang="el-GR" dirty="0">
                <a:solidFill>
                  <a:prstClr val="white"/>
                </a:solidFill>
              </a:rPr>
              <a:t> </a:t>
            </a:r>
            <a:r>
              <a:rPr lang="el-GR" sz="3000" b="0" dirty="0" smtClean="0">
                <a:solidFill>
                  <a:prstClr val="white"/>
                </a:solidFill>
              </a:rPr>
              <a:t>2/6</a:t>
            </a:r>
            <a:endParaRPr lang="el-GR" dirty="0"/>
          </a:p>
        </p:txBody>
      </p:sp>
      <p:sp>
        <p:nvSpPr>
          <p:cNvPr id="3" name="Θέση περιεχομένου 2"/>
          <p:cNvSpPr>
            <a:spLocks noGrp="1"/>
          </p:cNvSpPr>
          <p:nvPr>
            <p:ph idx="1"/>
          </p:nvPr>
        </p:nvSpPr>
        <p:spPr>
          <a:xfrm>
            <a:off x="457200" y="1340768"/>
            <a:ext cx="8229600" cy="5256584"/>
          </a:xfrm>
        </p:spPr>
        <p:txBody>
          <a:bodyPr/>
          <a:lstStyle/>
          <a:p>
            <a:r>
              <a:rPr lang="el-GR" dirty="0"/>
              <a:t>Το Amadeus τέθηκε σε πλήρη λειτουργία από το </a:t>
            </a:r>
            <a:r>
              <a:rPr lang="el-GR" dirty="0" smtClean="0"/>
              <a:t>1992.</a:t>
            </a:r>
          </a:p>
          <a:p>
            <a:r>
              <a:rPr lang="el-GR" dirty="0" smtClean="0"/>
              <a:t>Λειτούργησε </a:t>
            </a:r>
            <a:r>
              <a:rPr lang="el-GR" dirty="0"/>
              <a:t>σε δικό του δίκτυο, το Amanet, σε διάφορα εθνικά δίκτυα καθώς και στο παγκόσμιο δίκτυο SITA, και το 1994 έφτασε να έχει τη μεγαλύτερη βάση δεδομένων στην </a:t>
            </a:r>
            <a:r>
              <a:rPr lang="el-GR" dirty="0" smtClean="0"/>
              <a:t>Ευρώπη.</a:t>
            </a:r>
            <a:endParaRPr lang="el-GR" dirty="0"/>
          </a:p>
          <a:p>
            <a:r>
              <a:rPr lang="el-GR" dirty="0" smtClean="0"/>
              <a:t>Η </a:t>
            </a:r>
            <a:r>
              <a:rPr lang="el-GR" dirty="0"/>
              <a:t>λειτουργία του και η διαχείριση των εθνικών υποσυστημάτων του διεξάγονται κυρίως από 30 εθνικές εταιρείες, όπως η Start Amadeus Vertrieb Gmbh στη Γερμανία, η Amadeus Austria Marketing Ges.mbh στην Αυστρία, και με την SAS να παραμένει ως εθνικός συνεργάτης.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545527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Amadeus</a:t>
            </a:r>
            <a:r>
              <a:rPr lang="el-GR" dirty="0">
                <a:solidFill>
                  <a:prstClr val="white"/>
                </a:solidFill>
              </a:rPr>
              <a:t> </a:t>
            </a:r>
            <a:r>
              <a:rPr lang="el-GR" sz="3000" b="0" dirty="0" smtClean="0">
                <a:solidFill>
                  <a:prstClr val="white"/>
                </a:solidFill>
              </a:rPr>
              <a:t>3/6</a:t>
            </a:r>
            <a:endParaRPr lang="el-GR" dirty="0"/>
          </a:p>
        </p:txBody>
      </p:sp>
      <p:sp>
        <p:nvSpPr>
          <p:cNvPr id="3" name="Θέση περιεχομένου 2"/>
          <p:cNvSpPr>
            <a:spLocks noGrp="1"/>
          </p:cNvSpPr>
          <p:nvPr>
            <p:ph idx="1"/>
          </p:nvPr>
        </p:nvSpPr>
        <p:spPr>
          <a:xfrm>
            <a:off x="323528" y="1412776"/>
            <a:ext cx="2962672" cy="5256584"/>
          </a:xfrm>
        </p:spPr>
        <p:txBody>
          <a:bodyPr>
            <a:normAutofit/>
          </a:bodyPr>
          <a:lstStyle/>
          <a:p>
            <a:r>
              <a:rPr lang="el-GR" sz="2200" dirty="0" smtClean="0"/>
              <a:t>Το </a:t>
            </a:r>
            <a:r>
              <a:rPr lang="el-GR" sz="2200" dirty="0"/>
              <a:t>1995 τo Amadeus συγχωνεύθηκε με ένα άλλο μεγάλο σύστημα διανομής, το System One. </a:t>
            </a:r>
            <a:r>
              <a:rPr lang="el-GR" sz="2200" dirty="0" smtClean="0"/>
              <a:t>Το 1998 όλοι </a:t>
            </a:r>
            <a:r>
              <a:rPr lang="el-GR" sz="2200" dirty="0"/>
              <a:t>οι παλιοί χρήστες του System one ενοποιήθηκαν με το Amadeus. </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2535249301"/>
              </p:ext>
            </p:extLst>
          </p:nvPr>
        </p:nvGraphicFramePr>
        <p:xfrm>
          <a:off x="3347864" y="1412776"/>
          <a:ext cx="5642448" cy="4968552"/>
        </p:xfrm>
        <a:graphic>
          <a:graphicData uri="http://schemas.openxmlformats.org/presentationml/2006/ole">
            <mc:AlternateContent xmlns:mc="http://schemas.openxmlformats.org/markup-compatibility/2006">
              <mc:Choice xmlns:v="urn:schemas-microsoft-com:vml" Requires="v">
                <p:oleObj spid="_x0000_s1033" name="Διαφάνεια" r:id="rId3" imgW="4572000" imgH="3429000" progId="PowerPoint.Slide.8">
                  <p:embed/>
                </p:oleObj>
              </mc:Choice>
              <mc:Fallback>
                <p:oleObj name="Διαφάνεια" r:id="rId3" imgW="4572000" imgH="3429000"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412776"/>
                        <a:ext cx="5642448" cy="4968552"/>
                      </a:xfrm>
                      <a:prstGeom prst="rect">
                        <a:avLst/>
                      </a:prstGeom>
                      <a:noFill/>
                      <a:ln>
                        <a:solidFill>
                          <a:schemeClr val="tx1"/>
                        </a:solidFill>
                      </a:ln>
                    </p:spPr>
                  </p:pic>
                </p:oleObj>
              </mc:Fallback>
            </mc:AlternateContent>
          </a:graphicData>
        </a:graphic>
      </p:graphicFrame>
      <p:sp>
        <p:nvSpPr>
          <p:cNvPr id="7" name="Ορθογώνιο 6"/>
          <p:cNvSpPr/>
          <p:nvPr/>
        </p:nvSpPr>
        <p:spPr>
          <a:xfrm>
            <a:off x="4499992" y="6381328"/>
            <a:ext cx="3528392" cy="369332"/>
          </a:xfrm>
          <a:prstGeom prst="rect">
            <a:avLst/>
          </a:prstGeom>
        </p:spPr>
        <p:txBody>
          <a:bodyPr wrap="square">
            <a:spAutoFit/>
          </a:bodyPr>
          <a:lstStyle/>
          <a:p>
            <a:pPr algn="ctr"/>
            <a:r>
              <a:rPr lang="el-GR" dirty="0" smtClean="0">
                <a:latin typeface="+mn-lt"/>
              </a:rPr>
              <a:t>Οργανωτική </a:t>
            </a:r>
            <a:r>
              <a:rPr lang="el-GR" dirty="0">
                <a:latin typeface="+mn-lt"/>
              </a:rPr>
              <a:t>δομή του </a:t>
            </a:r>
            <a:r>
              <a:rPr lang="en-US" dirty="0">
                <a:latin typeface="+mn-lt"/>
              </a:rPr>
              <a:t>Amadeus</a:t>
            </a:r>
            <a:endParaRPr lang="el-GR" dirty="0">
              <a:latin typeface="+mn-lt"/>
            </a:endParaRPr>
          </a:p>
        </p:txBody>
      </p:sp>
    </p:spTree>
    <p:extLst>
      <p:ext uri="{BB962C8B-B14F-4D97-AF65-F5344CB8AC3E}">
        <p14:creationId xmlns:p14="http://schemas.microsoft.com/office/powerpoint/2010/main" val="2458160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Amadeus</a:t>
            </a:r>
            <a:r>
              <a:rPr lang="el-GR" dirty="0">
                <a:solidFill>
                  <a:prstClr val="white"/>
                </a:solidFill>
              </a:rPr>
              <a:t> </a:t>
            </a:r>
            <a:r>
              <a:rPr lang="el-GR" sz="3000" b="0" dirty="0" smtClean="0">
                <a:solidFill>
                  <a:prstClr val="white"/>
                </a:solidFill>
              </a:rPr>
              <a:t>4/6</a:t>
            </a:r>
            <a:endParaRPr lang="el-GR" dirty="0"/>
          </a:p>
        </p:txBody>
      </p:sp>
      <p:sp>
        <p:nvSpPr>
          <p:cNvPr id="3" name="Θέση περιεχομένου 2"/>
          <p:cNvSpPr>
            <a:spLocks noGrp="1"/>
          </p:cNvSpPr>
          <p:nvPr>
            <p:ph idx="1"/>
          </p:nvPr>
        </p:nvSpPr>
        <p:spPr>
          <a:xfrm>
            <a:off x="457200" y="1340768"/>
            <a:ext cx="8229600" cy="5328592"/>
          </a:xfrm>
        </p:spPr>
        <p:txBody>
          <a:bodyPr>
            <a:noAutofit/>
          </a:bodyPr>
          <a:lstStyle/>
          <a:p>
            <a:r>
              <a:rPr lang="el-GR" sz="2300" dirty="0"/>
              <a:t>Η εταιρία ανήκει στην κοινοπραξία WAM, του οποίου μέτοχοι είναι οι BC Partners, Cinven, Air France, Iberia και Lufthansa. </a:t>
            </a:r>
          </a:p>
          <a:p>
            <a:r>
              <a:rPr lang="el-GR" sz="2300" dirty="0" smtClean="0"/>
              <a:t>Το </a:t>
            </a:r>
            <a:r>
              <a:rPr lang="el-GR" sz="2300" dirty="0"/>
              <a:t>περιεκτικό δίκτυο (Amanet) και η βάση δεδομένων του, που συγκαταλέγονται μεταξύ των μεγαλυτέρων του είδους τους στην Ευρώπη, επιτρέπουν την άμεση μετάδοση ενός τεράστιου όγκου </a:t>
            </a:r>
            <a:r>
              <a:rPr lang="el-GR" sz="2300" dirty="0" smtClean="0"/>
              <a:t>στοιχείων.</a:t>
            </a:r>
            <a:endParaRPr lang="el-GR" sz="2300" dirty="0"/>
          </a:p>
          <a:p>
            <a:r>
              <a:rPr lang="el-GR" sz="2300" dirty="0"/>
              <a:t>Καθώς οι ταξιδιωτικοί πράκτορες είναι οι κύριοι συνεργάτες του, παρέχει τεχνική κάλυψη, εκπαίδευση και υποστήριξη σε θέματα λογισμικού σε όλα τις επιχειρήσεις που διαθέτουν το σύστημα. Ο σχεδιασμός του συστήματος διασφαλίζει την εγκυρότητα και την χωρίς παύση πραγματοποίηση των </a:t>
            </a:r>
            <a:r>
              <a:rPr lang="el-GR" sz="2300" dirty="0" smtClean="0"/>
              <a:t>συναλλαγών.</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122052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Amadeus</a:t>
            </a:r>
            <a:r>
              <a:rPr lang="el-GR" dirty="0">
                <a:solidFill>
                  <a:prstClr val="white"/>
                </a:solidFill>
              </a:rPr>
              <a:t> </a:t>
            </a:r>
            <a:r>
              <a:rPr lang="el-GR" sz="3000" b="0" dirty="0" smtClean="0">
                <a:solidFill>
                  <a:prstClr val="white"/>
                </a:solidFill>
              </a:rPr>
              <a:t>5/6</a:t>
            </a:r>
            <a:endParaRPr lang="el-GR" dirty="0"/>
          </a:p>
        </p:txBody>
      </p:sp>
      <p:sp>
        <p:nvSpPr>
          <p:cNvPr id="3" name="Θέση περιεχομένου 2"/>
          <p:cNvSpPr>
            <a:spLocks noGrp="1"/>
          </p:cNvSpPr>
          <p:nvPr>
            <p:ph idx="1"/>
          </p:nvPr>
        </p:nvSpPr>
        <p:spPr/>
        <p:txBody>
          <a:bodyPr/>
          <a:lstStyle/>
          <a:p>
            <a:r>
              <a:rPr lang="el-GR" dirty="0"/>
              <a:t>Το </a:t>
            </a:r>
            <a:r>
              <a:rPr lang="el-GR" dirty="0"/>
              <a:t>Amadeus</a:t>
            </a:r>
            <a:r>
              <a:rPr lang="el-GR" dirty="0"/>
              <a:t> έχει τον μεγαλύτερο αριθμό συνεργαζόμενων γραφείων ταξιδίων με τον υψηλότερο δείκτη παραγωγικότητας ανά τερματικό στον κόσμο, όμως το μερίδιο κράτησής του είναι το τρίτο σε σχέση μα τα υπόλοιπα συστήματα, ενώ και τα εισοδήματά του επισκιάζονται από το Sabre και, σε έναν μικρότερο βαθμό, από το </a:t>
            </a:r>
            <a:r>
              <a:rPr lang="el-GR" dirty="0" smtClean="0"/>
              <a:t>Galileo.</a:t>
            </a:r>
            <a:endParaRPr lang="el-GR" dirty="0"/>
          </a:p>
          <a:p>
            <a:r>
              <a:rPr lang="el-GR" dirty="0"/>
              <a:t>Ένα σημαντικό επίτευγμα ήταν ότι το Amadeus το 2000 έλαβε το πιστοποιητικό ποιοτικής διαχείρισης ISO 9001:2000, στοιχείο που για πρώτη φορά αποδίδεται σε GDS.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647067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Amadeus</a:t>
            </a:r>
            <a:r>
              <a:rPr lang="el-GR" dirty="0">
                <a:solidFill>
                  <a:prstClr val="white"/>
                </a:solidFill>
              </a:rPr>
              <a:t> </a:t>
            </a:r>
            <a:r>
              <a:rPr lang="el-GR" sz="3000" b="0" dirty="0" smtClean="0">
                <a:solidFill>
                  <a:prstClr val="white"/>
                </a:solidFill>
              </a:rPr>
              <a:t>6/6</a:t>
            </a:r>
            <a:endParaRPr lang="el-GR" dirty="0"/>
          </a:p>
        </p:txBody>
      </p:sp>
      <p:sp>
        <p:nvSpPr>
          <p:cNvPr id="3" name="Θέση περιεχομένου 2"/>
          <p:cNvSpPr>
            <a:spLocks noGrp="1"/>
          </p:cNvSpPr>
          <p:nvPr>
            <p:ph idx="1"/>
          </p:nvPr>
        </p:nvSpPr>
        <p:spPr/>
        <p:txBody>
          <a:bodyPr/>
          <a:lstStyle/>
          <a:p>
            <a:r>
              <a:rPr lang="el-GR" dirty="0" smtClean="0"/>
              <a:t>Με </a:t>
            </a:r>
            <a:r>
              <a:rPr lang="el-GR" dirty="0"/>
              <a:t>το ισχυρό σύνολο προϊόντων, την εντυπωσιακή υποδομή παγκοσμίως, και την ολοένα αυξανόμενη βάση πελατών, το Amadeus είναι ένας από τους σημαντικότερους φορείς στη διαμόρφωση του μέλλοντος των GDS. </a:t>
            </a:r>
          </a:p>
          <a:p>
            <a:r>
              <a:rPr lang="el-GR" dirty="0"/>
              <a:t>Το Amadeus το χρησιμοποιούν περισσότερα από τα 2/3 όλων των ταξιδιωτικών πρακτορείων στην Ευρώπη.</a:t>
            </a:r>
          </a:p>
          <a:p>
            <a:r>
              <a:rPr lang="el-GR" dirty="0"/>
              <a:t>Επίσης, συνεργάζεται με το </a:t>
            </a:r>
            <a:r>
              <a:rPr lang="en-US" dirty="0"/>
              <a:t>Worldspan</a:t>
            </a:r>
            <a:r>
              <a:rPr lang="el-GR" dirty="0"/>
              <a:t> και πολλές ακτοπλοϊκές εταιρίες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29709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Τομείς </a:t>
            </a:r>
            <a:r>
              <a:rPr lang="el-GR" dirty="0"/>
              <a:t>που καλύπτει </a:t>
            </a:r>
            <a:r>
              <a:rPr lang="el-GR" dirty="0" smtClean="0"/>
              <a:t/>
            </a:r>
            <a:br>
              <a:rPr lang="el-GR" dirty="0" smtClean="0"/>
            </a:br>
            <a:r>
              <a:rPr lang="el-GR" dirty="0" smtClean="0"/>
              <a:t>το </a:t>
            </a:r>
            <a:r>
              <a:rPr lang="el-GR" dirty="0"/>
              <a:t>Start-Amadeus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pPr lvl="0"/>
            <a:r>
              <a:rPr lang="el-GR" dirty="0" smtClean="0"/>
              <a:t>Αεροπορικές </a:t>
            </a:r>
            <a:r>
              <a:rPr lang="el-GR" dirty="0"/>
              <a:t>κρατήσεις για τακτικές πτήσεις σε περισσότερες από 100 αεροπορικές εταιρίες με ταυτόχρονη άντληση πληροφοριών για 400 περίπου αεροπορικές εταιρίες, αριθμοί οι οποίοι καλύπτουν το 95% των προγραμματισμένων αεροπορικών θέσεων παγκοσμίως. Ακόμα, αναλαμβάνει την ανάπτυξη του λογισμικού των αεροπορικών εταιριών όσον αφορά τα </a:t>
            </a:r>
            <a:r>
              <a:rPr lang="en-US" dirty="0"/>
              <a:t>Inventory</a:t>
            </a:r>
            <a:r>
              <a:rPr lang="el-GR" dirty="0"/>
              <a:t>, </a:t>
            </a:r>
            <a:r>
              <a:rPr lang="en-US" dirty="0"/>
              <a:t>Yield Management</a:t>
            </a:r>
            <a:r>
              <a:rPr lang="el-GR" dirty="0"/>
              <a:t> και </a:t>
            </a:r>
            <a:r>
              <a:rPr lang="en-US" dirty="0"/>
              <a:t>Departure Control</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088175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Τομείς </a:t>
            </a:r>
            <a:r>
              <a:rPr lang="el-GR" dirty="0"/>
              <a:t>που καλύπτει </a:t>
            </a:r>
            <a:r>
              <a:rPr lang="el-GR" dirty="0" smtClean="0"/>
              <a:t/>
            </a:r>
            <a:br>
              <a:rPr lang="el-GR" dirty="0" smtClean="0"/>
            </a:br>
            <a:r>
              <a:rPr lang="el-GR" dirty="0" smtClean="0"/>
              <a:t>το </a:t>
            </a:r>
            <a:r>
              <a:rPr lang="el-GR" dirty="0"/>
              <a:t>Start-Amadeus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pPr lvl="0"/>
            <a:r>
              <a:rPr lang="el-GR" dirty="0" smtClean="0"/>
              <a:t>Δυνατότητα </a:t>
            </a:r>
            <a:r>
              <a:rPr lang="el-GR" dirty="0"/>
              <a:t>σιδηροδρομικών κρατήσεων στους ευρωπαϊκούς σιδηρόδρομους καθώς και στα διευρωπαϊκά σιδηροδρομικά δίκτυα, όπως το </a:t>
            </a:r>
            <a:r>
              <a:rPr lang="en-US" dirty="0"/>
              <a:t>Eurostar</a:t>
            </a:r>
            <a:r>
              <a:rPr lang="el-GR" dirty="0"/>
              <a:t> και το </a:t>
            </a:r>
            <a:r>
              <a:rPr lang="en-US" dirty="0"/>
              <a:t>Le Shuttle</a:t>
            </a:r>
            <a:r>
              <a:rPr lang="el-GR" dirty="0"/>
              <a:t>. </a:t>
            </a:r>
          </a:p>
          <a:p>
            <a:pPr lvl="0"/>
            <a:r>
              <a:rPr lang="el-GR" dirty="0"/>
              <a:t>Δυνατότητα ακτοπλοϊκών κρατήσεων σε περισσότερες από 30 εταιρίες </a:t>
            </a:r>
            <a:r>
              <a:rPr lang="en-US" dirty="0"/>
              <a:t>ferry</a:t>
            </a:r>
            <a:r>
              <a:rPr lang="el-GR" dirty="0"/>
              <a:t>( Βαλτική, Μεσόγειο, Βόρεια Θάλασσα), με παροχή πληροφοριών για καμπίνες, με αυτόματο υπολογισμό της τιμής και καθορισμό της καλύτερης προσφοράς.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5740426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40</TotalTime>
  <Words>1662</Words>
  <Application>Microsoft Office PowerPoint</Application>
  <PresentationFormat>Προβολή στην οθόνη (4:3)</PresentationFormat>
  <Paragraphs>148</Paragraphs>
  <Slides>23</Slides>
  <Notes>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23</vt:i4>
      </vt:variant>
    </vt:vector>
  </HeadingPairs>
  <TitlesOfParts>
    <vt:vector size="26" baseType="lpstr">
      <vt:lpstr>template</vt:lpstr>
      <vt:lpstr>OC_template_updated</vt:lpstr>
      <vt:lpstr>Διαφάνεια</vt:lpstr>
      <vt:lpstr>Διεθνείς Συστήματα Κρατήσεων στον Τουρισμό</vt:lpstr>
      <vt:lpstr>Amadeus 1/6</vt:lpstr>
      <vt:lpstr>Amadeus 2/6</vt:lpstr>
      <vt:lpstr>Amadeus 3/6</vt:lpstr>
      <vt:lpstr>Amadeus 4/6</vt:lpstr>
      <vt:lpstr>Amadeus 5/6</vt:lpstr>
      <vt:lpstr>Amadeus 6/6</vt:lpstr>
      <vt:lpstr>Τομείς που καλύπτει  το Start-Amadeus 1/2</vt:lpstr>
      <vt:lpstr>Τομείς που καλύπτει  το Start-Amadeus 2/2</vt:lpstr>
      <vt:lpstr>Τα κύρια προϊόντα του Amadeus</vt:lpstr>
      <vt:lpstr>Εθνικές Εταιρείες Μάρκετινγκ  NMCs (National Marketing Companies)</vt:lpstr>
      <vt:lpstr>E-travel 1/2</vt:lpstr>
      <vt:lpstr>E-travel 2/2</vt:lpstr>
      <vt:lpstr>Amadeus Ελλάς 1/3 </vt:lpstr>
      <vt:lpstr>Amadeus Ελλάς 2/3 </vt:lpstr>
      <vt:lpstr>Amadeus Ελλάς 3/3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natasakar new</cp:lastModifiedBy>
  <cp:revision>8</cp:revision>
  <dcterms:created xsi:type="dcterms:W3CDTF">2015-04-30T09:37:16Z</dcterms:created>
  <dcterms:modified xsi:type="dcterms:W3CDTF">2015-06-26T09:48:13Z</dcterms:modified>
</cp:coreProperties>
</file>