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7" r:id="rId6"/>
    <p:sldId id="294" r:id="rId7"/>
    <p:sldId id="295" r:id="rId8"/>
    <p:sldId id="296" r:id="rId9"/>
    <p:sldId id="297" r:id="rId10"/>
    <p:sldId id="257" r:id="rId11"/>
    <p:sldId id="267" r:id="rId12"/>
    <p:sldId id="269" r:id="rId13"/>
    <p:sldId id="276" r:id="rId14"/>
    <p:sldId id="277" r:id="rId15"/>
    <p:sldId id="271" r:id="rId16"/>
    <p:sldId id="274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228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Γενική </a:t>
            </a:r>
            <a:r>
              <a:rPr lang="el-GR" sz="2600" dirty="0" smtClean="0"/>
              <a:t>Χαλάρωση</a:t>
            </a:r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Χαλάρωση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Πρόκειται για την απουσία μυϊκής </a:t>
            </a:r>
            <a:r>
              <a:rPr lang="el-GR" altLang="el-GR" dirty="0" smtClean="0"/>
              <a:t>τάσης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Αμοιβαία αναστολή  (χαλάρωση ανταγωνιστή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Αυτογενής αναστολή (χαλάρωση διατεινόμενου μυός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Όταν ο μυς συσπάται μέσω των μυϊκών ατράκτων και των κεντρομόλων ινών Ια και ΙΙ, προκαλείται χαλάρωση του ανταγωνιστή του </a:t>
            </a:r>
            <a:r>
              <a:rPr lang="el-GR" altLang="el-GR" dirty="0" err="1" smtClean="0"/>
              <a:t>πολυσυναπτικά</a:t>
            </a:r>
            <a:r>
              <a:rPr lang="el-GR" altLang="el-GR" dirty="0" smtClean="0"/>
              <a:t>. </a:t>
            </a:r>
          </a:p>
          <a:p>
            <a:r>
              <a:rPr lang="el-GR" altLang="el-GR" dirty="0" smtClean="0"/>
              <a:t>Όταν  η τάση του μυός  αυξηθεί πέραν κάποιου ορίου, μέσω των </a:t>
            </a:r>
            <a:r>
              <a:rPr lang="el-GR" altLang="el-GR" dirty="0" err="1" smtClean="0"/>
              <a:t>τενοντίων</a:t>
            </a:r>
            <a:r>
              <a:rPr lang="el-GR" altLang="el-GR" dirty="0" smtClean="0"/>
              <a:t> οργάνων </a:t>
            </a:r>
            <a:r>
              <a:rPr lang="en-US" altLang="el-GR" dirty="0" smtClean="0"/>
              <a:t>Golgi </a:t>
            </a:r>
            <a:r>
              <a:rPr lang="el-GR" altLang="el-GR" dirty="0" smtClean="0"/>
              <a:t>και των κεντρομόλων ινών Ιβ, προκαλείται η χαλάρωσή του.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Τεχνικές Χαλάρωσης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 Μέθοδοι:</a:t>
            </a:r>
          </a:p>
          <a:p>
            <a:pPr lvl="1"/>
            <a:r>
              <a:rPr lang="el-GR" altLang="el-GR" dirty="0" smtClean="0"/>
              <a:t>Νοητικές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γνωσιακές</a:t>
            </a:r>
            <a:r>
              <a:rPr lang="el-GR" altLang="el-GR" dirty="0" smtClean="0"/>
              <a:t> (</a:t>
            </a:r>
            <a:r>
              <a:rPr lang="el-GR" altLang="el-GR" dirty="0" smtClean="0"/>
              <a:t>η νόηση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Φυσικές, </a:t>
            </a:r>
            <a:r>
              <a:rPr lang="el-GR" altLang="el-GR" dirty="0" smtClean="0"/>
              <a:t>σωματικές (φυσική δραστηριότητα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2"/>
            <a:r>
              <a:rPr lang="el-GR" altLang="el-GR" b="1" dirty="0" smtClean="0"/>
              <a:t>Βαθιά </a:t>
            </a:r>
            <a:r>
              <a:rPr lang="el-GR" altLang="el-GR" b="1" dirty="0" smtClean="0"/>
              <a:t>χαλάρωση</a:t>
            </a:r>
            <a:r>
              <a:rPr lang="el-GR" altLang="el-GR" dirty="0" smtClean="0"/>
              <a:t>, πλήρης διαδικασία χαλάρωσης όλου του </a:t>
            </a:r>
            <a:r>
              <a:rPr lang="el-GR" altLang="el-GR" dirty="0" smtClean="0"/>
              <a:t>σώματος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2"/>
            <a:r>
              <a:rPr lang="el-GR" altLang="el-GR" b="1" dirty="0" smtClean="0"/>
              <a:t>Σύντομη </a:t>
            </a:r>
            <a:r>
              <a:rPr lang="el-GR" altLang="el-GR" b="1" dirty="0" smtClean="0"/>
              <a:t>χαλάρωση, </a:t>
            </a:r>
            <a:r>
              <a:rPr lang="el-GR" altLang="el-GR" dirty="0" smtClean="0"/>
              <a:t>άμεσα </a:t>
            </a:r>
            <a:r>
              <a:rPr lang="el-GR" altLang="el-GR" dirty="0" smtClean="0"/>
              <a:t>αποτελέσματα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Νοητικές Μέθοδοι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Αυτοεπίγνωση</a:t>
            </a:r>
          </a:p>
          <a:p>
            <a:r>
              <a:rPr lang="el-GR" altLang="el-GR" dirty="0" smtClean="0"/>
              <a:t>Νοερή </a:t>
            </a:r>
            <a:r>
              <a:rPr lang="el-GR" altLang="el-GR" dirty="0" smtClean="0"/>
              <a:t>απεικόνιση</a:t>
            </a:r>
            <a:endParaRPr lang="el-GR" altLang="el-GR" dirty="0" smtClean="0"/>
          </a:p>
          <a:p>
            <a:r>
              <a:rPr lang="el-GR" altLang="el-GR" dirty="0" smtClean="0"/>
              <a:t>Εξειδικευμένη </a:t>
            </a:r>
            <a:r>
              <a:rPr lang="el-GR" altLang="el-GR" dirty="0" err="1" smtClean="0"/>
              <a:t>οπτικοποίηση</a:t>
            </a:r>
            <a:endParaRPr lang="el-GR" altLang="el-GR" dirty="0" smtClean="0"/>
          </a:p>
          <a:p>
            <a:r>
              <a:rPr lang="el-GR" altLang="el-GR" dirty="0" smtClean="0"/>
              <a:t>Αυτογενής εκπαίδευση</a:t>
            </a:r>
          </a:p>
          <a:p>
            <a:r>
              <a:rPr lang="el-GR" altLang="el-GR" dirty="0" smtClean="0"/>
              <a:t>Διαλογισμός</a:t>
            </a:r>
          </a:p>
          <a:p>
            <a:r>
              <a:rPr lang="el-GR" altLang="el-GR" dirty="0" smtClean="0"/>
              <a:t>Χαλαρωτική αντίδραση</a:t>
            </a:r>
            <a:r>
              <a:rPr lang="en-US" altLang="el-GR" dirty="0" smtClean="0"/>
              <a:t> (Benson)</a:t>
            </a:r>
            <a:endParaRPr lang="el-GR" altLang="el-GR" dirty="0" smtClean="0"/>
          </a:p>
          <a:p>
            <a:r>
              <a:rPr lang="el-GR" altLang="el-GR" dirty="0" err="1" smtClean="0"/>
              <a:t>Γνωσιακές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συμπεριφορικές</a:t>
            </a:r>
            <a:r>
              <a:rPr lang="el-GR" altLang="el-GR" dirty="0" smtClean="0"/>
              <a:t> προσεγγίσεις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Φυσικές</a:t>
            </a:r>
            <a:r>
              <a:rPr lang="en-US" altLang="el-GR" sz="3600" dirty="0" smtClean="0"/>
              <a:t> </a:t>
            </a:r>
            <a:r>
              <a:rPr lang="el-GR" altLang="el-GR" sz="3600" dirty="0"/>
              <a:t>Μ</a:t>
            </a:r>
            <a:r>
              <a:rPr lang="el-GR" altLang="el-GR" sz="3600" dirty="0" smtClean="0"/>
              <a:t>έθοδοι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Προοδευτική μυϊκή χαλάρωση (</a:t>
            </a:r>
            <a:r>
              <a:rPr lang="en-US" altLang="el-GR" dirty="0" smtClean="0"/>
              <a:t>Jacobson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r>
              <a:rPr lang="el-GR" altLang="el-GR" dirty="0" smtClean="0"/>
              <a:t>Τροποποιημένη </a:t>
            </a:r>
            <a:r>
              <a:rPr lang="en-US" altLang="el-GR" dirty="0" smtClean="0"/>
              <a:t>Bernstein-</a:t>
            </a:r>
            <a:r>
              <a:rPr lang="en-US" altLang="el-GR" dirty="0" err="1" smtClean="0"/>
              <a:t>Borkovec</a:t>
            </a:r>
            <a:endParaRPr lang="en-US" altLang="el-GR" dirty="0" smtClean="0"/>
          </a:p>
          <a:p>
            <a:r>
              <a:rPr lang="el-GR" altLang="el-GR" dirty="0" smtClean="0"/>
              <a:t>Παθητική χαλάρωση </a:t>
            </a:r>
            <a:r>
              <a:rPr lang="en-US" altLang="el-GR" dirty="0" err="1" smtClean="0"/>
              <a:t>Everly</a:t>
            </a:r>
            <a:r>
              <a:rPr lang="en-US" altLang="el-GR" dirty="0" smtClean="0"/>
              <a:t>-Rosenfeld</a:t>
            </a:r>
          </a:p>
          <a:p>
            <a:r>
              <a:rPr lang="el-GR" altLang="el-GR" dirty="0" smtClean="0"/>
              <a:t>Τεχνική απελευθέρωσης </a:t>
            </a:r>
            <a:r>
              <a:rPr lang="en-US" altLang="el-GR" dirty="0" smtClean="0"/>
              <a:t>Madders</a:t>
            </a:r>
          </a:p>
          <a:p>
            <a:r>
              <a:rPr lang="el-GR" altLang="el-GR" dirty="0" smtClean="0"/>
              <a:t>Εφαρμοσμένη χαλάρωση </a:t>
            </a:r>
            <a:r>
              <a:rPr lang="en-US" altLang="el-GR" dirty="0" err="1" smtClean="0"/>
              <a:t>Oest</a:t>
            </a:r>
            <a:endParaRPr lang="en-US" altLang="el-GR" dirty="0" smtClean="0"/>
          </a:p>
          <a:p>
            <a:r>
              <a:rPr lang="el-GR" altLang="el-GR" dirty="0" err="1" smtClean="0"/>
              <a:t>Συμπεριφορική</a:t>
            </a:r>
            <a:r>
              <a:rPr lang="el-GR" altLang="el-GR" dirty="0" smtClean="0"/>
              <a:t> χαλάρωση </a:t>
            </a:r>
            <a:r>
              <a:rPr lang="en-US" altLang="el-GR" dirty="0" err="1" smtClean="0"/>
              <a:t>Poppen</a:t>
            </a:r>
            <a:endParaRPr lang="en-US" altLang="el-GR" dirty="0" smtClean="0"/>
          </a:p>
          <a:p>
            <a:r>
              <a:rPr lang="el-GR" altLang="el-GR" dirty="0" smtClean="0"/>
              <a:t>Μέθοδος </a:t>
            </a:r>
            <a:r>
              <a:rPr lang="en-US" altLang="el-GR" dirty="0" smtClean="0"/>
              <a:t>Mitchell</a:t>
            </a:r>
          </a:p>
          <a:p>
            <a:r>
              <a:rPr lang="el-GR" altLang="el-GR" dirty="0" smtClean="0"/>
              <a:t>Τεχνική </a:t>
            </a:r>
            <a:r>
              <a:rPr lang="en-US" altLang="el-GR" dirty="0" smtClean="0"/>
              <a:t>Alexander</a:t>
            </a:r>
            <a:endParaRPr lang="el-GR" altLang="el-GR" dirty="0" smtClean="0"/>
          </a:p>
          <a:p>
            <a:r>
              <a:rPr lang="el-GR" altLang="el-GR" dirty="0" smtClean="0"/>
              <a:t>Διαφοροποιημένη χαλάρωση</a:t>
            </a:r>
          </a:p>
          <a:p>
            <a:r>
              <a:rPr lang="el-GR" altLang="el-GR" dirty="0" smtClean="0"/>
              <a:t>Διατάσεις – Σωματική Άσκηση - Αναπνοή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Είδη Χαλάρωσης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sz="2200" dirty="0" smtClean="0"/>
              <a:t>Προοδευτική μυϊκή χαλάρωση (1939</a:t>
            </a:r>
            <a:r>
              <a:rPr lang="el-GR" altLang="el-GR" sz="2200" dirty="0" smtClean="0"/>
              <a:t>):</a:t>
            </a:r>
            <a:endParaRPr lang="el-GR" altLang="el-GR" sz="2200" dirty="0" smtClean="0"/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Διδάσκεται </a:t>
            </a:r>
            <a:r>
              <a:rPr lang="el-GR" altLang="el-GR" sz="2200" dirty="0" smtClean="0"/>
              <a:t>το άτομο να συσπά και να χαλαρώνει </a:t>
            </a:r>
            <a:r>
              <a:rPr lang="el-GR" altLang="el-GR" sz="2200" dirty="0" smtClean="0"/>
              <a:t>μεγάλα μυϊκά συστήματα.</a:t>
            </a:r>
            <a:endParaRPr lang="el-GR" altLang="el-GR" sz="2200" dirty="0" smtClean="0"/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Αντιλαμβάνεται </a:t>
            </a:r>
            <a:r>
              <a:rPr lang="el-GR" altLang="el-GR" sz="2200" dirty="0" smtClean="0"/>
              <a:t>το άτομο την αυξημένη μυϊκή </a:t>
            </a:r>
            <a:r>
              <a:rPr lang="el-GR" altLang="el-GR" sz="2200" dirty="0" smtClean="0"/>
              <a:t>τάση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(μικροί </a:t>
            </a:r>
            <a:r>
              <a:rPr lang="el-GR" altLang="el-GR" sz="2200" dirty="0" smtClean="0"/>
              <a:t>μύες των άκρων – αύξηση αρτηριακής πίεσης </a:t>
            </a:r>
            <a:r>
              <a:rPr lang="el-GR" altLang="el-GR" sz="2200" dirty="0" smtClean="0"/>
              <a:t>σε </a:t>
            </a:r>
            <a:r>
              <a:rPr lang="el-GR" altLang="el-GR" sz="2200" dirty="0" smtClean="0"/>
              <a:t>καρδιαγγειακούς ασθενείς). </a:t>
            </a:r>
          </a:p>
          <a:p>
            <a:pPr>
              <a:lnSpc>
                <a:spcPct val="110000"/>
              </a:lnSpc>
            </a:pPr>
            <a:r>
              <a:rPr lang="el-GR" altLang="el-GR" sz="2200" dirty="0" smtClean="0"/>
              <a:t> Απλή φυσιολογική χαλάρωση (1963</a:t>
            </a:r>
            <a:r>
              <a:rPr lang="el-GR" altLang="el-GR" sz="2200" dirty="0" smtClean="0"/>
              <a:t>):</a:t>
            </a:r>
            <a:endParaRPr lang="el-GR" altLang="el-GR" sz="2200" dirty="0" smtClean="0"/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Νόμος </a:t>
            </a:r>
            <a:r>
              <a:rPr lang="el-GR" altLang="el-GR" sz="2200" dirty="0" smtClean="0"/>
              <a:t>όλου ή μηδενός.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Συνειδητοποίηση της κατάστασης του </a:t>
            </a:r>
            <a:r>
              <a:rPr lang="el-GR" altLang="el-GR" sz="2200" dirty="0" smtClean="0"/>
              <a:t>σώματος.</a:t>
            </a:r>
            <a:endParaRPr lang="el-GR" altLang="el-GR" sz="2200" dirty="0" smtClean="0"/>
          </a:p>
          <a:p>
            <a:pPr>
              <a:lnSpc>
                <a:spcPct val="110000"/>
              </a:lnSpc>
              <a:tabLst>
                <a:tab pos="1163638" algn="l"/>
              </a:tabLst>
            </a:pPr>
            <a:r>
              <a:rPr lang="el-GR" altLang="el-GR" sz="2200" dirty="0" smtClean="0"/>
              <a:t>Για </a:t>
            </a:r>
            <a:r>
              <a:rPr lang="el-GR" altLang="el-GR" sz="2200" dirty="0" smtClean="0"/>
              <a:t>παράδειγμα: </a:t>
            </a:r>
            <a:r>
              <a:rPr lang="el-GR" altLang="el-GR" sz="2200" dirty="0" err="1" smtClean="0"/>
              <a:t>κατάσπαση</a:t>
            </a:r>
            <a:r>
              <a:rPr lang="el-GR" altLang="el-GR" sz="2200" dirty="0" smtClean="0"/>
              <a:t> ωμοπλατών, έκταση αγκώνα, απαγωγή ώμου, έκταση δακτύλων και αντίχειρα, έξω στροφή ισχίου, ραχιαία κάμψη </a:t>
            </a:r>
            <a:r>
              <a:rPr lang="el-GR" altLang="el-GR" sz="2200" dirty="0" err="1" smtClean="0"/>
              <a:t>ποδοκνημικής</a:t>
            </a:r>
            <a:r>
              <a:rPr lang="el-GR" altLang="el-GR" sz="2200" dirty="0" smtClean="0"/>
              <a:t>, κάμψη κορμού, έκταση </a:t>
            </a:r>
            <a:r>
              <a:rPr lang="el-GR" altLang="el-GR" sz="2200" dirty="0" smtClean="0"/>
              <a:t>αυχένα.</a:t>
            </a:r>
            <a:endParaRPr lang="el-GR" altLang="el-GR" sz="2200" dirty="0" smtClean="0"/>
          </a:p>
          <a:p>
            <a:pPr>
              <a:lnSpc>
                <a:spcPct val="110000"/>
              </a:lnSpc>
            </a:pPr>
            <a:endParaRPr lang="el-GR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n-US" sz="2000" dirty="0" smtClean="0"/>
              <a:t>7:</a:t>
            </a:r>
            <a:r>
              <a:rPr lang="el-GR" sz="2000" dirty="0"/>
              <a:t> Γενική </a:t>
            </a:r>
            <a:r>
              <a:rPr lang="el-GR" sz="2000" dirty="0" smtClean="0"/>
              <a:t>Χαλάρωση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95</TotalTime>
  <Words>842</Words>
  <Application>Microsoft Office PowerPoint</Application>
  <PresentationFormat>Προβολή στην οθόνη (4:3)</PresentationFormat>
  <Paragraphs>109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Χαλάρωση</vt:lpstr>
      <vt:lpstr>Τεχνικές Χαλάρωσης</vt:lpstr>
      <vt:lpstr>Νοητικές Μέθοδοι</vt:lpstr>
      <vt:lpstr>Φυσικές Μέθοδοι</vt:lpstr>
      <vt:lpstr>Είδη Χαλάρωσης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15</cp:revision>
  <dcterms:created xsi:type="dcterms:W3CDTF">2015-08-03T08:18:23Z</dcterms:created>
  <dcterms:modified xsi:type="dcterms:W3CDTF">2015-08-06T09:39:40Z</dcterms:modified>
</cp:coreProperties>
</file>