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43"/>
  </p:notesMasterIdLst>
  <p:handoutMasterIdLst>
    <p:handoutMasterId r:id="rId44"/>
  </p:handoutMasterIdLst>
  <p:sldIdLst>
    <p:sldId id="256" r:id="rId2"/>
    <p:sldId id="309" r:id="rId3"/>
    <p:sldId id="261" r:id="rId4"/>
    <p:sldId id="262" r:id="rId5"/>
    <p:sldId id="265" r:id="rId6"/>
    <p:sldId id="266" r:id="rId7"/>
    <p:sldId id="267" r:id="rId8"/>
    <p:sldId id="269" r:id="rId9"/>
    <p:sldId id="271" r:id="rId10"/>
    <p:sldId id="272" r:id="rId11"/>
    <p:sldId id="299"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301" r:id="rId35"/>
    <p:sldId id="302" r:id="rId36"/>
    <p:sldId id="303" r:id="rId37"/>
    <p:sldId id="304" r:id="rId38"/>
    <p:sldId id="305" r:id="rId39"/>
    <p:sldId id="306" r:id="rId40"/>
    <p:sldId id="307" r:id="rId41"/>
    <p:sldId id="308" r:id="rId42"/>
  </p:sldIdLst>
  <p:sldSz cx="9144000" cy="6858000" type="screen4x3"/>
  <p:notesSz cx="7104063" cy="10234613"/>
  <p:custDataLst>
    <p:tags r:id="rId4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10/12/2015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10/12/2015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51E1C3D-14A2-4E69-8462-70FAE80D5FD0}" type="slidenum">
              <a:rPr lang="en-US" altLang="el-GR" sz="1300">
                <a:solidFill>
                  <a:srgbClr val="FFFFFF"/>
                </a:solidFill>
                <a:latin typeface="Times New Roman" pitchFamily="16" charset="0"/>
              </a:rPr>
              <a:pPr eaLnBrk="1"/>
              <a:t>11</a:t>
            </a:fld>
            <a:endParaRPr lang="en-US" altLang="el-GR" sz="1300">
              <a:solidFill>
                <a:srgbClr val="FFFFFF"/>
              </a:solidFill>
              <a:latin typeface="Times New Roman" pitchFamily="16" charset="0"/>
            </a:endParaRPr>
          </a:p>
        </p:txBody>
      </p:sp>
      <p:sp>
        <p:nvSpPr>
          <p:cNvPr id="6553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554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84476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954E04C-1C2D-4787-AC38-E2C42769947E}" type="slidenum">
              <a:rPr lang="en-US" altLang="el-GR" sz="1300">
                <a:solidFill>
                  <a:srgbClr val="FFFFFF"/>
                </a:solidFill>
                <a:latin typeface="Times New Roman" pitchFamily="16" charset="0"/>
              </a:rPr>
              <a:pPr eaLnBrk="1"/>
              <a:t>12</a:t>
            </a:fld>
            <a:endParaRPr lang="en-US" altLang="el-GR" sz="1300">
              <a:solidFill>
                <a:srgbClr val="FFFFFF"/>
              </a:solidFill>
              <a:latin typeface="Times New Roman" pitchFamily="16" charset="0"/>
            </a:endParaRPr>
          </a:p>
        </p:txBody>
      </p:sp>
      <p:sp>
        <p:nvSpPr>
          <p:cNvPr id="6656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656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708960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8323AE8-D4F5-4D75-9A04-A591E686B7F7}" type="slidenum">
              <a:rPr lang="en-US" altLang="el-GR" sz="1300">
                <a:solidFill>
                  <a:srgbClr val="FFFFFF"/>
                </a:solidFill>
                <a:latin typeface="Times New Roman" pitchFamily="16" charset="0"/>
              </a:rPr>
              <a:pPr eaLnBrk="1"/>
              <a:t>13</a:t>
            </a:fld>
            <a:endParaRPr lang="en-US" altLang="el-GR" sz="1300">
              <a:solidFill>
                <a:srgbClr val="FFFFFF"/>
              </a:solidFill>
              <a:latin typeface="Times New Roman" pitchFamily="16" charset="0"/>
            </a:endParaRPr>
          </a:p>
        </p:txBody>
      </p:sp>
      <p:sp>
        <p:nvSpPr>
          <p:cNvPr id="6758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758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428410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1E360C0-5208-46BC-A4B5-3A0AFF86F6B5}" type="slidenum">
              <a:rPr lang="en-US" altLang="el-GR" sz="1300">
                <a:solidFill>
                  <a:srgbClr val="FFFFFF"/>
                </a:solidFill>
                <a:latin typeface="Times New Roman" pitchFamily="16" charset="0"/>
              </a:rPr>
              <a:pPr eaLnBrk="1"/>
              <a:t>14</a:t>
            </a:fld>
            <a:endParaRPr lang="en-US" altLang="el-GR" sz="1300">
              <a:solidFill>
                <a:srgbClr val="FFFFFF"/>
              </a:solidFill>
              <a:latin typeface="Times New Roman" pitchFamily="16" charset="0"/>
            </a:endParaRPr>
          </a:p>
        </p:txBody>
      </p:sp>
      <p:sp>
        <p:nvSpPr>
          <p:cNvPr id="6861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20343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7BDD2B1C-11B2-4552-82C3-0909920312B3}" type="slidenum">
              <a:rPr lang="en-US" altLang="el-GR" sz="1300">
                <a:solidFill>
                  <a:srgbClr val="FFFFFF"/>
                </a:solidFill>
                <a:latin typeface="Times New Roman" pitchFamily="16" charset="0"/>
              </a:rPr>
              <a:pPr eaLnBrk="1"/>
              <a:t>15</a:t>
            </a:fld>
            <a:endParaRPr lang="en-US" altLang="el-GR" sz="1300">
              <a:solidFill>
                <a:srgbClr val="FFFFFF"/>
              </a:solidFill>
              <a:latin typeface="Times New Roman" pitchFamily="16" charset="0"/>
            </a:endParaRPr>
          </a:p>
        </p:txBody>
      </p:sp>
      <p:sp>
        <p:nvSpPr>
          <p:cNvPr id="6963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963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601899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A339B66-A2A5-457E-BBAC-2611D2250B4E}" type="slidenum">
              <a:rPr lang="en-US" altLang="el-GR" sz="1300">
                <a:solidFill>
                  <a:srgbClr val="FFFFFF"/>
                </a:solidFill>
                <a:latin typeface="Times New Roman" pitchFamily="16" charset="0"/>
              </a:rPr>
              <a:pPr eaLnBrk="1"/>
              <a:t>16</a:t>
            </a:fld>
            <a:endParaRPr lang="en-US" altLang="el-GR" sz="1300">
              <a:solidFill>
                <a:srgbClr val="FFFFFF"/>
              </a:solidFill>
              <a:latin typeface="Times New Roman" pitchFamily="16" charset="0"/>
            </a:endParaRPr>
          </a:p>
        </p:txBody>
      </p:sp>
      <p:sp>
        <p:nvSpPr>
          <p:cNvPr id="7065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066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4933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FC1F88D-5AE5-4011-B09F-2EB42679F8FD}" type="slidenum">
              <a:rPr lang="en-US" altLang="el-GR" sz="1300">
                <a:solidFill>
                  <a:srgbClr val="FFFFFF"/>
                </a:solidFill>
                <a:latin typeface="Times New Roman" pitchFamily="16" charset="0"/>
              </a:rPr>
              <a:pPr eaLnBrk="1"/>
              <a:t>17</a:t>
            </a:fld>
            <a:endParaRPr lang="en-US" altLang="el-GR" sz="1300">
              <a:solidFill>
                <a:srgbClr val="FFFFFF"/>
              </a:solidFill>
              <a:latin typeface="Times New Roman" pitchFamily="16" charset="0"/>
            </a:endParaRPr>
          </a:p>
        </p:txBody>
      </p:sp>
      <p:sp>
        <p:nvSpPr>
          <p:cNvPr id="7168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14049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34592743-6C14-4CCA-BE6E-E1C1773C27C8}" type="slidenum">
              <a:rPr lang="en-US" altLang="el-GR" sz="1300">
                <a:solidFill>
                  <a:srgbClr val="FFFFFF"/>
                </a:solidFill>
                <a:latin typeface="Times New Roman" pitchFamily="16" charset="0"/>
              </a:rPr>
              <a:pPr eaLnBrk="1"/>
              <a:t>18</a:t>
            </a:fld>
            <a:endParaRPr lang="en-US" altLang="el-GR" sz="1300">
              <a:solidFill>
                <a:srgbClr val="FFFFFF"/>
              </a:solidFill>
              <a:latin typeface="Times New Roman" pitchFamily="16" charset="0"/>
            </a:endParaRPr>
          </a:p>
        </p:txBody>
      </p:sp>
      <p:sp>
        <p:nvSpPr>
          <p:cNvPr id="7270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75058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34BA31E9-69A4-411C-A92C-8A94F9104973}" type="slidenum">
              <a:rPr lang="en-US" altLang="el-GR" sz="1300">
                <a:solidFill>
                  <a:srgbClr val="FFFFFF"/>
                </a:solidFill>
                <a:latin typeface="Times New Roman" pitchFamily="16" charset="0"/>
              </a:rPr>
              <a:pPr eaLnBrk="1"/>
              <a:t>19</a:t>
            </a:fld>
            <a:endParaRPr lang="en-US" altLang="el-GR" sz="1300">
              <a:solidFill>
                <a:srgbClr val="FFFFFF"/>
              </a:solidFill>
              <a:latin typeface="Times New Roman" pitchFamily="16" charset="0"/>
            </a:endParaRPr>
          </a:p>
        </p:txBody>
      </p:sp>
      <p:sp>
        <p:nvSpPr>
          <p:cNvPr id="7373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373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644555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254A3AA-CC0E-4CA6-A804-F59A51AAFAE2}" type="slidenum">
              <a:rPr lang="en-US" altLang="el-GR" sz="1300">
                <a:solidFill>
                  <a:srgbClr val="FFFFFF"/>
                </a:solidFill>
                <a:latin typeface="Times New Roman" pitchFamily="16" charset="0"/>
              </a:rPr>
              <a:pPr eaLnBrk="1"/>
              <a:t>20</a:t>
            </a:fld>
            <a:endParaRPr lang="en-US" altLang="el-GR" sz="1300">
              <a:solidFill>
                <a:srgbClr val="FFFFFF"/>
              </a:solidFill>
              <a:latin typeface="Times New Roman" pitchFamily="16" charset="0"/>
            </a:endParaRPr>
          </a:p>
        </p:txBody>
      </p:sp>
      <p:sp>
        <p:nvSpPr>
          <p:cNvPr id="747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47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95755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0E35A8BA-2B71-4C0B-A0AA-97450ADAE61C}" type="slidenum">
              <a:rPr lang="en-US" altLang="el-GR" sz="1300">
                <a:solidFill>
                  <a:srgbClr val="FFFFFF"/>
                </a:solidFill>
                <a:latin typeface="Times New Roman" pitchFamily="16" charset="0"/>
              </a:rPr>
              <a:pPr eaLnBrk="1"/>
              <a:t>2</a:t>
            </a:fld>
            <a:endParaRPr lang="en-US" altLang="el-GR" sz="1300">
              <a:solidFill>
                <a:srgbClr val="FFFFFF"/>
              </a:solidFill>
              <a:latin typeface="Times New Roman" pitchFamily="16" charset="0"/>
            </a:endParaRPr>
          </a:p>
        </p:txBody>
      </p:sp>
      <p:sp>
        <p:nvSpPr>
          <p:cNvPr id="4915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4915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351057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DC53453-D48A-4FDA-8860-F88818D310B8}" type="slidenum">
              <a:rPr lang="en-US" altLang="el-GR" sz="1300">
                <a:solidFill>
                  <a:srgbClr val="FFFFFF"/>
                </a:solidFill>
                <a:latin typeface="Times New Roman" pitchFamily="16" charset="0"/>
              </a:rPr>
              <a:pPr eaLnBrk="1"/>
              <a:t>21</a:t>
            </a:fld>
            <a:endParaRPr lang="en-US" altLang="el-GR" sz="1300">
              <a:solidFill>
                <a:srgbClr val="FFFFFF"/>
              </a:solidFill>
              <a:latin typeface="Times New Roman" pitchFamily="16" charset="0"/>
            </a:endParaRPr>
          </a:p>
        </p:txBody>
      </p:sp>
      <p:sp>
        <p:nvSpPr>
          <p:cNvPr id="757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57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051166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5191370-F31B-4547-A223-11DCBE9F2E13}" type="slidenum">
              <a:rPr lang="en-US" altLang="el-GR" sz="1300">
                <a:solidFill>
                  <a:srgbClr val="FFFFFF"/>
                </a:solidFill>
                <a:latin typeface="Times New Roman" pitchFamily="16" charset="0"/>
              </a:rPr>
              <a:pPr eaLnBrk="1"/>
              <a:t>22</a:t>
            </a:fld>
            <a:endParaRPr lang="en-US" altLang="el-GR" sz="1300">
              <a:solidFill>
                <a:srgbClr val="FFFFFF"/>
              </a:solidFill>
              <a:latin typeface="Times New Roman" pitchFamily="16" charset="0"/>
            </a:endParaRPr>
          </a:p>
        </p:txBody>
      </p:sp>
      <p:sp>
        <p:nvSpPr>
          <p:cNvPr id="7680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680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261830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20980A8-32EA-4CAD-9727-EEEC7D6D7258}" type="slidenum">
              <a:rPr lang="en-US" altLang="el-GR" sz="1300">
                <a:solidFill>
                  <a:srgbClr val="FFFFFF"/>
                </a:solidFill>
                <a:latin typeface="Times New Roman" pitchFamily="16" charset="0"/>
              </a:rPr>
              <a:pPr eaLnBrk="1"/>
              <a:t>23</a:t>
            </a:fld>
            <a:endParaRPr lang="en-US" altLang="el-GR" sz="1300">
              <a:solidFill>
                <a:srgbClr val="FFFFFF"/>
              </a:solidFill>
              <a:latin typeface="Times New Roman" pitchFamily="16" charset="0"/>
            </a:endParaRPr>
          </a:p>
        </p:txBody>
      </p:sp>
      <p:sp>
        <p:nvSpPr>
          <p:cNvPr id="7782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782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4686282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85E4ACD6-02FD-4562-BB9A-FF36C7084E53}" type="slidenum">
              <a:rPr lang="en-US" altLang="el-GR" sz="1300">
                <a:solidFill>
                  <a:srgbClr val="FFFFFF"/>
                </a:solidFill>
                <a:latin typeface="Times New Roman" pitchFamily="16" charset="0"/>
              </a:rPr>
              <a:pPr eaLnBrk="1"/>
              <a:t>24</a:t>
            </a:fld>
            <a:endParaRPr lang="en-US" altLang="el-GR" sz="1300">
              <a:solidFill>
                <a:srgbClr val="FFFFFF"/>
              </a:solidFill>
              <a:latin typeface="Times New Roman" pitchFamily="16" charset="0"/>
            </a:endParaRPr>
          </a:p>
        </p:txBody>
      </p:sp>
      <p:sp>
        <p:nvSpPr>
          <p:cNvPr id="7885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885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298006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56F2DE5F-6870-4605-BC8C-6D3D0B61FE29}" type="slidenum">
              <a:rPr lang="en-US" altLang="el-GR" sz="1300">
                <a:solidFill>
                  <a:srgbClr val="FFFFFF"/>
                </a:solidFill>
                <a:latin typeface="Times New Roman" pitchFamily="16" charset="0"/>
              </a:rPr>
              <a:pPr eaLnBrk="1"/>
              <a:t>25</a:t>
            </a:fld>
            <a:endParaRPr lang="en-US" altLang="el-GR" sz="1300">
              <a:solidFill>
                <a:srgbClr val="FFFFFF"/>
              </a:solidFill>
              <a:latin typeface="Times New Roman" pitchFamily="16" charset="0"/>
            </a:endParaRPr>
          </a:p>
        </p:txBody>
      </p:sp>
      <p:sp>
        <p:nvSpPr>
          <p:cNvPr id="798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7987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644035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82B37C1-797E-4714-A2BF-81049C50E68D}" type="slidenum">
              <a:rPr lang="en-US" altLang="el-GR" sz="1300">
                <a:solidFill>
                  <a:srgbClr val="FFFFFF"/>
                </a:solidFill>
                <a:latin typeface="Times New Roman" pitchFamily="16" charset="0"/>
              </a:rPr>
              <a:pPr eaLnBrk="1"/>
              <a:t>26</a:t>
            </a:fld>
            <a:endParaRPr lang="en-US" altLang="el-GR" sz="1300">
              <a:solidFill>
                <a:srgbClr val="FFFFFF"/>
              </a:solidFill>
              <a:latin typeface="Times New Roman" pitchFamily="16" charset="0"/>
            </a:endParaRPr>
          </a:p>
        </p:txBody>
      </p:sp>
      <p:sp>
        <p:nvSpPr>
          <p:cNvPr id="8089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090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185056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6E4BCD73-4DDE-4715-8C53-AD71812738D2}" type="slidenum">
              <a:rPr lang="en-US" altLang="el-GR" sz="1300">
                <a:solidFill>
                  <a:srgbClr val="FFFFFF"/>
                </a:solidFill>
                <a:latin typeface="Times New Roman" pitchFamily="16" charset="0"/>
              </a:rPr>
              <a:pPr eaLnBrk="1"/>
              <a:t>27</a:t>
            </a:fld>
            <a:endParaRPr lang="en-US" altLang="el-GR" sz="1300">
              <a:solidFill>
                <a:srgbClr val="FFFFFF"/>
              </a:solidFill>
              <a:latin typeface="Times New Roman" pitchFamily="16" charset="0"/>
            </a:endParaRPr>
          </a:p>
        </p:txBody>
      </p:sp>
      <p:sp>
        <p:nvSpPr>
          <p:cNvPr id="81923"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1924"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194122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20B46CC2-0CD3-490B-AEE8-B8808CE62353}" type="slidenum">
              <a:rPr lang="en-US" altLang="el-GR" sz="1300">
                <a:solidFill>
                  <a:srgbClr val="FFFFFF"/>
                </a:solidFill>
                <a:latin typeface="Times New Roman" pitchFamily="16" charset="0"/>
              </a:rPr>
              <a:pPr eaLnBrk="1"/>
              <a:t>28</a:t>
            </a:fld>
            <a:endParaRPr lang="en-US" altLang="el-GR" sz="1300">
              <a:solidFill>
                <a:srgbClr val="FFFFFF"/>
              </a:solidFill>
              <a:latin typeface="Times New Roman" pitchFamily="16" charset="0"/>
            </a:endParaRPr>
          </a:p>
        </p:txBody>
      </p:sp>
      <p:sp>
        <p:nvSpPr>
          <p:cNvPr id="8294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294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37621579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EF12EF79-A8C1-4891-BEB4-6C15FC6675C7}" type="slidenum">
              <a:rPr lang="en-US" altLang="el-GR" sz="1300">
                <a:solidFill>
                  <a:srgbClr val="FFFFFF"/>
                </a:solidFill>
                <a:latin typeface="Times New Roman" pitchFamily="16" charset="0"/>
              </a:rPr>
              <a:pPr eaLnBrk="1"/>
              <a:t>29</a:t>
            </a:fld>
            <a:endParaRPr lang="en-US" altLang="el-GR" sz="1300">
              <a:solidFill>
                <a:srgbClr val="FFFFFF"/>
              </a:solidFill>
              <a:latin typeface="Times New Roman" pitchFamily="16" charset="0"/>
            </a:endParaRPr>
          </a:p>
        </p:txBody>
      </p:sp>
      <p:sp>
        <p:nvSpPr>
          <p:cNvPr id="8397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397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104878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9A0E97D1-295C-4E96-A625-0A0BF43C5659}" type="slidenum">
              <a:rPr lang="en-US" altLang="el-GR" sz="1300">
                <a:solidFill>
                  <a:srgbClr val="FFFFFF"/>
                </a:solidFill>
                <a:latin typeface="Times New Roman" pitchFamily="16" charset="0"/>
              </a:rPr>
              <a:pPr eaLnBrk="1"/>
              <a:t>30</a:t>
            </a:fld>
            <a:endParaRPr lang="en-US" altLang="el-GR" sz="1300">
              <a:solidFill>
                <a:srgbClr val="FFFFFF"/>
              </a:solidFill>
              <a:latin typeface="Times New Roman" pitchFamily="16" charset="0"/>
            </a:endParaRPr>
          </a:p>
        </p:txBody>
      </p:sp>
      <p:sp>
        <p:nvSpPr>
          <p:cNvPr id="8499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499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91579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5F0C73DF-339C-41FB-AC05-80F312B9A07D}" type="slidenum">
              <a:rPr lang="en-US" altLang="el-GR" sz="1300">
                <a:solidFill>
                  <a:srgbClr val="FFFFFF"/>
                </a:solidFill>
                <a:latin typeface="Times New Roman" pitchFamily="16" charset="0"/>
              </a:rPr>
              <a:pPr eaLnBrk="1"/>
              <a:t>3</a:t>
            </a:fld>
            <a:endParaRPr lang="en-US" altLang="el-GR" sz="1300">
              <a:solidFill>
                <a:srgbClr val="FFFFFF"/>
              </a:solidFill>
              <a:latin typeface="Times New Roman" pitchFamily="16" charset="0"/>
            </a:endParaRPr>
          </a:p>
        </p:txBody>
      </p:sp>
      <p:sp>
        <p:nvSpPr>
          <p:cNvPr id="5017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671814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2A346C8-D86A-4447-9448-F7D19DD68F55}" type="slidenum">
              <a:rPr lang="en-US" altLang="el-GR" sz="1300">
                <a:solidFill>
                  <a:srgbClr val="FFFFFF"/>
                </a:solidFill>
                <a:latin typeface="Times New Roman" pitchFamily="16" charset="0"/>
              </a:rPr>
              <a:pPr eaLnBrk="1"/>
              <a:t>31</a:t>
            </a:fld>
            <a:endParaRPr lang="en-US" altLang="el-GR" sz="1300">
              <a:solidFill>
                <a:srgbClr val="FFFFFF"/>
              </a:solidFill>
              <a:latin typeface="Times New Roman" pitchFamily="16" charset="0"/>
            </a:endParaRPr>
          </a:p>
        </p:txBody>
      </p:sp>
      <p:sp>
        <p:nvSpPr>
          <p:cNvPr id="8601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8602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464452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 Θέση εικόνας διαφάνειας"/>
          <p:cNvSpPr>
            <a:spLocks noGrp="1" noRot="1" noChangeAspect="1" noTextEdit="1"/>
          </p:cNvSpPr>
          <p:nvPr>
            <p:ph type="sldImg"/>
          </p:nvPr>
        </p:nvSpPr>
        <p:spPr/>
      </p:sp>
      <p:sp>
        <p:nvSpPr>
          <p:cNvPr id="870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87044" name="3 - Θέση αριθμού διαφάνειας"/>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D5EF2C75-7015-4B97-B417-551EF7ABFBC4}" type="slidenum">
              <a:rPr lang="en-US" altLang="el-GR" sz="1300">
                <a:solidFill>
                  <a:srgbClr val="FFFFFF"/>
                </a:solidFill>
                <a:latin typeface="Times New Roman" pitchFamily="16" charset="0"/>
              </a:rPr>
              <a:pPr eaLnBrk="1"/>
              <a:t>32</a:t>
            </a:fld>
            <a:endParaRPr lang="en-US" altLang="el-GR" sz="1300">
              <a:solidFill>
                <a:srgbClr val="FFFFFF"/>
              </a:solidFill>
              <a:latin typeface="Times New Roman" pitchFamily="16" charset="0"/>
            </a:endParaRPr>
          </a:p>
        </p:txBody>
      </p:sp>
    </p:spTree>
    <p:extLst>
      <p:ext uri="{BB962C8B-B14F-4D97-AF65-F5344CB8AC3E}">
        <p14:creationId xmlns:p14="http://schemas.microsoft.com/office/powerpoint/2010/main" val="1574867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21451231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48EDCCD9-9FE7-4E18-8909-69E2727D667B}" type="slidenum">
              <a:rPr lang="en-US" altLang="el-GR" sz="1300">
                <a:solidFill>
                  <a:srgbClr val="FFFFFF"/>
                </a:solidFill>
                <a:latin typeface="Times New Roman" pitchFamily="16" charset="0"/>
              </a:rPr>
              <a:pPr eaLnBrk="1"/>
              <a:t>4</a:t>
            </a:fld>
            <a:endParaRPr lang="en-US" altLang="el-GR" sz="1300">
              <a:solidFill>
                <a:srgbClr val="FFFFFF"/>
              </a:solidFill>
              <a:latin typeface="Times New Roman" pitchFamily="16" charset="0"/>
            </a:endParaRPr>
          </a:p>
        </p:txBody>
      </p:sp>
      <p:sp>
        <p:nvSpPr>
          <p:cNvPr id="53251"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3252"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436801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2E9A1D1D-13A4-4974-A546-2A94FFC38461}" type="slidenum">
              <a:rPr lang="en-US" altLang="el-GR" sz="1300">
                <a:solidFill>
                  <a:srgbClr val="FFFFFF"/>
                </a:solidFill>
                <a:latin typeface="Times New Roman" pitchFamily="16" charset="0"/>
              </a:rPr>
              <a:pPr eaLnBrk="1"/>
              <a:t>5</a:t>
            </a:fld>
            <a:endParaRPr lang="en-US" altLang="el-GR" sz="1300">
              <a:solidFill>
                <a:srgbClr val="FFFFFF"/>
              </a:solidFill>
              <a:latin typeface="Times New Roman" pitchFamily="16" charset="0"/>
            </a:endParaRPr>
          </a:p>
        </p:txBody>
      </p:sp>
      <p:sp>
        <p:nvSpPr>
          <p:cNvPr id="5427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427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154765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ADDAECD4-3517-4A12-874E-30D2C667DD94}" type="slidenum">
              <a:rPr lang="en-US" altLang="el-GR" sz="1300">
                <a:solidFill>
                  <a:srgbClr val="FFFFFF"/>
                </a:solidFill>
                <a:latin typeface="Times New Roman" pitchFamily="16" charset="0"/>
              </a:rPr>
              <a:pPr eaLnBrk="1"/>
              <a:t>6</a:t>
            </a:fld>
            <a:endParaRPr lang="en-US" altLang="el-GR" sz="1300">
              <a:solidFill>
                <a:srgbClr val="FFFFFF"/>
              </a:solidFill>
              <a:latin typeface="Times New Roman" pitchFamily="16" charset="0"/>
            </a:endParaRPr>
          </a:p>
        </p:txBody>
      </p:sp>
      <p:sp>
        <p:nvSpPr>
          <p:cNvPr id="5529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1035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20EE4B89-4537-476A-8AD5-6CC1A474158E}" type="slidenum">
              <a:rPr lang="en-US" altLang="el-GR" sz="1300">
                <a:solidFill>
                  <a:srgbClr val="FFFFFF"/>
                </a:solidFill>
                <a:latin typeface="Times New Roman" pitchFamily="16" charset="0"/>
              </a:rPr>
              <a:pPr eaLnBrk="1"/>
              <a:t>7</a:t>
            </a:fld>
            <a:endParaRPr lang="en-US" altLang="el-GR" sz="1300">
              <a:solidFill>
                <a:srgbClr val="FFFFFF"/>
              </a:solidFill>
              <a:latin typeface="Times New Roman" pitchFamily="16" charset="0"/>
            </a:endParaRPr>
          </a:p>
        </p:txBody>
      </p:sp>
      <p:sp>
        <p:nvSpPr>
          <p:cNvPr id="57347"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7348"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4021941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F29832C5-6446-4D1C-998B-4BDEDE797C85}" type="slidenum">
              <a:rPr lang="en-US" altLang="el-GR" sz="1300">
                <a:solidFill>
                  <a:srgbClr val="FFFFFF"/>
                </a:solidFill>
                <a:latin typeface="Times New Roman" pitchFamily="16" charset="0"/>
              </a:rPr>
              <a:pPr eaLnBrk="1"/>
              <a:t>8</a:t>
            </a:fld>
            <a:endParaRPr lang="en-US" altLang="el-GR" sz="1300">
              <a:solidFill>
                <a:srgbClr val="FFFFFF"/>
              </a:solidFill>
              <a:latin typeface="Times New Roman" pitchFamily="16" charset="0"/>
            </a:endParaRPr>
          </a:p>
        </p:txBody>
      </p:sp>
      <p:sp>
        <p:nvSpPr>
          <p:cNvPr id="59395"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5921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87633" algn="l"/>
                <a:tab pos="1375265" algn="l"/>
                <a:tab pos="2062898" algn="l"/>
                <a:tab pos="2750530" algn="l"/>
              </a:tabLst>
              <a:defRPr sz="2300">
                <a:solidFill>
                  <a:schemeClr val="bg1"/>
                </a:solidFill>
                <a:latin typeface="Arial" charset="0"/>
                <a:ea typeface="msmincho" charset="0"/>
                <a:cs typeface="msmincho" charset="0"/>
              </a:defRPr>
            </a:lvl1pPr>
            <a:lvl2pPr eaLnBrk="0">
              <a:tabLst>
                <a:tab pos="687633" algn="l"/>
                <a:tab pos="1375265" algn="l"/>
                <a:tab pos="2062898" algn="l"/>
                <a:tab pos="2750530" algn="l"/>
              </a:tabLst>
              <a:defRPr sz="2300">
                <a:solidFill>
                  <a:schemeClr val="bg1"/>
                </a:solidFill>
                <a:latin typeface="Arial" charset="0"/>
                <a:ea typeface="msmincho" charset="0"/>
                <a:cs typeface="msmincho" charset="0"/>
              </a:defRPr>
            </a:lvl2pPr>
            <a:lvl3pPr eaLnBrk="0">
              <a:tabLst>
                <a:tab pos="687633" algn="l"/>
                <a:tab pos="1375265" algn="l"/>
                <a:tab pos="2062898" algn="l"/>
                <a:tab pos="2750530" algn="l"/>
              </a:tabLst>
              <a:defRPr sz="2300">
                <a:solidFill>
                  <a:schemeClr val="bg1"/>
                </a:solidFill>
                <a:latin typeface="Arial" charset="0"/>
                <a:ea typeface="msmincho" charset="0"/>
                <a:cs typeface="msmincho" charset="0"/>
              </a:defRPr>
            </a:lvl3pPr>
            <a:lvl4pPr eaLnBrk="0">
              <a:tabLst>
                <a:tab pos="687633" algn="l"/>
                <a:tab pos="1375265" algn="l"/>
                <a:tab pos="2062898" algn="l"/>
                <a:tab pos="2750530" algn="l"/>
              </a:tabLst>
              <a:defRPr sz="2300">
                <a:solidFill>
                  <a:schemeClr val="bg1"/>
                </a:solidFill>
                <a:latin typeface="Arial" charset="0"/>
                <a:ea typeface="msmincho" charset="0"/>
                <a:cs typeface="msmincho" charset="0"/>
              </a:defRPr>
            </a:lvl4pPr>
            <a:lvl5pPr eaLnBrk="0">
              <a:tabLst>
                <a:tab pos="687633" algn="l"/>
                <a:tab pos="1375265" algn="l"/>
                <a:tab pos="2062898" algn="l"/>
                <a:tab pos="2750530" algn="l"/>
              </a:tabLst>
              <a:defRPr sz="2300">
                <a:solidFill>
                  <a:schemeClr val="bg1"/>
                </a:solidFill>
                <a:latin typeface="Arial" charset="0"/>
                <a:ea typeface="msmincho" charset="0"/>
                <a:cs typeface="msmincho" charset="0"/>
              </a:defRPr>
            </a:lvl5pPr>
            <a:lvl6pPr marL="2388619"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6pPr>
            <a:lvl7pPr marL="2822913"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7pPr>
            <a:lvl8pPr marL="3257207"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8pPr>
            <a:lvl9pPr marL="3691501" indent="-217147" defTabSz="683109" eaLnBrk="0" fontAlgn="base" hangingPunct="0">
              <a:lnSpc>
                <a:spcPct val="93000"/>
              </a:lnSpc>
              <a:spcBef>
                <a:spcPct val="0"/>
              </a:spcBef>
              <a:spcAft>
                <a:spcPct val="0"/>
              </a:spcAft>
              <a:buClr>
                <a:srgbClr val="000000"/>
              </a:buClr>
              <a:buSzPct val="100000"/>
              <a:buFont typeface="Times New Roman" pitchFamily="16" charset="0"/>
              <a:tabLst>
                <a:tab pos="687633" algn="l"/>
                <a:tab pos="1375265" algn="l"/>
                <a:tab pos="2062898" algn="l"/>
                <a:tab pos="2750530" algn="l"/>
              </a:tabLst>
              <a:defRPr sz="2300">
                <a:solidFill>
                  <a:schemeClr val="bg1"/>
                </a:solidFill>
                <a:latin typeface="Arial" charset="0"/>
                <a:ea typeface="msmincho" charset="0"/>
                <a:cs typeface="msmincho" charset="0"/>
              </a:defRPr>
            </a:lvl9pPr>
          </a:lstStyle>
          <a:p>
            <a:pPr eaLnBrk="1"/>
            <a:fld id="{17909EE1-C9D0-4230-B680-F36E9F56A6A1}" type="slidenum">
              <a:rPr lang="en-US" altLang="el-GR" sz="1300">
                <a:solidFill>
                  <a:srgbClr val="FFFFFF"/>
                </a:solidFill>
                <a:latin typeface="Times New Roman" pitchFamily="16" charset="0"/>
              </a:rPr>
              <a:pPr eaLnBrk="1"/>
              <a:t>9</a:t>
            </a:fld>
            <a:endParaRPr lang="en-US" altLang="el-GR" sz="1300">
              <a:solidFill>
                <a:srgbClr val="FFFFFF"/>
              </a:solidFill>
              <a:latin typeface="Times New Roman" pitchFamily="16" charset="0"/>
            </a:endParaRPr>
          </a:p>
        </p:txBody>
      </p:sp>
      <p:sp>
        <p:nvSpPr>
          <p:cNvPr id="60419" name="Rectangle 1"/>
          <p:cNvSpPr>
            <a:spLocks noGrp="1" noRot="1" noChangeAspect="1" noChangeArrowheads="1" noTextEdit="1"/>
          </p:cNvSpPr>
          <p:nvPr>
            <p:ph type="sldImg"/>
          </p:nvPr>
        </p:nvSpPr>
        <p:spPr>
          <a:xfrm>
            <a:off x="993775" y="777875"/>
            <a:ext cx="5114925" cy="3836988"/>
          </a:xfrm>
          <a:solidFill>
            <a:srgbClr val="FFFFFF"/>
          </a:solidFill>
          <a:ln>
            <a:solidFill>
              <a:srgbClr val="000000"/>
            </a:solidFill>
            <a:miter lim="800000"/>
            <a:headEnd/>
            <a:tailEnd/>
          </a:ln>
        </p:spPr>
      </p:sp>
      <p:sp>
        <p:nvSpPr>
          <p:cNvPr id="60420" name="Rectangle 2"/>
          <p:cNvSpPr>
            <a:spLocks noGrp="1" noChangeArrowheads="1"/>
          </p:cNvSpPr>
          <p:nvPr>
            <p:ph type="body" idx="1"/>
          </p:nvPr>
        </p:nvSpPr>
        <p:spPr>
          <a:xfrm>
            <a:off x="710108" y="4861252"/>
            <a:ext cx="5683847" cy="46059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val="218803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Προσαρμοσμένη διάταξ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6481" y="273629"/>
            <a:ext cx="8226720" cy="1143480"/>
          </a:xfrm>
        </p:spPr>
        <p:txBody>
          <a:bodyPr/>
          <a:lstStyle/>
          <a:p>
            <a:r>
              <a:rPr lang="el-GR" smtClean="0"/>
              <a:t>Kλικ για επεξεργασία του τίτλου</a:t>
            </a:r>
            <a:endParaRPr lang="el-GR"/>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79F012B-EE30-4A32-AADD-4CDDE3275B2C}" type="slidenum">
              <a:rPr lang="en-US"/>
              <a:pPr>
                <a:defRPr/>
              </a:pPr>
              <a:t>‹#›</a:t>
            </a:fld>
            <a:endParaRPr lang="en-US"/>
          </a:p>
        </p:txBody>
      </p:sp>
    </p:spTree>
    <p:extLst>
      <p:ext uri="{BB962C8B-B14F-4D97-AF65-F5344CB8AC3E}">
        <p14:creationId xmlns:p14="http://schemas.microsoft.com/office/powerpoint/2010/main" val="413790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AABCB75-AB95-4112-ACFB-9BFBAB96D897}" type="slidenum">
              <a:rPr lang="en-US"/>
              <a:pPr>
                <a:defRPr/>
              </a:pPr>
              <a:t>‹#›</a:t>
            </a:fld>
            <a:endParaRPr lang="en-US"/>
          </a:p>
        </p:txBody>
      </p:sp>
    </p:spTree>
    <p:extLst>
      <p:ext uri="{BB962C8B-B14F-4D97-AF65-F5344CB8AC3E}">
        <p14:creationId xmlns:p14="http://schemas.microsoft.com/office/powerpoint/2010/main" val="2288838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noProof="0" dirty="0" err="1" smtClean="0"/>
              <a:t>Click</a:t>
            </a:r>
            <a:r>
              <a:rPr lang="el-GR" noProof="0" dirty="0" smtClean="0"/>
              <a:t> </a:t>
            </a:r>
            <a:r>
              <a:rPr lang="el-GR" noProof="0" dirty="0" err="1" smtClean="0"/>
              <a:t>to</a:t>
            </a:r>
            <a:r>
              <a:rPr lang="el-GR" noProof="0" dirty="0" smtClean="0"/>
              <a:t> </a:t>
            </a:r>
            <a:r>
              <a:rPr lang="el-GR" noProof="0" dirty="0" err="1" smtClean="0"/>
              <a:t>edit</a:t>
            </a:r>
            <a:r>
              <a:rPr lang="el-GR" noProof="0" dirty="0" smtClean="0"/>
              <a:t> </a:t>
            </a:r>
            <a:r>
              <a:rPr lang="el-GR" noProof="0" dirty="0" err="1" smtClean="0"/>
              <a:t>Master</a:t>
            </a:r>
            <a:r>
              <a:rPr lang="el-GR" noProof="0" dirty="0" smtClean="0"/>
              <a:t> </a:t>
            </a:r>
            <a:r>
              <a:rPr lang="el-GR" noProof="0" dirty="0" err="1" smtClean="0"/>
              <a:t>text</a:t>
            </a:r>
            <a:r>
              <a:rPr lang="el-GR" noProof="0" dirty="0" smtClean="0"/>
              <a:t> </a:t>
            </a:r>
            <a:r>
              <a:rPr lang="el-GR" noProof="0" dirty="0" err="1" smtClean="0"/>
              <a:t>styles</a:t>
            </a:r>
            <a:endParaRPr lang="el-GR" noProof="0" dirty="0" smtClean="0"/>
          </a:p>
          <a:p>
            <a:pPr lvl="1"/>
            <a:r>
              <a:rPr lang="el-GR" noProof="0" dirty="0" err="1" smtClean="0"/>
              <a:t>Second</a:t>
            </a:r>
            <a:r>
              <a:rPr lang="el-GR" noProof="0" dirty="0" smtClean="0"/>
              <a:t> </a:t>
            </a:r>
            <a:r>
              <a:rPr lang="el-GR" noProof="0" dirty="0" err="1" smtClean="0"/>
              <a:t>level</a:t>
            </a:r>
            <a:endParaRPr lang="el-GR" noProof="0" dirty="0" smtClean="0"/>
          </a:p>
          <a:p>
            <a:pPr lvl="2"/>
            <a:r>
              <a:rPr lang="el-GR" noProof="0" dirty="0" err="1" smtClean="0"/>
              <a:t>Third</a:t>
            </a:r>
            <a:r>
              <a:rPr lang="el-GR" noProof="0" dirty="0" smtClean="0"/>
              <a:t> </a:t>
            </a:r>
            <a:r>
              <a:rPr lang="el-GR" noProof="0" dirty="0" err="1" smtClean="0"/>
              <a:t>level</a:t>
            </a:r>
            <a:endParaRPr lang="el-GR" noProof="0" dirty="0" smtClean="0"/>
          </a:p>
          <a:p>
            <a:pPr lvl="3"/>
            <a:r>
              <a:rPr lang="el-GR" noProof="0" dirty="0" err="1" smtClean="0"/>
              <a:t>Fourth</a:t>
            </a:r>
            <a:r>
              <a:rPr lang="el-GR" noProof="0" dirty="0" smtClean="0"/>
              <a:t> </a:t>
            </a:r>
            <a:r>
              <a:rPr lang="el-GR" noProof="0" dirty="0" err="1" smtClean="0"/>
              <a:t>level</a:t>
            </a:r>
            <a:endParaRPr lang="el-GR" noProof="0" dirty="0" smtClean="0"/>
          </a:p>
          <a:p>
            <a:pPr lvl="4"/>
            <a:r>
              <a:rPr lang="el-GR" noProof="0" dirty="0" err="1" smtClean="0"/>
              <a:t>Fifth</a:t>
            </a:r>
            <a:r>
              <a:rPr lang="el-GR" noProof="0" dirty="0" smtClean="0"/>
              <a:t> </a:t>
            </a:r>
            <a:r>
              <a:rPr lang="el-GR" noProof="0" dirty="0" err="1" smtClean="0"/>
              <a:t>level</a:t>
            </a:r>
            <a:endParaRPr lang="el-GR"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Εισαγωγή στην </a:t>
            </a:r>
            <a:r>
              <a:rPr lang="el-GR" sz="4400" b="1" dirty="0" err="1" smtClean="0">
                <a:solidFill>
                  <a:schemeClr val="tx1"/>
                </a:solidFill>
                <a:latin typeface="+mn-lt"/>
              </a:rPr>
              <a:t>Αρχειονομία</a:t>
            </a:r>
            <a:endParaRPr lang="el-GR" sz="4400" b="1" dirty="0" smtClean="0">
              <a:solidFill>
                <a:schemeClr val="tx1"/>
              </a:solidFill>
              <a:latin typeface="+mn-lt"/>
            </a:endParaRPr>
          </a:p>
        </p:txBody>
      </p:sp>
      <p:sp>
        <p:nvSpPr>
          <p:cNvPr id="3" name="Υπότιτλος 2"/>
          <p:cNvSpPr>
            <a:spLocks noGrp="1"/>
          </p:cNvSpPr>
          <p:nvPr>
            <p:ph type="subTitle" idx="1"/>
          </p:nvPr>
        </p:nvSpPr>
        <p:spPr>
          <a:xfrm>
            <a:off x="251520" y="3096543"/>
            <a:ext cx="8640960" cy="1752600"/>
          </a:xfrm>
        </p:spPr>
        <p:txBody>
          <a:bodyPr>
            <a:normAutofit fontScale="85000" lnSpcReduction="20000"/>
          </a:bodyPr>
          <a:lstStyle/>
          <a:p>
            <a:r>
              <a:rPr lang="el-GR" b="1" dirty="0" smtClean="0"/>
              <a:t>Ενότητα </a:t>
            </a:r>
            <a:r>
              <a:rPr lang="en-US" b="1" dirty="0" smtClean="0"/>
              <a:t>2</a:t>
            </a:r>
            <a:r>
              <a:rPr lang="el-GR" dirty="0" smtClean="0"/>
              <a:t>:</a:t>
            </a:r>
            <a:r>
              <a:rPr lang="en-US" dirty="0" smtClean="0"/>
              <a:t> </a:t>
            </a:r>
            <a:r>
              <a:rPr lang="el-GR" dirty="0"/>
              <a:t>Η αρχή των τριών ηλικιών</a:t>
            </a:r>
            <a:endParaRPr lang="en-US" dirty="0"/>
          </a:p>
          <a:p>
            <a:endParaRPr lang="en-US" dirty="0" smtClean="0"/>
          </a:p>
          <a:p>
            <a:r>
              <a:rPr lang="el-GR" dirty="0" smtClean="0"/>
              <a:t>Γιώργος Γιαννακόπουλος</a:t>
            </a:r>
          </a:p>
          <a:p>
            <a:r>
              <a:rPr lang="el-GR" dirty="0" smtClean="0"/>
              <a:t>Τμήμα</a:t>
            </a:r>
            <a:r>
              <a:rPr lang="en-US" dirty="0" smtClean="0"/>
              <a:t> </a:t>
            </a:r>
            <a:r>
              <a:rPr lang="el-GR" dirty="0" smtClean="0"/>
              <a:t>Βιβλιοθηκονομίας και Συστημάτων Πληροφόρησης</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66050962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Ενιαία αρχειονομία</a:t>
            </a:r>
          </a:p>
        </p:txBody>
      </p:sp>
      <p:sp>
        <p:nvSpPr>
          <p:cNvPr id="17411" name="Rectangle 2"/>
          <p:cNvSpPr>
            <a:spLocks noGrp="1" noChangeArrowheads="1"/>
          </p:cNvSpPr>
          <p:nvPr>
            <p:ph idx="1"/>
          </p:nvPr>
        </p:nvSpPr>
        <p:spPr/>
        <p:txBody>
          <a:bodyPr tIns="25602" anchor="ctr">
            <a:normAutofit/>
          </a:bodyP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Ενιαίος επαγγελματικός κλάδος γύρω από ένα κοινό αντικείμενο: τη διαχείριση των αρχειακών πληροφοριών από τη γέννηση μέχρι την ερευνητική τους εκμετάλλευση (από τη διοίκηση ως την έρευνα).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5741977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a:t>Η Αρχή των τριών </a:t>
            </a:r>
            <a:r>
              <a:rPr lang="el-GR" dirty="0" smtClean="0"/>
              <a:t>ηλικιών</a:t>
            </a:r>
            <a:endParaRPr lang="el-GR" dirty="0"/>
          </a:p>
        </p:txBody>
      </p:sp>
    </p:spTree>
    <p:extLst>
      <p:ext uri="{BB962C8B-B14F-4D97-AF65-F5344CB8AC3E}">
        <p14:creationId xmlns:p14="http://schemas.microsoft.com/office/powerpoint/2010/main" val="141352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Η αρχή των τριών ηλικ</a:t>
            </a:r>
            <a:r>
              <a:rPr lang="el-GR" altLang="el-GR" smtClean="0"/>
              <a:t>ι</a:t>
            </a:r>
            <a:r>
              <a:rPr lang="en-US" altLang="el-GR" smtClean="0"/>
              <a:t>ών</a:t>
            </a:r>
          </a:p>
        </p:txBody>
      </p:sp>
      <p:sp>
        <p:nvSpPr>
          <p:cNvPr id="22531" name="Rectangle 2"/>
          <p:cNvSpPr>
            <a:spLocks noGrp="1" noChangeArrowheads="1"/>
          </p:cNvSpPr>
          <p:nvPr>
            <p:ph idx="1"/>
          </p:nvPr>
        </p:nvSpPr>
        <p:spPr/>
        <p:txBody>
          <a:bodyPr>
            <a:normAutofit fontScale="92500"/>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3000" dirty="0" smtClean="0"/>
              <a:t>Αποτελεί τον πυρήνα της αρχειακής μεθοδολογίας.</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3000" dirty="0" smtClean="0"/>
              <a:t>Πρόκειται για μια θεμελιώδη αρχή, η οποία έχει προκύψει από την εμπειρία και πάνω στην οποία στηρίζονται πλήθος αρχειακών πρακτικών.</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3000" dirty="0" smtClean="0"/>
              <a:t>Σύμφωνα με την αρχή αυτή, τα τεκμήρια ενός οργανισμού διακρίνονται σε τρεις κατηγορίες – ηλικίες:</a:t>
            </a:r>
          </a:p>
          <a:p>
            <a:pPr marL="895350" lvl="1" indent="-352425">
              <a:buClr>
                <a:schemeClr val="tx1"/>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Ενεργά</a:t>
            </a:r>
            <a:r>
              <a:rPr lang="en-US" altLang="el-GR" sz="2600" dirty="0" smtClean="0"/>
              <a:t>.</a:t>
            </a:r>
            <a:endParaRPr lang="el-GR" altLang="el-GR" sz="2600" dirty="0" smtClean="0"/>
          </a:p>
          <a:p>
            <a:pPr marL="895350" lvl="1" indent="-352425">
              <a:buClr>
                <a:schemeClr val="tx1"/>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err="1" smtClean="0"/>
              <a:t>Ημιενεργά</a:t>
            </a:r>
            <a:r>
              <a:rPr lang="en-US" altLang="el-GR" sz="2600" dirty="0" smtClean="0"/>
              <a:t>.</a:t>
            </a:r>
            <a:endParaRPr lang="el-GR" altLang="el-GR" sz="2600" dirty="0" smtClean="0"/>
          </a:p>
          <a:p>
            <a:pPr marL="895350" lvl="1" indent="-352425">
              <a:buClr>
                <a:schemeClr val="tx1"/>
              </a:buClr>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600" dirty="0" smtClean="0"/>
              <a:t>Ιστορικά</a:t>
            </a:r>
            <a:r>
              <a:rPr lang="en-US" altLang="el-GR" sz="2600" dirty="0" smtClean="0"/>
              <a:t>.</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557145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κατηγορίες – ηλικίες των τεκμηρίων</a:t>
            </a:r>
          </a:p>
        </p:txBody>
      </p:sp>
      <p:sp>
        <p:nvSpPr>
          <p:cNvPr id="23555" name="Rectangle 2"/>
          <p:cNvSpPr>
            <a:spLocks noGrp="1" noChangeArrowheads="1"/>
          </p:cNvSpPr>
          <p:nvPr>
            <p:ph idx="1"/>
          </p:nvPr>
        </p:nvSpPr>
        <p:spPr>
          <a:xfrm>
            <a:off x="457200" y="1196752"/>
            <a:ext cx="8219256" cy="5040560"/>
          </a:xfrm>
        </p:spPr>
        <p:txBody>
          <a:bodyPr>
            <a:noAutofit/>
          </a:bodyPr>
          <a:lstStyle/>
          <a:p>
            <a:pPr marL="361950" indent="-361950">
              <a:lnSpc>
                <a:spcPct val="110000"/>
              </a:lnSpc>
              <a:buClr>
                <a:schemeClr val="tx1"/>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Ενεργά:</a:t>
            </a:r>
          </a:p>
          <a:p>
            <a:pPr marL="361950" lvl="1" indent="0">
              <a:lnSpc>
                <a:spcPct val="110000"/>
              </a:lnSpc>
              <a:buClr>
                <a:schemeClr val="tx1"/>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Τα τεκμήρια τα οποία χρησιμεύουν στις τρέχουσες υποθέσεις του οργανισμού.</a:t>
            </a:r>
          </a:p>
          <a:p>
            <a:pPr marL="361950" indent="-361950">
              <a:lnSpc>
                <a:spcPct val="110000"/>
              </a:lnSpc>
              <a:spcBef>
                <a:spcPts val="1200"/>
              </a:spcBef>
              <a:buClr>
                <a:schemeClr val="tx1"/>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err="1" smtClean="0"/>
              <a:t>Ημιενεργά</a:t>
            </a:r>
            <a:r>
              <a:rPr lang="el-GR" altLang="el-GR" sz="2800" dirty="0" smtClean="0"/>
              <a:t>:</a:t>
            </a:r>
          </a:p>
          <a:p>
            <a:pPr marL="361950" lvl="1" indent="0">
              <a:lnSpc>
                <a:spcPct val="110000"/>
              </a:lnSpc>
              <a:buClr>
                <a:schemeClr val="tx1"/>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Τα τεκμήρια των οποίων η υπηρεσιακή χρησιμότητα δεν έχει λήξει ακόμα, ωστόσο χρησιμοποιούνται πολύ σπάνια από τη διοίκηση.</a:t>
            </a:r>
          </a:p>
          <a:p>
            <a:pPr marL="361950" indent="-361950">
              <a:lnSpc>
                <a:spcPct val="110000"/>
              </a:lnSpc>
              <a:spcBef>
                <a:spcPts val="1200"/>
              </a:spcBef>
              <a:buClr>
                <a:schemeClr val="tx1"/>
              </a:buClr>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Ιστορικά:</a:t>
            </a:r>
          </a:p>
          <a:p>
            <a:pPr marL="361950" lvl="1" indent="0">
              <a:lnSpc>
                <a:spcPct val="110000"/>
              </a:lnSpc>
              <a:buClr>
                <a:schemeClr val="tx1"/>
              </a:buClr>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Τα τεκμήρια των οποίων έχει λήξει η υπηρεσιακή χρησιμότητα και φυλάσσονται πλέον για ερευνητικούς μόνο λόγους.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064204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Βασικό κριτήριο διάκρισης των τεκμηρίων</a:t>
            </a:r>
          </a:p>
        </p:txBody>
      </p:sp>
      <p:sp>
        <p:nvSpPr>
          <p:cNvPr id="24579" name="Rectangle 2"/>
          <p:cNvSpPr>
            <a:spLocks noGrp="1" noChangeArrowheads="1"/>
          </p:cNvSpPr>
          <p:nvPr>
            <p:ph idx="1"/>
          </p:nvPr>
        </p:nvSpPr>
        <p:spPr/>
        <p:txBody>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υπηρεσιακή χρησιμότητα.</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αρχική διατύπωση της αρχής θα μπορούσε να ήταν:</a:t>
            </a:r>
          </a:p>
          <a:p>
            <a:pPr marL="1504095" lvl="1" indent="-457200">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Διοικητικώς ενεργά</a:t>
            </a:r>
            <a:r>
              <a:rPr lang="en-US" altLang="el-GR" dirty="0" smtClean="0"/>
              <a:t>.</a:t>
            </a:r>
            <a:endParaRPr lang="el-GR" altLang="el-GR" dirty="0" smtClean="0"/>
          </a:p>
          <a:p>
            <a:pPr marL="1504095" lvl="1" indent="-457200">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Διοικητικώς </a:t>
            </a:r>
            <a:r>
              <a:rPr lang="el-GR" altLang="el-GR" dirty="0" err="1" smtClean="0"/>
              <a:t>ημιενεργά</a:t>
            </a:r>
            <a:r>
              <a:rPr lang="en-US" altLang="el-GR" dirty="0" smtClean="0"/>
              <a:t>.</a:t>
            </a:r>
            <a:endParaRPr lang="el-GR" altLang="el-GR" dirty="0" smtClean="0"/>
          </a:p>
          <a:p>
            <a:pPr marL="1504095" lvl="1" indent="-457200">
              <a:buSzPct val="7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Διοικητικώς ανενεργά</a:t>
            </a:r>
            <a:r>
              <a:rPr lang="en-US" altLang="el-GR" dirty="0" smtClean="0"/>
              <a:t>.</a:t>
            </a:r>
            <a:endParaRPr lang="el-GR" altLang="el-GR" dirty="0" smtClean="0"/>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Το κρίσιμο σημείο, το οποίο αποτελεί και την ουσιαστική καινοτομία της θεωρίας, είναι η επισήμανση των </a:t>
            </a:r>
            <a:r>
              <a:rPr lang="el-GR" altLang="el-GR" dirty="0" err="1" smtClean="0"/>
              <a:t>ημιενεργών</a:t>
            </a:r>
            <a:r>
              <a:rPr lang="el-GR" altLang="el-GR" dirty="0" smtClean="0"/>
              <a:t> εγγράφων.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0157248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Ημιενεργά έγγραφα</a:t>
            </a:r>
          </a:p>
        </p:txBody>
      </p:sp>
      <p:sp>
        <p:nvSpPr>
          <p:cNvPr id="2" name="Content Placeholder 1"/>
          <p:cNvSpPr>
            <a:spLocks noGrp="1"/>
          </p:cNvSpPr>
          <p:nvPr>
            <p:ph idx="1"/>
          </p:nvPr>
        </p:nvSpPr>
        <p:spPr/>
        <p:txBody>
          <a:bodyPr/>
          <a:lstStyle/>
          <a:p>
            <a:r>
              <a:rPr lang="el-GR" dirty="0"/>
              <a:t>Ο εντοπισμός των </a:t>
            </a:r>
            <a:r>
              <a:rPr lang="el-GR" dirty="0" err="1"/>
              <a:t>ημιενεργών</a:t>
            </a:r>
            <a:r>
              <a:rPr lang="el-GR" dirty="0"/>
              <a:t> είναι μια καινοτομία με χρηστικά κίνητρα και αποτελέσματα.</a:t>
            </a:r>
          </a:p>
          <a:p>
            <a:r>
              <a:rPr lang="el-GR" dirty="0"/>
              <a:t>Στο κριτήριο της υπηρεσιακής χρησιμότητας προστίθεται η συχνότητα χρήσης.</a:t>
            </a:r>
          </a:p>
          <a:p>
            <a:r>
              <a:rPr lang="el-GR" dirty="0"/>
              <a:t>Η απλή διάκριση, αν το έγγραφο χρησιμοποιείται ή όχι, συμπληρώνεται από τη λεπτομερή διαφοροποίηση: πόσο συχνά χρησιμοποιείται το έγγραφο.</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840567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Πλήθος τεκμηρίων...σπάνια χρησιμοποιούμενων</a:t>
            </a:r>
          </a:p>
        </p:txBody>
      </p:sp>
      <p:sp>
        <p:nvSpPr>
          <p:cNvPr id="26627" name="Rectangle 2"/>
          <p:cNvSpPr>
            <a:spLocks noGrp="1" noChangeArrowheads="1"/>
          </p:cNvSpPr>
          <p:nvPr>
            <p:ph idx="1"/>
          </p:nvPr>
        </p:nvSpPr>
        <p:spPr>
          <a:xfrm>
            <a:off x="457200" y="1484784"/>
            <a:ext cx="8229600" cy="4752528"/>
          </a:xfrm>
        </p:spPr>
        <p:txBody>
          <a:bodyPr>
            <a:normAutofit/>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 ένα οργανισμό υπάρχει πλήθος τεκμηρίων, τα οποία, αν και δε μπορούν να καταστραφούν, χρησιμοποιούνται, ωστόσο, πάρα πολύ σπάνια.</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Οι έρευνες επιβεβαίωσαν αυτή τη πρώτη διαπίστωση.</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Σε μια ενδεικτική μέτρηση ο όγκος των </a:t>
            </a:r>
            <a:r>
              <a:rPr lang="el-GR" altLang="el-GR" sz="2800" dirty="0" err="1" smtClean="0"/>
              <a:t>ημιενεργών</a:t>
            </a:r>
            <a:r>
              <a:rPr lang="el-GR" altLang="el-GR" sz="2800" dirty="0" smtClean="0"/>
              <a:t> τεκμηρίων φθάνει το 44% (σε άλλες περιπτώσεις ξεπερνά το 60%), ενώ τα ενεργά εκτιμώνται σε 33% και τα ανενεργά σε 23%.</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287491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Σχέση οφέλους - κόστους</a:t>
            </a:r>
          </a:p>
        </p:txBody>
      </p:sp>
      <p:sp>
        <p:nvSpPr>
          <p:cNvPr id="27651" name="Rectangle 2"/>
          <p:cNvSpPr>
            <a:spLocks noGrp="1" noChangeArrowheads="1"/>
          </p:cNvSpPr>
          <p:nvPr>
            <p:ph idx="1"/>
          </p:nvPr>
        </p:nvSpPr>
        <p:spPr/>
        <p:txBody>
          <a:bodyPr>
            <a:normAutofit/>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Ένας πολύ σημαντικός χώρος των γραφείων καταλαμβάνεται από έγγραφα που χρησιμοποιούνται σπάνια ή που ενδεχομένως δε χρησιμοποιούνται ποτέ.</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Αβίαστα λοιπόν προέκυψε το πρακτικό μέτρο που συμπληρώνει την αρχή των τριών ηλικιών και το οποίο αναδεικνύει η χρησιμότητά της.</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a:t>
            </a:r>
            <a:r>
              <a:rPr lang="el-GR" altLang="el-GR" sz="2800" dirty="0" err="1" smtClean="0"/>
              <a:t>ημιενεργά</a:t>
            </a:r>
            <a:r>
              <a:rPr lang="el-GR" altLang="el-GR" sz="2800" dirty="0" smtClean="0"/>
              <a:t> τεκμήρια μεταφέρονται σε μια αποθήκη εκτός των γραφείων της διοίκησης και χάρη στην περιγραφή και ταξινόμησή τους είναι δυνατό να εντοπισθούν και να ανακτηθούν.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819163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Τεκμήρια ζωτικής σημασίας</a:t>
            </a:r>
          </a:p>
        </p:txBody>
      </p:sp>
      <p:sp>
        <p:nvSpPr>
          <p:cNvPr id="28675" name="Rectangle 2"/>
          <p:cNvSpPr>
            <a:spLocks noGrp="1" noChangeArrowheads="1"/>
          </p:cNvSpPr>
          <p:nvPr>
            <p:ph idx="1"/>
          </p:nvPr>
        </p:nvSpPr>
        <p:spPr/>
        <p:txBody>
          <a:bodyPr>
            <a:noAutofit/>
          </a:bodyPr>
          <a:lstStyle/>
          <a:p>
            <a:pPr marL="440822">
              <a:lnSpc>
                <a:spcPct val="120000"/>
              </a:lnSpc>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Διακρίνεται μια υποκατηγορία των ενεργών, τα τεκμήρια ζωτικής σημασίας, για τα οποία λαμβάνονται ειδικά μέτρα.</a:t>
            </a:r>
          </a:p>
          <a:p>
            <a:pPr marL="440822">
              <a:lnSpc>
                <a:spcPct val="120000"/>
              </a:lnSpc>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Πρόκειται για πολύτιμα για την ύπαρξη και λειτουργία του οργανισμού τεκμήρια (π.χ. Ιδρυτικά έγγραφα, πρακτικά συνεδριάσεων, τίτλοι ιδιοκτησίας, κλπ.), ενδεχόμενη απώλεια των οποίων συνεπάγεται σημαντικό κόστος σε χρόνο και χρήματα για τον οργανισμό.</a:t>
            </a:r>
          </a:p>
          <a:p>
            <a:pPr marL="440822">
              <a:lnSpc>
                <a:spcPct val="120000"/>
              </a:lnSpc>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Προστατεύονται είτε με την αποτελεσματικότερη φύλαξή τους είτε με την αναπαραγωγή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1637763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Οι</a:t>
            </a:r>
            <a:r>
              <a:rPr lang="en-US" altLang="el-GR" dirty="0" smtClean="0"/>
              <a:t> α</a:t>
            </a:r>
            <a:r>
              <a:rPr lang="en-US" altLang="el-GR" dirty="0" err="1" smtClean="0"/>
              <a:t>ξίες</a:t>
            </a:r>
            <a:r>
              <a:rPr lang="en-US" altLang="el-GR" dirty="0" smtClean="0"/>
              <a:t> </a:t>
            </a:r>
            <a:r>
              <a:rPr lang="en-US" altLang="el-GR" dirty="0" err="1" smtClean="0"/>
              <a:t>των</a:t>
            </a:r>
            <a:r>
              <a:rPr lang="en-US" altLang="el-GR" dirty="0" smtClean="0"/>
              <a:t> </a:t>
            </a:r>
            <a:r>
              <a:rPr lang="en-US" altLang="el-GR" dirty="0" err="1" smtClean="0"/>
              <a:t>τεκμηρίων</a:t>
            </a:r>
            <a:r>
              <a:rPr lang="en-US" altLang="el-GR" dirty="0" smtClean="0"/>
              <a:t> </a:t>
            </a:r>
            <a:r>
              <a:rPr lang="en-US" altLang="el-GR" sz="3200" b="0" dirty="0" smtClean="0"/>
              <a:t>1/2</a:t>
            </a:r>
          </a:p>
        </p:txBody>
      </p:sp>
      <p:sp>
        <p:nvSpPr>
          <p:cNvPr id="29699" name="Rectangle 2"/>
          <p:cNvSpPr>
            <a:spLocks noGrp="1" noChangeArrowheads="1"/>
          </p:cNvSpPr>
          <p:nvPr>
            <p:ph idx="1"/>
          </p:nvPr>
        </p:nvSpPr>
        <p:spPr/>
        <p:txBody>
          <a:bodyPr>
            <a:no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Τα τεκμήρια εκτός από την πληροφοριακή αξία που εξ' ορισμού διαθέτουν εμφανίζουν μια πρωτογενή αξία που θα μπορούσε να την αποκαλέσουμε λειτουργική.</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a:t>
            </a:r>
            <a:r>
              <a:rPr lang="el-GR" altLang="el-GR" sz="2800" b="1" dirty="0" smtClean="0"/>
              <a:t>λειτουργική αξία </a:t>
            </a:r>
            <a:r>
              <a:rPr lang="el-GR" altLang="el-GR" sz="2800" dirty="0" smtClean="0"/>
              <a:t>είναι δυνατό να αναλυθεί σε επιμέρους αξίες:</a:t>
            </a:r>
          </a:p>
          <a:p>
            <a:pPr marL="1566743" lvl="1" indent="-519848">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Διοικητική αξία: χρησιμεύουν στη διεκπεραίωση των τρεχουσών υποθέσεων.</a:t>
            </a:r>
          </a:p>
          <a:p>
            <a:pPr marL="1566743" lvl="1" indent="-519848">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Οικονομική αξία: συνεπάγονται οικονομικά οφέλη ή δικαιώματα.</a:t>
            </a:r>
          </a:p>
          <a:p>
            <a:pPr marL="1566743" lvl="1" indent="-519848">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Νομική αξία: αναγνωρίζονται από το νόμο ως αποδεικτικά στοιχεία.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4019964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dirty="0"/>
              <a:t>Μικρή </a:t>
            </a:r>
            <a:r>
              <a:rPr lang="el-GR" dirty="0" smtClean="0"/>
              <a:t>Επανάληψη</a:t>
            </a:r>
            <a:endParaRPr lang="el-GR" dirty="0"/>
          </a:p>
        </p:txBody>
      </p:sp>
      <p:sp>
        <p:nvSpPr>
          <p:cNvPr id="3" name="2 - Θέση περιεχομένου"/>
          <p:cNvSpPr>
            <a:spLocks noGrp="1"/>
          </p:cNvSpPr>
          <p:nvPr>
            <p:ph type="subTitle" idx="1"/>
          </p:nvPr>
        </p:nvSpPr>
        <p:spPr/>
        <p:txBody>
          <a:bodyPr>
            <a:normAutofit/>
          </a:bodyPr>
          <a:lstStyle/>
          <a:p>
            <a:pPr algn="ctr">
              <a:buNone/>
            </a:pPr>
            <a:endParaRPr lang="el-GR" sz="4800" dirty="0"/>
          </a:p>
        </p:txBody>
      </p:sp>
      <p:sp>
        <p:nvSpPr>
          <p:cNvPr id="4" name="3 - Θέση αριθμού διαφάνειας"/>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003991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Οι</a:t>
            </a:r>
            <a:r>
              <a:rPr lang="en-US" altLang="el-GR" dirty="0" smtClean="0"/>
              <a:t> α</a:t>
            </a:r>
            <a:r>
              <a:rPr lang="en-US" altLang="el-GR" dirty="0" err="1" smtClean="0"/>
              <a:t>ξίες</a:t>
            </a:r>
            <a:r>
              <a:rPr lang="en-US" altLang="el-GR" dirty="0" smtClean="0"/>
              <a:t> </a:t>
            </a:r>
            <a:r>
              <a:rPr lang="en-US" altLang="el-GR" dirty="0" err="1" smtClean="0"/>
              <a:t>των</a:t>
            </a:r>
            <a:r>
              <a:rPr lang="en-US" altLang="el-GR" dirty="0" smtClean="0"/>
              <a:t> </a:t>
            </a:r>
            <a:r>
              <a:rPr lang="en-US" altLang="el-GR" dirty="0" err="1" smtClean="0"/>
              <a:t>τεκμηρίων</a:t>
            </a:r>
            <a:r>
              <a:rPr lang="el-GR" altLang="el-GR" dirty="0" smtClean="0"/>
              <a:t> </a:t>
            </a:r>
            <a:r>
              <a:rPr lang="en-US" altLang="el-GR" sz="3200" b="0" dirty="0" smtClean="0">
                <a:solidFill>
                  <a:prstClr val="black"/>
                </a:solidFill>
              </a:rPr>
              <a:t>2/2</a:t>
            </a:r>
            <a:endParaRPr lang="en-US" altLang="el-GR" dirty="0" smtClean="0"/>
          </a:p>
        </p:txBody>
      </p:sp>
      <p:sp>
        <p:nvSpPr>
          <p:cNvPr id="30723"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a:t>
            </a:r>
            <a:r>
              <a:rPr lang="el-GR" altLang="el-GR" sz="2800" b="1" dirty="0" smtClean="0"/>
              <a:t>τεκμηριωτική</a:t>
            </a:r>
            <a:r>
              <a:rPr lang="el-GR" altLang="el-GR" sz="2800" dirty="0" smtClean="0"/>
              <a:t> αξία συνίσταται στην ικανότητα του εγγράφου να τεκμηριώνει γεγονότα και συμπεριφορές του παρελθόντος.</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δευτερογενής αξία δεν έπεται απαραίτητα χρονικά της πρωτογενούς. Για παράδειγμα τα πρακτικά ενός διοικητικού συμβουλίου έχουν μέγιστη λειτουργική αξία, διαθέτουν ταυτόχρονα (και από τη στιγμή της σύνταξής τους) και μεγάλη τεκμηριωτική αξία.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41926532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Διαφορά πρωτογενούς και δευτερογενούς αξίας</a:t>
            </a:r>
          </a:p>
        </p:txBody>
      </p:sp>
      <p:sp>
        <p:nvSpPr>
          <p:cNvPr id="31747"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λειτουργική αξία, η οποία χαρακτηρίζεται ως πρωτογενής, κάποια στιγμή εκλείπει.</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Όταν παρέλθει η άμεση χρησιμότητά της, όταν πάψει να συνεπάγεται οικονομικά συμφέροντα ή οικονομικά βάρη, όταν εκπνεύσουν οι προθεσμίες που ορίζει ο νόμος, τότε καλούμαστε να αποφασίσουμε αν τα τεκμήρια έχουν τεκμηριωτική αξία, η οποία δικαιολογεί τη φύλαξή τους εις το διηνεκές.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140848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467544" y="116632"/>
            <a:ext cx="8229600" cy="1008112"/>
          </a:xfrm>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a:t>
            </a:r>
            <a:r>
              <a:rPr lang="en-US" altLang="el-GR" dirty="0" err="1" smtClean="0"/>
              <a:t>ροσδιορισμό</a:t>
            </a:r>
            <a:r>
              <a:rPr lang="el-GR" altLang="el-GR" dirty="0" smtClean="0"/>
              <a:t>ς της </a:t>
            </a:r>
            <a:r>
              <a:rPr lang="en-US" altLang="el-GR" dirty="0" err="1" smtClean="0"/>
              <a:t>αξίας</a:t>
            </a:r>
            <a:r>
              <a:rPr lang="el-GR" altLang="el-GR" dirty="0" smtClean="0"/>
              <a:t> των τεκμηρίων</a:t>
            </a:r>
            <a:r>
              <a:rPr lang="en-US" altLang="el-GR" dirty="0" smtClean="0"/>
              <a:t>:</a:t>
            </a:r>
          </a:p>
        </p:txBody>
      </p:sp>
      <p:sp>
        <p:nvSpPr>
          <p:cNvPr id="32771" name="Rectangle 2"/>
          <p:cNvSpPr>
            <a:spLocks noGrp="1" noChangeArrowheads="1"/>
          </p:cNvSpPr>
          <p:nvPr>
            <p:ph idx="1"/>
          </p:nvPr>
        </p:nvSpPr>
        <p:spPr/>
        <p:txBody>
          <a:bodyPr>
            <a:normAutofit/>
          </a:bodyPr>
          <a:lstStyle/>
          <a:p>
            <a:pPr marL="612272" indent="-51435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Ποιος είναι ο αρμόδιος να αποφανθεί για τις αξίες των τεκμηρίων;</a:t>
            </a:r>
          </a:p>
          <a:p>
            <a:pPr marL="612272" indent="-51435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απόφαση είναι ασφαλώς προϊόν συλλογικής εργασίας.</a:t>
            </a:r>
          </a:p>
          <a:p>
            <a:pPr marL="612272" indent="-51435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Πρέπει να συγκροτηθεί μια ειδική επιτροπή αξιολόγησης, στην οποία εκτός από το </a:t>
            </a:r>
            <a:r>
              <a:rPr lang="el-GR" altLang="el-GR" sz="2800" dirty="0" err="1" smtClean="0"/>
              <a:t>αρχειονόμο</a:t>
            </a:r>
            <a:r>
              <a:rPr lang="el-GR" altLang="el-GR" sz="2800" dirty="0" smtClean="0"/>
              <a:t> και το διοικητικό που μετέχουν αυτονόητα, θα περιληφθούν ένας ερευνητής, ένας νομικός και ένας οικονομικός σύμβουλος.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6332321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Ζητούμενο...</a:t>
            </a:r>
          </a:p>
        </p:txBody>
      </p:sp>
      <p:sp>
        <p:nvSpPr>
          <p:cNvPr id="33795" name="Rectangle 2"/>
          <p:cNvSpPr>
            <a:spLocks noGrp="1" noChangeArrowheads="1"/>
          </p:cNvSpPr>
          <p:nvPr>
            <p:ph idx="1"/>
          </p:nvPr>
        </p:nvSpPr>
        <p:spPr/>
        <p:txBody>
          <a:bodyPr>
            <a:normAutofit/>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Να καθορισθεί επί πόσο διάστημα κάποια έγγραφα τυγχάνουν συνεχούς χρήσης και από ποιο σημείο και έπειτα δε συντρέχουν ούτε διοικητικοί, ούτε οικονομικοί, ούτε νομικοί λόγοι για τη διατήρησή τους.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0831302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 Ο α</a:t>
            </a:r>
            <a:r>
              <a:rPr lang="en-US" altLang="el-GR" dirty="0" err="1" smtClean="0"/>
              <a:t>ρχειονόμος</a:t>
            </a:r>
            <a:endParaRPr lang="en-US" altLang="el-GR" dirty="0" smtClean="0"/>
          </a:p>
        </p:txBody>
      </p:sp>
      <p:sp>
        <p:nvSpPr>
          <p:cNvPr id="34819"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Θα διακρίνει τα τεκμήρια κατά κατηγορίες και θα προτείνει ενδεικτικές περιόδους για τις τρεις ηλικίες κάθε κατηγορίας.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32387632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δ</a:t>
            </a:r>
            <a:r>
              <a:rPr lang="en-US" altLang="el-GR" dirty="0" err="1" smtClean="0"/>
              <a:t>ιοικητικός</a:t>
            </a:r>
            <a:r>
              <a:rPr lang="en-US" altLang="el-GR" dirty="0" smtClean="0"/>
              <a:t> </a:t>
            </a:r>
          </a:p>
        </p:txBody>
      </p:sp>
      <p:sp>
        <p:nvSpPr>
          <p:cNvPr id="35843"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Θα σταθμίσει τη συχνότητα με την οποία ανατρέχει στα τεκμήρια, διαχωρίζοντας τα ενεργά από τα </a:t>
            </a:r>
            <a:r>
              <a:rPr lang="el-GR" altLang="el-GR" sz="2800" dirty="0" err="1" smtClean="0"/>
              <a:t>ημιενεργά</a:t>
            </a:r>
            <a:r>
              <a:rPr lang="el-GR" altLang="el-GR" sz="28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1942757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ν</a:t>
            </a:r>
            <a:r>
              <a:rPr lang="en-US" altLang="el-GR" dirty="0" err="1" smtClean="0"/>
              <a:t>ομικός</a:t>
            </a:r>
            <a:r>
              <a:rPr lang="en-US" altLang="el-GR" dirty="0" smtClean="0"/>
              <a:t> και </a:t>
            </a:r>
            <a:r>
              <a:rPr lang="en-US" altLang="el-GR" dirty="0" err="1" smtClean="0"/>
              <a:t>οικονομικός</a:t>
            </a:r>
            <a:r>
              <a:rPr lang="el-GR" altLang="el-GR" dirty="0" smtClean="0"/>
              <a:t> σύμβουλος</a:t>
            </a:r>
            <a:endParaRPr lang="en-US" altLang="el-GR" dirty="0" smtClean="0"/>
          </a:p>
        </p:txBody>
      </p:sp>
      <p:sp>
        <p:nvSpPr>
          <p:cNvPr id="36867"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z="2800" dirty="0" smtClean="0"/>
              <a:t>Κρίνοντας τις νομικές υποχρεώσεις και τα οικονομικά συμφέροντα του οργανισμού, θα καθορίσουν το χρόνο κατά τον οποίο τα τεκμήρια πρέπει να φυλαχθούν ως ημιενεργά, έστω και αν δε παρουσιάζουν καμία χρησιμότητα για τη διοίκηση.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4242849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ε</a:t>
            </a:r>
            <a:r>
              <a:rPr lang="en-US" altLang="el-GR" dirty="0" err="1" smtClean="0"/>
              <a:t>ρευνητής</a:t>
            </a:r>
            <a:r>
              <a:rPr lang="en-US" altLang="el-GR" dirty="0" smtClean="0"/>
              <a:t> </a:t>
            </a:r>
          </a:p>
        </p:txBody>
      </p:sp>
      <p:sp>
        <p:nvSpPr>
          <p:cNvPr id="37891" name="Rectangle 2"/>
          <p:cNvSpPr>
            <a:spLocks noGrp="1" noChangeArrowheads="1"/>
          </p:cNvSpPr>
          <p:nvPr>
            <p:ph idx="1"/>
          </p:nvPr>
        </p:nvSpPr>
        <p:spPr/>
        <p:txBody>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a:t>Θα υποδείξει ποια έγγραφα πρέπει να διατηρηθούν εις το διηνεκές για ερευνητικούς λόγους.</a:t>
            </a:r>
          </a:p>
          <a:p>
            <a:pPr marL="97922" indent="0">
              <a:buClr>
                <a:srgbClr val="FFFF00"/>
              </a:buClr>
              <a:buSzPct val="100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815996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Πίν</a:t>
            </a:r>
            <a:r>
              <a:rPr lang="en-US" altLang="el-GR" dirty="0" smtClean="0"/>
              <a:t>ακας διαχείρισης τεκμηρίων </a:t>
            </a:r>
            <a:r>
              <a:rPr lang="en-US" altLang="el-GR" sz="3200" b="0" dirty="0" smtClean="0">
                <a:solidFill>
                  <a:prstClr val="black"/>
                </a:solidFill>
              </a:rPr>
              <a:t>1/3</a:t>
            </a:r>
            <a:endParaRPr lang="en-US" altLang="el-GR" dirty="0" smtClean="0"/>
          </a:p>
        </p:txBody>
      </p:sp>
      <p:sp>
        <p:nvSpPr>
          <p:cNvPr id="38915" name="Rectangle 2"/>
          <p:cNvSpPr>
            <a:spLocks noGrp="1" noChangeArrowheads="1"/>
          </p:cNvSpPr>
          <p:nvPr>
            <p:ph idx="1"/>
          </p:nvPr>
        </p:nvSpPr>
        <p:spPr/>
        <p:txBody>
          <a:bodyPr/>
          <a:lstStyle/>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Οι αποφάσεις της επιτροπής αποτυπώνονται σ' ένα πίνακα διαχείρισης τεκμηρίων.</a:t>
            </a:r>
          </a:p>
          <a:p>
            <a:pPr marL="555122" indent="-457200">
              <a:buClr>
                <a:schemeClr val="tx1"/>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πίνακας αυτός περιλαμβάνει έναν κατάλογο με όλους τους τύπους τεκμηρίων και δηλώνει τη διάρκεια των δύο περιόδων για κάθε τύπο τεκμηρίου, καθώς επίσης και αν στη συνέχεια αυτό καταστραφεί ή διατηρηθεί εις το διηνεκές.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8394845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Πίν</a:t>
            </a:r>
            <a:r>
              <a:rPr lang="en-US" altLang="el-GR" dirty="0" smtClean="0"/>
              <a:t>ακας διαχείρισης τεκμηρίων</a:t>
            </a:r>
            <a:r>
              <a:rPr lang="el-GR" altLang="el-GR" dirty="0" smtClean="0"/>
              <a:t> </a:t>
            </a:r>
            <a:r>
              <a:rPr lang="en-US" altLang="el-GR" sz="3200" b="0" dirty="0" smtClean="0">
                <a:solidFill>
                  <a:prstClr val="black"/>
                </a:solidFill>
              </a:rPr>
              <a:t>2/3</a:t>
            </a:r>
            <a:endParaRPr lang="en-US" altLang="el-GR" dirty="0" smtClean="0"/>
          </a:p>
        </p:txBody>
      </p:sp>
      <p:sp>
        <p:nvSpPr>
          <p:cNvPr id="39939"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Ευνόητο είναι πως αρκετά τεκμήρια είναι δυνατό να μεταπίπτουν αυτόματα από το στάδιο των ενεργών σ' αυτό των ανενεργών ή πως για ορισμένα είδη εγγράφων δεν είναι δυνατό να προβλεφθεί η ακριβής διάρκεια των δύο πρώτων φάσεων.</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Πρόκειται για τις ανοιχτές κατηγορίες, στις οποίες χρησιμοποιούνται διατυπώσεις, όπως “για όσο καιρό χρειαστεί” ή αντίστοιχες κωδικοποιήσεις.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30036828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Κοινωνία της Πληροφορίας</a:t>
            </a:r>
          </a:p>
        </p:txBody>
      </p:sp>
      <p:sp>
        <p:nvSpPr>
          <p:cNvPr id="6147" name="Rectangle 2"/>
          <p:cNvSpPr>
            <a:spLocks noGrp="1" noChangeArrowheads="1"/>
          </p:cNvSpPr>
          <p:nvPr>
            <p:ph idx="1"/>
          </p:nvPr>
        </p:nvSpPr>
        <p:spPr/>
        <p:txBody>
          <a:bodyPr tIns="25602" anchor="ctr">
            <a:normAutofit/>
          </a:bodyPr>
          <a:lstStyle/>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σημερινή εποχή χαρακτηρίζεται ως η εποχή της πληροφορίας.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κοινωνία δέχεται καθημερινά καταιγισμό πληροφοριών, οι οποίες χάνουν σύντομα την αξία τους και τις οποίες πρέπει να παρακολουθεί, να αξιολογεί και να ανανεώνει συνεχώς.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Έ</a:t>
            </a:r>
            <a:r>
              <a:rPr lang="el-GR" altLang="el-GR" sz="2800" dirty="0" smtClean="0"/>
              <a:t>να μέρος των πληροφοριών αυτών καταλαμβάνει η αρχειακή πληροφορία, η πληροφορία που έχει κατά φυσικό τρόπο προκύψει από τις δραστηριότητες ενός φυσικού ή νομικού προσώπου.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9106863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Πίν</a:t>
            </a:r>
            <a:r>
              <a:rPr lang="en-US" altLang="el-GR" dirty="0" smtClean="0"/>
              <a:t>ακας διαχείρισης τεκμηρίων</a:t>
            </a:r>
            <a:r>
              <a:rPr lang="el-GR" altLang="el-GR" dirty="0" smtClean="0"/>
              <a:t> </a:t>
            </a:r>
            <a:r>
              <a:rPr lang="en-US" altLang="el-GR" sz="3200" b="0" dirty="0" smtClean="0">
                <a:solidFill>
                  <a:prstClr val="black"/>
                </a:solidFill>
              </a:rPr>
              <a:t>3/3</a:t>
            </a:r>
            <a:endParaRPr lang="en-US" altLang="el-GR" dirty="0" smtClean="0"/>
          </a:p>
        </p:txBody>
      </p:sp>
      <p:sp>
        <p:nvSpPr>
          <p:cNvPr id="40963" name="Rectangle 2"/>
          <p:cNvSpPr>
            <a:spLocks noGrp="1" noChangeArrowheads="1"/>
          </p:cNvSpPr>
          <p:nvPr>
            <p:ph idx="1"/>
          </p:nvPr>
        </p:nvSpPr>
        <p:spPr/>
        <p:txBody>
          <a:bodyPr>
            <a:normAutofit/>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Προκειμένου για τα διοικητικώς ανενεργά τεκμήρια, οι πίνακες δε δηλώνουν απλά τη διατήρηση ή την καταστροφή τους, αλλά και το αν θα διατηρηθούν σε μικροφίλμ ή αν θα γίνει δειγματοληπτική διατήρησή τους.</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Στο εσωτερικό κάθε κατηγορίας τεκμηρίων διακρίνονται το πρωτότυπο από τα αντίγραφά του και καθορίζονται διαφορετικές περίοδοι για τις τρεις ηλικίες του καθενός.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2252780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tIns="25145">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Συνέ</a:t>
            </a:r>
            <a:r>
              <a:rPr lang="en-US" altLang="el-GR" dirty="0" smtClean="0"/>
              <a:t>πειες από την εφαρμογή της αρχής </a:t>
            </a:r>
            <a:r>
              <a:rPr lang="en-US" altLang="el-GR" sz="3200" b="0" dirty="0" smtClean="0">
                <a:solidFill>
                  <a:prstClr val="black"/>
                </a:solidFill>
              </a:rPr>
              <a:t>1/3</a:t>
            </a:r>
            <a:endParaRPr lang="en-US" altLang="el-GR" dirty="0" smtClean="0"/>
          </a:p>
        </p:txBody>
      </p:sp>
      <p:sp>
        <p:nvSpPr>
          <p:cNvPr id="41987" name="Rectangle 2"/>
          <p:cNvSpPr>
            <a:spLocks noGrp="1" noChangeArrowheads="1"/>
          </p:cNvSpPr>
          <p:nvPr>
            <p:ph idx="1"/>
          </p:nvPr>
        </p:nvSpPr>
        <p:spPr/>
        <p:txBody>
          <a:bodyPr/>
          <a:lstStyle/>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Ο </a:t>
            </a:r>
            <a:r>
              <a:rPr lang="el-GR" altLang="el-GR" dirty="0" err="1" smtClean="0"/>
              <a:t>αρχειονόμος</a:t>
            </a:r>
            <a:r>
              <a:rPr lang="el-GR" altLang="el-GR" dirty="0" smtClean="0"/>
              <a:t> δε μπορεί να αντιμετωπίσει το πρόβλημα του χώρου, χωρίς να εφαρμόσει την αρχή των τριών ηλικιών, να διακρίνει την κρίσιμη κατηγορία των </a:t>
            </a:r>
            <a:r>
              <a:rPr lang="el-GR" altLang="el-GR" dirty="0" err="1" smtClean="0"/>
              <a:t>ημιενεργών</a:t>
            </a:r>
            <a:r>
              <a:rPr lang="el-GR" altLang="el-GR" dirty="0" smtClean="0"/>
              <a:t> και να τα μεταφέρει σε ασφαλείς αποθηκευτικούς χώρους.</a:t>
            </a:r>
          </a:p>
          <a:p>
            <a:pPr marL="555122" indent="-457200">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Προκύπτει άμεσο κέρδος σε χρόνο και</a:t>
            </a:r>
            <a:r>
              <a:rPr lang="en-US" altLang="el-GR" dirty="0" smtClean="0"/>
              <a:t> </a:t>
            </a:r>
            <a:r>
              <a:rPr lang="el-GR" altLang="el-GR" dirty="0" smtClean="0"/>
              <a:t>αποτελεσματικότητα.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539542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p:txBody>
          <a:bodyPr tIns="25145">
            <a:normAutofit fontScale="90000"/>
          </a:bodyPr>
          <a:lstStyle/>
          <a:p>
            <a:r>
              <a:rPr lang="en-US" altLang="el-GR" dirty="0" err="1" smtClean="0"/>
              <a:t>Συνέ</a:t>
            </a:r>
            <a:r>
              <a:rPr lang="en-US" altLang="el-GR" dirty="0" smtClean="0"/>
              <a:t>πειες από την εφαρμογή της αρχής </a:t>
            </a:r>
            <a:r>
              <a:rPr lang="en-US" altLang="el-GR" sz="3200" b="0" dirty="0" smtClean="0">
                <a:solidFill>
                  <a:prstClr val="black"/>
                </a:solidFill>
              </a:rPr>
              <a:t>2/3</a:t>
            </a:r>
            <a:endParaRPr lang="el-GR" altLang="el-GR" dirty="0" smtClean="0"/>
          </a:p>
        </p:txBody>
      </p:sp>
      <p:sp>
        <p:nvSpPr>
          <p:cNvPr id="43011" name="Rectangle 2"/>
          <p:cNvSpPr>
            <a:spLocks noGrp="1" noChangeArrowheads="1"/>
          </p:cNvSpPr>
          <p:nvPr>
            <p:ph idx="1"/>
          </p:nvPr>
        </p:nvSpPr>
        <p:spPr/>
        <p:txBody>
          <a:bodyPr>
            <a:normAutofit/>
          </a:bodyPr>
          <a:lstStyle/>
          <a:p>
            <a:pPr>
              <a:lnSpc>
                <a:spcPct val="114000"/>
              </a:lnSpc>
              <a:buClr>
                <a:schemeClr val="tx1"/>
              </a:buClr>
              <a:buSzPct val="100000"/>
            </a:pPr>
            <a:r>
              <a:rPr lang="el-GR" altLang="el-GR" sz="2800" dirty="0" smtClean="0"/>
              <a:t>Η αρχή των τριών ηλικιών συνιστά μια προσπάθεια εκλογίκευσης της διαχείρισης των τεκμηρίων, </a:t>
            </a:r>
            <a:r>
              <a:rPr lang="el-GR" altLang="el-GR" sz="2800" dirty="0" err="1" smtClean="0"/>
              <a:t>μαι</a:t>
            </a:r>
            <a:r>
              <a:rPr lang="el-GR" altLang="el-GR" sz="2800" dirty="0" smtClean="0"/>
              <a:t> απόπειρα να παρακολουθήσει κανείς τα τεκμήρια από τη γέννησή τους μέχρι την καταστροφή ή την οριστική διατήρησή τους.</a:t>
            </a:r>
          </a:p>
          <a:p>
            <a:pPr>
              <a:lnSpc>
                <a:spcPct val="114000"/>
              </a:lnSpc>
              <a:buClr>
                <a:schemeClr val="tx1"/>
              </a:buClr>
              <a:buSzPct val="100000"/>
            </a:pPr>
            <a:r>
              <a:rPr lang="el-GR" altLang="el-GR" sz="2800" dirty="0" smtClean="0"/>
              <a:t>Εισάγει ένα στοιχείο συστηματοποίησης και ορθολογισμού στην επώδυνη διαδικασία της αξιολόγησης και της παρεπόμενης εκκαθάρισης των τεκμηρίων.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6670477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normAutofit fontScale="90000"/>
          </a:bodyPr>
          <a:lstStyle/>
          <a:p>
            <a:r>
              <a:rPr lang="en-US" altLang="el-GR" dirty="0" err="1" smtClean="0"/>
              <a:t>Συνέ</a:t>
            </a:r>
            <a:r>
              <a:rPr lang="en-US" altLang="el-GR" dirty="0" smtClean="0"/>
              <a:t>πειες από την εφαρμογή της αρχής </a:t>
            </a:r>
            <a:r>
              <a:rPr lang="en-US" altLang="el-GR" sz="3200" b="0" dirty="0" smtClean="0">
                <a:solidFill>
                  <a:prstClr val="black"/>
                </a:solidFill>
              </a:rPr>
              <a:t>3/3</a:t>
            </a:r>
            <a:endParaRPr lang="el-GR" altLang="el-GR" dirty="0" smtClean="0"/>
          </a:p>
        </p:txBody>
      </p:sp>
      <p:sp>
        <p:nvSpPr>
          <p:cNvPr id="44035" name="2 - Θέση περιεχομένου"/>
          <p:cNvSpPr>
            <a:spLocks noGrp="1"/>
          </p:cNvSpPr>
          <p:nvPr>
            <p:ph idx="1"/>
          </p:nvPr>
        </p:nvSpPr>
        <p:spPr/>
        <p:txBody>
          <a:bodyPr>
            <a:normAutofit lnSpcReduction="10000"/>
          </a:bodyPr>
          <a:lstStyle/>
          <a:p>
            <a:pPr marL="0" indent="0" eaLnBrk="1">
              <a:lnSpc>
                <a:spcPct val="114000"/>
              </a:lnSpc>
              <a:buFont typeface="Times New Roman" pitchFamily="16" charset="0"/>
              <a:buNone/>
            </a:pPr>
            <a:r>
              <a:rPr lang="el-GR" altLang="el-GR" sz="2800" dirty="0" smtClean="0"/>
              <a:t>Η αρχή διευρύνει τα όρια του επαγγέλματος του </a:t>
            </a:r>
            <a:r>
              <a:rPr lang="el-GR" altLang="el-GR" sz="2800" dirty="0" err="1" smtClean="0"/>
              <a:t>αρχειονόμου</a:t>
            </a:r>
            <a:r>
              <a:rPr lang="el-GR" altLang="el-GR" sz="2800" dirty="0" smtClean="0"/>
              <a:t>. </a:t>
            </a:r>
          </a:p>
          <a:p>
            <a:pPr marL="0" indent="0" eaLnBrk="1">
              <a:lnSpc>
                <a:spcPct val="114000"/>
              </a:lnSpc>
              <a:buFont typeface="Times New Roman" pitchFamily="16" charset="0"/>
              <a:buNone/>
            </a:pPr>
            <a:r>
              <a:rPr lang="el-GR" altLang="el-GR" sz="2800" dirty="0" smtClean="0"/>
              <a:t>Αντί για τον </a:t>
            </a:r>
            <a:r>
              <a:rPr lang="el-GR" altLang="el-GR" sz="2800" dirty="0" err="1" smtClean="0"/>
              <a:t>αρχειονόμο</a:t>
            </a:r>
            <a:r>
              <a:rPr lang="el-GR" altLang="el-GR" sz="2800" dirty="0" smtClean="0"/>
              <a:t> που ασχολείται με ότι η διοίκηση θεωρεί άχρηστο ή με τη γραμματειακή εργασία και τη διαχείριση των τεκμηρίων στα γραφεία μιας διοίκησης, έχουμε</a:t>
            </a:r>
            <a:r>
              <a:rPr lang="en-US" altLang="el-GR" sz="2800" dirty="0" smtClean="0"/>
              <a:t>:</a:t>
            </a:r>
            <a:r>
              <a:rPr lang="el-GR" altLang="el-GR" sz="2800" dirty="0" smtClean="0"/>
              <a:t> </a:t>
            </a:r>
          </a:p>
          <a:p>
            <a:pPr marL="0" indent="0" eaLnBrk="1">
              <a:lnSpc>
                <a:spcPct val="114000"/>
              </a:lnSpc>
              <a:buFont typeface="Times New Roman" pitchFamily="16" charset="0"/>
              <a:buNone/>
            </a:pPr>
            <a:r>
              <a:rPr lang="el-GR" altLang="el-GR" sz="2800" dirty="0" smtClean="0"/>
              <a:t>ένα ενιαίο επάγγελμα που αφορά στη διαχείριση των πληροφοριών και του υλικού υποστρώματος των τεκμηρίων από την αρχή της ζωής τους μέχρι την αξιοποίησή τους από την έρευνα.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9009202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66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542652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Γιώργος Γιαννακόπουλος 2014. Γιώργος Γιαννακόπουλος. «Εισαγωγή στην </a:t>
            </a:r>
            <a:r>
              <a:rPr lang="el-GR" sz="2000" dirty="0" err="1"/>
              <a:t>Αρχειονομία</a:t>
            </a:r>
            <a:r>
              <a:rPr lang="el-GR" sz="2000" dirty="0"/>
              <a:t>. Ενότητα </a:t>
            </a:r>
            <a:r>
              <a:rPr lang="en-US" sz="2000" dirty="0" smtClean="0"/>
              <a:t>2</a:t>
            </a:r>
            <a:r>
              <a:rPr lang="el-GR" sz="2000" dirty="0" smtClean="0"/>
              <a:t>:</a:t>
            </a:r>
            <a:r>
              <a:rPr lang="en-US" sz="2000" dirty="0" smtClean="0"/>
              <a:t> </a:t>
            </a:r>
            <a:r>
              <a:rPr lang="el-GR" sz="2000" dirty="0" smtClean="0"/>
              <a:t>Η </a:t>
            </a:r>
            <a:r>
              <a:rPr lang="el-GR" sz="2000" dirty="0"/>
              <a:t>αρχή των τριών </a:t>
            </a:r>
            <a:r>
              <a:rPr lang="el-GR" sz="2000" dirty="0" smtClean="0"/>
              <a:t>ηλικιών».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390942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603355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241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858172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tIns="25145">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smtClean="0"/>
              <a:t> </a:t>
            </a:r>
            <a:r>
              <a:rPr lang="el-GR" altLang="el-GR" dirty="0" smtClean="0"/>
              <a:t>Αρχειακή Πληροφορία</a:t>
            </a:r>
            <a:endParaRPr lang="en-US" altLang="el-GR" dirty="0" smtClean="0"/>
          </a:p>
        </p:txBody>
      </p:sp>
      <p:sp>
        <p:nvSpPr>
          <p:cNvPr id="7171"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αρχειακή πληροφορία, ενώ αρχικά έχει τεράστια λειτουργική σημασία (διοικητική, οικονομική, νομική), δευτερογενώς αποκτά μια ιστορική διάσταση.</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Μπορεί να αποτελέσει μαρτυρία για πρόσωπα, δομές και συνθήκες που οδήγησαν στη γέννησή της.</a:t>
            </a:r>
          </a:p>
          <a:p>
            <a:pPr>
              <a:lnSpc>
                <a:spcPct val="93000"/>
              </a:lnSpc>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επιστήμη της </a:t>
            </a:r>
            <a:r>
              <a:rPr lang="el-GR" altLang="el-GR" sz="2800" dirty="0" err="1" smtClean="0"/>
              <a:t>Αρχειονομίας</a:t>
            </a:r>
            <a:r>
              <a:rPr lang="el-GR" altLang="el-GR" sz="2800" dirty="0" smtClean="0"/>
              <a:t> έχει ως αντικείμενο τη διαχείριση </a:t>
            </a:r>
            <a:r>
              <a:rPr lang="el-GR" altLang="el-GR" sz="2800" dirty="0"/>
              <a:t>και οργάνωση των αρχείων.</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1537969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p>
          <a:p>
            <a:pPr marL="457200" indent="-457200">
              <a:buFont typeface="+mj-lt"/>
              <a:buAutoNum type="arabicPeriod"/>
            </a:pPr>
            <a:r>
              <a:rPr lang="el-GR" sz="2000" dirty="0" err="1"/>
              <a:t>Μπάγιας</a:t>
            </a:r>
            <a:r>
              <a:rPr lang="el-GR" sz="2000" dirty="0"/>
              <a:t> Ανδρέας, Εγχειρίδιο </a:t>
            </a:r>
            <a:r>
              <a:rPr lang="el-GR" sz="2000" dirty="0" err="1"/>
              <a:t>αρχειονομίας</a:t>
            </a:r>
            <a:r>
              <a:rPr lang="el-GR" sz="2000" dirty="0"/>
              <a:t>. Η επεξεργασία ενός ιστορικού αρχείου, Αθήνα: Κριτική, 1991. </a:t>
            </a:r>
            <a:endParaRPr lang="el-GR" sz="2000" dirty="0" smtClean="0"/>
          </a:p>
          <a:p>
            <a:pPr marL="0" indent="0">
              <a:buNone/>
            </a:pPr>
            <a:endParaRPr lang="el-GR" sz="2000" dirty="0" smtClean="0"/>
          </a:p>
          <a:p>
            <a:pPr marL="457200" indent="-457200">
              <a:buFont typeface="+mj-lt"/>
              <a:buAutoNum type="arabicPeriod"/>
            </a:pPr>
            <a:endParaRPr lang="el-GR" sz="2000" dirty="0"/>
          </a:p>
        </p:txBody>
      </p:sp>
    </p:spTree>
    <p:extLst>
      <p:ext uri="{BB962C8B-B14F-4D97-AF65-F5344CB8AC3E}">
        <p14:creationId xmlns:p14="http://schemas.microsoft.com/office/powerpoint/2010/main" val="37340385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46931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dirty="0" err="1" smtClean="0"/>
              <a:t>Οι</a:t>
            </a:r>
            <a:r>
              <a:rPr lang="en-US" altLang="el-GR" dirty="0" smtClean="0"/>
              <a:t> </a:t>
            </a:r>
            <a:r>
              <a:rPr lang="en-US" altLang="el-GR" dirty="0" err="1" smtClean="0"/>
              <a:t>έννοιες</a:t>
            </a:r>
            <a:r>
              <a:rPr lang="en-US" altLang="el-GR" dirty="0" smtClean="0"/>
              <a:t> </a:t>
            </a:r>
            <a:r>
              <a:rPr lang="en-US" altLang="el-GR" dirty="0" err="1" smtClean="0"/>
              <a:t>του</a:t>
            </a:r>
            <a:r>
              <a:rPr lang="en-US" altLang="el-GR" dirty="0" smtClean="0"/>
              <a:t> </a:t>
            </a:r>
            <a:r>
              <a:rPr lang="en-US" altLang="el-GR" dirty="0" err="1" smtClean="0"/>
              <a:t>όρου</a:t>
            </a:r>
            <a:r>
              <a:rPr lang="en-US" altLang="el-GR" dirty="0" smtClean="0"/>
              <a:t> “</a:t>
            </a:r>
            <a:r>
              <a:rPr lang="en-US" altLang="el-GR" dirty="0" err="1" smtClean="0"/>
              <a:t>Αρχείο</a:t>
            </a:r>
            <a:r>
              <a:rPr lang="en-US" altLang="el-GR" dirty="0" smtClean="0"/>
              <a:t>”</a:t>
            </a:r>
          </a:p>
        </p:txBody>
      </p:sp>
      <p:sp>
        <p:nvSpPr>
          <p:cNvPr id="46081" name="Rectangle 1"/>
          <p:cNvSpPr>
            <a:spLocks noGrp="1" noChangeArrowheads="1"/>
          </p:cNvSpPr>
          <p:nvPr>
            <p:ph idx="1"/>
          </p:nvPr>
        </p:nvSpPr>
        <p:spPr/>
        <p:txBody>
          <a:bodyPr tIns="25602">
            <a:normAutofit/>
          </a:bodyPr>
          <a:lstStyle/>
          <a:p>
            <a:pPr>
              <a:spcBef>
                <a:spcPts val="1200"/>
              </a:spcBef>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800" b="0" dirty="0" smtClean="0"/>
              <a:t>Ο </a:t>
            </a:r>
            <a:r>
              <a:rPr lang="el-GR" sz="2800" b="0" dirty="0" smtClean="0"/>
              <a:t>όρος “αρχείο” περιλαμβάνει τρεις διαφορετικές έννοιες:</a:t>
            </a:r>
          </a:p>
          <a:p>
            <a:pPr lvl="1">
              <a:spcBef>
                <a:spcPts val="12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συνόλου των τεκμηρίων</a:t>
            </a:r>
            <a:r>
              <a:rPr lang="en-US" sz="2400" b="0" dirty="0" smtClean="0"/>
              <a:t>,</a:t>
            </a:r>
            <a:endParaRPr lang="el-GR" sz="2400" b="0" dirty="0" smtClean="0"/>
          </a:p>
          <a:p>
            <a:pPr lvl="1">
              <a:spcBef>
                <a:spcPts val="12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της αρχειακής υπηρεσίας</a:t>
            </a:r>
            <a:r>
              <a:rPr lang="en-US" sz="2400" b="0" dirty="0" smtClean="0"/>
              <a:t>,</a:t>
            </a:r>
            <a:endParaRPr lang="el-GR" sz="2400" b="0" dirty="0" smtClean="0"/>
          </a:p>
          <a:p>
            <a:pPr lvl="1">
              <a:spcBef>
                <a:spcPts val="1200"/>
              </a:spcBef>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l-GR" sz="2400" b="0" dirty="0" smtClean="0"/>
              <a:t>του κτηρίου.</a:t>
            </a:r>
            <a:endParaRPr lang="el-GR" sz="2400" b="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0887840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Σύνολο τεκμηρίων</a:t>
            </a:r>
          </a:p>
        </p:txBody>
      </p:sp>
      <p:sp>
        <p:nvSpPr>
          <p:cNvPr id="11267" name="Rectangle 2"/>
          <p:cNvSpPr>
            <a:spLocks noGrp="1" noChangeArrowheads="1"/>
          </p:cNvSpPr>
          <p:nvPr>
            <p:ph idx="1"/>
          </p:nvPr>
        </p:nvSpPr>
        <p:spPr/>
        <p:txBody>
          <a:bodyPr tIns="25602" anchor="ctr">
            <a:no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Ως αρχείο ορίζεται το σύνολο των τεκμηρίων ανεξαρτήτως χρονολογίας, ύλης και σχήματος, το οποίο έχει δεχθεί ή παραγάγει ένα φυσικό ή νομικό πρόσωπο στο πλαίσιο των δραστηριοτήτων του.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Συνεπώς, το αρχείο είναι η φυσική αντανάκλαση των δραστηριοτήτων ενός φυσικού ή νομικού προσώπου.</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Το αρχείο αποτελεί μια εξαιρετικά χρήσιμη κατηγορία πρωτογενών μαρτυριών.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400" dirty="0" smtClean="0"/>
              <a:t>Καθημερινά κάθε ιδιώτης (επιχειρηματίας, πολίτης) και κάθε οργανισμός παράγει αρχειακό υλικό, το οποίο είναι δυνατό να αποτελέσει την πρώτη ύλη για τον ερευνητή του μέλλοντος.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745058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Οι χρήσεις του αρχείου</a:t>
            </a:r>
          </a:p>
        </p:txBody>
      </p:sp>
      <p:sp>
        <p:nvSpPr>
          <p:cNvPr id="12291" name="Rectangle 2"/>
          <p:cNvSpPr>
            <a:spLocks noGrp="1" noChangeArrowheads="1"/>
          </p:cNvSpPr>
          <p:nvPr>
            <p:ph idx="1"/>
          </p:nvPr>
        </p:nvSpPr>
        <p:spPr/>
        <p:txBody>
          <a:bodyPr tIns="25602" anchor="ctr"/>
          <a:lstStyle/>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b="1" dirty="0" smtClean="0"/>
              <a:t>Τα αρχεία χρησιμοποιήθηκαν ως: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Όργανο εξουσίας και διαχείρισης</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Απόδειξη</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Τεκμηρίωση / πληροφόρηση</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Υλικό για την έρευνα</a:t>
            </a:r>
            <a:r>
              <a:rPr lang="en-US" altLang="el-GR" dirty="0" smtClean="0"/>
              <a:t>.</a:t>
            </a:r>
            <a:endParaRPr lang="el-GR" altLang="el-GR" dirty="0" smtClean="0"/>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Σύμβολα</a:t>
            </a:r>
            <a:r>
              <a:rPr lang="en-US" altLang="el-GR" dirty="0" smtClean="0"/>
              <a:t>.</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8187900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dirty="0" smtClean="0"/>
              <a:t>Η αρχειακή πληροφορία</a:t>
            </a:r>
            <a:endParaRPr lang="en-US" altLang="el-GR" dirty="0" smtClean="0"/>
          </a:p>
        </p:txBody>
      </p:sp>
      <p:sp>
        <p:nvSpPr>
          <p:cNvPr id="14339"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Η πληροφορία να έχει ληφθεί ή παραχθεί  στο πλαίσιο των δραστηριοτήτων ενός ιδιώτη, μιας επιχείρησης ή μιας υπηρεσίας.</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a:t>Η πληροφορία να είναι καταχωρισμένη σε ένα οποιοδήποτε υπόστρωμα (χαρτί, κασέτες, δίσκοι, μικροφίλμ, δισκέτες, λοιπά μαγνητικά υποστρώματα).</a:t>
            </a:r>
          </a:p>
          <a:p>
            <a:pPr marL="0" indent="0">
              <a:spcBef>
                <a:spcPts val="1200"/>
              </a:spcBef>
              <a:spcAft>
                <a:spcPct val="0"/>
              </a:spcAft>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l-GR" altLang="el-GR"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680366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p:txBody>
          <a:bodyPr tIns="25145"/>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el-GR" smtClean="0"/>
              <a:t>Επιστήμη της Πληροφόρησης</a:t>
            </a:r>
          </a:p>
        </p:txBody>
      </p:sp>
      <p:sp>
        <p:nvSpPr>
          <p:cNvPr id="16387" name="Rectangle 2"/>
          <p:cNvSpPr>
            <a:spLocks noGrp="1" noChangeArrowheads="1"/>
          </p:cNvSpPr>
          <p:nvPr>
            <p:ph idx="1"/>
          </p:nvPr>
        </p:nvSpPr>
        <p:spPr/>
        <p:txBody>
          <a:bodyPr tIns="25602" anchor="ctr">
            <a:normAutofit/>
          </a:bodyPr>
          <a:lstStyle/>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Κάτω από τον καταιγισμό των πληροφοριών που παράγει και καταναλώνει η σύγχρονη κοινωνία εμφανίστηκε η ανάγκη οργάνωσης αυτών των πληροφοριών.</a:t>
            </a:r>
          </a:p>
          <a:p>
            <a:pPr>
              <a:spcBef>
                <a:spcPts val="1200"/>
              </a:spcBef>
              <a:spcAft>
                <a:spcPct val="0"/>
              </a:spcAft>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l-GR" altLang="el-GR" sz="2800" dirty="0" smtClean="0"/>
              <a:t>Το φαινόμενο επιταχύνθηκε ιδιαίτερα από τις σύγχρονες τεχνολογίες, ειδικότερα την πληροφορική και τις τηλεπικοινωνίες.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417139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87cf78794a85bdd1a327341ba64f7d71652aefd"/>
  <p:tag name="ISPRING_RESOURCE_PATHS_HASH_PRESENTER" val="cbf2d229ffdbc8ca4897c91556867c4a9a445afb"/>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TotalTime>
  <Words>2275</Words>
  <Application>Microsoft Office PowerPoint</Application>
  <PresentationFormat>On-screen Show (4:3)</PresentationFormat>
  <Paragraphs>248</Paragraphs>
  <Slides>41</Slides>
  <Notes>38</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OC_template_updated</vt:lpstr>
      <vt:lpstr>Εισαγωγή στην Αρχειονομία</vt:lpstr>
      <vt:lpstr>Μικρή Επανάληψη</vt:lpstr>
      <vt:lpstr>Κοινωνία της Πληροφορίας</vt:lpstr>
      <vt:lpstr> Αρχειακή Πληροφορία</vt:lpstr>
      <vt:lpstr>Οι έννοιες του όρου “Αρχείο”</vt:lpstr>
      <vt:lpstr>Σύνολο τεκμηρίων</vt:lpstr>
      <vt:lpstr>Οι χρήσεις του αρχείου</vt:lpstr>
      <vt:lpstr>Η αρχειακή πληροφορία</vt:lpstr>
      <vt:lpstr>Επιστήμη της Πληροφόρησης</vt:lpstr>
      <vt:lpstr>Ενιαία αρχειονομία</vt:lpstr>
      <vt:lpstr>Η Αρχή των τριών ηλικιών</vt:lpstr>
      <vt:lpstr>Η αρχή των τριών ηλικιών</vt:lpstr>
      <vt:lpstr>Οι κατηγορίες – ηλικίες των τεκμηρίων</vt:lpstr>
      <vt:lpstr>Βασικό κριτήριο διάκρισης των τεκμηρίων</vt:lpstr>
      <vt:lpstr>Ημιενεργά έγγραφα</vt:lpstr>
      <vt:lpstr>Πλήθος τεκμηρίων...σπάνια χρησιμοποιούμενων</vt:lpstr>
      <vt:lpstr>Σχέση οφέλους - κόστους</vt:lpstr>
      <vt:lpstr>Τεκμήρια ζωτικής σημασίας</vt:lpstr>
      <vt:lpstr>Οι αξίες των τεκμηρίων 1/2</vt:lpstr>
      <vt:lpstr>Οι αξίες των τεκμηρίων 2/2</vt:lpstr>
      <vt:lpstr>Διαφορά πρωτογενούς και δευτερογενούς αξίας</vt:lpstr>
      <vt:lpstr>Προσδιορισμός της αξίας των τεκμηρίων:</vt:lpstr>
      <vt:lpstr>Ζητούμενο...</vt:lpstr>
      <vt:lpstr> Ο αρχειονόμος</vt:lpstr>
      <vt:lpstr>Ο διοικητικός </vt:lpstr>
      <vt:lpstr>Ο νομικός και οικονομικός σύμβουλος</vt:lpstr>
      <vt:lpstr>Ο ερευνητής </vt:lpstr>
      <vt:lpstr>Πίνακας διαχείρισης τεκμηρίων 1/3</vt:lpstr>
      <vt:lpstr>Πίνακας διαχείρισης τεκμηρίων 2/3</vt:lpstr>
      <vt:lpstr>Πίνακας διαχείρισης τεκμηρίων 3/3</vt:lpstr>
      <vt:lpstr>Συνέπειες από την εφαρμογή της αρχής 1/3</vt:lpstr>
      <vt:lpstr>Συνέπειες από την εφαρμογή της αρχής 2/3</vt:lpstr>
      <vt:lpstr>Συνέπειες από την εφαρμογή της αρχής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82</cp:revision>
  <dcterms:created xsi:type="dcterms:W3CDTF">2013-03-04T13:35:19Z</dcterms:created>
  <dcterms:modified xsi:type="dcterms:W3CDTF">2015-12-10T14:09:09Z</dcterms:modified>
</cp:coreProperties>
</file>