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05"/>
  </p:notesMasterIdLst>
  <p:handoutMasterIdLst>
    <p:handoutMasterId r:id="rId10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257" r:id="rId98"/>
    <p:sldId id="262" r:id="rId99"/>
    <p:sldId id="264" r:id="rId100"/>
    <p:sldId id="361" r:id="rId101"/>
    <p:sldId id="362" r:id="rId102"/>
    <p:sldId id="266" r:id="rId103"/>
    <p:sldId id="261" r:id="rId104"/>
  </p:sldIdLst>
  <p:sldSz cx="9144000" cy="6858000" type="screen4x3"/>
  <p:notesSz cx="7104063" cy="10234613"/>
  <p:custDataLst>
    <p:tags r:id="rId10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gs" Target="tags/tag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31</a:t>
            </a:fld>
            <a:endParaRPr lang="el-G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41</a:t>
            </a:fld>
            <a:endParaRPr lang="el-GR"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42</a:t>
            </a:fld>
            <a:endParaRPr lang="el-GR"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48</a:t>
            </a:fld>
            <a:endParaRPr lang="el-GR"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58</a:t>
            </a:fld>
            <a:endParaRPr lang="el-GR"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72</a:t>
            </a:fld>
            <a:endParaRPr lang="el-GR"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75</a:t>
            </a:fld>
            <a:endParaRPr lang="el-GR"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baseline="0"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77</a:t>
            </a:fld>
            <a:endParaRPr lang="el-GR"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baseline="0" dirty="0" smtClean="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78</a:t>
            </a:fld>
            <a:endParaRPr lang="el-GR"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dirty="0" smtClean="0"/>
          </a:p>
        </p:txBody>
      </p:sp>
      <p:sp>
        <p:nvSpPr>
          <p:cNvPr id="952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Arial" charset="0"/>
                <a:cs typeface="Arial" charset="0"/>
              </a:defRPr>
            </a:lvl1pPr>
            <a:lvl2pPr marL="804986" indent="-309610" eaLnBrk="0" hangingPunct="0">
              <a:defRPr sz="1000">
                <a:solidFill>
                  <a:schemeClr val="tx1"/>
                </a:solidFill>
                <a:latin typeface="Arial" charset="0"/>
                <a:cs typeface="Arial" charset="0"/>
              </a:defRPr>
            </a:lvl2pPr>
            <a:lvl3pPr marL="1238441" indent="-247688" eaLnBrk="0" hangingPunct="0">
              <a:defRPr sz="1000">
                <a:solidFill>
                  <a:schemeClr val="tx1"/>
                </a:solidFill>
                <a:latin typeface="Arial" charset="0"/>
                <a:cs typeface="Arial" charset="0"/>
              </a:defRPr>
            </a:lvl3pPr>
            <a:lvl4pPr marL="1733817" indent="-247688" eaLnBrk="0" hangingPunct="0">
              <a:defRPr sz="1000">
                <a:solidFill>
                  <a:schemeClr val="tx1"/>
                </a:solidFill>
                <a:latin typeface="Arial" charset="0"/>
                <a:cs typeface="Arial" charset="0"/>
              </a:defRPr>
            </a:lvl4pPr>
            <a:lvl5pPr marL="2229193" indent="-247688" eaLnBrk="0" hangingPunct="0">
              <a:defRPr sz="1000">
                <a:solidFill>
                  <a:schemeClr val="tx1"/>
                </a:solidFill>
                <a:latin typeface="Arial" charset="0"/>
                <a:cs typeface="Arial" charset="0"/>
              </a:defRPr>
            </a:lvl5pPr>
            <a:lvl6pPr marL="2724569" indent="-247688" eaLnBrk="0" fontAlgn="base" hangingPunct="0">
              <a:spcBef>
                <a:spcPct val="0"/>
              </a:spcBef>
              <a:spcAft>
                <a:spcPct val="0"/>
              </a:spcAft>
              <a:defRPr sz="1000">
                <a:solidFill>
                  <a:schemeClr val="tx1"/>
                </a:solidFill>
                <a:latin typeface="Arial" charset="0"/>
                <a:cs typeface="Arial" charset="0"/>
              </a:defRPr>
            </a:lvl6pPr>
            <a:lvl7pPr marL="3219945" indent="-247688" eaLnBrk="0" fontAlgn="base" hangingPunct="0">
              <a:spcBef>
                <a:spcPct val="0"/>
              </a:spcBef>
              <a:spcAft>
                <a:spcPct val="0"/>
              </a:spcAft>
              <a:defRPr sz="1000">
                <a:solidFill>
                  <a:schemeClr val="tx1"/>
                </a:solidFill>
                <a:latin typeface="Arial" charset="0"/>
                <a:cs typeface="Arial" charset="0"/>
              </a:defRPr>
            </a:lvl7pPr>
            <a:lvl8pPr marL="3715322" indent="-247688" eaLnBrk="0" fontAlgn="base" hangingPunct="0">
              <a:spcBef>
                <a:spcPct val="0"/>
              </a:spcBef>
              <a:spcAft>
                <a:spcPct val="0"/>
              </a:spcAft>
              <a:defRPr sz="1000">
                <a:solidFill>
                  <a:schemeClr val="tx1"/>
                </a:solidFill>
                <a:latin typeface="Arial" charset="0"/>
                <a:cs typeface="Arial" charset="0"/>
              </a:defRPr>
            </a:lvl8pPr>
            <a:lvl9pPr marL="4210698" indent="-247688" eaLnBrk="0" fontAlgn="base" hangingPunct="0">
              <a:spcBef>
                <a:spcPct val="0"/>
              </a:spcBef>
              <a:spcAft>
                <a:spcPct val="0"/>
              </a:spcAft>
              <a:defRPr sz="1000">
                <a:solidFill>
                  <a:schemeClr val="tx1"/>
                </a:solidFill>
                <a:latin typeface="Arial" charset="0"/>
                <a:cs typeface="Arial" charset="0"/>
              </a:defRPr>
            </a:lvl9pPr>
          </a:lstStyle>
          <a:p>
            <a:pPr eaLnBrk="1" hangingPunct="1"/>
            <a:fld id="{1C4B309A-AE8B-40C1-B3FE-480A8C45ECE3}" type="slidenum">
              <a:rPr lang="el-GR" altLang="el-GR" sz="1300">
                <a:solidFill>
                  <a:prstClr val="black"/>
                </a:solidFill>
              </a:rPr>
              <a:pPr eaLnBrk="1" hangingPunct="1"/>
              <a:t>5</a:t>
            </a:fld>
            <a:endParaRPr lang="el-GR" altLang="el-GR" sz="1300"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79</a:t>
            </a:fld>
            <a:endParaRPr lang="el-GR"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246413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81</a:t>
            </a:fld>
            <a:endParaRPr lang="el-GR"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576097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83</a:t>
            </a:fld>
            <a:endParaRPr lang="el-GR"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934041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932205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3861184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1606480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1"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90</a:t>
            </a:fld>
            <a:endParaRPr lang="el-G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dirty="0" smtClean="0"/>
          </a:p>
        </p:txBody>
      </p:sp>
      <p:sp>
        <p:nvSpPr>
          <p:cNvPr id="962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Arial" charset="0"/>
                <a:cs typeface="Arial" charset="0"/>
              </a:defRPr>
            </a:lvl1pPr>
            <a:lvl2pPr marL="804986" indent="-309610" eaLnBrk="0" hangingPunct="0">
              <a:defRPr sz="1000">
                <a:solidFill>
                  <a:schemeClr val="tx1"/>
                </a:solidFill>
                <a:latin typeface="Arial" charset="0"/>
                <a:cs typeface="Arial" charset="0"/>
              </a:defRPr>
            </a:lvl2pPr>
            <a:lvl3pPr marL="1238441" indent="-247688" eaLnBrk="0" hangingPunct="0">
              <a:defRPr sz="1000">
                <a:solidFill>
                  <a:schemeClr val="tx1"/>
                </a:solidFill>
                <a:latin typeface="Arial" charset="0"/>
                <a:cs typeface="Arial" charset="0"/>
              </a:defRPr>
            </a:lvl3pPr>
            <a:lvl4pPr marL="1733817" indent="-247688" eaLnBrk="0" hangingPunct="0">
              <a:defRPr sz="1000">
                <a:solidFill>
                  <a:schemeClr val="tx1"/>
                </a:solidFill>
                <a:latin typeface="Arial" charset="0"/>
                <a:cs typeface="Arial" charset="0"/>
              </a:defRPr>
            </a:lvl4pPr>
            <a:lvl5pPr marL="2229193" indent="-247688" eaLnBrk="0" hangingPunct="0">
              <a:defRPr sz="1000">
                <a:solidFill>
                  <a:schemeClr val="tx1"/>
                </a:solidFill>
                <a:latin typeface="Arial" charset="0"/>
                <a:cs typeface="Arial" charset="0"/>
              </a:defRPr>
            </a:lvl5pPr>
            <a:lvl6pPr marL="2724569" indent="-247688" eaLnBrk="0" fontAlgn="base" hangingPunct="0">
              <a:spcBef>
                <a:spcPct val="0"/>
              </a:spcBef>
              <a:spcAft>
                <a:spcPct val="0"/>
              </a:spcAft>
              <a:defRPr sz="1000">
                <a:solidFill>
                  <a:schemeClr val="tx1"/>
                </a:solidFill>
                <a:latin typeface="Arial" charset="0"/>
                <a:cs typeface="Arial" charset="0"/>
              </a:defRPr>
            </a:lvl6pPr>
            <a:lvl7pPr marL="3219945" indent="-247688" eaLnBrk="0" fontAlgn="base" hangingPunct="0">
              <a:spcBef>
                <a:spcPct val="0"/>
              </a:spcBef>
              <a:spcAft>
                <a:spcPct val="0"/>
              </a:spcAft>
              <a:defRPr sz="1000">
                <a:solidFill>
                  <a:schemeClr val="tx1"/>
                </a:solidFill>
                <a:latin typeface="Arial" charset="0"/>
                <a:cs typeface="Arial" charset="0"/>
              </a:defRPr>
            </a:lvl7pPr>
            <a:lvl8pPr marL="3715322" indent="-247688" eaLnBrk="0" fontAlgn="base" hangingPunct="0">
              <a:spcBef>
                <a:spcPct val="0"/>
              </a:spcBef>
              <a:spcAft>
                <a:spcPct val="0"/>
              </a:spcAft>
              <a:defRPr sz="1000">
                <a:solidFill>
                  <a:schemeClr val="tx1"/>
                </a:solidFill>
                <a:latin typeface="Arial" charset="0"/>
                <a:cs typeface="Arial" charset="0"/>
              </a:defRPr>
            </a:lvl8pPr>
            <a:lvl9pPr marL="4210698" indent="-247688" eaLnBrk="0" fontAlgn="base" hangingPunct="0">
              <a:spcBef>
                <a:spcPct val="0"/>
              </a:spcBef>
              <a:spcAft>
                <a:spcPct val="0"/>
              </a:spcAft>
              <a:defRPr sz="1000">
                <a:solidFill>
                  <a:schemeClr val="tx1"/>
                </a:solidFill>
                <a:latin typeface="Arial" charset="0"/>
                <a:cs typeface="Arial" charset="0"/>
              </a:defRPr>
            </a:lvl9pPr>
          </a:lstStyle>
          <a:p>
            <a:pPr eaLnBrk="1" hangingPunct="1"/>
            <a:fld id="{0BD02538-5DCC-422C-938A-5A13787B7960}" type="slidenum">
              <a:rPr lang="el-GR" altLang="el-GR" sz="1300">
                <a:solidFill>
                  <a:prstClr val="black"/>
                </a:solidFill>
              </a:rPr>
              <a:pPr eaLnBrk="1" hangingPunct="1"/>
              <a:t>8</a:t>
            </a:fld>
            <a:endParaRPr lang="el-GR" altLang="el-GR" sz="1300"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94</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97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100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64730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43657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dirty="0" smtClean="0"/>
          </a:p>
        </p:txBody>
      </p:sp>
      <p:sp>
        <p:nvSpPr>
          <p:cNvPr id="972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Arial" charset="0"/>
                <a:cs typeface="Arial" charset="0"/>
              </a:defRPr>
            </a:lvl1pPr>
            <a:lvl2pPr marL="804986" indent="-309610" eaLnBrk="0" hangingPunct="0">
              <a:defRPr sz="1000">
                <a:solidFill>
                  <a:schemeClr val="tx1"/>
                </a:solidFill>
                <a:latin typeface="Arial" charset="0"/>
                <a:cs typeface="Arial" charset="0"/>
              </a:defRPr>
            </a:lvl2pPr>
            <a:lvl3pPr marL="1238441" indent="-247688" eaLnBrk="0" hangingPunct="0">
              <a:defRPr sz="1000">
                <a:solidFill>
                  <a:schemeClr val="tx1"/>
                </a:solidFill>
                <a:latin typeface="Arial" charset="0"/>
                <a:cs typeface="Arial" charset="0"/>
              </a:defRPr>
            </a:lvl3pPr>
            <a:lvl4pPr marL="1733817" indent="-247688" eaLnBrk="0" hangingPunct="0">
              <a:defRPr sz="1000">
                <a:solidFill>
                  <a:schemeClr val="tx1"/>
                </a:solidFill>
                <a:latin typeface="Arial" charset="0"/>
                <a:cs typeface="Arial" charset="0"/>
              </a:defRPr>
            </a:lvl4pPr>
            <a:lvl5pPr marL="2229193" indent="-247688" eaLnBrk="0" hangingPunct="0">
              <a:defRPr sz="1000">
                <a:solidFill>
                  <a:schemeClr val="tx1"/>
                </a:solidFill>
                <a:latin typeface="Arial" charset="0"/>
                <a:cs typeface="Arial" charset="0"/>
              </a:defRPr>
            </a:lvl5pPr>
            <a:lvl6pPr marL="2724569" indent="-247688" eaLnBrk="0" fontAlgn="base" hangingPunct="0">
              <a:spcBef>
                <a:spcPct val="0"/>
              </a:spcBef>
              <a:spcAft>
                <a:spcPct val="0"/>
              </a:spcAft>
              <a:defRPr sz="1000">
                <a:solidFill>
                  <a:schemeClr val="tx1"/>
                </a:solidFill>
                <a:latin typeface="Arial" charset="0"/>
                <a:cs typeface="Arial" charset="0"/>
              </a:defRPr>
            </a:lvl6pPr>
            <a:lvl7pPr marL="3219945" indent="-247688" eaLnBrk="0" fontAlgn="base" hangingPunct="0">
              <a:spcBef>
                <a:spcPct val="0"/>
              </a:spcBef>
              <a:spcAft>
                <a:spcPct val="0"/>
              </a:spcAft>
              <a:defRPr sz="1000">
                <a:solidFill>
                  <a:schemeClr val="tx1"/>
                </a:solidFill>
                <a:latin typeface="Arial" charset="0"/>
                <a:cs typeface="Arial" charset="0"/>
              </a:defRPr>
            </a:lvl7pPr>
            <a:lvl8pPr marL="3715322" indent="-247688" eaLnBrk="0" fontAlgn="base" hangingPunct="0">
              <a:spcBef>
                <a:spcPct val="0"/>
              </a:spcBef>
              <a:spcAft>
                <a:spcPct val="0"/>
              </a:spcAft>
              <a:defRPr sz="1000">
                <a:solidFill>
                  <a:schemeClr val="tx1"/>
                </a:solidFill>
                <a:latin typeface="Arial" charset="0"/>
                <a:cs typeface="Arial" charset="0"/>
              </a:defRPr>
            </a:lvl8pPr>
            <a:lvl9pPr marL="4210698" indent="-247688" eaLnBrk="0" fontAlgn="base" hangingPunct="0">
              <a:spcBef>
                <a:spcPct val="0"/>
              </a:spcBef>
              <a:spcAft>
                <a:spcPct val="0"/>
              </a:spcAft>
              <a:defRPr sz="1000">
                <a:solidFill>
                  <a:schemeClr val="tx1"/>
                </a:solidFill>
                <a:latin typeface="Arial" charset="0"/>
                <a:cs typeface="Arial" charset="0"/>
              </a:defRPr>
            </a:lvl9pPr>
          </a:lstStyle>
          <a:p>
            <a:pPr eaLnBrk="1" hangingPunct="1"/>
            <a:fld id="{7E8ADFE0-8CD4-417D-A9D9-DD146A282220}" type="slidenum">
              <a:rPr lang="el-GR" altLang="el-GR" sz="1300">
                <a:solidFill>
                  <a:prstClr val="black"/>
                </a:solidFill>
              </a:rPr>
              <a:pPr eaLnBrk="1" hangingPunct="1"/>
              <a:t>19</a:t>
            </a:fld>
            <a:endParaRPr lang="el-GR" altLang="el-GR" sz="1300"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anose="020B0604020202020204" pitchFamily="34" charset="0"/>
              <a:buNone/>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63151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313529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84519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288983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7961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495030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193168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85567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89476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28405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0946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275740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870563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37227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Blausen_0208_CellAnatomy.png" TargetMode="External"/><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commons.wikimedia.org/wiki/User:Rocket000" TargetMode="External"/><Relationship Id="rId4" Type="http://schemas.openxmlformats.org/officeDocument/2006/relationships/hyperlink" Target="http://commons.wikimedia.org/wiki/File:Plant_cell_structure_svg.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commons.wikimedia.org/w/index.php?title=User:Palosirkka&amp;action=edit&amp;redlink=1" TargetMode="External"/><Relationship Id="rId4" Type="http://schemas.openxmlformats.org/officeDocument/2006/relationships/hyperlink" Target="http://commons.wikimedia.org/wiki/File:Animal_cell_structure_en.sv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Cell_membrane_scheme.png" TargetMode="External"/><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Fooba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Mouagip" TargetMode="External"/><Relationship Id="rId4" Type="http://schemas.openxmlformats.org/officeDocument/2006/relationships/hyperlink" Target="http://commons.wikimedia.org/wiki/File:Transmembrane_recepto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en.wikipedia.org/wiki/User:CafeDelMar" TargetMode="External"/><Relationship Id="rId4" Type="http://schemas.openxmlformats.org/officeDocument/2006/relationships/hyperlink" Target="http://en.wikipedia.org/wiki/File:GPGIC_schematic.jpe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whs-biology-h.wikispaces.com/Ch.+4+&amp;+5+Cell+Structure+and+Func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justinkcochran.blogspot.gr/"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wiki.brown.edu/confluence/display/BN0193S04/New+implications+for+dopamine+receptors+in+obesit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Jonathan.Marcus" TargetMode="External"/><Relationship Id="rId4" Type="http://schemas.openxmlformats.org/officeDocument/2006/relationships/hyperlink" Target="http://commons.wikimedia.org/wiki/File:Human_androgen_receptor_and_androgen_binding.sv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commons.wikimedia.org/w/index.php?title=User:Laikayiu&amp;action=edit&amp;redlink=1" TargetMode="External"/><Relationship Id="rId2" Type="http://schemas.openxmlformats.org/officeDocument/2006/relationships/hyperlink" Target="http://commons.wikimedia.org/wiki/File:Proteinsynthesis.svg" TargetMode="Externa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hyperlink" Target="http://creativecommons.org/licenses/by-sa/3.0/deed.e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commons.wikimedia.org/wiki/User:Hawk-Eye" TargetMode="External"/><Relationship Id="rId4" Type="http://schemas.openxmlformats.org/officeDocument/2006/relationships/hyperlink" Target="http://commons.wikimedia.org/wiki/File:Diagram_human_cell_nucleus.sv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sgeier.net/fractals/flam3/" TargetMode="External"/><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hyperlink" Target="http://www.sgeier.net/fractals/aboutme.php"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creativecommons.org/licenses/by/2.0/deed.en" TargetMode="External"/><Relationship Id="rId3" Type="http://schemas.openxmlformats.org/officeDocument/2006/relationships/image" Target="../media/image20.gif"/><Relationship Id="rId7" Type="http://schemas.openxmlformats.org/officeDocument/2006/relationships/hyperlink" Target="http://www.flickr.com/photos/53416677@N08/4972850923/"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hyperlink" Target="http://commons.wikimedia.org/w/index.php?title=User:Elecbullet&amp;action=edit&amp;redlink=1" TargetMode="External"/><Relationship Id="rId4" Type="http://schemas.openxmlformats.org/officeDocument/2006/relationships/hyperlink" Target="http://commons.wikimedia.org/wiki/File:ADN_animation.gi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karimedalla.wordpress.com/2012/11/01/3-3-7-1-dna-structur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commons.wikimedia.org/wiki/File:Difference_DNA_RNA-EN.svg" TargetMode="External"/><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Spon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meganhowett.blogspot.gr/2013/03/fantastic-voyage-further-research-and.html" TargetMode="External"/><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www.wikidoc.org/index.php/File:NIEHScell.jpg" TargetMode="External"/><Relationship Id="rId2" Type="http://schemas.openxmlformats.org/officeDocument/2006/relationships/image" Target="../media/image25.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www.wikidoc.org/index.php/User:Kogando"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commons.wikimedia.org/wiki/User:File_Upload_Bot_(Magnus_Manske)" TargetMode="External"/><Relationship Id="rId4" Type="http://schemas.openxmlformats.org/officeDocument/2006/relationships/hyperlink" Target="http://commons.wikimedia.org/wiki/File:Endomembrane_system_diagram_no_text_nucleus.p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commons.wikimedia.org/wiki/File:Nucleus_ER_golgi.svg" TargetMode="External"/><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Pbroks13"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http://commons.wikimedia.org/wiki/File:Mitochondrie.svg" TargetMode="External"/><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Tatout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commons.wikimedia.org/wiki/File:Animal_mitochondrion_diagram_el.svg" TargetMode="External"/><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Bibi_Saint-Po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8" Type="http://schemas.openxmlformats.org/officeDocument/2006/relationships/hyperlink" Target="Endocytic%20pathway%20of%20animal%20cells%20showing%20EGF%20receptors,%20transferrin%20receptors%20and%20mannose-6-phosphate%20receptors" TargetMode="External"/><Relationship Id="rId3" Type="http://schemas.openxmlformats.org/officeDocument/2006/relationships/image" Target="../media/image30.jpeg"/><Relationship Id="rId7" Type="http://schemas.openxmlformats.org/officeDocument/2006/relationships/hyperlink" Target="http://creativecommons.org/licenses/by/3.0/deed.en"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commons.wikimedia.org/w/index.php?title=User:Putneybridgetube&amp;action=edit&amp;redlink=1" TargetMode="External"/><Relationship Id="rId5" Type="http://schemas.openxmlformats.org/officeDocument/2006/relationships/hyperlink" Target="http://commons.wikimedia.org/wiki/File:HeLa_cell_endocytic_pathway_labeled_for_EGFR_and_transferrin.jpg" TargetMode="External"/><Relationship Id="rId4" Type="http://schemas.openxmlformats.org/officeDocument/2006/relationships/image" Target="../media/image31.jpeg"/><Relationship Id="rId9" Type="http://schemas.openxmlformats.org/officeDocument/2006/relationships/hyperlink" Target="http://creativecommons.org/licenses/by-sa/3.0/deed.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blogs.sch.gr/maroula65/2013/09/16/%CE%AC%CE%B2%CE%B9%CE%B1-%CE%AD%CE%BC%CE%B2%CE%B9%CE%B1-%CE%BA%CF%8D%CF%84%CF%84%CE%B1%CF%81%CE%B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commons.wikimedia.org/wiki/File:Three_cell_growth_types-el.png" TargetMode="External"/><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CE%A0%CE%B5%CF%81%CE%AF%CE%B5%CF%81%CE%B3%CE%BF%CF%82"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commons.wikimedia.org/wiki/File:Kinesin_cartoon.png" TargetMode="External"/><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oez"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www.earlypregnancy.org/EPBM/EPBM%20VI/Vol.%20VI,%20Num%201/EPBM1320.htm"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8" Type="http://schemas.openxmlformats.org/officeDocument/2006/relationships/hyperlink" Target="http://commons.wikimedia.org/wiki/File:604_Bone_cells.jpg" TargetMode="External"/><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commons.wikimedia.org/wiki/File:Skin_layers.svg" TargetMode="External"/><Relationship Id="rId5" Type="http://schemas.openxmlformats.org/officeDocument/2006/relationships/image" Target="../media/image36.png"/><Relationship Id="rId10" Type="http://schemas.openxmlformats.org/officeDocument/2006/relationships/hyperlink" Target="http://commons.wikimedia.org/wiki/File:1022_Muscle_Fibers_(small).jpg" TargetMode="External"/><Relationship Id="rId4" Type="http://schemas.openxmlformats.org/officeDocument/2006/relationships/hyperlink" Target="http://commons.wikimedia.org/wiki/File:Red_White_Blood_cells.png" TargetMode="External"/><Relationship Id="rId9" Type="http://schemas.openxmlformats.org/officeDocument/2006/relationships/image" Target="../media/image38.jpeg"/></Relationships>
</file>

<file path=ppt/slides/_rels/slide79.xml.rels><?xml version="1.0" encoding="UTF-8" standalone="yes"?>
<Relationships xmlns="http://schemas.openxmlformats.org/package/2006/relationships"><Relationship Id="rId8" Type="http://schemas.openxmlformats.org/officeDocument/2006/relationships/hyperlink" Target="http://commons.wikimedia.org/wiki/File:Neuron.jpg" TargetMode="External"/><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commons.wikimedia.org/wiki/File:1029_Smooth_Muscle_Motor_Units.jpg" TargetMode="External"/><Relationship Id="rId5" Type="http://schemas.openxmlformats.org/officeDocument/2006/relationships/hyperlink" Target="http://commons.wikimedia.org/wiki/File:1020_Cardiac_Muscle.jpg" TargetMode="External"/><Relationship Id="rId10" Type="http://schemas.openxmlformats.org/officeDocument/2006/relationships/hyperlink" Target="http://education-portal.com/academy/lesson/ciliated-epithelium-function-structure-diagram.html" TargetMode="External"/><Relationship Id="rId4" Type="http://schemas.openxmlformats.org/officeDocument/2006/relationships/image" Target="../media/image40.jpe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commons.wikimedia.org/wiki/User:F%C3%A6" TargetMode="External"/><Relationship Id="rId4" Type="http://schemas.openxmlformats.org/officeDocument/2006/relationships/hyperlink" Target="http://commons.wikimedia.org/wiki/File:Red_blood_cells_illustration.jpg"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Stvltvs&amp;action=edit&amp;redlink=1" TargetMode="External"/><Relationship Id="rId4" Type="http://schemas.openxmlformats.org/officeDocument/2006/relationships/hyperlink" Target="http://commons.wikimedia.org/wiki/File:Skin_layers.svg"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creativecommons.org/licenses/by-sa/2.0/" TargetMode="External"/><Relationship Id="rId5" Type="http://schemas.openxmlformats.org/officeDocument/2006/relationships/hyperlink" Target="http://www.lumaxart.com/" TargetMode="External"/><Relationship Id="rId4" Type="http://schemas.openxmlformats.org/officeDocument/2006/relationships/hyperlink" Target="https://www.flickr.com/photos/lumaxart/2364734203/in/photostream/"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hyperlink" Target="http://commons.wikimedia.org/wiki/User:Cropbot" TargetMode="External"/><Relationship Id="rId4" Type="http://schemas.openxmlformats.org/officeDocument/2006/relationships/hyperlink" Target="http://commons.wikimedia.org/wiki/File:Sperm-egg.jpg"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gnu.org/licenses/gpl.html" TargetMode="External"/><Relationship Id="rId5" Type="http://schemas.openxmlformats.org/officeDocument/2006/relationships/hyperlink" Target="http://commons.wikimedia.org/wiki/User:Itsmine" TargetMode="External"/><Relationship Id="rId4" Type="http://schemas.openxmlformats.org/officeDocument/2006/relationships/hyperlink" Target="http://commons.wikimedia.org/wiki/File:Neuron-SEM.png"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s://creativecommons.org/licenses/by-sa/2.0/" TargetMode="External"/><Relationship Id="rId5" Type="http://schemas.openxmlformats.org/officeDocument/2006/relationships/hyperlink" Target="http://commons.wikimedia.org/wiki/User:Shushruth" TargetMode="External"/><Relationship Id="rId4" Type="http://schemas.openxmlformats.org/officeDocument/2006/relationships/hyperlink" Target="http://commons.wikimedia.org/wiki/File:Mouse_cingulate_cortex_neurons.jpg" TargetMode="External"/></Relationships>
</file>

<file path=ppt/slides/_rels/slide86.xml.rels><?xml version="1.0" encoding="UTF-8" standalone="yes"?>
<Relationships xmlns="http://schemas.openxmlformats.org/package/2006/relationships"><Relationship Id="rId8" Type="http://schemas.openxmlformats.org/officeDocument/2006/relationships/hyperlink" Target="http://en.wikipedia.org/wiki/Bipolar_neuron" TargetMode="External"/><Relationship Id="rId3" Type="http://schemas.openxmlformats.org/officeDocument/2006/relationships/image" Target="../media/image49.png"/><Relationship Id="rId7" Type="http://schemas.openxmlformats.org/officeDocument/2006/relationships/hyperlink" Target="http://en.wikipedia.org/wiki/Unipolar_neuron"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Jonathan_Haas" TargetMode="External"/><Relationship Id="rId10" Type="http://schemas.openxmlformats.org/officeDocument/2006/relationships/hyperlink" Target="http://en.wikipedia.org/wiki/Pseudounipolar_neuron" TargetMode="External"/><Relationship Id="rId4" Type="http://schemas.openxmlformats.org/officeDocument/2006/relationships/hyperlink" Target="http://commons.wikimedia.org/wiki/File:Neurons_uni_bi_multi_pseudouni.svg" TargetMode="External"/><Relationship Id="rId9" Type="http://schemas.openxmlformats.org/officeDocument/2006/relationships/hyperlink" Target="http://en.wikipedia.org/wiki/Multipolar_neuron"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aigl.ladislav" TargetMode="External"/><Relationship Id="rId4" Type="http://schemas.openxmlformats.org/officeDocument/2006/relationships/hyperlink" Target="http://commons.wikimedia.org/wiki/File:Neuron_Hand-tuned.svg"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hyperlink" Target="http://commons.wikimedia.org/wiki/User:Andrew_c" TargetMode="External"/><Relationship Id="rId4" Type="http://schemas.openxmlformats.org/officeDocument/2006/relationships/hyperlink" Target="http://commons.wikimedia.org/wiki/File:Neuron_with_oligodendrocyte_and_myelin_sheath.svg"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Celltypes.sv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hyperlink" Target="http://commons.wikimedia.org/wiki/User:Kelvinsong"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hyperlink" Target="http://commons.wikimedia.org/wiki/File:Stem_cells_diagram.png" TargetMode="External"/><Relationship Id="rId2" Type="http://schemas.openxmlformats.org/officeDocument/2006/relationships/image" Target="../media/image52.png"/><Relationship Id="rId1" Type="http://schemas.openxmlformats.org/officeDocument/2006/relationships/slideLayout" Target="../slideLayouts/slideLayout12.xml"/><Relationship Id="rId5" Type="http://schemas.openxmlformats.org/officeDocument/2006/relationships/hyperlink" Target="http://creativecommons.org/licenses/by-sa/2.5/deed.en" TargetMode="External"/><Relationship Id="rId4" Type="http://schemas.openxmlformats.org/officeDocument/2006/relationships/hyperlink" Target="http://commons.wikimedia.org/wiki/User:Rasbak" TargetMode="Externa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1</a:t>
            </a:r>
            <a:r>
              <a:rPr lang="el-GR" sz="2600" dirty="0" smtClean="0"/>
              <a:t>:</a:t>
            </a:r>
            <a:r>
              <a:rPr lang="en-US" sz="2600" dirty="0" smtClean="0"/>
              <a:t> </a:t>
            </a:r>
            <a:r>
              <a:rPr lang="el-GR" sz="2600" dirty="0"/>
              <a:t>Κύτταρο και υγρά του οργανισμού</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Ανατομία κυττάρου</a:t>
            </a:r>
            <a:endParaRPr lang="el-GR" dirty="0"/>
          </a:p>
        </p:txBody>
      </p:sp>
      <p:pic>
        <p:nvPicPr>
          <p:cNvPr id="10243" name="Picture 2" descr="C:\Users\THOMAS\Pictures\Anatomy of a cell.pn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t="4798" b="12601"/>
          <a:stretch/>
        </p:blipFill>
        <p:spPr>
          <a:xfrm>
            <a:off x="1460327" y="1070136"/>
            <a:ext cx="6223346" cy="5383200"/>
          </a:xfrm>
          <a:prstGeom prst="rect">
            <a:avLst/>
          </a:prstGeom>
          <a:noFill/>
          <a:ln>
            <a:solidFill>
              <a:schemeClr val="tx1"/>
            </a:solidFill>
          </a:ln>
        </p:spPr>
      </p:pic>
      <p:sp>
        <p:nvSpPr>
          <p:cNvPr id="6" name="Rectangle 6"/>
          <p:cNvSpPr/>
          <p:nvPr/>
        </p:nvSpPr>
        <p:spPr>
          <a:xfrm>
            <a:off x="2267744" y="6502427"/>
            <a:ext cx="4554251"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Blausen 0208 </a:t>
            </a:r>
            <a:r>
              <a:rPr lang="en-US" sz="1200" dirty="0" smtClean="0">
                <a:solidFill>
                  <a:prstClr val="black"/>
                </a:solidFill>
                <a:latin typeface="Calibri"/>
                <a:hlinkClick r:id="rId3"/>
              </a:rPr>
              <a:t>CellAnatomy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hlinkClick r:id="rId4"/>
              </a:rPr>
              <a:t>BruceBlaus</a:t>
            </a:r>
            <a:r>
              <a:rPr lang="el-GR" sz="1200" dirty="0">
                <a:solidFill>
                  <a:prstClr val="black"/>
                </a:solidFill>
                <a:latin typeface="Calibri"/>
              </a:rPr>
              <a:t> </a:t>
            </a:r>
            <a:r>
              <a:rPr lang="el-GR" sz="1200" dirty="0" smtClean="0">
                <a:solidFill>
                  <a:prstClr val="black">
                    <a:lumMod val="65000"/>
                    <a:lumOff val="35000"/>
                  </a:prstClr>
                </a:solidFill>
                <a:latin typeface="Calibri"/>
              </a:rPr>
              <a:t>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 </a:t>
            </a:r>
            <a:r>
              <a:rPr lang="en-US" sz="1200" dirty="0" smtClean="0">
                <a:solidFill>
                  <a:prstClr val="black"/>
                </a:solidFill>
                <a:latin typeface="Calibri"/>
                <a:hlinkClick r:id="rId5"/>
              </a:rPr>
              <a:t>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8319421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40787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Φυτικό κύτταρο</a:t>
            </a:r>
            <a:endParaRPr lang="el-GR" dirty="0"/>
          </a:p>
        </p:txBody>
      </p:sp>
      <p:pic>
        <p:nvPicPr>
          <p:cNvPr id="11267" name="Picture 2" descr="C:\Users\THOMAS\Pictures\typical plant cell.png"/>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tretch>
            <a:fillRect/>
          </a:stretch>
        </p:blipFill>
        <p:spPr>
          <a:xfrm>
            <a:off x="1481137" y="1454944"/>
            <a:ext cx="6181725" cy="4524375"/>
          </a:xfrm>
          <a:noFill/>
          <a:ln>
            <a:solidFill>
              <a:schemeClr val="tx1"/>
            </a:solidFill>
          </a:ln>
        </p:spPr>
      </p:pic>
      <p:sp>
        <p:nvSpPr>
          <p:cNvPr id="6" name="Rectangle 6"/>
          <p:cNvSpPr/>
          <p:nvPr/>
        </p:nvSpPr>
        <p:spPr>
          <a:xfrm>
            <a:off x="2981950" y="6042735"/>
            <a:ext cx="3203847"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Plant cell structure </a:t>
            </a:r>
            <a:r>
              <a:rPr lang="en-US" sz="1200" dirty="0" smtClean="0">
                <a:solidFill>
                  <a:prstClr val="black"/>
                </a:solidFill>
                <a:latin typeface="Calibri"/>
                <a:hlinkClick r:id="rId4"/>
              </a:rPr>
              <a:t>svg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hlinkClick r:id="rId5"/>
              </a:rPr>
              <a:t>Rocket000</a:t>
            </a:r>
            <a:endParaRPr lang="el-GR" sz="1200" dirty="0" smtClean="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947795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Ζωικό κύτταρο</a:t>
            </a:r>
            <a:endParaRPr lang="el-GR" dirty="0"/>
          </a:p>
        </p:txBody>
      </p:sp>
      <p:pic>
        <p:nvPicPr>
          <p:cNvPr id="83970" name="Picture 2" descr="File:Animal cell structure en.sv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8277" y="1124744"/>
            <a:ext cx="8107446" cy="5291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6"/>
          <p:cNvSpPr/>
          <p:nvPr/>
        </p:nvSpPr>
        <p:spPr>
          <a:xfrm>
            <a:off x="3203848" y="6396335"/>
            <a:ext cx="3203847"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Animal cell structure </a:t>
            </a:r>
            <a:r>
              <a:rPr lang="en-US" sz="1200" dirty="0" smtClean="0">
                <a:solidFill>
                  <a:prstClr val="black"/>
                </a:solidFill>
                <a:latin typeface="Calibri"/>
                <a:hlinkClick r:id="rId4"/>
              </a:rPr>
              <a:t>en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hlinkClick r:id="rId5"/>
              </a:rPr>
              <a:t>Palosirkka</a:t>
            </a:r>
            <a:r>
              <a:rPr lang="el-GR" sz="1200" dirty="0">
                <a:solidFill>
                  <a:prstClr val="black"/>
                </a:solidFill>
                <a:latin typeface="Calibri"/>
                <a:hlinkClick r:id="rId5"/>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150706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Κυτταρική μεμβράνη </a:t>
            </a:r>
            <a:r>
              <a:rPr lang="el-GR" sz="3200" b="0" dirty="0" smtClean="0"/>
              <a:t>1/3</a:t>
            </a:r>
            <a:endParaRPr lang="el-GR" sz="3200" b="0" dirty="0"/>
          </a:p>
        </p:txBody>
      </p:sp>
      <p:sp>
        <p:nvSpPr>
          <p:cNvPr id="13315" name="Rectangle 3"/>
          <p:cNvSpPr>
            <a:spLocks noGrp="1" noChangeArrowheads="1"/>
          </p:cNvSpPr>
          <p:nvPr>
            <p:ph idx="1"/>
          </p:nvPr>
        </p:nvSpPr>
        <p:spPr>
          <a:xfrm>
            <a:off x="259522" y="1196752"/>
            <a:ext cx="8856984" cy="5544616"/>
          </a:xfrm>
        </p:spPr>
        <p:txBody>
          <a:bodyPr>
            <a:noAutofit/>
          </a:bodyPr>
          <a:lstStyle/>
          <a:p>
            <a:pPr eaLnBrk="1" hangingPunct="1">
              <a:lnSpc>
                <a:spcPct val="120000"/>
              </a:lnSpc>
              <a:spcBef>
                <a:spcPts val="1200"/>
              </a:spcBef>
            </a:pPr>
            <a:r>
              <a:rPr lang="el-GR" altLang="el-GR" sz="2200" dirty="0" smtClean="0"/>
              <a:t>Είναι μία δομή φανταστική! Περιβάλλει το κύτταρο, το ορίζει και το προστατεύει. Είναι ημιδιαπερατή (επιτρέποντας μόνο μερικές ουσίες να περάσουν και απομακρύνοντας άλλες) και η διαπερατότητά της μπορεί να ποικίλλει. Αναφέρεται συνήθως </a:t>
            </a:r>
            <a:r>
              <a:rPr lang="el-GR" altLang="el-GR" sz="2200" b="1" dirty="0" smtClean="0"/>
              <a:t>σαν πλασματική</a:t>
            </a:r>
            <a:r>
              <a:rPr lang="el-GR" altLang="el-GR" sz="2200" dirty="0" smtClean="0"/>
              <a:t> μεμβράνη.  </a:t>
            </a:r>
          </a:p>
          <a:p>
            <a:pPr eaLnBrk="1" hangingPunct="1">
              <a:lnSpc>
                <a:spcPct val="120000"/>
              </a:lnSpc>
              <a:spcBef>
                <a:spcPts val="1200"/>
              </a:spcBef>
            </a:pPr>
            <a:r>
              <a:rPr lang="el-GR" altLang="el-GR" sz="2200" dirty="0" smtClean="0"/>
              <a:t>Τόσο το κύτταρο, όσο και ο πυρήνας του και τα οργανίδιά του περιβάλλονται από μεμβράνη.</a:t>
            </a:r>
          </a:p>
          <a:p>
            <a:pPr eaLnBrk="1" hangingPunct="1">
              <a:lnSpc>
                <a:spcPct val="120000"/>
              </a:lnSpc>
              <a:spcBef>
                <a:spcPts val="1200"/>
              </a:spcBef>
            </a:pPr>
            <a:r>
              <a:rPr lang="el-GR" altLang="el-GR" sz="2200" dirty="0" smtClean="0"/>
              <a:t>Ειδικά η κυτταρική μεμβράνη είναι </a:t>
            </a:r>
            <a:r>
              <a:rPr lang="el-GR" altLang="el-GR" sz="2200" dirty="0" smtClean="0">
                <a:sym typeface="Symbol" pitchFamily="18" charset="2"/>
              </a:rPr>
              <a:t></a:t>
            </a:r>
            <a:r>
              <a:rPr lang="el-GR" altLang="el-GR" sz="2200" dirty="0" smtClean="0"/>
              <a:t> 7.5 </a:t>
            </a:r>
            <a:r>
              <a:rPr lang="en-US" altLang="el-GR" sz="2200" dirty="0" smtClean="0"/>
              <a:t>mm</a:t>
            </a:r>
            <a:r>
              <a:rPr lang="el-GR" altLang="el-GR" sz="2200" dirty="0" smtClean="0"/>
              <a:t> (75</a:t>
            </a:r>
            <a:r>
              <a:rPr lang="el-GR" altLang="el-GR" sz="2200" dirty="0" smtClean="0">
                <a:sym typeface="Courier New" pitchFamily="49" charset="0"/>
              </a:rPr>
              <a:t>Α</a:t>
            </a:r>
            <a:r>
              <a:rPr lang="el-GR" altLang="el-GR" sz="2200" dirty="0" smtClean="0"/>
              <a:t>) σε πάχος.  Πρωταρχικά αποτελείται από </a:t>
            </a:r>
            <a:r>
              <a:rPr lang="el-GR" altLang="el-GR" sz="2200" b="1" dirty="0" smtClean="0"/>
              <a:t>πρωτεΐνες και λιπίδια (1:50 μόρια).  </a:t>
            </a:r>
            <a:r>
              <a:rPr lang="el-GR" altLang="el-GR" sz="2200" dirty="0" smtClean="0"/>
              <a:t>Τα κυριότερα λιπίδια είναι τα φωσφολιπίδια.  </a:t>
            </a:r>
          </a:p>
          <a:p>
            <a:pPr eaLnBrk="1" hangingPunct="1">
              <a:lnSpc>
                <a:spcPct val="120000"/>
              </a:lnSpc>
              <a:spcBef>
                <a:spcPts val="1200"/>
              </a:spcBef>
            </a:pPr>
            <a:r>
              <a:rPr lang="el-GR" altLang="el-GR" sz="2200" dirty="0" smtClean="0"/>
              <a:t>Στην μεμβράνη το υδρόφιλο άκρο των φωσφολιπιδίων εκτίθεται στο υδατικό περίβλημα (εξωτερικό).  Το υδρόφοβο μέρος των μορίων εκτίθεται στο εσωτερικό που έχει λιγότερο Η2Ο.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728508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Κυτταρική μεμβράνη </a:t>
            </a:r>
            <a:r>
              <a:rPr lang="el-GR" sz="3200" b="0" dirty="0" smtClean="0"/>
              <a:t>2/3</a:t>
            </a:r>
            <a:endParaRPr lang="el-GR" dirty="0"/>
          </a:p>
        </p:txBody>
      </p:sp>
      <p:sp>
        <p:nvSpPr>
          <p:cNvPr id="14339" name="Rectangle 3"/>
          <p:cNvSpPr>
            <a:spLocks noGrp="1" noChangeArrowheads="1"/>
          </p:cNvSpPr>
          <p:nvPr>
            <p:ph idx="1"/>
          </p:nvPr>
        </p:nvSpPr>
        <p:spPr/>
        <p:txBody>
          <a:bodyPr>
            <a:normAutofit/>
          </a:bodyPr>
          <a:lstStyle/>
          <a:p>
            <a:pPr eaLnBrk="1" hangingPunct="1">
              <a:lnSpc>
                <a:spcPct val="120000"/>
              </a:lnSpc>
              <a:spcBef>
                <a:spcPts val="1200"/>
              </a:spcBef>
            </a:pPr>
            <a:r>
              <a:rPr lang="el-GR" altLang="el-GR" sz="2400" dirty="0" smtClean="0"/>
              <a:t>Γενικά τα υδρόφοβα τμήματα των φωσφολιπιδίων που βρίσκονται στο εσωτερικό δεν φέρουν φορτία και τα υδρόφιλα τμήματα που βρίσκονται στην έξω επιφάνεια φέρουν φορτία.  </a:t>
            </a:r>
          </a:p>
          <a:p>
            <a:pPr eaLnBrk="1" hangingPunct="1">
              <a:lnSpc>
                <a:spcPct val="120000"/>
              </a:lnSpc>
              <a:spcBef>
                <a:spcPts val="1200"/>
              </a:spcBef>
            </a:pPr>
            <a:r>
              <a:rPr lang="el-GR" altLang="el-GR" sz="2400" dirty="0" smtClean="0"/>
              <a:t>Μερικές από τις πρωτεΐνες της μεμβράνης μπορεί να απομακρυνθούν με ήπιες βιοχημικές εξεργασίες </a:t>
            </a:r>
            <a:r>
              <a:rPr lang="el-GR" altLang="el-GR" sz="2400" b="1" dirty="0" smtClean="0"/>
              <a:t>(περιφερικές πρωτεΐνες)</a:t>
            </a:r>
            <a:r>
              <a:rPr lang="el-GR" altLang="el-GR" sz="2400" dirty="0" smtClean="0"/>
              <a:t> ενώ άλλες είναι δύσκολο να αποκοπούν και να φύγουν </a:t>
            </a:r>
            <a:r>
              <a:rPr lang="el-GR" altLang="el-GR" sz="2400" b="1" dirty="0" smtClean="0"/>
              <a:t>(συνυφασμένες πρωτεΐνες).</a:t>
            </a:r>
            <a:r>
              <a:rPr lang="el-GR" altLang="el-GR" sz="2400" dirty="0" smtClean="0"/>
              <a:t>  </a:t>
            </a:r>
          </a:p>
          <a:p>
            <a:pPr eaLnBrk="1" hangingPunct="1">
              <a:lnSpc>
                <a:spcPct val="120000"/>
              </a:lnSpc>
              <a:spcBef>
                <a:spcPts val="1200"/>
              </a:spcBef>
            </a:pPr>
            <a:r>
              <a:rPr lang="el-GR" altLang="el-GR" sz="2400" dirty="0" smtClean="0"/>
              <a:t>Μερικές πρωτεΐνες περιέχουν λιπίδια, (λιποπρωτεΐνες) και μερικές υδατάνθρακες (γλυκοπρωτεΐνες).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167977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Κυτταρική μεμβράνη </a:t>
            </a:r>
            <a:r>
              <a:rPr lang="el-GR" sz="3200" b="0" dirty="0" smtClean="0"/>
              <a:t>3/3</a:t>
            </a:r>
            <a:endParaRPr lang="el-GR" dirty="0"/>
          </a:p>
        </p:txBody>
      </p:sp>
      <p:sp>
        <p:nvSpPr>
          <p:cNvPr id="15363" name="Rectangle 3"/>
          <p:cNvSpPr>
            <a:spLocks noGrp="1" noChangeArrowheads="1"/>
          </p:cNvSpPr>
          <p:nvPr>
            <p:ph idx="1"/>
          </p:nvPr>
        </p:nvSpPr>
        <p:spPr>
          <a:xfrm>
            <a:off x="457200" y="1196752"/>
            <a:ext cx="8435280" cy="5040560"/>
          </a:xfrm>
        </p:spPr>
        <p:txBody>
          <a:bodyPr>
            <a:normAutofit/>
          </a:bodyPr>
          <a:lstStyle/>
          <a:p>
            <a:pPr eaLnBrk="1" hangingPunct="1">
              <a:lnSpc>
                <a:spcPct val="110000"/>
              </a:lnSpc>
              <a:spcBef>
                <a:spcPts val="1200"/>
              </a:spcBef>
            </a:pPr>
            <a:r>
              <a:rPr lang="el-GR" altLang="el-GR" sz="2200" dirty="0" smtClean="0"/>
              <a:t>Ενώ τα μόρια των πρωτεϊνών είναι λίγα σε σχέση με τα φωσφολιπίδια (1 πρωτεΐνη: 50 φωσφολιπίδια), επειδή οι πρωτεΐνες είναι μεγαλομοριακές ενώσεις, </a:t>
            </a:r>
            <a:r>
              <a:rPr lang="el-GR" altLang="el-GR" sz="2200" b="1" dirty="0" smtClean="0"/>
              <a:t>οι μάζες τους έρχονται  50%-50%.</a:t>
            </a:r>
            <a:endParaRPr lang="el-GR" altLang="el-GR" sz="2200" dirty="0" smtClean="0"/>
          </a:p>
          <a:p>
            <a:pPr eaLnBrk="1" hangingPunct="1">
              <a:lnSpc>
                <a:spcPct val="110000"/>
              </a:lnSpc>
              <a:spcBef>
                <a:spcPts val="1200"/>
              </a:spcBef>
            </a:pPr>
            <a:r>
              <a:rPr lang="el-GR" altLang="el-GR" sz="2200" dirty="0" smtClean="0"/>
              <a:t>Η πρωτεϊνική σύσταση της μεμβράνης ποικίλλει ανάλογα με τις διαδικασίες που θα επιτελέσει το κύτταρο.  </a:t>
            </a:r>
          </a:p>
          <a:p>
            <a:pPr eaLnBrk="1" hangingPunct="1">
              <a:lnSpc>
                <a:spcPct val="110000"/>
              </a:lnSpc>
              <a:spcBef>
                <a:spcPts val="1200"/>
              </a:spcBef>
            </a:pPr>
            <a:r>
              <a:rPr lang="el-GR" altLang="el-GR" sz="2200" dirty="0" smtClean="0"/>
              <a:t>Οι μεμβράνες είναι </a:t>
            </a:r>
            <a:r>
              <a:rPr lang="el-GR" altLang="el-GR" sz="2200" b="1" dirty="0" smtClean="0"/>
              <a:t>δυναμικές</a:t>
            </a:r>
            <a:r>
              <a:rPr lang="el-GR" altLang="el-GR" sz="2200" dirty="0" smtClean="0"/>
              <a:t> δομές και τα συστατικά τους εναλλάσσονται συνεχώς.  Οι μεμβράνες είναι ένα δυναμικό υγρό μωσαϊκό, όπου τα στοιχεία αλλάζουν και κινούνται.  </a:t>
            </a:r>
          </a:p>
          <a:p>
            <a:pPr eaLnBrk="1" hangingPunct="1">
              <a:lnSpc>
                <a:spcPct val="110000"/>
              </a:lnSpc>
              <a:spcBef>
                <a:spcPts val="1200"/>
              </a:spcBef>
            </a:pPr>
            <a:r>
              <a:rPr lang="el-GR" altLang="el-GR" sz="2200" dirty="0" smtClean="0"/>
              <a:t>Στα περισσότερα κύτταρα γύρω από την κυτταρική υπάρχει και μία άλλη μεμβράνη, η </a:t>
            </a:r>
            <a:r>
              <a:rPr lang="el-GR" altLang="el-GR" sz="2200" b="1" dirty="0" smtClean="0"/>
              <a:t>βασική</a:t>
            </a:r>
            <a:r>
              <a:rPr lang="el-GR" altLang="el-GR" sz="2200" dirty="0" smtClean="0"/>
              <a:t> που είναι μεν λεπτή αλλά καλά ορατή στο ηλεκτρονικό μικροσκόπιο.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191107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Επικοινωνία των κυττάρων</a:t>
            </a:r>
            <a:endParaRPr lang="el-GR" dirty="0"/>
          </a:p>
        </p:txBody>
      </p:sp>
      <p:sp>
        <p:nvSpPr>
          <p:cNvPr id="16387" name="Rectangle 3"/>
          <p:cNvSpPr>
            <a:spLocks noGrp="1" noChangeArrowheads="1"/>
          </p:cNvSpPr>
          <p:nvPr>
            <p:ph idx="1"/>
          </p:nvPr>
        </p:nvSpPr>
        <p:spPr>
          <a:xfrm>
            <a:off x="457200" y="1196752"/>
            <a:ext cx="8435280" cy="5472608"/>
          </a:xfrm>
        </p:spPr>
        <p:txBody>
          <a:bodyPr>
            <a:normAutofit/>
          </a:bodyPr>
          <a:lstStyle/>
          <a:p>
            <a:pPr marL="87313" indent="0" eaLnBrk="1" hangingPunct="1">
              <a:spcBef>
                <a:spcPts val="1200"/>
              </a:spcBef>
              <a:buFontTx/>
              <a:buNone/>
            </a:pPr>
            <a:r>
              <a:rPr lang="el-GR" altLang="el-GR" sz="2200" dirty="0" smtClean="0"/>
              <a:t>Τα γειτονικά κύτταρα έρχονται σε επαφή μεταξύ τους.  Οι μεμβράνες τους μπορεί να παρουσιάσουν </a:t>
            </a:r>
            <a:r>
              <a:rPr lang="el-GR" altLang="el-GR" sz="2200" b="1" dirty="0" smtClean="0"/>
              <a:t>3 είδη επικοινωνίας.</a:t>
            </a:r>
            <a:endParaRPr lang="el-GR" altLang="el-GR" sz="2200" dirty="0" smtClean="0"/>
          </a:p>
          <a:p>
            <a:pPr eaLnBrk="1" hangingPunct="1">
              <a:spcBef>
                <a:spcPts val="1200"/>
              </a:spcBef>
            </a:pPr>
            <a:r>
              <a:rPr lang="el-GR" altLang="el-GR" sz="2200" b="1" dirty="0" smtClean="0"/>
              <a:t>Σφιχτές ενώσεις </a:t>
            </a:r>
            <a:r>
              <a:rPr lang="el-GR" altLang="el-GR" sz="2200" dirty="0" smtClean="0"/>
              <a:t>(</a:t>
            </a:r>
            <a:r>
              <a:rPr lang="en-US" altLang="el-GR" sz="2200" dirty="0" smtClean="0"/>
              <a:t>tight junctions</a:t>
            </a:r>
            <a:r>
              <a:rPr lang="el-GR" altLang="el-GR" sz="2200" dirty="0" smtClean="0"/>
              <a:t>): οι μεμβράνες έρχονται κοντά κοντά και τελικά συνενώνονται.</a:t>
            </a:r>
          </a:p>
          <a:p>
            <a:pPr eaLnBrk="1" hangingPunct="1">
              <a:spcBef>
                <a:spcPts val="1200"/>
              </a:spcBef>
            </a:pPr>
            <a:r>
              <a:rPr lang="el-GR" altLang="el-GR" sz="2200" b="1" dirty="0" smtClean="0"/>
              <a:t>Ενώσεις κενού </a:t>
            </a:r>
            <a:r>
              <a:rPr lang="el-GR" altLang="el-GR" sz="2200" dirty="0" smtClean="0"/>
              <a:t>(</a:t>
            </a:r>
            <a:r>
              <a:rPr lang="en-US" altLang="el-GR" sz="2200" dirty="0" smtClean="0"/>
              <a:t>gap junctions</a:t>
            </a:r>
            <a:r>
              <a:rPr lang="el-GR" altLang="el-GR" sz="2200" dirty="0" smtClean="0"/>
              <a:t>) (</a:t>
            </a:r>
            <a:r>
              <a:rPr lang="en-US" altLang="el-GR" sz="2200" dirty="0" smtClean="0"/>
              <a:t>nexus</a:t>
            </a:r>
            <a:r>
              <a:rPr lang="el-GR" altLang="el-GR" sz="2200" dirty="0" smtClean="0"/>
              <a:t>):  κενό μεταξύ των μεμβρανών 2 </a:t>
            </a:r>
            <a:r>
              <a:rPr lang="en-US" altLang="el-GR" sz="2200" dirty="0" smtClean="0"/>
              <a:t>nm</a:t>
            </a:r>
            <a:r>
              <a:rPr lang="el-GR" altLang="el-GR" sz="2200" dirty="0" smtClean="0"/>
              <a:t>.</a:t>
            </a:r>
          </a:p>
          <a:p>
            <a:pPr eaLnBrk="1" hangingPunct="1">
              <a:spcBef>
                <a:spcPts val="1200"/>
              </a:spcBef>
            </a:pPr>
            <a:r>
              <a:rPr lang="el-GR" altLang="el-GR" sz="2200" b="1" dirty="0" smtClean="0"/>
              <a:t>Δεσμοσώματα </a:t>
            </a:r>
            <a:r>
              <a:rPr lang="el-GR" altLang="el-GR" sz="2200" dirty="0" smtClean="0"/>
              <a:t>(</a:t>
            </a:r>
            <a:r>
              <a:rPr lang="en-US" altLang="el-GR" sz="2200" dirty="0" smtClean="0"/>
              <a:t>adherens junctions</a:t>
            </a:r>
            <a:r>
              <a:rPr lang="el-GR" altLang="el-GR" sz="2200" dirty="0" smtClean="0"/>
              <a:t>): οι μεμβράνες έρχονται κοντά αλλά υπάρχει κενό 15-35 </a:t>
            </a:r>
            <a:r>
              <a:rPr lang="en-US" altLang="el-GR" sz="2200" dirty="0" smtClean="0"/>
              <a:t>nm</a:t>
            </a:r>
            <a:r>
              <a:rPr lang="el-GR" altLang="el-GR" sz="2200" dirty="0" smtClean="0"/>
              <a:t>.</a:t>
            </a:r>
          </a:p>
          <a:p>
            <a:pPr eaLnBrk="1" hangingPunct="1">
              <a:spcBef>
                <a:spcPts val="1200"/>
              </a:spcBef>
            </a:pPr>
            <a:r>
              <a:rPr lang="el-GR" altLang="el-GR" sz="2200" dirty="0" smtClean="0"/>
              <a:t>Όσο μεγαλύτερες οι αποστάσεις μεταξύ μεμβρανών τόσο πιο εύκολη είναι η διαβατότητα ιόντων.</a:t>
            </a:r>
          </a:p>
          <a:p>
            <a:pPr marL="400050" lvl="1" indent="0">
              <a:spcBef>
                <a:spcPts val="1200"/>
              </a:spcBef>
              <a:buNone/>
            </a:pPr>
            <a:r>
              <a:rPr lang="el-GR" altLang="el-GR" sz="2200" dirty="0" smtClean="0"/>
              <a:t>* </a:t>
            </a:r>
            <a:r>
              <a:rPr lang="el-GR" altLang="el-GR" sz="2200" b="1" dirty="0" smtClean="0"/>
              <a:t>Ενδιαφέρον:   </a:t>
            </a:r>
            <a:r>
              <a:rPr lang="el-GR" altLang="el-GR" sz="2200" dirty="0" smtClean="0"/>
              <a:t>Οι τύποι αυτοί επικοινωνίας μεμβρανών λείπουν όταν συσσωρεύονται καρκινικά κύτταρα.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389237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Απεικόνιση της μεμβράνης</a:t>
            </a:r>
            <a:endParaRPr lang="el-GR" dirty="0"/>
          </a:p>
        </p:txBody>
      </p:sp>
      <p:pic>
        <p:nvPicPr>
          <p:cNvPr id="78850" name="Picture 2" descr="Αρχείο:Cell membrane scheme.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367644" y="1052736"/>
            <a:ext cx="6408712" cy="47477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6"/>
          <p:cNvSpPr/>
          <p:nvPr/>
        </p:nvSpPr>
        <p:spPr>
          <a:xfrm>
            <a:off x="3071536" y="5877272"/>
            <a:ext cx="304208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Cell membrane </a:t>
            </a:r>
            <a:r>
              <a:rPr lang="en-US" sz="1200" dirty="0" smtClean="0">
                <a:solidFill>
                  <a:prstClr val="black"/>
                </a:solidFill>
                <a:latin typeface="Calibri"/>
                <a:hlinkClick r:id="rId3"/>
              </a:rPr>
              <a:t>scheme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hlinkClick r:id="rId4"/>
              </a:rPr>
              <a:t>Foobar</a:t>
            </a:r>
            <a:r>
              <a:rPr lang="el-GR" sz="1200" dirty="0">
                <a:solidFill>
                  <a:prstClr val="black"/>
                </a:solidFill>
              </a:rPr>
              <a:t> </a:t>
            </a:r>
            <a:r>
              <a:rPr lang="el-GR" sz="1200" dirty="0" smtClean="0">
                <a:solidFill>
                  <a:prstClr val="black">
                    <a:lumMod val="65000"/>
                    <a:lumOff val="35000"/>
                  </a:prstClr>
                </a:solidFill>
                <a:latin typeface="Calibri"/>
              </a:rPr>
              <a:t>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39553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Υποδοχείς στην μεμβράνη</a:t>
            </a:r>
            <a:r>
              <a:rPr lang="el-GR" sz="3200" b="0" dirty="0"/>
              <a:t> </a:t>
            </a:r>
            <a:r>
              <a:rPr lang="el-GR" sz="3200" b="0" dirty="0" smtClean="0"/>
              <a:t>1/4</a:t>
            </a:r>
            <a:endParaRPr lang="el-GR" sz="3200" b="0" dirty="0"/>
          </a:p>
        </p:txBody>
      </p:sp>
      <p:sp>
        <p:nvSpPr>
          <p:cNvPr id="18435" name="Rectangle 3"/>
          <p:cNvSpPr>
            <a:spLocks noGrp="1" noChangeArrowheads="1"/>
          </p:cNvSpPr>
          <p:nvPr>
            <p:ph idx="1"/>
          </p:nvPr>
        </p:nvSpPr>
        <p:spPr>
          <a:xfrm>
            <a:off x="457200" y="1340768"/>
            <a:ext cx="8229600" cy="4896544"/>
          </a:xfrm>
        </p:spPr>
        <p:txBody>
          <a:bodyPr>
            <a:noAutofit/>
          </a:bodyPr>
          <a:lstStyle/>
          <a:p>
            <a:pPr eaLnBrk="1" hangingPunct="1">
              <a:lnSpc>
                <a:spcPct val="150000"/>
              </a:lnSpc>
            </a:pPr>
            <a:r>
              <a:rPr lang="el-GR" altLang="el-GR" sz="2400" b="1" dirty="0" smtClean="0"/>
              <a:t>Οι υποδοχείς στην μεμβράνη</a:t>
            </a:r>
            <a:r>
              <a:rPr lang="el-GR" altLang="el-GR" sz="2400" dirty="0" smtClean="0"/>
              <a:t> (</a:t>
            </a:r>
            <a:r>
              <a:rPr lang="en-US" altLang="el-GR" sz="2400" dirty="0" smtClean="0"/>
              <a:t>receptors of the cell membrane</a:t>
            </a:r>
            <a:r>
              <a:rPr lang="el-GR" altLang="el-GR" sz="2400" dirty="0" smtClean="0"/>
              <a:t>) είναι </a:t>
            </a:r>
            <a:r>
              <a:rPr lang="el-GR" altLang="el-GR" sz="2400" b="1" dirty="0" smtClean="0"/>
              <a:t>θέσεις</a:t>
            </a:r>
            <a:r>
              <a:rPr lang="el-GR" altLang="el-GR" sz="2400" dirty="0" smtClean="0"/>
              <a:t> στις κυτταρικές μεμβράνες, όπου άλλες ουσίες έρχονται και ενώνονται μαζί τους προκειμένου να εκτελέσουν την κυτταρική τους δράση.  Οι υποδοχείς της μεμβράνης είναι </a:t>
            </a:r>
            <a:r>
              <a:rPr lang="el-GR" altLang="el-GR" sz="2400" b="1" dirty="0" smtClean="0"/>
              <a:t>πρωτεΐνες</a:t>
            </a:r>
            <a:r>
              <a:rPr lang="el-GR" altLang="el-GR" sz="2400" dirty="0" smtClean="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084375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Υποδοχείς στην μεμβράνη </a:t>
            </a:r>
            <a:r>
              <a:rPr lang="el-GR" sz="3200" b="0" dirty="0" smtClean="0"/>
              <a:t>2/4</a:t>
            </a:r>
            <a:endParaRPr lang="el-GR" sz="3200" b="0" dirty="0"/>
          </a:p>
        </p:txBody>
      </p:sp>
      <p:sp>
        <p:nvSpPr>
          <p:cNvPr id="18435" name="Rectangle 3"/>
          <p:cNvSpPr>
            <a:spLocks noGrp="1" noChangeArrowheads="1"/>
          </p:cNvSpPr>
          <p:nvPr>
            <p:ph idx="1"/>
          </p:nvPr>
        </p:nvSpPr>
        <p:spPr>
          <a:xfrm>
            <a:off x="457200" y="1196752"/>
            <a:ext cx="8363272" cy="5328592"/>
          </a:xfrm>
        </p:spPr>
        <p:txBody>
          <a:bodyPr>
            <a:noAutofit/>
          </a:bodyPr>
          <a:lstStyle/>
          <a:p>
            <a:pPr marL="0" indent="0" eaLnBrk="1" hangingPunct="1">
              <a:lnSpc>
                <a:spcPct val="114000"/>
              </a:lnSpc>
              <a:spcBef>
                <a:spcPts val="1000"/>
              </a:spcBef>
              <a:buNone/>
            </a:pPr>
            <a:r>
              <a:rPr lang="el-GR" altLang="el-GR" sz="2200" dirty="0" smtClean="0"/>
              <a:t>Έχουν </a:t>
            </a:r>
            <a:r>
              <a:rPr lang="el-GR" altLang="el-GR" sz="2200" b="1" dirty="0" smtClean="0"/>
              <a:t>δύο θέσεις:  </a:t>
            </a:r>
          </a:p>
          <a:p>
            <a:pPr eaLnBrk="1" hangingPunct="1">
              <a:lnSpc>
                <a:spcPct val="114000"/>
              </a:lnSpc>
              <a:spcBef>
                <a:spcPts val="1000"/>
              </a:spcBef>
            </a:pPr>
            <a:r>
              <a:rPr lang="el-GR" altLang="el-GR" sz="2200" b="1" dirty="0" smtClean="0"/>
              <a:t>Μια αναγνωριστική</a:t>
            </a:r>
            <a:r>
              <a:rPr lang="el-GR" altLang="el-GR" sz="2200" dirty="0" smtClean="0"/>
              <a:t> (</a:t>
            </a:r>
            <a:r>
              <a:rPr lang="en-US" altLang="el-GR" sz="2200" dirty="0" smtClean="0"/>
              <a:t>recognition site</a:t>
            </a:r>
            <a:r>
              <a:rPr lang="el-GR" altLang="el-GR" sz="2200" dirty="0" smtClean="0"/>
              <a:t>) και </a:t>
            </a:r>
          </a:p>
          <a:p>
            <a:pPr eaLnBrk="1" hangingPunct="1">
              <a:lnSpc>
                <a:spcPct val="114000"/>
              </a:lnSpc>
              <a:spcBef>
                <a:spcPts val="1000"/>
              </a:spcBef>
            </a:pPr>
            <a:r>
              <a:rPr lang="el-GR" altLang="el-GR" sz="2200" b="1" dirty="0" smtClean="0"/>
              <a:t>Μια καταλυτική</a:t>
            </a:r>
            <a:r>
              <a:rPr lang="el-GR" altLang="el-GR" sz="2200" dirty="0" smtClean="0"/>
              <a:t> (</a:t>
            </a:r>
            <a:r>
              <a:rPr lang="en-US" altLang="el-GR" sz="2200" dirty="0" smtClean="0"/>
              <a:t>transducer site</a:t>
            </a:r>
            <a:r>
              <a:rPr lang="el-GR" altLang="el-GR" sz="2200" dirty="0" smtClean="0"/>
              <a:t>).  </a:t>
            </a:r>
          </a:p>
          <a:p>
            <a:pPr lvl="1">
              <a:lnSpc>
                <a:spcPct val="114000"/>
              </a:lnSpc>
              <a:spcBef>
                <a:spcPts val="1000"/>
              </a:spcBef>
              <a:buFont typeface="Wingdings" panose="05000000000000000000" pitchFamily="2" charset="2"/>
              <a:buChar char="ü"/>
            </a:pPr>
            <a:r>
              <a:rPr lang="el-GR" altLang="el-GR" sz="2200" dirty="0" smtClean="0"/>
              <a:t>Η αναγνωριστική θέση αναγνωρίζει την ερχόμενη ουσία και την δεσμεύει.  </a:t>
            </a:r>
          </a:p>
          <a:p>
            <a:pPr lvl="1">
              <a:lnSpc>
                <a:spcPct val="114000"/>
              </a:lnSpc>
              <a:spcBef>
                <a:spcPts val="1000"/>
              </a:spcBef>
              <a:buFont typeface="Wingdings" panose="05000000000000000000" pitchFamily="2" charset="2"/>
              <a:buChar char="ü"/>
            </a:pPr>
            <a:r>
              <a:rPr lang="el-GR" altLang="el-GR" sz="2200" dirty="0" smtClean="0"/>
              <a:t>Η καταλυτική υφίσταται μια αλλαγή δομής και </a:t>
            </a:r>
            <a:r>
              <a:rPr lang="el-GR" altLang="el-GR" sz="2200" b="1" dirty="0" smtClean="0"/>
              <a:t>ή ενεργοποιεί ένα ένζυμο (συνήθως την αδενυλκυκλάση), ή ανοίγει ένα ιονικό κανάλι.  </a:t>
            </a:r>
          </a:p>
          <a:p>
            <a:pPr lvl="1">
              <a:lnSpc>
                <a:spcPct val="114000"/>
              </a:lnSpc>
              <a:spcBef>
                <a:spcPts val="1000"/>
              </a:spcBef>
              <a:buFont typeface="Wingdings" panose="05000000000000000000" pitchFamily="2" charset="2"/>
              <a:buChar char="ü"/>
            </a:pPr>
            <a:r>
              <a:rPr lang="el-GR" altLang="el-GR" sz="2200" dirty="0" smtClean="0"/>
              <a:t>Κάθε ουσία που ενεργοποιεί τον υποδοχέα αφού ενωθεί μαζί του λέγεται </a:t>
            </a:r>
            <a:r>
              <a:rPr lang="el-GR" altLang="el-GR" sz="2200" b="1" dirty="0" smtClean="0"/>
              <a:t>αγωνιστής, </a:t>
            </a:r>
            <a:r>
              <a:rPr lang="el-GR" altLang="el-GR" sz="2200" dirty="0" smtClean="0"/>
              <a:t>ενώ κάθε ουσία που όταν ενωθεί δεν τον ενεργοποιεί λέγεται </a:t>
            </a:r>
            <a:r>
              <a:rPr lang="el-GR" altLang="el-GR" sz="2200" b="1" dirty="0" smtClean="0"/>
              <a:t>ανταγωνιστής</a:t>
            </a:r>
            <a:r>
              <a:rPr lang="el-GR" altLang="el-GR" sz="22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3612803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n-US" altLang="el-GR" b="1" dirty="0" smtClean="0"/>
              <a:t> </a:t>
            </a:r>
            <a:r>
              <a:rPr lang="el-GR" altLang="el-GR" b="1" dirty="0" smtClean="0"/>
              <a:t>Γενικές αρχές φυσιολογίας </a:t>
            </a:r>
            <a:r>
              <a:rPr lang="el-GR" altLang="el-GR" sz="3200" b="0" dirty="0" smtClean="0"/>
              <a:t>1/2</a:t>
            </a:r>
          </a:p>
        </p:txBody>
      </p:sp>
      <p:sp>
        <p:nvSpPr>
          <p:cNvPr id="3075" name="Rectangle 3"/>
          <p:cNvSpPr>
            <a:spLocks noGrp="1" noChangeArrowheads="1"/>
          </p:cNvSpPr>
          <p:nvPr>
            <p:ph idx="1"/>
          </p:nvPr>
        </p:nvSpPr>
        <p:spPr>
          <a:xfrm>
            <a:off x="323528" y="1124744"/>
            <a:ext cx="8820472" cy="5733256"/>
          </a:xfrm>
        </p:spPr>
        <p:txBody>
          <a:bodyPr>
            <a:noAutofit/>
          </a:bodyPr>
          <a:lstStyle/>
          <a:p>
            <a:pPr marL="0" indent="0" eaLnBrk="1" hangingPunct="1">
              <a:spcBef>
                <a:spcPts val="1200"/>
              </a:spcBef>
              <a:buNone/>
            </a:pPr>
            <a:r>
              <a:rPr lang="el-GR" altLang="el-GR" sz="2200" b="1" dirty="0" smtClean="0"/>
              <a:t>Ορισμός</a:t>
            </a:r>
            <a:endParaRPr lang="el-GR" altLang="el-GR" sz="2200" dirty="0" smtClean="0"/>
          </a:p>
          <a:p>
            <a:pPr marL="0" indent="0" eaLnBrk="1" hangingPunct="1">
              <a:spcBef>
                <a:spcPts val="1200"/>
              </a:spcBef>
              <a:buNone/>
            </a:pPr>
            <a:r>
              <a:rPr lang="el-GR" altLang="el-GR" sz="2200" dirty="0" smtClean="0"/>
              <a:t>Φυσιολογία είναι η επιστήμη που ασχολείται με την μελέτη </a:t>
            </a:r>
            <a:r>
              <a:rPr lang="el-GR" altLang="el-GR" sz="2200" b="1" dirty="0" smtClean="0"/>
              <a:t>της λειτουργίας</a:t>
            </a:r>
            <a:r>
              <a:rPr lang="el-GR" altLang="el-GR" sz="2200" dirty="0" smtClean="0"/>
              <a:t> των ζωντανών οργανισμών. Μελετά τον τρόπο λειτουργίας των κυττάρων, των ιστών, των οργάνων και των συστημάτων.  </a:t>
            </a:r>
          </a:p>
          <a:p>
            <a:pPr eaLnBrk="1" hangingPunct="1">
              <a:spcBef>
                <a:spcPts val="1200"/>
              </a:spcBef>
              <a:buFont typeface="Wingdings" panose="05000000000000000000" pitchFamily="2" charset="2"/>
              <a:buChar char="ü"/>
            </a:pPr>
            <a:r>
              <a:rPr lang="el-GR" altLang="el-GR" sz="2200" dirty="0" smtClean="0"/>
              <a:t>Για να κατανοήσει κανείς κάτι, το πιο ασφαλές είναι να μάθει </a:t>
            </a:r>
            <a:r>
              <a:rPr lang="el-GR" altLang="el-GR" sz="2200" b="1" dirty="0" smtClean="0"/>
              <a:t>πώς λειτουργεί.  </a:t>
            </a:r>
          </a:p>
          <a:p>
            <a:pPr eaLnBrk="1" hangingPunct="1">
              <a:spcBef>
                <a:spcPts val="1200"/>
              </a:spcBef>
              <a:buFont typeface="Wingdings" panose="05000000000000000000" pitchFamily="2" charset="2"/>
              <a:buChar char="ü"/>
            </a:pPr>
            <a:r>
              <a:rPr lang="el-GR" altLang="el-GR" sz="2200" dirty="0" smtClean="0"/>
              <a:t>Έτσι αναπτύσσεται η επιστημονική παρατήρηση και η επιστημονική σκέψη (αναλυτική και συνθετική).  </a:t>
            </a:r>
            <a:endParaRPr lang="en-US" altLang="el-GR" sz="2200" dirty="0" smtClean="0"/>
          </a:p>
          <a:p>
            <a:pPr eaLnBrk="1" hangingPunct="1">
              <a:spcBef>
                <a:spcPts val="1200"/>
              </a:spcBef>
              <a:buFont typeface="Wingdings" panose="05000000000000000000" pitchFamily="2" charset="2"/>
              <a:buChar char="ü"/>
            </a:pPr>
            <a:r>
              <a:rPr lang="el-GR" altLang="el-GR" sz="2200" dirty="0" smtClean="0"/>
              <a:t>Σε περίπτωση δε δυσλειτουργίας ενός συστήματος για να το επιδιορθώσουμε αναλύουμε τη φυσιολογική του λειτουργία.  </a:t>
            </a:r>
          </a:p>
          <a:p>
            <a:pPr eaLnBrk="1" hangingPunct="1">
              <a:spcBef>
                <a:spcPts val="1200"/>
              </a:spcBef>
              <a:buFont typeface="Wingdings" panose="05000000000000000000" pitchFamily="2" charset="2"/>
              <a:buChar char="ü"/>
            </a:pPr>
            <a:r>
              <a:rPr lang="en-US" altLang="el-GR" sz="2200" dirty="0" smtClean="0"/>
              <a:t>H</a:t>
            </a:r>
            <a:r>
              <a:rPr lang="el-GR" altLang="el-GR" sz="2200" dirty="0" smtClean="0"/>
              <a:t> φυσιολογία μαθαίνοντας μας τις αρχές λειτουργίας των ζωντανών οργανισμών μας βοηθά να </a:t>
            </a:r>
            <a:r>
              <a:rPr lang="el-GR" altLang="el-GR" sz="2200" b="1" dirty="0" smtClean="0"/>
              <a:t>κατανοήσουμε τις ασθένειές τους</a:t>
            </a:r>
            <a:r>
              <a:rPr lang="el-GR" altLang="el-GR" sz="2200" dirty="0" smtClean="0"/>
              <a:t> και να επέμβουμε αποτελεσματικότερα στην αντιμετώπισή </a:t>
            </a:r>
            <a:r>
              <a:rPr lang="en-US" altLang="el-GR" sz="2200" dirty="0" smtClean="0"/>
              <a:t> </a:t>
            </a:r>
            <a:r>
              <a:rPr lang="el-GR" altLang="el-GR" sz="2200" dirty="0" smtClean="0"/>
              <a:t>τους.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080064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Διαμεμβρανικός υποδοχέας</a:t>
            </a:r>
            <a:endParaRPr lang="el-GR" dirty="0"/>
          </a:p>
        </p:txBody>
      </p:sp>
      <p:pic>
        <p:nvPicPr>
          <p:cNvPr id="19458" name="Picture 5" descr="File:Transmembrane receptor.sv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59682" y="1196752"/>
            <a:ext cx="6624637" cy="518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6"/>
          <p:cNvSpPr/>
          <p:nvPr/>
        </p:nvSpPr>
        <p:spPr>
          <a:xfrm>
            <a:off x="1943708" y="6453336"/>
            <a:ext cx="525658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Transmembrane </a:t>
            </a:r>
            <a:r>
              <a:rPr lang="en-US" sz="1200" dirty="0" smtClean="0">
                <a:solidFill>
                  <a:prstClr val="black"/>
                </a:solidFill>
                <a:latin typeface="Calibri"/>
                <a:hlinkClick r:id="rId4"/>
              </a:rPr>
              <a:t>receptor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hlinkClick r:id="rId5"/>
              </a:rPr>
              <a:t>Mouagip</a:t>
            </a:r>
            <a:r>
              <a:rPr lang="el-GR" sz="1200" dirty="0">
                <a:solidFill>
                  <a:prstClr val="black"/>
                </a:solidFill>
                <a:latin typeface="Calibri"/>
              </a:rPr>
              <a:t> </a:t>
            </a:r>
            <a:r>
              <a:rPr lang="el-GR" sz="1200" dirty="0" smtClean="0">
                <a:solidFill>
                  <a:prstClr val="black">
                    <a:lumMod val="65000"/>
                    <a:lumOff val="35000"/>
                  </a:prstClr>
                </a:solidFill>
                <a:latin typeface="Calibri"/>
              </a:rPr>
              <a:t>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6"/>
              </a:rPr>
              <a:t>CC BY-SA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861272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Υποδοχείς στην μεμβράνη </a:t>
            </a:r>
            <a:r>
              <a:rPr lang="el-GR" sz="3200" b="0" dirty="0" smtClean="0"/>
              <a:t>3/4</a:t>
            </a:r>
            <a:endParaRPr lang="el-GR" sz="3200" b="0" dirty="0"/>
          </a:p>
        </p:txBody>
      </p:sp>
      <p:sp>
        <p:nvSpPr>
          <p:cNvPr id="20483" name="Rectangle 3"/>
          <p:cNvSpPr>
            <a:spLocks noGrp="1" noChangeArrowheads="1"/>
          </p:cNvSpPr>
          <p:nvPr>
            <p:ph idx="1"/>
          </p:nvPr>
        </p:nvSpPr>
        <p:spPr/>
        <p:txBody>
          <a:bodyPr>
            <a:noAutofit/>
          </a:bodyPr>
          <a:lstStyle/>
          <a:p>
            <a:pPr marL="0" indent="0" eaLnBrk="1" hangingPunct="1">
              <a:lnSpc>
                <a:spcPct val="114000"/>
              </a:lnSpc>
              <a:spcBef>
                <a:spcPts val="1200"/>
              </a:spcBef>
              <a:buFontTx/>
              <a:buNone/>
            </a:pPr>
            <a:r>
              <a:rPr lang="el-GR" altLang="el-GR" sz="2400" dirty="0" smtClean="0"/>
              <a:t>Με βάση τα παραπάνω </a:t>
            </a:r>
            <a:r>
              <a:rPr lang="el-GR" altLang="el-GR" sz="2400" b="1" dirty="0" smtClean="0"/>
              <a:t>έχουμε 2 τάξεις διαμεμβρανικών υποδοχέων :</a:t>
            </a:r>
          </a:p>
          <a:p>
            <a:pPr eaLnBrk="1" hangingPunct="1">
              <a:lnSpc>
                <a:spcPct val="114000"/>
              </a:lnSpc>
              <a:spcBef>
                <a:spcPts val="1200"/>
              </a:spcBef>
            </a:pPr>
            <a:r>
              <a:rPr lang="el-GR" altLang="el-GR" sz="2400" b="1" dirty="0" smtClean="0"/>
              <a:t>Τάξη 1</a:t>
            </a:r>
            <a:r>
              <a:rPr lang="el-GR" altLang="el-GR" sz="2400" b="1" baseline="30000" dirty="0" smtClean="0"/>
              <a:t>η</a:t>
            </a:r>
            <a:r>
              <a:rPr lang="el-GR" altLang="el-GR" sz="2400" b="1" dirty="0" smtClean="0"/>
              <a:t> : </a:t>
            </a:r>
            <a:r>
              <a:rPr lang="el-GR" altLang="el-GR" sz="2400" dirty="0" smtClean="0"/>
              <a:t>Σε αυτή οι υποδοχείς όταν ενεργοποιηθούν έχουμε άνοιγμα καναλιών (</a:t>
            </a:r>
            <a:r>
              <a:rPr lang="en-US" altLang="el-GR" sz="2400" dirty="0" smtClean="0"/>
              <a:t>Na</a:t>
            </a:r>
            <a:r>
              <a:rPr lang="el-GR" altLang="el-GR" sz="2400" dirty="0" smtClean="0"/>
              <a:t>, ή Κ+ ή </a:t>
            </a:r>
            <a:r>
              <a:rPr lang="en-US" altLang="el-GR" sz="2400" dirty="0" smtClean="0"/>
              <a:t>Cl</a:t>
            </a:r>
            <a:r>
              <a:rPr lang="el-GR" altLang="el-GR" sz="2400" dirty="0" smtClean="0"/>
              <a:t>- ή </a:t>
            </a:r>
            <a:r>
              <a:rPr lang="en-US" altLang="el-GR" sz="2400" dirty="0" smtClean="0"/>
              <a:t>Ca</a:t>
            </a:r>
            <a:r>
              <a:rPr lang="el-GR" altLang="el-GR" sz="2400" dirty="0" smtClean="0"/>
              <a:t>++) και επηρεάζεται η διαβατότητα της μεμβράνης π.χ. νικοτινικός υποδοχέας της </a:t>
            </a:r>
            <a:r>
              <a:rPr lang="en-US" altLang="el-GR" sz="2400" dirty="0" smtClean="0"/>
              <a:t>Ach</a:t>
            </a:r>
            <a:r>
              <a:rPr lang="el-GR" altLang="el-GR" sz="2400" dirty="0" smtClean="0"/>
              <a:t> (ακετυλοχολίνης).</a:t>
            </a:r>
            <a:endParaRPr lang="el-GR" altLang="el-GR" sz="2400" b="1"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1020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Υποδοχείς στην μεμβράνη </a:t>
            </a:r>
            <a:r>
              <a:rPr lang="el-GR" sz="3200" b="0" dirty="0" smtClean="0"/>
              <a:t>4/4</a:t>
            </a:r>
            <a:endParaRPr lang="el-GR" sz="3200" b="0" dirty="0"/>
          </a:p>
        </p:txBody>
      </p:sp>
      <p:sp>
        <p:nvSpPr>
          <p:cNvPr id="20483" name="Rectangle 3"/>
          <p:cNvSpPr>
            <a:spLocks noGrp="1" noChangeArrowheads="1"/>
          </p:cNvSpPr>
          <p:nvPr>
            <p:ph idx="1"/>
          </p:nvPr>
        </p:nvSpPr>
        <p:spPr/>
        <p:txBody>
          <a:bodyPr>
            <a:noAutofit/>
          </a:bodyPr>
          <a:lstStyle/>
          <a:p>
            <a:pPr eaLnBrk="1" hangingPunct="1">
              <a:lnSpc>
                <a:spcPct val="114000"/>
              </a:lnSpc>
              <a:spcBef>
                <a:spcPts val="1200"/>
              </a:spcBef>
            </a:pPr>
            <a:r>
              <a:rPr lang="el-GR" altLang="el-GR" sz="2200" b="1" dirty="0" smtClean="0"/>
              <a:t>Τάξη 2</a:t>
            </a:r>
            <a:r>
              <a:rPr lang="el-GR" altLang="el-GR" sz="2200" b="1" baseline="30000" dirty="0" smtClean="0"/>
              <a:t>η</a:t>
            </a:r>
            <a:r>
              <a:rPr lang="el-GR" altLang="el-GR" sz="2200" b="1" dirty="0" smtClean="0"/>
              <a:t> : </a:t>
            </a:r>
            <a:r>
              <a:rPr lang="el-GR" altLang="el-GR" sz="2200" dirty="0" smtClean="0"/>
              <a:t>Είναι οι υποδοχείς που αποτελούνται από μια μακριά πεπτιδική αλυσίδα, που βρίσκεται ανάμεσα στην μεμβράνη και από μια ενδοκυτταρική καμπύλη η οποία βρίσκεται μέσα στο κύτταρο για να δεσμεύσει μια πρωτεΐνη που λέγεται G- πρωτεΐνη.  Κατόπιν διεγείρει ένα δεύτερο μεταβιβαστή. (1ος μεταβιβαστής = η ουσία που έρχεται να ενωθεί με τον υποδοχέα). (Δεύτεροι μεταβιβαστές υπάρχουν πολλοί).</a:t>
            </a:r>
          </a:p>
          <a:p>
            <a:pPr eaLnBrk="1" hangingPunct="1">
              <a:lnSpc>
                <a:spcPct val="114000"/>
              </a:lnSpc>
              <a:spcBef>
                <a:spcPts val="1200"/>
              </a:spcBef>
              <a:buFont typeface="Wingdings" panose="05000000000000000000" pitchFamily="2" charset="2"/>
              <a:buChar char="ü"/>
            </a:pPr>
            <a:r>
              <a:rPr lang="el-GR" altLang="el-GR" sz="2200" dirty="0" smtClean="0"/>
              <a:t>Ας θυμόμαστε </a:t>
            </a:r>
            <a:r>
              <a:rPr lang="el-GR" altLang="el-GR" sz="2200" b="1" dirty="0" smtClean="0"/>
              <a:t>το </a:t>
            </a:r>
            <a:r>
              <a:rPr lang="en-US" altLang="el-GR" sz="2200" b="1" dirty="0" smtClean="0"/>
              <a:t>cAMP</a:t>
            </a:r>
            <a:r>
              <a:rPr lang="el-GR" altLang="el-GR" sz="2200" b="1" dirty="0" smtClean="0"/>
              <a:t> (κυκλική μονοφωσφορική αδενοσίνη) που είναι ο συχνότερος δεύτερος μεταβιβαστής </a:t>
            </a:r>
            <a:r>
              <a:rPr lang="el-GR" altLang="el-GR" sz="2200" dirty="0" smtClean="0"/>
              <a:t>των βιολογικών συστημάτων.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1041023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Λειτουργία διαμεμβρανικών υποδοχέων </a:t>
            </a:r>
            <a:r>
              <a:rPr lang="el-GR" sz="3300" b="0" dirty="0" smtClean="0"/>
              <a:t>1/3</a:t>
            </a:r>
            <a:endParaRPr lang="el-GR" sz="3300" b="0" dirty="0"/>
          </a:p>
        </p:txBody>
      </p:sp>
      <p:sp>
        <p:nvSpPr>
          <p:cNvPr id="21507" name="2 - Θέση περιεχομένου"/>
          <p:cNvSpPr>
            <a:spLocks noGrp="1"/>
          </p:cNvSpPr>
          <p:nvPr>
            <p:ph idx="1"/>
          </p:nvPr>
        </p:nvSpPr>
        <p:spPr/>
        <p:txBody>
          <a:bodyPr>
            <a:noAutofit/>
          </a:bodyPr>
          <a:lstStyle/>
          <a:p>
            <a:pPr marL="0" indent="0">
              <a:lnSpc>
                <a:spcPct val="120000"/>
              </a:lnSpc>
              <a:spcBef>
                <a:spcPts val="1200"/>
              </a:spcBef>
              <a:buFontTx/>
              <a:buNone/>
            </a:pPr>
            <a:r>
              <a:rPr lang="el-GR" altLang="el-GR" sz="2200" dirty="0" smtClean="0"/>
              <a:t>Όταν το μόριο που πρόκειται να αναγνωρισθεί από τον υποδοχέα του έρχεται κοντά στο κύτταρο ενώνεται με την αναγνωριστική μονάδα του υποδοχέα παρουσία της βοηθητικής πρωτεΐνης </a:t>
            </a:r>
            <a:r>
              <a:rPr lang="en-US" altLang="el-GR" sz="2200" dirty="0" smtClean="0"/>
              <a:t>G.</a:t>
            </a:r>
            <a:endParaRPr lang="el-GR" altLang="el-GR" sz="2200" dirty="0" smtClean="0"/>
          </a:p>
          <a:p>
            <a:pPr marL="0" indent="0">
              <a:lnSpc>
                <a:spcPct val="120000"/>
              </a:lnSpc>
              <a:spcBef>
                <a:spcPts val="1200"/>
              </a:spcBef>
              <a:buFontTx/>
              <a:buNone/>
            </a:pPr>
            <a:r>
              <a:rPr lang="el-GR" altLang="el-GR" sz="2200" dirty="0" smtClean="0"/>
              <a:t>Κατόπιν το σύμπλεγμα μορίου (που καλείται και </a:t>
            </a:r>
            <a:r>
              <a:rPr lang="el-GR" altLang="el-GR" sz="2200" b="1" dirty="0" smtClean="0"/>
              <a:t>πρώτος αγγελιοφόρος</a:t>
            </a:r>
            <a:r>
              <a:rPr lang="el-GR" altLang="el-GR" sz="2200" dirty="0" smtClean="0"/>
              <a:t>), αναγνωριστικής υπομονάδας του υποδοχέα και πρωτεΐνης </a:t>
            </a:r>
            <a:r>
              <a:rPr lang="en-US" altLang="el-GR" sz="2200" dirty="0" smtClean="0"/>
              <a:t>G, </a:t>
            </a:r>
            <a:r>
              <a:rPr lang="el-GR" altLang="el-GR" sz="2200" dirty="0" smtClean="0"/>
              <a:t>ενεργοποιεί την καταλυτική υπομονάδα του υποδοχέα που υφίσταται στροφή στον χώρο και με αυτόν τον τρόπο στους μεν 1</a:t>
            </a:r>
            <a:r>
              <a:rPr lang="el-GR" altLang="el-GR" sz="2200" baseline="30000" dirty="0" smtClean="0"/>
              <a:t>ης</a:t>
            </a:r>
            <a:r>
              <a:rPr lang="el-GR" altLang="el-GR" sz="2200" dirty="0" smtClean="0"/>
              <a:t> τάξης ανοίγει κάποιο ιοντικό κανάλι, στους δε 2</a:t>
            </a:r>
            <a:r>
              <a:rPr lang="el-GR" altLang="el-GR" sz="2200" baseline="30000" dirty="0" smtClean="0"/>
              <a:t>ης</a:t>
            </a:r>
            <a:r>
              <a:rPr lang="el-GR" altLang="el-GR" sz="2200" dirty="0" smtClean="0"/>
              <a:t> τάξης ενεργοποιεί το ένζυμο της μεμβράνης που καλείται αδενυλκυκλάση και καταλύει την αντίδραση μετατροπής της </a:t>
            </a:r>
            <a:r>
              <a:rPr lang="en-US" altLang="el-GR" sz="2200" dirty="0" smtClean="0"/>
              <a:t>ATP </a:t>
            </a:r>
            <a:r>
              <a:rPr lang="el-GR" altLang="el-GR" sz="2200" dirty="0" smtClean="0"/>
              <a:t>σε </a:t>
            </a:r>
            <a:r>
              <a:rPr lang="en-US" altLang="el-GR" sz="2200" dirty="0" smtClean="0"/>
              <a:t>cAMP </a:t>
            </a:r>
            <a:r>
              <a:rPr lang="el-GR" altLang="el-GR" sz="2200" dirty="0" smtClean="0"/>
              <a:t>με απόδοση 2 μορίων φωσφόρου (</a:t>
            </a:r>
            <a:r>
              <a:rPr lang="en-US" altLang="el-GR" sz="2200" dirty="0" smtClean="0"/>
              <a:t>P) </a:t>
            </a:r>
            <a:r>
              <a:rPr lang="el-GR" altLang="el-GR" sz="2200" dirty="0" smtClean="0"/>
              <a:t>ανά μόριο </a:t>
            </a:r>
            <a:r>
              <a:rPr lang="en-US" altLang="el-GR" sz="2200" dirty="0" smtClean="0"/>
              <a:t>ATP.</a:t>
            </a:r>
            <a:endParaRPr lang="el-GR" alt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709365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Λειτουργία διαμεμβρανικών υποδοχέων </a:t>
            </a:r>
            <a:r>
              <a:rPr lang="el-GR" sz="3300" b="0" dirty="0" smtClean="0"/>
              <a:t>2/3</a:t>
            </a:r>
            <a:endParaRPr lang="el-GR" sz="3200" b="0" dirty="0"/>
          </a:p>
        </p:txBody>
      </p:sp>
      <p:sp>
        <p:nvSpPr>
          <p:cNvPr id="21507" name="2 - Θέση περιεχομένου"/>
          <p:cNvSpPr>
            <a:spLocks noGrp="1"/>
          </p:cNvSpPr>
          <p:nvPr>
            <p:ph idx="1"/>
          </p:nvPr>
        </p:nvSpPr>
        <p:spPr>
          <a:xfrm>
            <a:off x="457200" y="1556792"/>
            <a:ext cx="8435280" cy="4968552"/>
          </a:xfrm>
        </p:spPr>
        <p:txBody>
          <a:bodyPr>
            <a:noAutofit/>
          </a:bodyPr>
          <a:lstStyle/>
          <a:p>
            <a:pPr marL="0" indent="0">
              <a:lnSpc>
                <a:spcPct val="120000"/>
              </a:lnSpc>
              <a:spcBef>
                <a:spcPts val="1200"/>
              </a:spcBef>
              <a:buFontTx/>
              <a:buNone/>
            </a:pPr>
            <a:r>
              <a:rPr lang="el-GR" altLang="el-GR" sz="2400" dirty="0" smtClean="0"/>
              <a:t>Οι απελευθερούμενοι φωσφόροι είναι πηγή ενέργειας και μεταφέρονται με ένζυμα, τις κινάσες, σε ήδη δομημένες πρωτεΐνες που με αυτόν τον τρόπο ενεργοποιούνται για να πράξουν τις λειτουργίες για τις οποίες προορίζονται στο κύτταρο</a:t>
            </a:r>
            <a:r>
              <a:rPr lang="en-US" altLang="el-GR" sz="24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983334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Λειτουργία διαμεμβρανικών υποδοχέων </a:t>
            </a:r>
            <a:r>
              <a:rPr lang="el-GR" sz="3300" b="0" dirty="0" smtClean="0"/>
              <a:t>3/3</a:t>
            </a:r>
            <a:endParaRPr lang="el-GR" dirty="0"/>
          </a:p>
        </p:txBody>
      </p:sp>
      <p:sp>
        <p:nvSpPr>
          <p:cNvPr id="22531" name="Rectangle 3"/>
          <p:cNvSpPr>
            <a:spLocks noGrp="1" noChangeArrowheads="1"/>
          </p:cNvSpPr>
          <p:nvPr>
            <p:ph idx="1"/>
          </p:nvPr>
        </p:nvSpPr>
        <p:spPr/>
        <p:txBody>
          <a:bodyPr>
            <a:noAutofit/>
          </a:bodyPr>
          <a:lstStyle/>
          <a:p>
            <a:pPr marL="0" indent="0" eaLnBrk="1" hangingPunct="1">
              <a:spcBef>
                <a:spcPts val="1200"/>
              </a:spcBef>
              <a:buNone/>
            </a:pPr>
            <a:r>
              <a:rPr lang="el-GR" altLang="el-GR" sz="2200" b="1" dirty="0" smtClean="0"/>
              <a:t>Συμπέρασμα:   </a:t>
            </a:r>
          </a:p>
          <a:p>
            <a:pPr eaLnBrk="1" hangingPunct="1">
              <a:spcBef>
                <a:spcPts val="1200"/>
              </a:spcBef>
            </a:pPr>
            <a:r>
              <a:rPr lang="el-GR" altLang="el-GR" sz="2200" dirty="0" smtClean="0"/>
              <a:t>1ος μεταβιβαστής = δίνει ένα πρώτο χημικό μήνυμα (</a:t>
            </a:r>
            <a:r>
              <a:rPr lang="en-US" altLang="el-GR" sz="2200" dirty="0" smtClean="0"/>
              <a:t>first messenger</a:t>
            </a:r>
            <a:r>
              <a:rPr lang="el-GR" altLang="el-GR" sz="2200" dirty="0" smtClean="0"/>
              <a:t>).</a:t>
            </a:r>
          </a:p>
          <a:p>
            <a:pPr eaLnBrk="1" hangingPunct="1">
              <a:spcBef>
                <a:spcPts val="1200"/>
              </a:spcBef>
            </a:pPr>
            <a:r>
              <a:rPr lang="el-GR" altLang="el-GR" sz="2200" dirty="0" smtClean="0"/>
              <a:t>2ος μεταβιβαστής = δίνει ένα δεύτερο χημικό μήνυμα (</a:t>
            </a:r>
            <a:r>
              <a:rPr lang="en-US" altLang="el-GR" sz="2200" dirty="0" smtClean="0"/>
              <a:t>second messenger</a:t>
            </a:r>
            <a:r>
              <a:rPr lang="el-GR" altLang="el-GR" sz="2200" dirty="0" smtClean="0"/>
              <a:t>).</a:t>
            </a:r>
          </a:p>
          <a:p>
            <a:pPr lvl="1">
              <a:spcBef>
                <a:spcPts val="1200"/>
              </a:spcBef>
              <a:buFont typeface="Wingdings" panose="05000000000000000000" pitchFamily="2" charset="2"/>
              <a:buChar char="ü"/>
            </a:pPr>
            <a:r>
              <a:rPr lang="el-GR" altLang="el-GR" sz="2200" b="1" dirty="0" smtClean="0"/>
              <a:t>Η αδενυλκυκλάση </a:t>
            </a:r>
            <a:r>
              <a:rPr lang="el-GR" altLang="el-GR" sz="2200" dirty="0" smtClean="0"/>
              <a:t>είναι ένζυμο και διαμεμβρανική πρωτεΐνη.</a:t>
            </a:r>
          </a:p>
          <a:p>
            <a:pPr lvl="1">
              <a:spcBef>
                <a:spcPts val="1200"/>
              </a:spcBef>
              <a:buFont typeface="Wingdings" panose="05000000000000000000" pitchFamily="2" charset="2"/>
              <a:buChar char="ü"/>
            </a:pPr>
            <a:r>
              <a:rPr lang="el-GR" altLang="el-GR" sz="2200" b="1" dirty="0" smtClean="0"/>
              <a:t>Το </a:t>
            </a:r>
            <a:r>
              <a:rPr lang="en-US" altLang="el-GR" sz="2200" b="1" dirty="0" smtClean="0"/>
              <a:t>cAMP</a:t>
            </a:r>
            <a:r>
              <a:rPr lang="el-GR" altLang="el-GR" sz="2200" b="1" dirty="0" smtClean="0"/>
              <a:t> </a:t>
            </a:r>
            <a:r>
              <a:rPr lang="el-GR" altLang="el-GR" sz="2200" dirty="0" smtClean="0"/>
              <a:t>προέρχεται από την τριφωσφορική αδενοσίνη (ΑΤΡ).</a:t>
            </a:r>
          </a:p>
          <a:p>
            <a:pPr lvl="1">
              <a:spcBef>
                <a:spcPts val="1200"/>
              </a:spcBef>
              <a:buFont typeface="Wingdings" panose="05000000000000000000" pitchFamily="2" charset="2"/>
              <a:buChar char="ü"/>
            </a:pPr>
            <a:r>
              <a:rPr lang="el-GR" altLang="el-GR" sz="2200" dirty="0" smtClean="0"/>
              <a:t>Μετά την αποβολή 2 φωσφορικών και</a:t>
            </a:r>
          </a:p>
          <a:p>
            <a:pPr lvl="1">
              <a:spcBef>
                <a:spcPts val="1200"/>
              </a:spcBef>
              <a:buFont typeface="Wingdings" panose="05000000000000000000" pitchFamily="2" charset="2"/>
              <a:buChar char="ü"/>
            </a:pPr>
            <a:r>
              <a:rPr lang="el-GR" altLang="el-GR" sz="2200" dirty="0" smtClean="0"/>
              <a:t>η δράση του </a:t>
            </a:r>
            <a:r>
              <a:rPr lang="en-US" altLang="el-GR" sz="2200" dirty="0" smtClean="0"/>
              <a:t>cAMP</a:t>
            </a:r>
            <a:r>
              <a:rPr lang="el-GR" altLang="el-GR" sz="2200" dirty="0" smtClean="0"/>
              <a:t> για φωσφορυλίωση πρωτεϊνών καταλύεται</a:t>
            </a:r>
            <a:r>
              <a:rPr lang="en-US" altLang="el-GR" sz="2200" dirty="0" smtClean="0"/>
              <a:t> </a:t>
            </a:r>
            <a:r>
              <a:rPr lang="el-GR" altLang="el-GR" sz="2200" dirty="0" smtClean="0"/>
              <a:t>από ένα ένζυμο που λέγεται πρωτεϊνική κινάση 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1981767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Διαμεμβρανικός υποδοχέας </a:t>
            </a:r>
            <a:r>
              <a:rPr lang="el-GR" sz="3200" b="0" dirty="0" smtClean="0"/>
              <a:t>1/4</a:t>
            </a:r>
            <a:endParaRPr lang="el-GR" sz="3200" b="0" dirty="0"/>
          </a:p>
        </p:txBody>
      </p:sp>
      <p:pic>
        <p:nvPicPr>
          <p:cNvPr id="23555" name="Picture 4" descr="C:\Users\THOMAS\Pictures\cell receptor ion.jpe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1080600" y="1341015"/>
            <a:ext cx="6982801" cy="5040313"/>
          </a:xfrm>
          <a:prstGeom prst="rect">
            <a:avLst/>
          </a:prstGeom>
          <a:noFill/>
          <a:ln>
            <a:solidFill>
              <a:schemeClr val="tx1"/>
            </a:solidFill>
          </a:ln>
        </p:spPr>
      </p:pic>
      <p:sp>
        <p:nvSpPr>
          <p:cNvPr id="6" name="Rectangle 6"/>
          <p:cNvSpPr/>
          <p:nvPr/>
        </p:nvSpPr>
        <p:spPr>
          <a:xfrm>
            <a:off x="2483768" y="6455785"/>
            <a:ext cx="453650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GPGIC </a:t>
            </a:r>
            <a:r>
              <a:rPr lang="en-US" sz="1200" dirty="0" smtClean="0">
                <a:solidFill>
                  <a:prstClr val="black"/>
                </a:solidFill>
                <a:latin typeface="Calibri"/>
                <a:hlinkClick r:id="rId4"/>
              </a:rPr>
              <a:t>schematic</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hlinkClick r:id="rId5"/>
              </a:rPr>
              <a:t>CafeDelMar</a:t>
            </a:r>
            <a:r>
              <a:rPr lang="el-GR" sz="1200" dirty="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3886426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Διαμεμβρανικός υποδοχέας </a:t>
            </a:r>
            <a:r>
              <a:rPr lang="el-GR" sz="3200" b="0" dirty="0" smtClean="0"/>
              <a:t>2/4</a:t>
            </a:r>
            <a:endParaRPr lang="el-GR" dirty="0"/>
          </a:p>
        </p:txBody>
      </p:sp>
      <p:pic>
        <p:nvPicPr>
          <p:cNvPr id="24579" name="Picture 4" descr="C:\Users\THOMAS\Pictures\cell surface receptor1.gif"/>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tretch>
            <a:fillRect/>
          </a:stretch>
        </p:blipFill>
        <p:spPr>
          <a:xfrm>
            <a:off x="1528188" y="1140218"/>
            <a:ext cx="6087625" cy="5313118"/>
          </a:xfrm>
          <a:prstGeom prst="rect">
            <a:avLst/>
          </a:prstGeom>
          <a:noFill/>
          <a:ln>
            <a:solidFill>
              <a:schemeClr val="tx1"/>
            </a:solidFill>
          </a:ln>
        </p:spPr>
      </p:pic>
      <p:sp>
        <p:nvSpPr>
          <p:cNvPr id="4" name="Ορθογώνιο 3"/>
          <p:cNvSpPr/>
          <p:nvPr/>
        </p:nvSpPr>
        <p:spPr>
          <a:xfrm>
            <a:off x="3510136" y="6486433"/>
            <a:ext cx="2123728" cy="276999"/>
          </a:xfrm>
          <a:prstGeom prst="rect">
            <a:avLst/>
          </a:prstGeom>
        </p:spPr>
        <p:txBody>
          <a:bodyPr wrap="square">
            <a:spAutoFit/>
          </a:bodyPr>
          <a:lstStyle/>
          <a:p>
            <a:r>
              <a:rPr lang="en-US" sz="1200" dirty="0" smtClean="0">
                <a:solidFill>
                  <a:prstClr val="black"/>
                </a:solidFill>
                <a:latin typeface="Calibri"/>
                <a:hlinkClick r:id="rId4"/>
              </a:rPr>
              <a:t>whs-biology-h.wikispaces.com</a:t>
            </a:r>
            <a:endParaRPr lang="el-GR"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4252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Διαμεμβρανικός υποδοχέας </a:t>
            </a:r>
            <a:r>
              <a:rPr lang="el-GR" sz="3200" b="0" dirty="0" smtClean="0"/>
              <a:t>3/4</a:t>
            </a:r>
            <a:endParaRPr lang="el-GR" dirty="0"/>
          </a:p>
        </p:txBody>
      </p:sp>
      <p:sp>
        <p:nvSpPr>
          <p:cNvPr id="4" name="Ορθογώνιο 3"/>
          <p:cNvSpPr/>
          <p:nvPr/>
        </p:nvSpPr>
        <p:spPr>
          <a:xfrm>
            <a:off x="3653351" y="6128682"/>
            <a:ext cx="1837298" cy="276999"/>
          </a:xfrm>
          <a:prstGeom prst="rect">
            <a:avLst/>
          </a:prstGeom>
        </p:spPr>
        <p:txBody>
          <a:bodyPr wrap="none">
            <a:spAutoFit/>
          </a:bodyPr>
          <a:lstStyle/>
          <a:p>
            <a:r>
              <a:rPr lang="en-US" sz="1200" dirty="0" smtClean="0">
                <a:solidFill>
                  <a:prstClr val="black"/>
                </a:solidFill>
                <a:latin typeface="Calibri"/>
                <a:hlinkClick r:id="rId2"/>
              </a:rPr>
              <a:t>justinkcochran.blogspot.gr</a:t>
            </a:r>
            <a:endParaRPr lang="el-GR" sz="1200" dirty="0">
              <a:solidFill>
                <a:prstClr val="black"/>
              </a:solidFill>
              <a:latin typeface="Calibri"/>
            </a:endParaRPr>
          </a:p>
        </p:txBody>
      </p:sp>
      <p:pic>
        <p:nvPicPr>
          <p:cNvPr id="69634" name="Picture 2" descr="http://2.bp.blogspot.com/-KAsnkJJQvj4/TaWTOBiW8lI/AAAAAAAAAA8/pKEVMrwPHlA/s320/NerveCell.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5545" y="1464226"/>
            <a:ext cx="8192911" cy="4608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531996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Διαμεμβρανικός υποδοχέας </a:t>
            </a:r>
            <a:r>
              <a:rPr lang="el-GR" sz="3200" b="0" dirty="0" smtClean="0"/>
              <a:t>4/4</a:t>
            </a:r>
            <a:endParaRPr lang="el-GR" dirty="0"/>
          </a:p>
        </p:txBody>
      </p:sp>
      <p:pic>
        <p:nvPicPr>
          <p:cNvPr id="26626" name="Picture 2" descr="C:\Users\THOMAS\Pictures\dopamine receptor.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63464" y="1124744"/>
            <a:ext cx="7417073" cy="53537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744032" y="6478063"/>
            <a:ext cx="2016224" cy="276999"/>
          </a:xfrm>
          <a:prstGeom prst="rect">
            <a:avLst/>
          </a:prstGeom>
        </p:spPr>
        <p:txBody>
          <a:bodyPr wrap="square">
            <a:spAutoFit/>
          </a:bodyPr>
          <a:lstStyle/>
          <a:p>
            <a:pPr algn="ctr"/>
            <a:r>
              <a:rPr lang="en-US" sz="1200" dirty="0" smtClean="0">
                <a:solidFill>
                  <a:prstClr val="black"/>
                </a:solidFill>
                <a:latin typeface="Calibri"/>
                <a:hlinkClick r:id="rId4"/>
              </a:rPr>
              <a:t>wiki.brown.edu</a:t>
            </a:r>
            <a:endParaRPr lang="el-GR"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196118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altLang="el-GR" dirty="0"/>
              <a:t> </a:t>
            </a:r>
            <a:r>
              <a:rPr lang="el-GR" altLang="el-GR" dirty="0"/>
              <a:t>Γενικές αρχές φυσιολογίας </a:t>
            </a:r>
            <a:r>
              <a:rPr lang="el-GR" altLang="el-GR" sz="3200" b="0" dirty="0" smtClean="0"/>
              <a:t>2/2</a:t>
            </a:r>
            <a:endParaRPr lang="el-GR" dirty="0"/>
          </a:p>
        </p:txBody>
      </p:sp>
      <p:sp>
        <p:nvSpPr>
          <p:cNvPr id="4098" name="2 - Θέση περιεχομένου"/>
          <p:cNvSpPr>
            <a:spLocks noGrp="1"/>
          </p:cNvSpPr>
          <p:nvPr>
            <p:ph idx="1"/>
          </p:nvPr>
        </p:nvSpPr>
        <p:spPr/>
        <p:txBody>
          <a:bodyPr>
            <a:noAutofit/>
          </a:bodyPr>
          <a:lstStyle/>
          <a:p>
            <a:pPr eaLnBrk="1" hangingPunct="1">
              <a:lnSpc>
                <a:spcPct val="110000"/>
              </a:lnSpc>
              <a:spcBef>
                <a:spcPts val="1200"/>
              </a:spcBef>
            </a:pPr>
            <a:r>
              <a:rPr lang="el-GR" altLang="el-GR" sz="2400" dirty="0" smtClean="0"/>
              <a:t>Υπάρχει </a:t>
            </a:r>
            <a:r>
              <a:rPr lang="el-GR" altLang="el-GR" sz="2400" b="1" dirty="0" smtClean="0"/>
              <a:t>η φυσιολογία ανθρώπων, ζώων και φυτών.  </a:t>
            </a:r>
          </a:p>
          <a:p>
            <a:pPr eaLnBrk="1" hangingPunct="1">
              <a:lnSpc>
                <a:spcPct val="110000"/>
              </a:lnSpc>
              <a:spcBef>
                <a:spcPts val="1200"/>
              </a:spcBef>
              <a:buFont typeface="Wingdings" panose="05000000000000000000" pitchFamily="2" charset="2"/>
              <a:buChar char="ü"/>
            </a:pPr>
            <a:r>
              <a:rPr lang="el-GR" altLang="el-GR" sz="2400" dirty="0" smtClean="0"/>
              <a:t>Στηρίζεται στην </a:t>
            </a:r>
            <a:r>
              <a:rPr lang="el-GR" altLang="el-GR" sz="2400" b="1" dirty="0" smtClean="0"/>
              <a:t>παρατήρηση</a:t>
            </a:r>
            <a:r>
              <a:rPr lang="el-GR" altLang="el-GR" sz="2400" dirty="0" smtClean="0"/>
              <a:t> και </a:t>
            </a:r>
            <a:r>
              <a:rPr lang="el-GR" altLang="el-GR" sz="2400" b="1" dirty="0" smtClean="0"/>
              <a:t>το πείραμα.  </a:t>
            </a:r>
            <a:r>
              <a:rPr lang="el-GR" altLang="el-GR" sz="2400" dirty="0" smtClean="0"/>
              <a:t>Καλλιεργεί την </a:t>
            </a:r>
            <a:r>
              <a:rPr lang="el-GR" altLang="el-GR" sz="2400" b="1" dirty="0" smtClean="0"/>
              <a:t>επιστημονική σκέψη</a:t>
            </a:r>
            <a:r>
              <a:rPr lang="el-GR" altLang="el-GR" sz="2400" dirty="0" smtClean="0"/>
              <a:t> αλλά και την </a:t>
            </a:r>
            <a:r>
              <a:rPr lang="el-GR" altLang="el-GR" sz="2400" b="1" dirty="0" smtClean="0"/>
              <a:t>πρακτική αντιμετώπιση</a:t>
            </a:r>
            <a:r>
              <a:rPr lang="el-GR" altLang="el-GR" sz="2400" dirty="0" smtClean="0"/>
              <a:t> των δυσλειτουργιών.  </a:t>
            </a:r>
          </a:p>
          <a:p>
            <a:pPr eaLnBrk="1" hangingPunct="1">
              <a:lnSpc>
                <a:spcPct val="110000"/>
              </a:lnSpc>
              <a:spcBef>
                <a:spcPts val="1200"/>
              </a:spcBef>
              <a:buFont typeface="Wingdings" panose="05000000000000000000" pitchFamily="2" charset="2"/>
              <a:buChar char="ü"/>
            </a:pPr>
            <a:r>
              <a:rPr lang="el-GR" altLang="el-GR" sz="2400" dirty="0" smtClean="0"/>
              <a:t>Βοηθιέται από πολλές άλλες επιστήμες τις οποίες επίσης βοηθά, π.χ. χημεία, φυσική, ανατομία, ιστολογία.  </a:t>
            </a:r>
          </a:p>
          <a:p>
            <a:pPr eaLnBrk="1" hangingPunct="1">
              <a:lnSpc>
                <a:spcPct val="110000"/>
              </a:lnSpc>
              <a:spcBef>
                <a:spcPts val="1200"/>
              </a:spcBef>
              <a:buFont typeface="Wingdings" panose="05000000000000000000" pitchFamily="2" charset="2"/>
              <a:buChar char="ü"/>
            </a:pPr>
            <a:r>
              <a:rPr lang="el-GR" altLang="el-GR" sz="2400" dirty="0" smtClean="0"/>
              <a:t>Στηρίζεται σε ορισμένες </a:t>
            </a:r>
            <a:r>
              <a:rPr lang="el-GR" altLang="el-GR" sz="2400" b="1" dirty="0" smtClean="0"/>
              <a:t>αρχές,</a:t>
            </a:r>
            <a:r>
              <a:rPr lang="el-GR" altLang="el-GR" sz="2400" dirty="0" smtClean="0"/>
              <a:t> δηλ. </a:t>
            </a:r>
            <a:r>
              <a:rPr lang="el-GR" altLang="el-GR" sz="2400" b="1" dirty="0" smtClean="0"/>
              <a:t>την δομή και λειτουργία των κυττάρων, την δομή και σύσταση των υγρών</a:t>
            </a:r>
            <a:r>
              <a:rPr lang="el-GR" altLang="el-GR" sz="2400" dirty="0" smtClean="0"/>
              <a:t> του σώματος και </a:t>
            </a:r>
            <a:r>
              <a:rPr lang="el-GR" altLang="el-GR" sz="2400" b="1" dirty="0" smtClean="0"/>
              <a:t>τις δυνάμεις</a:t>
            </a:r>
            <a:r>
              <a:rPr lang="el-GR" altLang="el-GR" sz="2400" dirty="0" smtClean="0"/>
              <a:t> που επενεργούν τόσο στα κύτταρα όσο και στα διαμερίσματα υγρών.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611509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Ενδοκυτταρικοί υποδοχείς </a:t>
            </a:r>
            <a:r>
              <a:rPr lang="el-GR" sz="3200" b="0" dirty="0" smtClean="0"/>
              <a:t>1/2</a:t>
            </a:r>
            <a:endParaRPr lang="el-GR" sz="3200" b="0" dirty="0"/>
          </a:p>
        </p:txBody>
      </p:sp>
      <p:sp>
        <p:nvSpPr>
          <p:cNvPr id="27651" name="Rectangle 3"/>
          <p:cNvSpPr>
            <a:spLocks noGrp="1" noChangeArrowheads="1"/>
          </p:cNvSpPr>
          <p:nvPr>
            <p:ph idx="1"/>
          </p:nvPr>
        </p:nvSpPr>
        <p:spPr>
          <a:xfrm>
            <a:off x="467544" y="1628800"/>
            <a:ext cx="8568952" cy="3744416"/>
          </a:xfrm>
        </p:spPr>
        <p:txBody>
          <a:bodyPr>
            <a:noAutofit/>
          </a:bodyPr>
          <a:lstStyle/>
          <a:p>
            <a:pPr eaLnBrk="1" hangingPunct="1">
              <a:lnSpc>
                <a:spcPct val="120000"/>
              </a:lnSpc>
              <a:spcBef>
                <a:spcPts val="1200"/>
              </a:spcBef>
            </a:pPr>
            <a:r>
              <a:rPr lang="el-GR" altLang="el-GR" sz="2400" dirty="0" smtClean="0"/>
              <a:t>Εκτός από τους πρωτεϊνικούς υποδοχείς της μεμβράνης, υπάρχει μία άλλη τάξη υποδοχέων που βρίσκονται στο κύτταρο.  </a:t>
            </a:r>
          </a:p>
          <a:p>
            <a:pPr eaLnBrk="1" hangingPunct="1">
              <a:lnSpc>
                <a:spcPct val="120000"/>
              </a:lnSpc>
              <a:spcBef>
                <a:spcPts val="1200"/>
              </a:spcBef>
            </a:pPr>
            <a:r>
              <a:rPr lang="el-GR" altLang="el-GR" sz="2400" dirty="0" smtClean="0"/>
              <a:t>Αυτοί είναι </a:t>
            </a:r>
            <a:r>
              <a:rPr lang="el-GR" altLang="el-GR" sz="2400" b="1" dirty="0" smtClean="0"/>
              <a:t>ενδοκυττάριοι </a:t>
            </a:r>
            <a:r>
              <a:rPr lang="el-GR" altLang="el-GR" sz="2400" dirty="0" smtClean="0"/>
              <a:t>και μπορεί να είναι ή στο κυτταρόπλασμα ή στον πυρήνα.  </a:t>
            </a:r>
            <a:endParaRPr lang="en-US" altLang="el-GR" sz="2400" dirty="0" smtClean="0"/>
          </a:p>
          <a:p>
            <a:pPr eaLnBrk="1" hangingPunct="1">
              <a:lnSpc>
                <a:spcPct val="120000"/>
              </a:lnSpc>
              <a:spcBef>
                <a:spcPts val="1200"/>
              </a:spcBef>
            </a:pPr>
            <a:r>
              <a:rPr lang="el-GR" altLang="el-GR" sz="2400" dirty="0" smtClean="0"/>
              <a:t>Θα τους συναντήσουμε στις </a:t>
            </a:r>
            <a:r>
              <a:rPr lang="el-GR" altLang="el-GR" sz="2400" b="1" dirty="0" smtClean="0"/>
              <a:t>στεροειδείς και θυρεοειδικές </a:t>
            </a:r>
            <a:r>
              <a:rPr lang="el-GR" altLang="el-GR" sz="2400" dirty="0" smtClean="0"/>
              <a:t>ουσίες.  </a:t>
            </a:r>
            <a:endParaRPr lang="en-US" alt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484839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Ενδοκυτταρικοί υποδοχείς </a:t>
            </a:r>
            <a:r>
              <a:rPr lang="el-GR" sz="3200" b="0" dirty="0" smtClean="0"/>
              <a:t>2/2</a:t>
            </a:r>
            <a:endParaRPr lang="el-GR" sz="3200" b="0" dirty="0"/>
          </a:p>
        </p:txBody>
      </p:sp>
      <p:sp>
        <p:nvSpPr>
          <p:cNvPr id="27651" name="Rectangle 3"/>
          <p:cNvSpPr>
            <a:spLocks noGrp="1" noChangeArrowheads="1"/>
          </p:cNvSpPr>
          <p:nvPr>
            <p:ph idx="1"/>
          </p:nvPr>
        </p:nvSpPr>
        <p:spPr>
          <a:xfrm>
            <a:off x="457200" y="1196752"/>
            <a:ext cx="8363272" cy="5661248"/>
          </a:xfrm>
        </p:spPr>
        <p:txBody>
          <a:bodyPr>
            <a:noAutofit/>
          </a:bodyPr>
          <a:lstStyle/>
          <a:p>
            <a:pPr eaLnBrk="1" hangingPunct="1">
              <a:lnSpc>
                <a:spcPct val="120000"/>
              </a:lnSpc>
              <a:spcBef>
                <a:spcPts val="1200"/>
              </a:spcBef>
            </a:pPr>
            <a:r>
              <a:rPr lang="el-GR" altLang="el-GR" sz="2200" dirty="0" smtClean="0"/>
              <a:t>Αυτοί οι υποδοχείς λειτουργούν ως εξής</a:t>
            </a:r>
            <a:r>
              <a:rPr lang="el-GR" altLang="el-GR" sz="2200" dirty="0"/>
              <a:t> </a:t>
            </a:r>
            <a:r>
              <a:rPr lang="el-GR" altLang="el-GR" sz="2200" dirty="0" smtClean="0"/>
              <a:t>:</a:t>
            </a:r>
          </a:p>
          <a:p>
            <a:pPr marL="538163" lvl="1" indent="-360363">
              <a:lnSpc>
                <a:spcPct val="120000"/>
              </a:lnSpc>
              <a:spcBef>
                <a:spcPts val="1200"/>
              </a:spcBef>
              <a:buFont typeface="Courier New" panose="02070309020205020404" pitchFamily="49" charset="0"/>
              <a:buChar char="o"/>
            </a:pPr>
            <a:r>
              <a:rPr lang="el-GR" altLang="el-GR" sz="2200" dirty="0" smtClean="0"/>
              <a:t>Η ουσία που αναγνωρίζουν εισέρχεται μέσα στο κύτταρο και οι ενδοκυτταρικοί υποδοχείς συνενώνονται μαζί της.  Η χημική φύση των υποδοχέων αυτών δεν μας είναι απόλυτα γνωστή.  Το σύμπλεγμα υποδοχέα και ουσίας πορεύεται στον πυρήνα του κυττάρου όπου διεγείρει το </a:t>
            </a:r>
            <a:r>
              <a:rPr lang="en-US" altLang="el-GR" sz="2200" dirty="0" smtClean="0"/>
              <a:t>DNA</a:t>
            </a:r>
            <a:r>
              <a:rPr lang="el-GR" altLang="el-GR" sz="2200" dirty="0" smtClean="0"/>
              <a:t> προς παραγωγή </a:t>
            </a:r>
            <a:r>
              <a:rPr lang="en-US" altLang="el-GR" sz="2200" dirty="0" smtClean="0"/>
              <a:t>RNA</a:t>
            </a:r>
            <a:r>
              <a:rPr lang="el-GR" altLang="el-GR" sz="2200" dirty="0" smtClean="0"/>
              <a:t> το οποίο μεταβαίνει στο τραχύ ενδοπλασματικό δίκτυο και οδηγεί σε πρωτεϊνοσύνθεση.  </a:t>
            </a:r>
          </a:p>
          <a:p>
            <a:pPr marL="538163" lvl="1" indent="-360363">
              <a:lnSpc>
                <a:spcPct val="120000"/>
              </a:lnSpc>
              <a:spcBef>
                <a:spcPts val="1200"/>
              </a:spcBef>
              <a:buFont typeface="Courier New" panose="02070309020205020404" pitchFamily="49" charset="0"/>
              <a:buChar char="o"/>
            </a:pPr>
            <a:r>
              <a:rPr lang="el-GR" altLang="el-GR" sz="2200" dirty="0" smtClean="0"/>
              <a:t>Κατά συνέπεια </a:t>
            </a:r>
            <a:r>
              <a:rPr lang="el-GR" altLang="el-GR" sz="2200" b="1" dirty="0" smtClean="0"/>
              <a:t>οι ενδοκυτταρικοί υποδοχείς δεν οδηγούν σε απλή φωσφορυλίωση των υπαρχουσών πρωτεϊνών αλλά σε </a:t>
            </a:r>
            <a:r>
              <a:rPr lang="en-US" altLang="el-GR" sz="2200" b="1" dirty="0" smtClean="0"/>
              <a:t>de novo</a:t>
            </a:r>
            <a:r>
              <a:rPr lang="el-GR" altLang="el-GR" sz="2200" b="1" dirty="0" smtClean="0"/>
              <a:t> σύνθεση των πρωτεϊνών</a:t>
            </a:r>
            <a:r>
              <a:rPr lang="el-GR" altLang="el-GR" sz="2200" dirty="0" smtClean="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472538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Ανδρογονικός ενδοκυτταρικός υποδοχέας</a:t>
            </a:r>
            <a:endParaRPr lang="el-GR" dirty="0"/>
          </a:p>
        </p:txBody>
      </p:sp>
      <p:pic>
        <p:nvPicPr>
          <p:cNvPr id="28675" name="Picture 3" descr="C:\Users\THOMAS\Pictures\Human_androgen_receptor.png"/>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tretch>
            <a:fillRect/>
          </a:stretch>
        </p:blipFill>
        <p:spPr>
          <a:xfrm>
            <a:off x="896894" y="980728"/>
            <a:ext cx="7350213" cy="5256584"/>
          </a:xfrm>
          <a:noFill/>
          <a:ln>
            <a:solidFill>
              <a:schemeClr val="tx1"/>
            </a:solidFill>
          </a:ln>
        </p:spPr>
      </p:pic>
      <p:sp>
        <p:nvSpPr>
          <p:cNvPr id="5" name="Rectangle 6"/>
          <p:cNvSpPr/>
          <p:nvPr/>
        </p:nvSpPr>
        <p:spPr>
          <a:xfrm>
            <a:off x="2591780" y="6237312"/>
            <a:ext cx="396044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Human androgen receptor and androgen binding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5"/>
              </a:rPr>
              <a:t>Jonathan.Marcus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6"/>
              </a:rPr>
              <a:t>CC BY 3.0</a:t>
            </a:r>
            <a:endParaRPr lang="en-US" sz="1200" dirty="0" smtClean="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3554485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41676" y="260648"/>
            <a:ext cx="4269160" cy="908720"/>
          </a:xfrm>
        </p:spPr>
        <p:txBody>
          <a:bodyPr/>
          <a:lstStyle/>
          <a:p>
            <a:r>
              <a:rPr lang="el-GR" dirty="0" smtClean="0"/>
              <a:t>Πρωτεϊνοσύνθεση</a:t>
            </a:r>
            <a:endParaRPr lang="el-GR" dirty="0"/>
          </a:p>
        </p:txBody>
      </p:sp>
      <p:sp>
        <p:nvSpPr>
          <p:cNvPr id="5" name="Rectangle 6"/>
          <p:cNvSpPr/>
          <p:nvPr/>
        </p:nvSpPr>
        <p:spPr>
          <a:xfrm>
            <a:off x="4572000" y="6165304"/>
            <a:ext cx="230425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2"/>
              </a:rPr>
              <a:t>Proteinsynthesis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3"/>
              </a:rPr>
              <a:t>Laikayiu</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a:rPr>
              <a:t>CC BY-SA 3.0</a:t>
            </a:r>
            <a:endParaRPr lang="en-US" sz="1200" dirty="0">
              <a:solidFill>
                <a:prstClr val="black"/>
              </a:solidFill>
              <a:latin typeface="Calibri"/>
            </a:endParaRPr>
          </a:p>
        </p:txBody>
      </p:sp>
      <p:pic>
        <p:nvPicPr>
          <p:cNvPr id="80898" name="Picture 2" descr="File:Proteinsynthesis.svg"/>
          <p:cNvPicPr>
            <a:picLocks noChangeAspect="1" noChangeArrowheads="1"/>
          </p:cNvPicPr>
          <p:nvPr/>
        </p:nvPicPr>
        <p:blipFill>
          <a:blip r:embed="rId5" cstate="print"/>
          <a:srcRect/>
          <a:stretch>
            <a:fillRect/>
          </a:stretch>
        </p:blipFill>
        <p:spPr bwMode="auto">
          <a:xfrm>
            <a:off x="251520" y="260648"/>
            <a:ext cx="4283968" cy="6425952"/>
          </a:xfrm>
          <a:prstGeom prst="rect">
            <a:avLst/>
          </a:prstGeom>
          <a:noFill/>
          <a:ln>
            <a:solidFill>
              <a:schemeClr val="tx1"/>
            </a:solid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57165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Πυρήνας του κυττάρου </a:t>
            </a:r>
            <a:r>
              <a:rPr lang="el-GR" sz="3200" b="0" dirty="0" smtClean="0"/>
              <a:t>1/2</a:t>
            </a:r>
            <a:endParaRPr lang="el-GR" sz="3200" b="0" dirty="0"/>
          </a:p>
        </p:txBody>
      </p:sp>
      <p:sp>
        <p:nvSpPr>
          <p:cNvPr id="30723" name="Rectangle 3"/>
          <p:cNvSpPr>
            <a:spLocks noGrp="1" noChangeArrowheads="1"/>
          </p:cNvSpPr>
          <p:nvPr>
            <p:ph idx="1"/>
          </p:nvPr>
        </p:nvSpPr>
        <p:spPr>
          <a:xfrm>
            <a:off x="467544" y="1268760"/>
            <a:ext cx="8229600" cy="5040560"/>
          </a:xfrm>
        </p:spPr>
        <p:txBody>
          <a:bodyPr>
            <a:noAutofit/>
          </a:bodyPr>
          <a:lstStyle/>
          <a:p>
            <a:pPr eaLnBrk="1" hangingPunct="1">
              <a:spcBef>
                <a:spcPts val="1200"/>
              </a:spcBef>
            </a:pPr>
            <a:r>
              <a:rPr lang="el-GR" altLang="el-GR" sz="2400" dirty="0" smtClean="0"/>
              <a:t> </a:t>
            </a:r>
            <a:r>
              <a:rPr lang="el-GR" altLang="el-GR" sz="2400" b="1" dirty="0" smtClean="0"/>
              <a:t>Ο Πυρήνας και οι δομές του:  </a:t>
            </a:r>
            <a:r>
              <a:rPr lang="el-GR" altLang="el-GR" sz="2400" dirty="0" smtClean="0"/>
              <a:t>Βρίσκεται σε όλα τα κύτταρα που </a:t>
            </a:r>
            <a:r>
              <a:rPr lang="el-GR" altLang="el-GR" sz="2400" b="1" dirty="0" smtClean="0"/>
              <a:t>διαιρούνται.</a:t>
            </a:r>
            <a:r>
              <a:rPr lang="el-GR" altLang="el-GR" sz="2400" dirty="0" smtClean="0"/>
              <a:t>  </a:t>
            </a:r>
          </a:p>
          <a:p>
            <a:pPr eaLnBrk="1" hangingPunct="1">
              <a:spcBef>
                <a:spcPts val="1200"/>
              </a:spcBef>
            </a:pPr>
            <a:r>
              <a:rPr lang="el-GR" altLang="el-GR" sz="2400" dirty="0" smtClean="0"/>
              <a:t>Εάν το κύτταρο χωριστεί στα 2, εκείνο το μέρος όπου δεν υπάρχει πυρήνας θα πεθάνει.  </a:t>
            </a:r>
          </a:p>
          <a:p>
            <a:pPr eaLnBrk="1" hangingPunct="1">
              <a:spcBef>
                <a:spcPts val="1200"/>
              </a:spcBef>
            </a:pPr>
            <a:r>
              <a:rPr lang="el-GR" altLang="el-GR" sz="2400" dirty="0" smtClean="0"/>
              <a:t>Ο πυρήνας αποτελείται από τα χρωματοσώματα, τις δομές εκείνες που φέρουν μέσα τους όλο το κληρονομικό υλικό του είδους καθώς και τα ιδιωτικά χαρακτηριστικά του φυτού, ζώου, ή ανθρώπου.  </a:t>
            </a:r>
          </a:p>
          <a:p>
            <a:pPr eaLnBrk="1" hangingPunct="1">
              <a:spcBef>
                <a:spcPts val="1200"/>
              </a:spcBef>
            </a:pPr>
            <a:r>
              <a:rPr lang="el-GR" altLang="el-GR" sz="2400" dirty="0" smtClean="0"/>
              <a:t>Κατά την ήρεμη ζωή του κυττάρου, η μόνη απόδειξη ύπαρξης χρωματοσωμάτων είναι ανώμαλες συσσωρεύσεις ενός σκούρου υλικού που καλείται </a:t>
            </a:r>
            <a:r>
              <a:rPr lang="el-GR" altLang="el-GR" sz="2400" b="1" dirty="0" smtClean="0"/>
              <a:t>χρωματίνη</a:t>
            </a:r>
            <a:r>
              <a:rPr lang="el-GR" altLang="el-GR" sz="2400" dirty="0" smtClean="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215379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Πυρήνας του κυττάρου </a:t>
            </a:r>
            <a:r>
              <a:rPr lang="el-GR" sz="3200" b="0" dirty="0" smtClean="0"/>
              <a:t>2/2</a:t>
            </a:r>
            <a:endParaRPr lang="el-GR" sz="3200" b="0" dirty="0"/>
          </a:p>
        </p:txBody>
      </p:sp>
      <p:sp>
        <p:nvSpPr>
          <p:cNvPr id="30723" name="Rectangle 3"/>
          <p:cNvSpPr>
            <a:spLocks noGrp="1" noChangeArrowheads="1"/>
          </p:cNvSpPr>
          <p:nvPr>
            <p:ph idx="1"/>
          </p:nvPr>
        </p:nvSpPr>
        <p:spPr/>
        <p:txBody>
          <a:bodyPr>
            <a:noAutofit/>
          </a:bodyPr>
          <a:lstStyle/>
          <a:p>
            <a:pPr eaLnBrk="1" hangingPunct="1">
              <a:lnSpc>
                <a:spcPct val="114000"/>
              </a:lnSpc>
              <a:spcBef>
                <a:spcPts val="1200"/>
              </a:spcBef>
            </a:pPr>
            <a:r>
              <a:rPr lang="el-GR" altLang="el-GR" sz="2400" dirty="0" smtClean="0"/>
              <a:t>Κατά την κυτταρική διαίρεση τα ζεύγη των χρωματοσωμάτων γίνονται ορατά.  </a:t>
            </a:r>
          </a:p>
          <a:p>
            <a:pPr eaLnBrk="1" hangingPunct="1">
              <a:lnSpc>
                <a:spcPct val="114000"/>
              </a:lnSpc>
              <a:spcBef>
                <a:spcPts val="1200"/>
              </a:spcBef>
            </a:pPr>
            <a:r>
              <a:rPr lang="el-GR" altLang="el-GR" sz="2400" dirty="0" smtClean="0"/>
              <a:t>Κάθε χρωμόσωμα αποτελείται από μία στηρικτική πρωτεΐνη, κι ένα γιγαντιαίο μόριο δεοσυξυριβονουκλεϊνικού οξέος (</a:t>
            </a:r>
            <a:r>
              <a:rPr lang="en-US" altLang="el-GR" sz="2400" dirty="0" smtClean="0"/>
              <a:t>DNA</a:t>
            </a:r>
            <a:r>
              <a:rPr lang="el-GR" altLang="el-GR" sz="2400" dirty="0" smtClean="0"/>
              <a:t>).  </a:t>
            </a:r>
          </a:p>
          <a:p>
            <a:pPr eaLnBrk="1" hangingPunct="1">
              <a:lnSpc>
                <a:spcPct val="114000"/>
              </a:lnSpc>
              <a:spcBef>
                <a:spcPts val="1200"/>
              </a:spcBef>
            </a:pPr>
            <a:r>
              <a:rPr lang="el-GR" altLang="el-GR" sz="2400" dirty="0" smtClean="0"/>
              <a:t>Οι μονάδες της κληρονομικότητας είναι τα γονίδια πάνω στα χρωματοσώματα.  Κάθε γονίδιο είναι ένα μέρος από ένα </a:t>
            </a:r>
            <a:r>
              <a:rPr lang="en-US" altLang="el-GR" sz="2400" dirty="0" smtClean="0"/>
              <a:t>DNA</a:t>
            </a:r>
            <a:r>
              <a:rPr lang="el-GR" altLang="el-GR" sz="2400" dirty="0" smtClean="0"/>
              <a:t> μόριο.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967587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DNA </a:t>
            </a:r>
            <a:r>
              <a:rPr lang="el-GR" dirty="0" smtClean="0"/>
              <a:t>στον πυρήνα του κυττάρου </a:t>
            </a:r>
            <a:r>
              <a:rPr lang="el-GR" sz="3200" b="0" dirty="0" smtClean="0"/>
              <a:t>1/3</a:t>
            </a:r>
            <a:endParaRPr lang="el-GR" sz="3200" b="0" dirty="0"/>
          </a:p>
        </p:txBody>
      </p:sp>
      <p:sp>
        <p:nvSpPr>
          <p:cNvPr id="31747" name="Rectangle 3"/>
          <p:cNvSpPr>
            <a:spLocks noGrp="1" noChangeArrowheads="1"/>
          </p:cNvSpPr>
          <p:nvPr>
            <p:ph idx="1"/>
          </p:nvPr>
        </p:nvSpPr>
        <p:spPr/>
        <p:txBody>
          <a:bodyPr>
            <a:noAutofit/>
          </a:bodyPr>
          <a:lstStyle/>
          <a:p>
            <a:pPr eaLnBrk="1" hangingPunct="1">
              <a:spcBef>
                <a:spcPts val="1200"/>
              </a:spcBef>
              <a:buFontTx/>
              <a:buNone/>
            </a:pPr>
            <a:r>
              <a:rPr lang="de-DE" altLang="el-GR" sz="2400" b="1" dirty="0" smtClean="0"/>
              <a:t>DNA + </a:t>
            </a:r>
            <a:r>
              <a:rPr lang="el-GR" altLang="el-GR" sz="2400" b="1" dirty="0" smtClean="0"/>
              <a:t>γονίδια</a:t>
            </a:r>
            <a:r>
              <a:rPr lang="de-DE" altLang="el-GR" sz="2400" b="1" dirty="0" smtClean="0"/>
              <a:t> (DNA + genes)</a:t>
            </a:r>
            <a:endParaRPr lang="de-DE" altLang="el-GR" sz="2400" dirty="0" smtClean="0"/>
          </a:p>
          <a:p>
            <a:pPr eaLnBrk="1" hangingPunct="1">
              <a:spcBef>
                <a:spcPts val="1200"/>
              </a:spcBef>
            </a:pPr>
            <a:r>
              <a:rPr lang="en-US" altLang="el-GR" sz="2400" dirty="0" smtClean="0"/>
              <a:t>To DNA</a:t>
            </a:r>
            <a:r>
              <a:rPr lang="el-GR" altLang="el-GR" sz="2400" dirty="0" smtClean="0"/>
              <a:t> βρίσκεται: 1) </a:t>
            </a:r>
            <a:r>
              <a:rPr lang="el-GR" altLang="el-GR" sz="2400" b="1" dirty="0" smtClean="0"/>
              <a:t>στα βακτήρια</a:t>
            </a:r>
            <a:r>
              <a:rPr lang="el-GR" altLang="el-GR" sz="2400" dirty="0" smtClean="0"/>
              <a:t>, 2) </a:t>
            </a:r>
            <a:r>
              <a:rPr lang="el-GR" altLang="el-GR" sz="2400" b="1" dirty="0" smtClean="0"/>
              <a:t>πυρήνες κυττάρων </a:t>
            </a:r>
            <a:r>
              <a:rPr lang="el-GR" altLang="el-GR" sz="2400" dirty="0" smtClean="0"/>
              <a:t>και 3) </a:t>
            </a:r>
            <a:r>
              <a:rPr lang="el-GR" altLang="el-GR" sz="2400" b="1" dirty="0" smtClean="0"/>
              <a:t>στα μιτοχόνδρια.  </a:t>
            </a:r>
            <a:r>
              <a:rPr lang="el-GR" altLang="el-GR" sz="2400" dirty="0" smtClean="0"/>
              <a:t>Αποτελείται από 2 πολύ μακριές νουκλεοτιδικές αλύσεις που περιέχουν τις βάσεις αδενίνη Α, γουανίνη </a:t>
            </a:r>
            <a:r>
              <a:rPr lang="en-US" altLang="el-GR" sz="2400" dirty="0" smtClean="0"/>
              <a:t>G</a:t>
            </a:r>
            <a:r>
              <a:rPr lang="el-GR" altLang="el-GR" sz="2400" dirty="0" smtClean="0"/>
              <a:t>, θυμίνη Τ και κυτοσίνη </a:t>
            </a:r>
            <a:r>
              <a:rPr lang="en-US" altLang="el-GR" sz="2400" dirty="0" smtClean="0"/>
              <a:t>C </a:t>
            </a:r>
            <a:r>
              <a:rPr lang="el-GR" altLang="el-GR" sz="2400" b="1" dirty="0" smtClean="0"/>
              <a:t>(δίκλωνο μόριο).  </a:t>
            </a:r>
          </a:p>
          <a:p>
            <a:pPr eaLnBrk="1" hangingPunct="1">
              <a:spcBef>
                <a:spcPts val="1200"/>
              </a:spcBef>
            </a:pPr>
            <a:r>
              <a:rPr lang="el-GR" altLang="el-GR" sz="2400" dirty="0" smtClean="0"/>
              <a:t>Οι άλυσοι είναι δεσμευμένες μεταξύ τους με υδρογονικούς δεσμούς που ενώνουν Α-Τ και </a:t>
            </a:r>
            <a:r>
              <a:rPr lang="en-US" altLang="el-GR" sz="2400" dirty="0" smtClean="0"/>
              <a:t>G</a:t>
            </a:r>
            <a:r>
              <a:rPr lang="el-GR" altLang="el-GR" sz="2400" dirty="0" smtClean="0"/>
              <a:t>-</a:t>
            </a:r>
            <a:r>
              <a:rPr lang="en-US" altLang="el-GR" sz="2400" dirty="0" smtClean="0"/>
              <a:t>C</a:t>
            </a:r>
            <a:r>
              <a:rPr lang="el-GR" altLang="el-GR" sz="2400" dirty="0" smtClean="0"/>
              <a:t>. (Οι βάσεις είναι ή πουρίνες ή πυριμιδίνες). </a:t>
            </a:r>
          </a:p>
          <a:p>
            <a:pPr eaLnBrk="1" hangingPunct="1">
              <a:spcBef>
                <a:spcPts val="1200"/>
              </a:spcBef>
            </a:pPr>
            <a:r>
              <a:rPr lang="el-GR" altLang="el-GR" sz="2400" dirty="0" smtClean="0"/>
              <a:t> Έτσι στο χώρο δημιουργείται ένα μόριο διπλής έλικας.  Το όλο </a:t>
            </a:r>
            <a:r>
              <a:rPr lang="en-US" altLang="el-GR" sz="2400" dirty="0" smtClean="0"/>
              <a:t>DNA</a:t>
            </a:r>
            <a:r>
              <a:rPr lang="el-GR" altLang="el-GR" sz="2400" dirty="0" smtClean="0"/>
              <a:t> του οργανισμού έχει 3Χ10</a:t>
            </a:r>
            <a:r>
              <a:rPr lang="el-GR" altLang="el-GR" sz="1600" dirty="0" smtClean="0"/>
              <a:t>9</a:t>
            </a:r>
            <a:r>
              <a:rPr lang="el-GR" altLang="el-GR" sz="2400" dirty="0" smtClean="0"/>
              <a:t> ζεύγη βάσεων.    </a:t>
            </a:r>
            <a:r>
              <a:rPr lang="el-GR" altLang="el-GR" sz="2400" b="1" dirty="0" smtClean="0"/>
              <a:t> </a:t>
            </a:r>
            <a:endParaRPr lang="el-GR" alt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638502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DNA </a:t>
            </a:r>
            <a:r>
              <a:rPr lang="el-GR" dirty="0" smtClean="0"/>
              <a:t>στον πυρήνα του κυττάρου </a:t>
            </a:r>
            <a:r>
              <a:rPr lang="el-GR" sz="3200" b="0" dirty="0" smtClean="0"/>
              <a:t>2/3</a:t>
            </a:r>
            <a:endParaRPr lang="el-GR" sz="3200" b="0" dirty="0"/>
          </a:p>
        </p:txBody>
      </p:sp>
      <p:sp>
        <p:nvSpPr>
          <p:cNvPr id="31747" name="Rectangle 3"/>
          <p:cNvSpPr>
            <a:spLocks noGrp="1" noChangeArrowheads="1"/>
          </p:cNvSpPr>
          <p:nvPr>
            <p:ph idx="1"/>
          </p:nvPr>
        </p:nvSpPr>
        <p:spPr/>
        <p:txBody>
          <a:bodyPr>
            <a:noAutofit/>
          </a:bodyPr>
          <a:lstStyle/>
          <a:p>
            <a:pPr eaLnBrk="1" hangingPunct="1">
              <a:lnSpc>
                <a:spcPct val="114000"/>
              </a:lnSpc>
              <a:spcBef>
                <a:spcPts val="1200"/>
              </a:spcBef>
            </a:pPr>
            <a:r>
              <a:rPr lang="el-GR" altLang="el-GR" sz="2200" dirty="0" smtClean="0"/>
              <a:t>Το </a:t>
            </a:r>
            <a:r>
              <a:rPr lang="en-US" altLang="el-GR" sz="2200" dirty="0" smtClean="0"/>
              <a:t>DNA</a:t>
            </a:r>
            <a:r>
              <a:rPr lang="el-GR" altLang="el-GR" sz="2200" dirty="0" smtClean="0"/>
              <a:t> είναι συστατικό των χρωματοσωμάτων και φέρει το κληρονομικό μας υλικό.  Κάθε χρωμόσωμα είναι κι ένα κομμάτι από την αλυσίδα </a:t>
            </a:r>
            <a:r>
              <a:rPr lang="en-US" altLang="el-GR" sz="2200" dirty="0" smtClean="0"/>
              <a:t>DNA</a:t>
            </a:r>
            <a:r>
              <a:rPr lang="el-GR" altLang="el-GR" sz="2200" dirty="0" smtClean="0"/>
              <a:t>.  Το γενετικό υλικό κωδικοποιείται στις αλύσους των πυριμιδινών και των πουρινών.  </a:t>
            </a:r>
          </a:p>
          <a:p>
            <a:pPr eaLnBrk="1" hangingPunct="1">
              <a:lnSpc>
                <a:spcPct val="114000"/>
              </a:lnSpc>
              <a:spcBef>
                <a:spcPts val="1200"/>
              </a:spcBef>
            </a:pPr>
            <a:r>
              <a:rPr lang="el-GR" altLang="el-GR" sz="2200" b="1" dirty="0" smtClean="0"/>
              <a:t>Το γενετικό μήνυμα (</a:t>
            </a:r>
            <a:r>
              <a:rPr lang="en-US" altLang="el-GR" sz="2200" b="1" dirty="0" smtClean="0"/>
              <a:t>message</a:t>
            </a:r>
            <a:r>
              <a:rPr lang="el-GR" altLang="el-GR" sz="2200" b="1" dirty="0" smtClean="0"/>
              <a:t>) </a:t>
            </a:r>
            <a:r>
              <a:rPr lang="el-GR" altLang="el-GR" sz="2200" dirty="0" smtClean="0"/>
              <a:t>είναι η αλληλουχία των αμινοξέων κατά πώς φτιάχνονται οι πρωτεΐνες από το κύτταρο.  Το μήνυμα μεταφέρεται στις θέσεις σύνθεσης πρωτεϊνών (τραχύ ενδοπλασματικό δίκτυο - κυτταρόπλασμα) με το </a:t>
            </a:r>
            <a:r>
              <a:rPr lang="en-US" altLang="el-GR" sz="2200" dirty="0" smtClean="0"/>
              <a:t>RNA</a:t>
            </a:r>
            <a:r>
              <a:rPr lang="el-GR" altLang="el-GR" sz="2200" dirty="0" smtClean="0"/>
              <a:t> (ριβονουκλεϊνικό οξύ).  </a:t>
            </a:r>
          </a:p>
          <a:p>
            <a:pPr eaLnBrk="1" hangingPunct="1">
              <a:lnSpc>
                <a:spcPct val="114000"/>
              </a:lnSpc>
              <a:spcBef>
                <a:spcPts val="1200"/>
              </a:spcBef>
            </a:pPr>
            <a:r>
              <a:rPr lang="el-GR" altLang="el-GR" sz="2200" dirty="0" smtClean="0"/>
              <a:t>Ένα </a:t>
            </a:r>
            <a:r>
              <a:rPr lang="el-GR" altLang="el-GR" sz="2200" b="1" dirty="0" smtClean="0"/>
              <a:t>γονίδιο</a:t>
            </a:r>
            <a:r>
              <a:rPr lang="el-GR" altLang="el-GR" sz="2200" dirty="0" smtClean="0"/>
              <a:t> έχει καθοριστεί σαν το ποσό πληροφορίας που χρειάζεται για να καθοριστεί ένα μοναχικό πεπτιδικό μόριο.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139331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DNA </a:t>
            </a:r>
            <a:r>
              <a:rPr lang="el-GR" dirty="0" smtClean="0"/>
              <a:t>στον πυρήνα του κυττάρου </a:t>
            </a:r>
            <a:r>
              <a:rPr lang="el-GR" sz="3200" b="0" dirty="0" smtClean="0"/>
              <a:t>3/3</a:t>
            </a:r>
            <a:endParaRPr lang="el-GR" sz="3200" b="0" dirty="0"/>
          </a:p>
        </p:txBody>
      </p:sp>
      <p:sp>
        <p:nvSpPr>
          <p:cNvPr id="32771" name="Rectangle 3"/>
          <p:cNvSpPr>
            <a:spLocks noGrp="1" noChangeArrowheads="1"/>
          </p:cNvSpPr>
          <p:nvPr>
            <p:ph idx="1"/>
          </p:nvPr>
        </p:nvSpPr>
        <p:spPr>
          <a:xfrm>
            <a:off x="457200" y="1196752"/>
            <a:ext cx="8229600" cy="5040560"/>
          </a:xfrm>
        </p:spPr>
        <p:txBody>
          <a:bodyPr>
            <a:noAutofit/>
          </a:bodyPr>
          <a:lstStyle/>
          <a:p>
            <a:pPr eaLnBrk="1" hangingPunct="1">
              <a:spcBef>
                <a:spcPts val="1200"/>
              </a:spcBef>
            </a:pPr>
            <a:r>
              <a:rPr lang="el-GR" altLang="el-GR" sz="2400" dirty="0" smtClean="0"/>
              <a:t>Η ανθρωπότητα τώρα χρησιμοποιεί την μοριακή βιολογία για να συντάξει τον </a:t>
            </a:r>
            <a:r>
              <a:rPr lang="el-GR" altLang="el-GR" sz="2400" b="1" dirty="0" smtClean="0"/>
              <a:t>γενετικό χάρτη </a:t>
            </a:r>
            <a:r>
              <a:rPr lang="el-GR" altLang="el-GR" sz="2400" dirty="0" smtClean="0"/>
              <a:t>του ατόμου. </a:t>
            </a:r>
          </a:p>
          <a:p>
            <a:pPr eaLnBrk="1" hangingPunct="1">
              <a:spcBef>
                <a:spcPts val="1200"/>
              </a:spcBef>
            </a:pPr>
            <a:r>
              <a:rPr lang="el-GR" altLang="el-GR" sz="2400" dirty="0" smtClean="0"/>
              <a:t>Το 99% του γενετικού υλικού περνά από άνθρωπο σε άνθρωπο.</a:t>
            </a:r>
          </a:p>
          <a:p>
            <a:pPr eaLnBrk="1" hangingPunct="1">
              <a:spcBef>
                <a:spcPts val="1200"/>
              </a:spcBef>
            </a:pPr>
            <a:r>
              <a:rPr lang="el-GR" altLang="el-GR" sz="2400" dirty="0" smtClean="0"/>
              <a:t> Ο πυρήνας των κυττάρων, περιλαμβάνει </a:t>
            </a:r>
            <a:r>
              <a:rPr lang="el-GR" altLang="el-GR" sz="2400" b="1" dirty="0" smtClean="0"/>
              <a:t>ένα πυρηνίσκο</a:t>
            </a:r>
            <a:r>
              <a:rPr lang="el-GR" altLang="el-GR" sz="2400" dirty="0" smtClean="0"/>
              <a:t> που είναι πλούσιος σε </a:t>
            </a:r>
            <a:r>
              <a:rPr lang="en-US" altLang="el-GR" sz="2400" b="1" dirty="0" smtClean="0"/>
              <a:t>RNA</a:t>
            </a:r>
            <a:r>
              <a:rPr lang="el-GR" altLang="el-GR" sz="2400" dirty="0" smtClean="0"/>
              <a:t>.  Υπάρχουν κύτταρα με πολλούς πυρηνίσκους. Πυρηνίσκοι υπάρχουν περισσότεροι στα κύτταρα που μεγαλώνουν.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4285681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RNA </a:t>
            </a:r>
            <a:endParaRPr lang="el-GR" sz="3200" b="0" dirty="0"/>
          </a:p>
        </p:txBody>
      </p:sp>
      <p:sp>
        <p:nvSpPr>
          <p:cNvPr id="32771" name="Rectangle 3"/>
          <p:cNvSpPr>
            <a:spLocks noGrp="1" noChangeArrowheads="1"/>
          </p:cNvSpPr>
          <p:nvPr>
            <p:ph idx="1"/>
          </p:nvPr>
        </p:nvSpPr>
        <p:spPr/>
        <p:txBody>
          <a:bodyPr>
            <a:noAutofit/>
          </a:bodyPr>
          <a:lstStyle/>
          <a:p>
            <a:pPr eaLnBrk="1" hangingPunct="1">
              <a:lnSpc>
                <a:spcPct val="114000"/>
              </a:lnSpc>
              <a:spcBef>
                <a:spcPts val="1200"/>
              </a:spcBef>
            </a:pPr>
            <a:r>
              <a:rPr lang="el-GR" altLang="el-GR" sz="2200" b="1" dirty="0" smtClean="0"/>
              <a:t>Αντίγραφο (</a:t>
            </a:r>
            <a:r>
              <a:rPr lang="en-US" altLang="el-GR" sz="2200" b="1" dirty="0" smtClean="0"/>
              <a:t>template</a:t>
            </a:r>
            <a:r>
              <a:rPr lang="el-GR" altLang="el-GR" sz="2200" b="1" dirty="0" smtClean="0"/>
              <a:t>) για την σύνθεση του </a:t>
            </a:r>
            <a:r>
              <a:rPr lang="en-US" altLang="el-GR" sz="2200" b="1" dirty="0" smtClean="0"/>
              <a:t>RNA </a:t>
            </a:r>
            <a:r>
              <a:rPr lang="el-GR" altLang="el-GR" sz="2200" dirty="0" smtClean="0"/>
              <a:t>το οποίο θα μετακινηθεί στο κυτταρόπλασμα όπου καθορίζει την σύνθεση των πρωτεϊνών του κυττάρου.  </a:t>
            </a:r>
          </a:p>
          <a:p>
            <a:pPr eaLnBrk="1" hangingPunct="1">
              <a:lnSpc>
                <a:spcPct val="114000"/>
              </a:lnSpc>
              <a:spcBef>
                <a:spcPts val="1200"/>
              </a:spcBef>
            </a:pPr>
            <a:r>
              <a:rPr lang="el-GR" altLang="el-GR" sz="2200" dirty="0" smtClean="0"/>
              <a:t>Ο πυρηνίσκος είναι λοιπόν η θέση όπου συντίθεται το </a:t>
            </a:r>
            <a:r>
              <a:rPr lang="en-US" altLang="el-GR" sz="2200" dirty="0" smtClean="0"/>
              <a:t>RNA</a:t>
            </a:r>
            <a:r>
              <a:rPr lang="el-GR" altLang="el-GR" sz="2200" dirty="0" smtClean="0"/>
              <a:t> που βρίσκεται στα ριβοσώματα του κυτταροπλάσματος.  </a:t>
            </a:r>
          </a:p>
          <a:p>
            <a:pPr eaLnBrk="1" hangingPunct="1">
              <a:lnSpc>
                <a:spcPct val="114000"/>
              </a:lnSpc>
              <a:spcBef>
                <a:spcPts val="1200"/>
              </a:spcBef>
            </a:pPr>
            <a:r>
              <a:rPr lang="el-GR" altLang="el-GR" sz="2200" dirty="0" smtClean="0"/>
              <a:t>Ο πυρήνας κι αυτός περιβάλλεται από μία μεμβράνη </a:t>
            </a:r>
            <a:r>
              <a:rPr lang="el-GR" altLang="el-GR" sz="2200" b="1" dirty="0" smtClean="0"/>
              <a:t>(πυρηνική),</a:t>
            </a:r>
            <a:r>
              <a:rPr lang="el-GR" altLang="el-GR" sz="2200" dirty="0" smtClean="0"/>
              <a:t> η οποία είναι διπλή, με αναδιπλώσεις.  Η πυρηνική μεμβράνη είναι κι αυτή ημιδιαπερατή κι επιτρέπει το πέρασμα μεγάλων μορίων (π.χ. </a:t>
            </a:r>
            <a:r>
              <a:rPr lang="en-US" altLang="el-GR" sz="2200" dirty="0" smtClean="0"/>
              <a:t>RNA</a:t>
            </a:r>
            <a:r>
              <a:rPr lang="el-GR" altLang="el-GR" sz="2200" dirty="0" smtClean="0"/>
              <a:t>) από τον πυρήνα στο κυτταρόπλασμα.  Αυτές οι περιοχές όπου η κυτταρική μεμβράνη είναι ασυνεχής ονομάζονται </a:t>
            </a:r>
            <a:r>
              <a:rPr lang="el-GR" altLang="el-GR" sz="2200" b="1" dirty="0" smtClean="0"/>
              <a:t>πόροι.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4175727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Κύτταρο </a:t>
            </a:r>
            <a:r>
              <a:rPr lang="el-GR" sz="3200" b="0" dirty="0" smtClean="0"/>
              <a:t>1/2</a:t>
            </a:r>
            <a:endParaRPr lang="el-GR" sz="3200" b="0" dirty="0"/>
          </a:p>
        </p:txBody>
      </p:sp>
      <p:sp>
        <p:nvSpPr>
          <p:cNvPr id="5123" name="Rectangle 3"/>
          <p:cNvSpPr>
            <a:spLocks noGrp="1" noChangeArrowheads="1"/>
          </p:cNvSpPr>
          <p:nvPr>
            <p:ph idx="1"/>
          </p:nvPr>
        </p:nvSpPr>
        <p:spPr/>
        <p:txBody>
          <a:bodyPr>
            <a:normAutofit/>
          </a:bodyPr>
          <a:lstStyle/>
          <a:p>
            <a:pPr eaLnBrk="1" hangingPunct="1">
              <a:lnSpc>
                <a:spcPct val="120000"/>
              </a:lnSpc>
              <a:spcBef>
                <a:spcPts val="1200"/>
              </a:spcBef>
            </a:pPr>
            <a:r>
              <a:rPr lang="el-GR" altLang="el-GR" sz="2400" dirty="0" smtClean="0"/>
              <a:t>Το κύτταρο είναι η μικρότερη μονάδα ζωής που μπορεί να υπάρξει αυτόνομη.  Με βάση τα κύτταρα, οι οργανισμοί διακρίνονται σε </a:t>
            </a:r>
            <a:r>
              <a:rPr lang="el-GR" altLang="el-GR" sz="2400" b="1" dirty="0" smtClean="0"/>
              <a:t>μονοκυττάριους</a:t>
            </a:r>
            <a:r>
              <a:rPr lang="el-GR" altLang="el-GR" sz="2400" dirty="0" smtClean="0"/>
              <a:t> και </a:t>
            </a:r>
            <a:r>
              <a:rPr lang="el-GR" altLang="el-GR" sz="2400" b="1" dirty="0" smtClean="0"/>
              <a:t>πολυκυττάριους</a:t>
            </a:r>
            <a:r>
              <a:rPr lang="el-GR" altLang="el-GR" sz="2400" dirty="0" smtClean="0"/>
              <a:t>.  </a:t>
            </a:r>
          </a:p>
          <a:p>
            <a:pPr eaLnBrk="1" hangingPunct="1">
              <a:lnSpc>
                <a:spcPct val="120000"/>
              </a:lnSpc>
              <a:spcBef>
                <a:spcPts val="1200"/>
              </a:spcBef>
            </a:pPr>
            <a:r>
              <a:rPr lang="el-GR" altLang="el-GR" sz="2400" dirty="0" smtClean="0"/>
              <a:t>Στους μονοκυττάριους οργανισμούς όλες οι διαδικασίες συμβαίνουν σε ένα μοναχικό κύτταρο (π.χ. αμοιβάδα).  Καθώς η εξέλιξη προχώρησε στους πολυκυττάριους οργανισμούς,  διάφορες ομάδες κυττάρων απέκτησαν συγκεκριμένες λειτουργίες.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70616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Πυρήνας, πυρηνίσκος, χρωματίνη</a:t>
            </a:r>
            <a:endParaRPr lang="el-GR" dirty="0"/>
          </a:p>
        </p:txBody>
      </p:sp>
      <p:pic>
        <p:nvPicPr>
          <p:cNvPr id="136194" name="Picture 2" descr="File:Diagram human cell nucleus.svg"/>
          <p:cNvPicPr>
            <a:picLocks noChangeAspect="1" noChangeArrowheads="1"/>
          </p:cNvPicPr>
          <p:nvPr/>
        </p:nvPicPr>
        <p:blipFill>
          <a:blip r:embed="rId3" cstate="print"/>
          <a:srcRect/>
          <a:stretch>
            <a:fillRect/>
          </a:stretch>
        </p:blipFill>
        <p:spPr bwMode="auto">
          <a:xfrm>
            <a:off x="1115616" y="1026550"/>
            <a:ext cx="6984776" cy="5714818"/>
          </a:xfrm>
          <a:prstGeom prst="rect">
            <a:avLst/>
          </a:prstGeom>
          <a:noFill/>
          <a:ln>
            <a:solidFill>
              <a:schemeClr val="tx1"/>
            </a:solidFill>
          </a:ln>
        </p:spPr>
      </p:pic>
      <p:sp>
        <p:nvSpPr>
          <p:cNvPr id="7" name="Rectangle 6"/>
          <p:cNvSpPr/>
          <p:nvPr/>
        </p:nvSpPr>
        <p:spPr>
          <a:xfrm rot="16200000">
            <a:off x="6783054" y="3738228"/>
            <a:ext cx="309634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hlinkClick r:id="rId4"/>
              </a:rPr>
              <a:t>Diagram human cell nucleus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hlinkClick r:id="rId5"/>
              </a:rPr>
              <a:t>Hawk-Eye</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4223002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DNA</a:t>
            </a:r>
            <a:r>
              <a:rPr lang="el-GR" dirty="0" smtClean="0"/>
              <a:t> </a:t>
            </a:r>
            <a:r>
              <a:rPr lang="el-GR" sz="3200" b="0" dirty="0" smtClean="0"/>
              <a:t>1/3</a:t>
            </a:r>
            <a:endParaRPr lang="el-GR" sz="3200" b="0" dirty="0"/>
          </a:p>
        </p:txBody>
      </p:sp>
      <p:pic>
        <p:nvPicPr>
          <p:cNvPr id="72706" name="Picture 2" descr="http://www.sgeier.net/fractals/flam3/fractals/DN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5610" y="1146317"/>
            <a:ext cx="7032780" cy="5274585"/>
          </a:xfrm>
          <a:prstGeom prst="rect">
            <a:avLst/>
          </a:prstGeom>
          <a:noFill/>
          <a:ln>
            <a:solidFill>
              <a:schemeClr val="tx1"/>
            </a:solidFill>
          </a:ln>
        </p:spPr>
      </p:pic>
      <p:sp>
        <p:nvSpPr>
          <p:cNvPr id="8" name="7 - Ορθογώνιο"/>
          <p:cNvSpPr/>
          <p:nvPr/>
        </p:nvSpPr>
        <p:spPr>
          <a:xfrm>
            <a:off x="2735796" y="6464369"/>
            <a:ext cx="3672408" cy="276999"/>
          </a:xfrm>
          <a:prstGeom prst="rect">
            <a:avLst/>
          </a:prstGeom>
        </p:spPr>
        <p:txBody>
          <a:bodyPr wrap="square">
            <a:spAutoFit/>
          </a:bodyPr>
          <a:lstStyle/>
          <a:p>
            <a:pPr algn="ctr"/>
            <a:r>
              <a:rPr lang="en-US" sz="1200" dirty="0" smtClean="0">
                <a:solidFill>
                  <a:prstClr val="black"/>
                </a:solidFill>
                <a:latin typeface="Calibri"/>
                <a:hlinkClick r:id="rId3"/>
              </a:rPr>
              <a:t>Flam3 generated image</a:t>
            </a:r>
            <a:r>
              <a:rPr lang="en-US" sz="1200" dirty="0" smtClean="0">
                <a:solidFill>
                  <a:prstClr val="black"/>
                </a:solidFill>
                <a:latin typeface="Calibri"/>
              </a:rPr>
              <a:t> of DNA </a:t>
            </a:r>
            <a:r>
              <a:rPr lang="el-GR" sz="1200" dirty="0" smtClean="0">
                <a:solidFill>
                  <a:prstClr val="black"/>
                </a:solidFill>
                <a:latin typeface="Calibri"/>
              </a:rPr>
              <a:t>από</a:t>
            </a:r>
            <a:r>
              <a:rPr lang="en-US" sz="1200" dirty="0" smtClean="0">
                <a:solidFill>
                  <a:prstClr val="black"/>
                </a:solidFill>
                <a:latin typeface="Calibri"/>
              </a:rPr>
              <a:t> </a:t>
            </a:r>
            <a:r>
              <a:rPr lang="en-US" sz="1200" dirty="0" smtClean="0">
                <a:solidFill>
                  <a:prstClr val="black"/>
                </a:solidFill>
                <a:latin typeface="Calibri"/>
                <a:hlinkClick r:id="rId4"/>
              </a:rPr>
              <a:t>Sven Geier</a:t>
            </a:r>
            <a:r>
              <a:rPr lang="en-US" sz="1200" dirty="0" smtClean="0">
                <a:solidFill>
                  <a:prstClr val="black"/>
                </a:solidFill>
                <a:latin typeface="Calibri"/>
              </a:rPr>
              <a:t>,</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465255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DNA</a:t>
            </a:r>
            <a:r>
              <a:rPr lang="el-GR" dirty="0"/>
              <a:t> </a:t>
            </a:r>
            <a:r>
              <a:rPr lang="el-GR" sz="3200" b="0" dirty="0" smtClean="0"/>
              <a:t>2/3</a:t>
            </a:r>
            <a:endParaRPr lang="el-GR" dirty="0"/>
          </a:p>
        </p:txBody>
      </p:sp>
      <p:pic>
        <p:nvPicPr>
          <p:cNvPr id="139266" name="Picture 2" descr="File:ADN animation.gif"/>
          <p:cNvPicPr>
            <a:picLocks noChangeAspect="1" noChangeArrowheads="1" noCrop="1"/>
          </p:cNvPicPr>
          <p:nvPr/>
        </p:nvPicPr>
        <p:blipFill>
          <a:blip r:embed="rId3" cstate="print"/>
          <a:srcRect/>
          <a:stretch>
            <a:fillRect/>
          </a:stretch>
        </p:blipFill>
        <p:spPr bwMode="auto">
          <a:xfrm>
            <a:off x="539552" y="1052736"/>
            <a:ext cx="3240360" cy="5603497"/>
          </a:xfrm>
          <a:prstGeom prst="rect">
            <a:avLst/>
          </a:prstGeom>
          <a:noFill/>
          <a:ln>
            <a:solidFill>
              <a:schemeClr val="tx1"/>
            </a:solidFill>
          </a:ln>
        </p:spPr>
      </p:pic>
      <p:sp>
        <p:nvSpPr>
          <p:cNvPr id="6" name="Rectangle 6"/>
          <p:cNvSpPr/>
          <p:nvPr/>
        </p:nvSpPr>
        <p:spPr>
          <a:xfrm>
            <a:off x="3779912" y="6165304"/>
            <a:ext cx="230425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ADN animation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5"/>
              </a:rPr>
              <a:t>Elecbullet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pic>
        <p:nvPicPr>
          <p:cNvPr id="139268" name="Picture 4" descr="http://farm5.staticflickr.com/4092/4972850923_170b36c774.jpg"/>
          <p:cNvPicPr>
            <a:picLocks noChangeAspect="1" noChangeArrowheads="1"/>
          </p:cNvPicPr>
          <p:nvPr/>
        </p:nvPicPr>
        <p:blipFill>
          <a:blip r:embed="rId6" cstate="print"/>
          <a:srcRect/>
          <a:stretch>
            <a:fillRect/>
          </a:stretch>
        </p:blipFill>
        <p:spPr bwMode="auto">
          <a:xfrm>
            <a:off x="4139952" y="1052736"/>
            <a:ext cx="4762500" cy="2981326"/>
          </a:xfrm>
          <a:prstGeom prst="rect">
            <a:avLst/>
          </a:prstGeom>
          <a:noFill/>
          <a:ln>
            <a:solidFill>
              <a:schemeClr val="tx1"/>
            </a:solidFill>
          </a:ln>
        </p:spPr>
      </p:pic>
      <p:sp>
        <p:nvSpPr>
          <p:cNvPr id="8" name="Rectangle 6"/>
          <p:cNvSpPr/>
          <p:nvPr/>
        </p:nvSpPr>
        <p:spPr>
          <a:xfrm>
            <a:off x="6372200" y="4077072"/>
            <a:ext cx="252028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7"/>
              </a:rPr>
              <a:t>DNA model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7"/>
              </a:rPr>
              <a:t>Caroline Davis2010</a:t>
            </a:r>
            <a:r>
              <a:rPr lang="el-GR" sz="1200" dirty="0" smtClean="0">
                <a:solidFill>
                  <a:prstClr val="black"/>
                </a:solidFill>
                <a:latin typeface="Calibri"/>
                <a:hlinkClick r:id="rId7"/>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8"/>
              </a:rPr>
              <a:t>CC BY 2.0</a:t>
            </a:r>
            <a:endParaRPr lang="en-US" sz="1200" dirty="0" smtClean="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33386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DNA</a:t>
            </a:r>
            <a:r>
              <a:rPr lang="el-GR" dirty="0"/>
              <a:t> </a:t>
            </a:r>
            <a:r>
              <a:rPr lang="el-GR" sz="3200" b="0" dirty="0" smtClean="0"/>
              <a:t>3/3</a:t>
            </a:r>
            <a:endParaRPr lang="el-GR" dirty="0"/>
          </a:p>
        </p:txBody>
      </p:sp>
      <p:pic>
        <p:nvPicPr>
          <p:cNvPr id="142338" name="Picture 2" descr="http://karimedalla.files.wordpress.com/2012/11/dna-structure.jpg?w=480&amp;h=262"/>
          <p:cNvPicPr>
            <a:picLocks noChangeAspect="1" noChangeArrowheads="1"/>
          </p:cNvPicPr>
          <p:nvPr/>
        </p:nvPicPr>
        <p:blipFill>
          <a:blip r:embed="rId3" cstate="print"/>
          <a:srcRect/>
          <a:stretch>
            <a:fillRect/>
          </a:stretch>
        </p:blipFill>
        <p:spPr bwMode="auto">
          <a:xfrm>
            <a:off x="324214" y="1340767"/>
            <a:ext cx="8495573" cy="4654867"/>
          </a:xfrm>
          <a:prstGeom prst="rect">
            <a:avLst/>
          </a:prstGeom>
          <a:noFill/>
          <a:ln>
            <a:solidFill>
              <a:schemeClr val="tx1"/>
            </a:solidFill>
          </a:ln>
        </p:spPr>
      </p:pic>
      <p:sp>
        <p:nvSpPr>
          <p:cNvPr id="5" name="4 - Ορθογώνιο"/>
          <p:cNvSpPr/>
          <p:nvPr/>
        </p:nvSpPr>
        <p:spPr>
          <a:xfrm>
            <a:off x="3491880" y="6021288"/>
            <a:ext cx="2160240" cy="288032"/>
          </a:xfrm>
          <a:prstGeom prst="rect">
            <a:avLst/>
          </a:prstGeom>
        </p:spPr>
        <p:txBody>
          <a:bodyPr wrap="square">
            <a:spAutoFit/>
          </a:bodyPr>
          <a:lstStyle/>
          <a:p>
            <a:pPr algn="ctr"/>
            <a:r>
              <a:rPr lang="en-US" sz="1200" dirty="0" smtClean="0">
                <a:solidFill>
                  <a:prstClr val="black"/>
                </a:solidFill>
                <a:latin typeface="Calibri"/>
                <a:hlinkClick r:id="rId4"/>
              </a:rPr>
              <a:t>karimedalla.wordpress.com</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7416899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DNA </a:t>
            </a:r>
            <a:r>
              <a:rPr lang="el-GR" dirty="0" smtClean="0"/>
              <a:t>και </a:t>
            </a:r>
            <a:r>
              <a:rPr lang="en-US" dirty="0" smtClean="0"/>
              <a:t>RNA</a:t>
            </a:r>
            <a:endParaRPr lang="el-GR" dirty="0"/>
          </a:p>
        </p:txBody>
      </p:sp>
      <p:pic>
        <p:nvPicPr>
          <p:cNvPr id="69634" name="Picture 2" descr="File:Difference DNA RNA-EN.svg"/>
          <p:cNvPicPr>
            <a:picLocks noChangeAspect="1" noChangeArrowheads="1"/>
          </p:cNvPicPr>
          <p:nvPr/>
        </p:nvPicPr>
        <p:blipFill>
          <a:blip r:embed="rId2" cstate="print"/>
          <a:srcRect/>
          <a:stretch>
            <a:fillRect/>
          </a:stretch>
        </p:blipFill>
        <p:spPr bwMode="auto">
          <a:xfrm>
            <a:off x="1004888" y="980728"/>
            <a:ext cx="7134225" cy="5705476"/>
          </a:xfrm>
          <a:prstGeom prst="rect">
            <a:avLst/>
          </a:prstGeom>
          <a:noFill/>
          <a:ln>
            <a:solidFill>
              <a:schemeClr val="tx1"/>
            </a:solidFill>
          </a:ln>
        </p:spPr>
      </p:pic>
      <p:sp>
        <p:nvSpPr>
          <p:cNvPr id="6" name="Rectangle 6"/>
          <p:cNvSpPr/>
          <p:nvPr/>
        </p:nvSpPr>
        <p:spPr>
          <a:xfrm rot="16200000">
            <a:off x="7143093" y="3666219"/>
            <a:ext cx="252028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Difference DNA RNA-EN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4"/>
              </a:rPr>
              <a:t>Sponk</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254172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Κύτταρο, πυρήνας και πυρηνίσκος</a:t>
            </a:r>
            <a:endParaRPr lang="el-GR" dirty="0"/>
          </a:p>
        </p:txBody>
      </p:sp>
      <p:pic>
        <p:nvPicPr>
          <p:cNvPr id="38915" name="Picture 3" descr="C:\Users\THOMAS\Pictures\nucleus3.pn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tretch>
            <a:fillRect/>
          </a:stretch>
        </p:blipFill>
        <p:spPr>
          <a:xfrm>
            <a:off x="1074294" y="1196975"/>
            <a:ext cx="6995412" cy="5040313"/>
          </a:xfrm>
          <a:noFill/>
          <a:ln>
            <a:solidFill>
              <a:schemeClr val="tx1"/>
            </a:solidFill>
          </a:ln>
        </p:spPr>
      </p:pic>
      <p:sp>
        <p:nvSpPr>
          <p:cNvPr id="5" name="4 - Ορθογώνιο"/>
          <p:cNvSpPr/>
          <p:nvPr/>
        </p:nvSpPr>
        <p:spPr>
          <a:xfrm>
            <a:off x="3599892" y="6237312"/>
            <a:ext cx="1944216" cy="276999"/>
          </a:xfrm>
          <a:prstGeom prst="rect">
            <a:avLst/>
          </a:prstGeom>
        </p:spPr>
        <p:txBody>
          <a:bodyPr wrap="square">
            <a:spAutoFit/>
          </a:bodyPr>
          <a:lstStyle/>
          <a:p>
            <a:pPr algn="ctr"/>
            <a:r>
              <a:rPr lang="en-US" sz="1200" dirty="0" smtClean="0">
                <a:solidFill>
                  <a:prstClr val="black"/>
                </a:solidFill>
                <a:latin typeface="Calibri"/>
                <a:hlinkClick r:id="rId3"/>
              </a:rPr>
              <a:t>meganhowett.blogspot.gr</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20296088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Το μοριακό υπόστρωμα του κυττάρου</a:t>
            </a:r>
            <a:endParaRPr lang="el-GR" dirty="0"/>
          </a:p>
        </p:txBody>
      </p:sp>
      <p:pic>
        <p:nvPicPr>
          <p:cNvPr id="67586" name="Picture 2" descr="File:NIEHSce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6946" y="1196752"/>
            <a:ext cx="6570109" cy="5184576"/>
          </a:xfrm>
          <a:prstGeom prst="rect">
            <a:avLst/>
          </a:prstGeom>
          <a:noFill/>
          <a:ln>
            <a:solidFill>
              <a:schemeClr val="tx1"/>
            </a:solidFill>
          </a:ln>
        </p:spPr>
      </p:pic>
      <p:sp>
        <p:nvSpPr>
          <p:cNvPr id="7" name="Rectangle 6"/>
          <p:cNvSpPr/>
          <p:nvPr/>
        </p:nvSpPr>
        <p:spPr>
          <a:xfrm>
            <a:off x="2681790" y="6514311"/>
            <a:ext cx="3780420"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l-GR" sz="1200" dirty="0" smtClean="0">
                <a:solidFill>
                  <a:prstClr val="black"/>
                </a:solidFill>
                <a:latin typeface="Calibri"/>
                <a:hlinkClick r:id="rId3"/>
              </a:rPr>
              <a:t>NIEHScell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l-GR" sz="1200" dirty="0" smtClean="0">
                <a:solidFill>
                  <a:prstClr val="black"/>
                </a:solidFill>
                <a:latin typeface="Calibri"/>
                <a:hlinkClick r:id="rId4"/>
              </a:rPr>
              <a:t>Kogando</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2478268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Ενδοπλασματικό δίκτυο</a:t>
            </a:r>
            <a:r>
              <a:rPr lang="el-GR" sz="3200" b="0" dirty="0"/>
              <a:t> </a:t>
            </a:r>
            <a:r>
              <a:rPr lang="el-GR" sz="3200" b="0" dirty="0" smtClean="0"/>
              <a:t>1/</a:t>
            </a:r>
            <a:r>
              <a:rPr lang="en-US" sz="3200" b="0" dirty="0" smtClean="0"/>
              <a:t>3</a:t>
            </a:r>
            <a:endParaRPr lang="el-GR" sz="3200" b="0" dirty="0"/>
          </a:p>
        </p:txBody>
      </p:sp>
      <p:sp>
        <p:nvSpPr>
          <p:cNvPr id="40963" name="Rectangle 3"/>
          <p:cNvSpPr>
            <a:spLocks noGrp="1" noChangeArrowheads="1"/>
          </p:cNvSpPr>
          <p:nvPr>
            <p:ph idx="1"/>
          </p:nvPr>
        </p:nvSpPr>
        <p:spPr/>
        <p:txBody>
          <a:bodyPr>
            <a:noAutofit/>
          </a:bodyPr>
          <a:lstStyle/>
          <a:p>
            <a:pPr eaLnBrk="1" hangingPunct="1">
              <a:lnSpc>
                <a:spcPct val="114000"/>
              </a:lnSpc>
              <a:spcBef>
                <a:spcPts val="1200"/>
              </a:spcBef>
            </a:pPr>
            <a:r>
              <a:rPr lang="el-GR" altLang="el-GR" sz="2400" b="1" dirty="0" smtClean="0"/>
              <a:t>Το ενδοπλασματικό δίκτυο (Ε.Δ.)</a:t>
            </a:r>
            <a:r>
              <a:rPr lang="el-GR" altLang="el-GR" sz="2400" dirty="0" smtClean="0"/>
              <a:t> είναι μια σειρά από σωληνίδια στο κυτταρόπλασμα του κυττάρου.  Τα τοιχώματά τους φαίνεται ότι γίνονται από μεμβράνη. </a:t>
            </a:r>
          </a:p>
          <a:p>
            <a:pPr marL="360363" indent="0" eaLnBrk="1" hangingPunct="1">
              <a:lnSpc>
                <a:spcPct val="114000"/>
              </a:lnSpc>
              <a:spcBef>
                <a:spcPts val="1200"/>
              </a:spcBef>
              <a:buNone/>
            </a:pPr>
            <a:r>
              <a:rPr lang="el-GR" altLang="el-GR" sz="2400" dirty="0" smtClean="0"/>
              <a:t>Το ΕΔ διαιρείται σε : </a:t>
            </a:r>
          </a:p>
          <a:p>
            <a:pPr marL="857250" lvl="1" indent="-457200">
              <a:lnSpc>
                <a:spcPct val="114000"/>
              </a:lnSpc>
              <a:spcBef>
                <a:spcPts val="1200"/>
              </a:spcBef>
              <a:buFont typeface="+mj-lt"/>
              <a:buAutoNum type="arabicPeriod"/>
            </a:pPr>
            <a:r>
              <a:rPr lang="el-GR" altLang="el-GR" sz="2400" b="1" dirty="0" smtClean="0"/>
              <a:t>Κοκκιώδες (τραχύ, αδρό)</a:t>
            </a:r>
            <a:r>
              <a:rPr lang="el-GR" altLang="el-GR" sz="2400" dirty="0" smtClean="0"/>
              <a:t>, όπου υπάρχουν </a:t>
            </a:r>
            <a:r>
              <a:rPr lang="el-GR" altLang="el-GR" sz="2400" b="1" dirty="0" smtClean="0"/>
              <a:t>τα ριβοσώματα</a:t>
            </a:r>
            <a:r>
              <a:rPr lang="el-GR" altLang="el-GR" sz="2400" dirty="0" smtClean="0"/>
              <a:t> και σε</a:t>
            </a:r>
          </a:p>
          <a:p>
            <a:pPr marL="857250" lvl="1" indent="-457200">
              <a:lnSpc>
                <a:spcPct val="114000"/>
              </a:lnSpc>
              <a:spcBef>
                <a:spcPts val="1200"/>
              </a:spcBef>
              <a:buFont typeface="+mj-lt"/>
              <a:buAutoNum type="arabicPeriod"/>
            </a:pPr>
            <a:r>
              <a:rPr lang="el-GR" altLang="el-GR" sz="2400" b="1" dirty="0" smtClean="0"/>
              <a:t>Λείο </a:t>
            </a:r>
            <a:r>
              <a:rPr lang="el-GR" altLang="el-GR" sz="2400" dirty="0" smtClean="0"/>
              <a:t>όπου τα ριβοσώματα λείπουν.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37969710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Ενδοπλασματικό δίκτυο </a:t>
            </a:r>
            <a:r>
              <a:rPr lang="el-GR" sz="3200" b="0" dirty="0" smtClean="0"/>
              <a:t>2/</a:t>
            </a:r>
            <a:r>
              <a:rPr lang="en-US" sz="3200" b="0" dirty="0" smtClean="0"/>
              <a:t>3</a:t>
            </a:r>
            <a:endParaRPr lang="el-GR" sz="3200" b="0" dirty="0"/>
          </a:p>
        </p:txBody>
      </p:sp>
      <p:sp>
        <p:nvSpPr>
          <p:cNvPr id="40963" name="Rectangle 3"/>
          <p:cNvSpPr>
            <a:spLocks noGrp="1" noChangeArrowheads="1"/>
          </p:cNvSpPr>
          <p:nvPr>
            <p:ph idx="1"/>
          </p:nvPr>
        </p:nvSpPr>
        <p:spPr/>
        <p:txBody>
          <a:bodyPr>
            <a:noAutofit/>
          </a:bodyPr>
          <a:lstStyle/>
          <a:p>
            <a:pPr eaLnBrk="1" hangingPunct="1">
              <a:lnSpc>
                <a:spcPct val="114000"/>
              </a:lnSpc>
              <a:spcBef>
                <a:spcPts val="1200"/>
              </a:spcBef>
            </a:pPr>
            <a:r>
              <a:rPr lang="el-GR" altLang="el-GR" sz="2200" dirty="0" smtClean="0"/>
              <a:t>Τα ριβοσώματα είναι </a:t>
            </a:r>
            <a:r>
              <a:rPr lang="el-GR" altLang="el-GR" sz="2200" dirty="0" smtClean="0">
                <a:sym typeface="Symbol" pitchFamily="18" charset="2"/>
              </a:rPr>
              <a:t></a:t>
            </a:r>
            <a:r>
              <a:rPr lang="el-GR" altLang="el-GR" sz="2200" dirty="0" smtClean="0"/>
              <a:t> 15 </a:t>
            </a:r>
            <a:r>
              <a:rPr lang="en-US" altLang="el-GR" sz="2200" dirty="0" smtClean="0"/>
              <a:t>nm</a:t>
            </a:r>
            <a:r>
              <a:rPr lang="el-GR" altLang="el-GR" sz="2200" dirty="0" smtClean="0"/>
              <a:t> στην διάμετρο και καθένα περιέχει μια μεγάλη (50</a:t>
            </a:r>
            <a:r>
              <a:rPr lang="en-US" altLang="el-GR" sz="2200" dirty="0" smtClean="0"/>
              <a:t>S</a:t>
            </a:r>
            <a:r>
              <a:rPr lang="el-GR" altLang="el-GR" sz="2200" dirty="0" smtClean="0"/>
              <a:t>) και μια μικρή (30</a:t>
            </a:r>
            <a:r>
              <a:rPr lang="en-US" altLang="el-GR" sz="2200" dirty="0" smtClean="0"/>
              <a:t>S</a:t>
            </a:r>
            <a:r>
              <a:rPr lang="el-GR" altLang="el-GR" sz="2200" dirty="0" smtClean="0"/>
              <a:t>) υπομονάδα.  Μερικές φορές 3-5 ριβοσώματα κολλούν μαζί φτιάχνοντας τα πολυριβοσώματα.  Τα ριβοσώματα έχουν 65% </a:t>
            </a:r>
            <a:r>
              <a:rPr lang="en-US" altLang="el-GR" sz="2200" dirty="0" smtClean="0"/>
              <a:t>RNA</a:t>
            </a:r>
            <a:r>
              <a:rPr lang="el-GR" altLang="el-GR" sz="2200" dirty="0" smtClean="0"/>
              <a:t> και 35% πρωτεΐνη.  Είναι ο τόπος όπου συντίθενται οι πρωτεΐνες. </a:t>
            </a:r>
          </a:p>
          <a:p>
            <a:pPr eaLnBrk="1" hangingPunct="1">
              <a:lnSpc>
                <a:spcPct val="114000"/>
              </a:lnSpc>
              <a:spcBef>
                <a:spcPts val="1200"/>
              </a:spcBef>
            </a:pPr>
            <a:r>
              <a:rPr lang="el-GR" altLang="el-GR" sz="2200" dirty="0" smtClean="0"/>
              <a:t>Το λείο ΕΔ είναι ο τόπος που συντίθενται οι στεροειδείς ορμόνες στα κύτταρα που εκκρίνουν στεροειδείς ουσίες και στα άλλα κύτταρα χρησιμεύουν σαν θέση αποτοξίνωσης (!).</a:t>
            </a:r>
          </a:p>
          <a:p>
            <a:pPr eaLnBrk="1" hangingPunct="1">
              <a:lnSpc>
                <a:spcPct val="114000"/>
              </a:lnSpc>
              <a:spcBef>
                <a:spcPts val="1200"/>
              </a:spcBef>
            </a:pPr>
            <a:r>
              <a:rPr lang="el-GR" altLang="el-GR" sz="2200" dirty="0" smtClean="0"/>
              <a:t>Στους μυς το ΕΔ λέγεται </a:t>
            </a:r>
            <a:r>
              <a:rPr lang="el-GR" altLang="el-GR" sz="2200" b="1" dirty="0" smtClean="0"/>
              <a:t>σαρκοπλασματικό</a:t>
            </a:r>
            <a:r>
              <a:rPr lang="el-GR" altLang="el-GR" sz="2200" dirty="0" smtClean="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6042529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Ενδοπλασματικό δίκτυο</a:t>
            </a:r>
            <a:r>
              <a:rPr lang="en-US" dirty="0" smtClean="0"/>
              <a:t> </a:t>
            </a:r>
            <a:r>
              <a:rPr lang="en-US" sz="3200" b="0" dirty="0" smtClean="0"/>
              <a:t>3</a:t>
            </a:r>
            <a:r>
              <a:rPr lang="el-GR" sz="3200" b="0" dirty="0" smtClean="0"/>
              <a:t>/</a:t>
            </a:r>
            <a:r>
              <a:rPr lang="en-US" sz="3200" b="0" dirty="0"/>
              <a:t>3</a:t>
            </a:r>
            <a:endParaRPr lang="el-GR" dirty="0"/>
          </a:p>
        </p:txBody>
      </p:sp>
      <p:pic>
        <p:nvPicPr>
          <p:cNvPr id="41986" name="Picture 2" descr="C:\Users\THOMAS\Pictures\endomembrane cell syste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1052736"/>
            <a:ext cx="7056784" cy="5688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6"/>
          <p:cNvSpPr/>
          <p:nvPr/>
        </p:nvSpPr>
        <p:spPr>
          <a:xfrm rot="16200000">
            <a:off x="6260996" y="3828237"/>
            <a:ext cx="428447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pt-BR" sz="1200" dirty="0" smtClean="0">
                <a:solidFill>
                  <a:prstClr val="black"/>
                </a:solidFill>
                <a:hlinkClick r:id="rId4"/>
              </a:rPr>
              <a:t>Endomembrane system diagram no text nucleus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hlinkClick r:id="rId5"/>
              </a:rPr>
              <a:t>File Upload Bot (Magnus Manske)</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smtClean="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447918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Κύτταρο </a:t>
            </a:r>
            <a:r>
              <a:rPr lang="el-GR" sz="3200" b="0" dirty="0" smtClean="0"/>
              <a:t>2/2</a:t>
            </a:r>
            <a:endParaRPr lang="el-GR" sz="3200" b="0" dirty="0"/>
          </a:p>
        </p:txBody>
      </p:sp>
      <p:sp>
        <p:nvSpPr>
          <p:cNvPr id="5123" name="Rectangle 3"/>
          <p:cNvSpPr>
            <a:spLocks noGrp="1" noChangeArrowheads="1"/>
          </p:cNvSpPr>
          <p:nvPr>
            <p:ph idx="1"/>
          </p:nvPr>
        </p:nvSpPr>
        <p:spPr>
          <a:xfrm>
            <a:off x="107504" y="1196752"/>
            <a:ext cx="8892480" cy="5040560"/>
          </a:xfrm>
        </p:spPr>
        <p:txBody>
          <a:bodyPr>
            <a:noAutofit/>
          </a:bodyPr>
          <a:lstStyle/>
          <a:p>
            <a:pPr eaLnBrk="1" hangingPunct="1">
              <a:spcBef>
                <a:spcPts val="600"/>
              </a:spcBef>
            </a:pPr>
            <a:r>
              <a:rPr lang="el-GR" altLang="el-GR" sz="2200" dirty="0" smtClean="0"/>
              <a:t>Στα ανώτερα ζώα και τον άνθρωπο οι </a:t>
            </a:r>
            <a:r>
              <a:rPr lang="el-GR" altLang="el-GR" sz="2200" b="1" dirty="0" smtClean="0"/>
              <a:t>εξειδικευμένες κυτταρικές ομάδες </a:t>
            </a:r>
            <a:r>
              <a:rPr lang="el-GR" altLang="el-GR" sz="2200" dirty="0" smtClean="0"/>
              <a:t>περιλαμβάνουν :  </a:t>
            </a:r>
          </a:p>
          <a:p>
            <a:pPr lvl="1">
              <a:spcBef>
                <a:spcPts val="600"/>
              </a:spcBef>
              <a:buFont typeface="Wingdings" panose="05000000000000000000" pitchFamily="2" charset="2"/>
              <a:buChar char="ü"/>
            </a:pPr>
            <a:r>
              <a:rPr lang="el-GR" altLang="el-GR" sz="2200" dirty="0" smtClean="0"/>
              <a:t>Ένα </a:t>
            </a:r>
            <a:r>
              <a:rPr lang="el-GR" altLang="el-GR" sz="2200" b="1" dirty="0" smtClean="0"/>
              <a:t>γαστρεντερικό σύστημα</a:t>
            </a:r>
            <a:r>
              <a:rPr lang="el-GR" altLang="el-GR" sz="2200" dirty="0" smtClean="0"/>
              <a:t> για την απορρόφηση και την πέψη της τροφής, </a:t>
            </a:r>
          </a:p>
          <a:p>
            <a:pPr lvl="1">
              <a:spcBef>
                <a:spcPts val="600"/>
              </a:spcBef>
              <a:buFont typeface="Wingdings" panose="05000000000000000000" pitchFamily="2" charset="2"/>
              <a:buChar char="ü"/>
            </a:pPr>
            <a:r>
              <a:rPr lang="el-GR" altLang="el-GR" sz="2200" dirty="0" smtClean="0"/>
              <a:t>Ένα </a:t>
            </a:r>
            <a:r>
              <a:rPr lang="el-GR" altLang="el-GR" sz="2200" b="1" dirty="0" smtClean="0"/>
              <a:t>αναπνευστικό</a:t>
            </a:r>
            <a:r>
              <a:rPr lang="el-GR" altLang="el-GR" sz="2200" dirty="0" smtClean="0"/>
              <a:t> σύστημα για πρόσληψη Ο2 και απομάκρυνση </a:t>
            </a:r>
            <a:r>
              <a:rPr lang="en-US" altLang="el-GR" sz="2200" dirty="0" smtClean="0"/>
              <a:t>CO</a:t>
            </a:r>
            <a:r>
              <a:rPr lang="el-GR" altLang="el-GR" sz="2200" dirty="0" smtClean="0"/>
              <a:t>2, </a:t>
            </a:r>
          </a:p>
          <a:p>
            <a:pPr lvl="1">
              <a:spcBef>
                <a:spcPts val="600"/>
              </a:spcBef>
              <a:buFont typeface="Wingdings" panose="05000000000000000000" pitchFamily="2" charset="2"/>
              <a:buChar char="ü"/>
            </a:pPr>
            <a:r>
              <a:rPr lang="el-GR" altLang="el-GR" sz="2200" dirty="0" smtClean="0"/>
              <a:t>Ένα </a:t>
            </a:r>
            <a:r>
              <a:rPr lang="el-GR" altLang="el-GR" sz="2200" b="1" dirty="0" smtClean="0"/>
              <a:t>απεκκριτικό</a:t>
            </a:r>
            <a:r>
              <a:rPr lang="el-GR" altLang="el-GR" sz="2200" dirty="0" smtClean="0"/>
              <a:t> σύστημα για να απομακρύνει τις άχρηστες ουσίες, </a:t>
            </a:r>
          </a:p>
          <a:p>
            <a:pPr lvl="1">
              <a:spcBef>
                <a:spcPts val="600"/>
              </a:spcBef>
              <a:buFont typeface="Wingdings" panose="05000000000000000000" pitchFamily="2" charset="2"/>
              <a:buChar char="ü"/>
            </a:pPr>
            <a:r>
              <a:rPr lang="el-GR" altLang="el-GR" sz="2200" dirty="0" smtClean="0"/>
              <a:t>Ένα </a:t>
            </a:r>
            <a:r>
              <a:rPr lang="el-GR" altLang="el-GR" sz="2200" b="1" dirty="0" smtClean="0"/>
              <a:t>καρδιαγγειακό</a:t>
            </a:r>
            <a:r>
              <a:rPr lang="el-GR" altLang="el-GR" sz="2200" dirty="0" smtClean="0"/>
              <a:t> σύστημα για να διανέμει την τροφή, το Ο2 και τα προϊόντα μεταβολισμού, </a:t>
            </a:r>
          </a:p>
          <a:p>
            <a:pPr lvl="1">
              <a:spcBef>
                <a:spcPts val="600"/>
              </a:spcBef>
              <a:buFont typeface="Wingdings" panose="05000000000000000000" pitchFamily="2" charset="2"/>
              <a:buChar char="ü"/>
            </a:pPr>
            <a:r>
              <a:rPr lang="el-GR" altLang="el-GR" sz="2200" b="1" dirty="0" smtClean="0"/>
              <a:t>Ένα αναπαραγωγικό</a:t>
            </a:r>
            <a:r>
              <a:rPr lang="el-GR" altLang="el-GR" sz="2200" dirty="0" smtClean="0"/>
              <a:t> σύστημα για την διαιώνιση του είδους, </a:t>
            </a:r>
          </a:p>
          <a:p>
            <a:pPr lvl="1">
              <a:spcBef>
                <a:spcPts val="600"/>
              </a:spcBef>
              <a:buFont typeface="Wingdings" panose="05000000000000000000" pitchFamily="2" charset="2"/>
              <a:buChar char="ü"/>
            </a:pPr>
            <a:r>
              <a:rPr lang="el-GR" altLang="el-GR" sz="2200" dirty="0" smtClean="0"/>
              <a:t>Ένα </a:t>
            </a:r>
            <a:r>
              <a:rPr lang="el-GR" altLang="el-GR" sz="2200" b="1" dirty="0" smtClean="0"/>
              <a:t>νευρικό</a:t>
            </a:r>
            <a:r>
              <a:rPr lang="el-GR" altLang="el-GR" sz="2200" dirty="0" smtClean="0"/>
              <a:t> και ένα </a:t>
            </a:r>
            <a:r>
              <a:rPr lang="el-GR" altLang="el-GR" sz="2200" b="1" dirty="0" smtClean="0"/>
              <a:t>ενδοκρινικό</a:t>
            </a:r>
            <a:r>
              <a:rPr lang="el-GR" altLang="el-GR" sz="2200" dirty="0" smtClean="0"/>
              <a:t> σύστημα για να επισκοπούν, να ελέγχουν και να συντονίζουν τις λειτουργίες των άλλων συστημάτων.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768456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247" y="188640"/>
            <a:ext cx="9144000" cy="792088"/>
          </a:xfrm>
        </p:spPr>
        <p:txBody>
          <a:bodyPr>
            <a:normAutofit fontScale="90000"/>
          </a:bodyPr>
          <a:lstStyle/>
          <a:p>
            <a:r>
              <a:rPr lang="en-US" dirty="0" smtClean="0"/>
              <a:t>E</a:t>
            </a:r>
            <a:r>
              <a:rPr lang="el-GR" dirty="0" smtClean="0"/>
              <a:t>νδοπλασματικό δίκτυο και συσκευή </a:t>
            </a:r>
            <a:r>
              <a:rPr lang="en-US" dirty="0" smtClean="0"/>
              <a:t>Golgi</a:t>
            </a:r>
            <a:endParaRPr lang="el-GR" dirty="0"/>
          </a:p>
        </p:txBody>
      </p:sp>
      <p:pic>
        <p:nvPicPr>
          <p:cNvPr id="63490" name="Picture 2" descr="File:Nucleus ER golgi.sv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28850" y="1268760"/>
            <a:ext cx="4686300" cy="4949578"/>
          </a:xfrm>
          <a:prstGeom prst="rect">
            <a:avLst/>
          </a:prstGeom>
          <a:noFill/>
          <a:ln>
            <a:solidFill>
              <a:schemeClr val="tx1"/>
            </a:solidFill>
          </a:ln>
        </p:spPr>
      </p:pic>
      <p:sp>
        <p:nvSpPr>
          <p:cNvPr id="8" name="Rectangle 6"/>
          <p:cNvSpPr/>
          <p:nvPr/>
        </p:nvSpPr>
        <p:spPr>
          <a:xfrm>
            <a:off x="2501770" y="6396335"/>
            <a:ext cx="4140460"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Nucleus ER golgi</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4"/>
              </a:rPr>
              <a:t>Pbroks13</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5"/>
              </a:rPr>
              <a:t>CC BY 3.0</a:t>
            </a:r>
            <a:endParaRPr lang="en-US" sz="1200" dirty="0" smtClean="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32366639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Συσκευή </a:t>
            </a:r>
            <a:r>
              <a:rPr lang="en-US" altLang="el-GR" dirty="0" smtClean="0"/>
              <a:t>Golgi</a:t>
            </a:r>
            <a:endParaRPr lang="el-GR" dirty="0"/>
          </a:p>
        </p:txBody>
      </p:sp>
      <p:sp>
        <p:nvSpPr>
          <p:cNvPr id="44035" name="Rectangle 3"/>
          <p:cNvSpPr>
            <a:spLocks noGrp="1" noChangeArrowheads="1"/>
          </p:cNvSpPr>
          <p:nvPr>
            <p:ph idx="1"/>
          </p:nvPr>
        </p:nvSpPr>
        <p:spPr/>
        <p:txBody>
          <a:bodyPr>
            <a:normAutofit/>
          </a:bodyPr>
          <a:lstStyle/>
          <a:p>
            <a:pPr eaLnBrk="1" hangingPunct="1">
              <a:lnSpc>
                <a:spcPct val="114000"/>
              </a:lnSpc>
              <a:spcBef>
                <a:spcPts val="1200"/>
              </a:spcBef>
            </a:pPr>
            <a:r>
              <a:rPr lang="el-GR" altLang="el-GR" sz="2400" dirty="0" smtClean="0"/>
              <a:t>Είναι μια συλλογή από μεμβρανώδεις σωλήνες + κυστίδια που είναι τοποθετημένα σαν ένας σωρός από πιάτα το ένα πάνω στο άλλο.  </a:t>
            </a:r>
          </a:p>
          <a:p>
            <a:pPr eaLnBrk="1" hangingPunct="1">
              <a:lnSpc>
                <a:spcPct val="114000"/>
              </a:lnSpc>
              <a:spcBef>
                <a:spcPts val="1200"/>
              </a:spcBef>
            </a:pPr>
            <a:r>
              <a:rPr lang="el-GR" altLang="el-GR" sz="2400" dirty="0" smtClean="0"/>
              <a:t>Είναι πολωμένη (</a:t>
            </a:r>
            <a:r>
              <a:rPr lang="en-US" altLang="el-GR" sz="2400" dirty="0" smtClean="0"/>
              <a:t>cis</a:t>
            </a:r>
            <a:r>
              <a:rPr lang="el-GR" altLang="el-GR" sz="2400" dirty="0" smtClean="0"/>
              <a:t>+</a:t>
            </a:r>
            <a:r>
              <a:rPr lang="en-US" altLang="el-GR" sz="2400" dirty="0" smtClean="0"/>
              <a:t>trans</a:t>
            </a:r>
            <a:r>
              <a:rPr lang="el-GR" altLang="el-GR" sz="2400" dirty="0" smtClean="0"/>
              <a:t>) και βρίσκεται κοντά στον πυρήνα.  </a:t>
            </a:r>
          </a:p>
          <a:p>
            <a:pPr eaLnBrk="1" hangingPunct="1">
              <a:lnSpc>
                <a:spcPct val="114000"/>
              </a:lnSpc>
              <a:spcBef>
                <a:spcPts val="1200"/>
              </a:spcBef>
            </a:pPr>
            <a:r>
              <a:rPr lang="el-GR" altLang="el-GR" sz="2400" dirty="0" smtClean="0"/>
              <a:t>Πιστεύεται ότι πακετάρει τις πρωτεΐνες που θα εκκριθούν από το κύτταρο.  Πιθανώς παράγει τα εκκριτικά κοκκία που περιέχουν ορμόνες και ένζυμα.  Παράγει λυσοσσώματα.  Επίσης συνδέει υδατάνθρακες στις πρωτεΐνες κάνοντάς τις γλυκοπρωτεΐνες.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1096672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Μιτοχόνδρια</a:t>
            </a:r>
            <a:r>
              <a:rPr lang="en-US" altLang="el-GR" dirty="0" smtClean="0"/>
              <a:t> </a:t>
            </a:r>
            <a:r>
              <a:rPr lang="el-GR" altLang="el-GR" sz="3200" b="0" dirty="0" smtClean="0"/>
              <a:t>1/3</a:t>
            </a:r>
            <a:endParaRPr lang="el-GR" sz="3200" b="0" dirty="0"/>
          </a:p>
        </p:txBody>
      </p:sp>
      <p:sp>
        <p:nvSpPr>
          <p:cNvPr id="45059" name="Rectangle 3"/>
          <p:cNvSpPr>
            <a:spLocks noGrp="1" noChangeArrowheads="1"/>
          </p:cNvSpPr>
          <p:nvPr>
            <p:ph idx="1"/>
          </p:nvPr>
        </p:nvSpPr>
        <p:spPr>
          <a:xfrm>
            <a:off x="457200" y="1196752"/>
            <a:ext cx="8686800" cy="5400600"/>
          </a:xfrm>
        </p:spPr>
        <p:txBody>
          <a:bodyPr>
            <a:normAutofit/>
          </a:bodyPr>
          <a:lstStyle/>
          <a:p>
            <a:pPr eaLnBrk="1" hangingPunct="1">
              <a:lnSpc>
                <a:spcPct val="114000"/>
              </a:lnSpc>
              <a:spcBef>
                <a:spcPts val="1200"/>
              </a:spcBef>
            </a:pPr>
            <a:r>
              <a:rPr lang="el-GR" altLang="el-GR" sz="2200" dirty="0" smtClean="0"/>
              <a:t>Κάθε μιτοχόνδριο είναι μια δομή που συνήθως μοιάζει με λουκάνικο.  Αποτελείται από μια εξωτερική μεμβράνη και από μία εσωτερική η οποία πτυχούται.  Το εσωτερικό των μεμβρανών καλείται στρώμα (</a:t>
            </a:r>
            <a:r>
              <a:rPr lang="en-US" altLang="el-GR" sz="2200" dirty="0" smtClean="0"/>
              <a:t>matrix</a:t>
            </a:r>
            <a:r>
              <a:rPr lang="el-GR" altLang="el-GR" sz="2200" dirty="0" smtClean="0"/>
              <a:t>).  </a:t>
            </a:r>
          </a:p>
          <a:p>
            <a:pPr eaLnBrk="1" hangingPunct="1">
              <a:lnSpc>
                <a:spcPct val="114000"/>
              </a:lnSpc>
              <a:spcBef>
                <a:spcPts val="1200"/>
              </a:spcBef>
            </a:pPr>
            <a:r>
              <a:rPr lang="el-GR" altLang="el-GR" sz="2200" dirty="0" smtClean="0"/>
              <a:t>Τα μιτοχόνδρια είναι οι μονάδες του κυττάρου που </a:t>
            </a:r>
            <a:r>
              <a:rPr lang="el-GR" altLang="el-GR" sz="2200" b="1" dirty="0" smtClean="0"/>
              <a:t>δίνουν την ενέργεια </a:t>
            </a:r>
            <a:r>
              <a:rPr lang="el-GR" altLang="el-GR" sz="2200" dirty="0" smtClean="0"/>
              <a:t>για αυτό συγκεντρώνονται όπου χρειάζεται ενέργεια.  </a:t>
            </a:r>
          </a:p>
          <a:p>
            <a:pPr eaLnBrk="1" hangingPunct="1">
              <a:lnSpc>
                <a:spcPct val="114000"/>
              </a:lnSpc>
              <a:spcBef>
                <a:spcPts val="1200"/>
              </a:spcBef>
            </a:pPr>
            <a:r>
              <a:rPr lang="el-GR" altLang="el-GR" sz="2200" dirty="0" smtClean="0"/>
              <a:t>Στην εξωτερική μεμβράνη υπάρχουν ένζυμα που κάνουν οξειδώσεις.  </a:t>
            </a:r>
          </a:p>
          <a:p>
            <a:pPr eaLnBrk="1" hangingPunct="1">
              <a:lnSpc>
                <a:spcPct val="114000"/>
              </a:lnSpc>
              <a:spcBef>
                <a:spcPts val="1200"/>
              </a:spcBef>
            </a:pPr>
            <a:r>
              <a:rPr lang="el-GR" altLang="el-GR" sz="2200" dirty="0" smtClean="0"/>
              <a:t>Το εσωτερικό του μιτοχονδρίου περιέχει τα ένζυμα του κύκλου του κιτρικού οξέος, και την αλυσίδα των αναπνευστικών ενζύμων.  </a:t>
            </a:r>
          </a:p>
          <a:p>
            <a:pPr eaLnBrk="1" hangingPunct="1">
              <a:lnSpc>
                <a:spcPct val="114000"/>
              </a:lnSpc>
              <a:spcBef>
                <a:spcPts val="1200"/>
              </a:spcBef>
            </a:pPr>
            <a:r>
              <a:rPr lang="el-GR" altLang="el-GR" sz="2200" dirty="0" smtClean="0"/>
              <a:t>Στα μιτοχόνδρια, λίπη, υδατάνθρακες και πρωτεΐνες γίνονται </a:t>
            </a:r>
            <a:r>
              <a:rPr lang="en-US" altLang="el-GR" sz="2200" dirty="0" smtClean="0"/>
              <a:t>CO</a:t>
            </a:r>
            <a:r>
              <a:rPr lang="el-GR" altLang="el-GR" sz="2200" dirty="0" smtClean="0"/>
              <a:t>2+</a:t>
            </a:r>
            <a:r>
              <a:rPr lang="en-US" altLang="el-GR" sz="2200" dirty="0" smtClean="0"/>
              <a:t>H</a:t>
            </a:r>
            <a:r>
              <a:rPr lang="el-GR" altLang="el-GR" sz="2200" dirty="0" smtClean="0"/>
              <a:t>2</a:t>
            </a:r>
            <a:r>
              <a:rPr lang="en-US" altLang="el-GR" sz="2200" dirty="0" smtClean="0"/>
              <a:t>O</a:t>
            </a:r>
            <a:r>
              <a:rPr lang="el-GR" altLang="el-GR" sz="2200" dirty="0" smtClean="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483111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Εικόνα μιτοχονδρίου </a:t>
            </a:r>
            <a:r>
              <a:rPr lang="el-GR" sz="3200" b="0" dirty="0" smtClean="0"/>
              <a:t>1/2</a:t>
            </a:r>
            <a:endParaRPr lang="el-GR" sz="3200" b="0" dirty="0"/>
          </a:p>
        </p:txBody>
      </p:sp>
      <p:pic>
        <p:nvPicPr>
          <p:cNvPr id="46083" name="Picture 4" descr="C:\Users\THOMAS\Pictures\Mitochondria 2.pn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1009942" y="1196975"/>
            <a:ext cx="7124117" cy="5040313"/>
          </a:xfrm>
          <a:noFill/>
          <a:ln>
            <a:solidFill>
              <a:schemeClr val="tx1"/>
            </a:solidFill>
          </a:ln>
        </p:spPr>
      </p:pic>
      <p:sp>
        <p:nvSpPr>
          <p:cNvPr id="5" name="Rectangle 6"/>
          <p:cNvSpPr/>
          <p:nvPr/>
        </p:nvSpPr>
        <p:spPr>
          <a:xfrm>
            <a:off x="3419872" y="6237312"/>
            <a:ext cx="226825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Mitochondrie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4"/>
              </a:rPr>
              <a:t>Tatoute</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40525574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Μιτοχόνδρια </a:t>
            </a:r>
            <a:r>
              <a:rPr lang="el-GR" sz="3200" b="0" dirty="0" smtClean="0"/>
              <a:t>2/3</a:t>
            </a:r>
            <a:endParaRPr lang="el-GR" sz="3200" b="0" dirty="0"/>
          </a:p>
        </p:txBody>
      </p:sp>
      <p:sp>
        <p:nvSpPr>
          <p:cNvPr id="47107" name="2 - Θέση περιεχομένου"/>
          <p:cNvSpPr>
            <a:spLocks noGrp="1"/>
          </p:cNvSpPr>
          <p:nvPr>
            <p:ph idx="1"/>
          </p:nvPr>
        </p:nvSpPr>
        <p:spPr/>
        <p:txBody>
          <a:bodyPr>
            <a:noAutofit/>
          </a:bodyPr>
          <a:lstStyle/>
          <a:p>
            <a:pPr eaLnBrk="1" hangingPunct="1">
              <a:lnSpc>
                <a:spcPct val="114000"/>
              </a:lnSpc>
              <a:spcBef>
                <a:spcPts val="1200"/>
              </a:spcBef>
            </a:pPr>
            <a:r>
              <a:rPr lang="el-GR" altLang="el-GR" sz="2400" dirty="0" smtClean="0"/>
              <a:t>Εδώ γίνεται η </a:t>
            </a:r>
            <a:r>
              <a:rPr lang="el-GR" altLang="el-GR" sz="2400" b="1" dirty="0" smtClean="0"/>
              <a:t>οξειδωτική φωσφορυλίωση </a:t>
            </a:r>
            <a:r>
              <a:rPr lang="el-GR" altLang="el-GR" sz="2400" dirty="0" smtClean="0"/>
              <a:t>και η σύνθεση μιας πρωτεΐνης με αυξημένη συγκέντρωση φωσφόρου (Ρ) που καλείται</a:t>
            </a:r>
            <a:r>
              <a:rPr lang="el-GR" altLang="el-GR" sz="2400" b="1" dirty="0" smtClean="0"/>
              <a:t> ΑΤΡ </a:t>
            </a:r>
            <a:r>
              <a:rPr lang="el-GR" altLang="el-GR" sz="2400" dirty="0" smtClean="0"/>
              <a:t>(τριφωσφορική αδενοσίνη).  </a:t>
            </a:r>
          </a:p>
          <a:p>
            <a:pPr eaLnBrk="1" hangingPunct="1">
              <a:lnSpc>
                <a:spcPct val="114000"/>
              </a:lnSpc>
              <a:spcBef>
                <a:spcPts val="1200"/>
              </a:spcBef>
            </a:pPr>
            <a:r>
              <a:rPr lang="el-GR" altLang="el-GR" sz="2400" dirty="0" smtClean="0"/>
              <a:t>Η ΑΤΡ είναι πηγή ενέργειας για φυτά και ζώα.  </a:t>
            </a:r>
          </a:p>
          <a:p>
            <a:pPr eaLnBrk="1" hangingPunct="1">
              <a:lnSpc>
                <a:spcPct val="114000"/>
              </a:lnSpc>
              <a:spcBef>
                <a:spcPts val="1200"/>
              </a:spcBef>
            </a:pPr>
            <a:r>
              <a:rPr lang="el-GR" altLang="el-GR" sz="2400" dirty="0" smtClean="0"/>
              <a:t>Τα μιτοχόνδρια επίσης έχουν </a:t>
            </a:r>
            <a:r>
              <a:rPr lang="en-US" altLang="el-GR" sz="2400" b="1" dirty="0" smtClean="0"/>
              <a:t>DNA</a:t>
            </a:r>
            <a:r>
              <a:rPr lang="el-GR" altLang="el-GR" sz="2400" dirty="0" smtClean="0"/>
              <a:t> άρα μπορούν να φτιάξουν πρωτεΐνη.  </a:t>
            </a:r>
          </a:p>
          <a:p>
            <a:pPr eaLnBrk="1" hangingPunct="1">
              <a:lnSpc>
                <a:spcPct val="114000"/>
              </a:lnSpc>
              <a:spcBef>
                <a:spcPts val="1200"/>
              </a:spcBef>
            </a:pPr>
            <a:r>
              <a:rPr lang="el-GR" altLang="el-GR" sz="2400" dirty="0" smtClean="0"/>
              <a:t>Μέχρι τώρα γνωρίζουμε ότι συντίθενται 13 ή 17 πρωτεΐνες.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7105030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Μιτοχόνδρια</a:t>
            </a:r>
            <a:r>
              <a:rPr lang="el-GR" sz="3200" b="0" dirty="0"/>
              <a:t> </a:t>
            </a:r>
            <a:r>
              <a:rPr lang="el-GR" sz="3200" b="0" dirty="0" smtClean="0"/>
              <a:t>3/3</a:t>
            </a:r>
            <a:endParaRPr lang="el-GR" sz="3200" b="0" dirty="0"/>
          </a:p>
        </p:txBody>
      </p:sp>
      <p:sp>
        <p:nvSpPr>
          <p:cNvPr id="47107" name="2 - Θέση περιεχομένου"/>
          <p:cNvSpPr>
            <a:spLocks noGrp="1"/>
          </p:cNvSpPr>
          <p:nvPr>
            <p:ph idx="1"/>
          </p:nvPr>
        </p:nvSpPr>
        <p:spPr/>
        <p:txBody>
          <a:bodyPr>
            <a:noAutofit/>
          </a:bodyPr>
          <a:lstStyle/>
          <a:p>
            <a:pPr eaLnBrk="1" hangingPunct="1">
              <a:lnSpc>
                <a:spcPct val="114000"/>
              </a:lnSpc>
              <a:spcBef>
                <a:spcPts val="1200"/>
              </a:spcBef>
            </a:pPr>
            <a:r>
              <a:rPr lang="el-GR" altLang="el-GR" sz="2400" dirty="0" smtClean="0"/>
              <a:t>Το μιτοχονδριακό </a:t>
            </a:r>
            <a:r>
              <a:rPr lang="en-US" altLang="el-GR" sz="2400" dirty="0" smtClean="0"/>
              <a:t>DNA</a:t>
            </a:r>
            <a:r>
              <a:rPr lang="el-GR" altLang="el-GR" sz="2400" dirty="0" smtClean="0"/>
              <a:t> είναι </a:t>
            </a:r>
            <a:r>
              <a:rPr lang="el-GR" altLang="el-GR" sz="2400" b="1" dirty="0" smtClean="0"/>
              <a:t>το δεύτερο γενετικό σύστημα</a:t>
            </a:r>
            <a:r>
              <a:rPr lang="el-GR" altLang="el-GR" sz="2400" dirty="0" smtClean="0"/>
              <a:t> στο κύτταρο.  Μόνο του το </a:t>
            </a:r>
            <a:r>
              <a:rPr lang="en-US" altLang="el-GR" sz="2400" dirty="0" smtClean="0"/>
              <a:t>DNA</a:t>
            </a:r>
            <a:r>
              <a:rPr lang="el-GR" altLang="el-GR" sz="2400" dirty="0" smtClean="0"/>
              <a:t> των μιτοχονδρίων δεν περιλαμβάνει αρκετή γενετική πληροφορία για την πλήρη επιβίωση και αναπαραγωγή του κυττάρου.  </a:t>
            </a:r>
          </a:p>
          <a:p>
            <a:pPr eaLnBrk="1" hangingPunct="1">
              <a:lnSpc>
                <a:spcPct val="114000"/>
              </a:lnSpc>
              <a:spcBef>
                <a:spcPts val="1200"/>
              </a:spcBef>
            </a:pPr>
            <a:r>
              <a:rPr lang="el-GR" altLang="el-GR" sz="2400" dirty="0" smtClean="0"/>
              <a:t>Το μιτοχονδριακό και το πυρηνικό </a:t>
            </a:r>
            <a:r>
              <a:rPr lang="en-US" altLang="el-GR" sz="2400" dirty="0" smtClean="0"/>
              <a:t>DNA</a:t>
            </a:r>
            <a:r>
              <a:rPr lang="el-GR" altLang="el-GR" sz="2400" dirty="0" smtClean="0"/>
              <a:t> αλληλεπιδρούν στην δημιουργία πρωτεϊνών στα μιτοχόνδρια.  </a:t>
            </a:r>
          </a:p>
          <a:p>
            <a:pPr eaLnBrk="1" hangingPunct="1">
              <a:lnSpc>
                <a:spcPct val="114000"/>
              </a:lnSpc>
              <a:spcBef>
                <a:spcPts val="1200"/>
              </a:spcBef>
            </a:pPr>
            <a:r>
              <a:rPr lang="el-GR" altLang="el-GR" sz="2400" dirty="0" smtClean="0"/>
              <a:t>Το μιτοχονδριακό </a:t>
            </a:r>
            <a:r>
              <a:rPr lang="en-US" altLang="el-GR" sz="2400" dirty="0" smtClean="0"/>
              <a:t>DNA</a:t>
            </a:r>
            <a:r>
              <a:rPr lang="el-GR" altLang="el-GR" sz="2400" dirty="0" smtClean="0"/>
              <a:t> μεταβιβάζεται στον απόγονο μόνο από την </a:t>
            </a:r>
            <a:r>
              <a:rPr lang="el-GR" altLang="el-GR" sz="2400" b="1" dirty="0" smtClean="0"/>
              <a:t>μητέρα</a:t>
            </a:r>
            <a:r>
              <a:rPr lang="el-GR" altLang="el-GR" sz="2400" dirty="0" smtClean="0"/>
              <a:t> (από το ωοθυλάκιο) ενώ το πυρηνικό </a:t>
            </a:r>
            <a:r>
              <a:rPr lang="en-US" altLang="el-GR" sz="2400" dirty="0" smtClean="0"/>
              <a:t>DNA</a:t>
            </a:r>
            <a:r>
              <a:rPr lang="el-GR" altLang="el-GR" sz="2400" dirty="0" smtClean="0"/>
              <a:t> και από τους δύο γονείς.</a:t>
            </a:r>
          </a:p>
          <a:p>
            <a:pPr>
              <a:lnSpc>
                <a:spcPct val="114000"/>
              </a:lnSpc>
              <a:spcBef>
                <a:spcPts val="1200"/>
              </a:spcBef>
            </a:pPr>
            <a:endParaRPr lang="el-GR" alt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10434095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Εικόνα μιτοχονδρίου </a:t>
            </a:r>
            <a:r>
              <a:rPr lang="el-GR" sz="3200" b="0" dirty="0" smtClean="0"/>
              <a:t>2/2</a:t>
            </a:r>
            <a:endParaRPr lang="el-GR" dirty="0"/>
          </a:p>
        </p:txBody>
      </p:sp>
      <p:pic>
        <p:nvPicPr>
          <p:cNvPr id="57346" name="Picture 2" descr="File:Animal mitochondrion diagram el.svg"/>
          <p:cNvPicPr>
            <a:picLocks noChangeAspect="1" noChangeArrowheads="1"/>
          </p:cNvPicPr>
          <p:nvPr/>
        </p:nvPicPr>
        <p:blipFill>
          <a:blip r:embed="rId2" cstate="print"/>
          <a:srcRect/>
          <a:stretch>
            <a:fillRect/>
          </a:stretch>
        </p:blipFill>
        <p:spPr bwMode="auto">
          <a:xfrm>
            <a:off x="570241" y="1052736"/>
            <a:ext cx="8003519" cy="5112568"/>
          </a:xfrm>
          <a:prstGeom prst="rect">
            <a:avLst/>
          </a:prstGeom>
          <a:noFill/>
          <a:ln>
            <a:solidFill>
              <a:schemeClr val="tx1"/>
            </a:solidFill>
          </a:ln>
        </p:spPr>
      </p:pic>
      <p:sp>
        <p:nvSpPr>
          <p:cNvPr id="7" name="Rectangle 6"/>
          <p:cNvSpPr/>
          <p:nvPr/>
        </p:nvSpPr>
        <p:spPr>
          <a:xfrm>
            <a:off x="2591780" y="6237312"/>
            <a:ext cx="396044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hlinkClick r:id="rId3"/>
              </a:rPr>
              <a:t>Animal mitochondrion diagram el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hlinkClick r:id="rId4"/>
              </a:rPr>
              <a:t>Bibi Saint-Pol</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7811409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Λυσοσώματα </a:t>
            </a:r>
            <a:r>
              <a:rPr lang="el-GR" altLang="el-GR" sz="3200" b="0" dirty="0" smtClean="0"/>
              <a:t>1/2</a:t>
            </a:r>
            <a:endParaRPr lang="el-GR" sz="3200" b="0" dirty="0"/>
          </a:p>
        </p:txBody>
      </p:sp>
      <p:sp>
        <p:nvSpPr>
          <p:cNvPr id="49155" name="Rectangle 3"/>
          <p:cNvSpPr>
            <a:spLocks noGrp="1" noChangeArrowheads="1"/>
          </p:cNvSpPr>
          <p:nvPr>
            <p:ph idx="1"/>
          </p:nvPr>
        </p:nvSpPr>
        <p:spPr>
          <a:xfrm>
            <a:off x="457200" y="1484784"/>
            <a:ext cx="8435280" cy="4752528"/>
          </a:xfrm>
        </p:spPr>
        <p:txBody>
          <a:bodyPr>
            <a:noAutofit/>
          </a:bodyPr>
          <a:lstStyle/>
          <a:p>
            <a:pPr marL="0" indent="0" eaLnBrk="1" hangingPunct="1">
              <a:lnSpc>
                <a:spcPct val="124000"/>
              </a:lnSpc>
              <a:spcBef>
                <a:spcPts val="1200"/>
              </a:spcBef>
              <a:buFontTx/>
              <a:buNone/>
            </a:pPr>
            <a:r>
              <a:rPr lang="el-GR" altLang="el-GR" sz="2400" dirty="0" smtClean="0"/>
              <a:t>Μέσα στο κυτταρόπλασμα υπάρχουν μεγάλες και πολλές φορές ανώμαλες δομές που περιβάλλονται από μεμβράνη και μπορεί να περιέχουν ή κομμάτια από κυτταρικές δομές ή εξωτερικές του κυττάρου ουσίες. </a:t>
            </a:r>
          </a:p>
          <a:p>
            <a:pPr marL="0" indent="0">
              <a:lnSpc>
                <a:spcPct val="124000"/>
              </a:lnSpc>
              <a:spcBef>
                <a:spcPts val="1200"/>
              </a:spcBef>
              <a:buNone/>
            </a:pPr>
            <a:r>
              <a:rPr lang="el-GR" altLang="el-GR" sz="2400" dirty="0" smtClean="0"/>
              <a:t>Ονομάζονται</a:t>
            </a:r>
            <a:r>
              <a:rPr lang="el-GR" altLang="el-GR" sz="2400" b="1" dirty="0" smtClean="0"/>
              <a:t> </a:t>
            </a:r>
            <a:r>
              <a:rPr lang="el-GR" altLang="el-GR" sz="2400" b="1" dirty="0" err="1" smtClean="0"/>
              <a:t>λυσοσώματα</a:t>
            </a:r>
            <a:r>
              <a:rPr lang="el-GR" altLang="el-GR" sz="2400" b="1" dirty="0" smtClean="0"/>
              <a:t> </a:t>
            </a:r>
            <a:r>
              <a:rPr lang="el-GR" altLang="el-GR" sz="2400" dirty="0" smtClean="0"/>
              <a:t>και περιέχουν ένζυμα που θα μπορούσαν να καταστρέψουν τις περισσότερες κυτταρικές δομές εάν δεν είχαν διαχωριστεί από το κυτταρόπλασμα με μεμβράνη.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4386821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Λυσοσώματα </a:t>
            </a:r>
            <a:r>
              <a:rPr lang="el-GR" altLang="el-GR" sz="3200" b="0" dirty="0" smtClean="0"/>
              <a:t>2/2</a:t>
            </a:r>
            <a:endParaRPr lang="el-GR" sz="3200" b="0" dirty="0"/>
          </a:p>
        </p:txBody>
      </p:sp>
      <p:sp>
        <p:nvSpPr>
          <p:cNvPr id="49155" name="Rectangle 3"/>
          <p:cNvSpPr>
            <a:spLocks noGrp="1" noChangeArrowheads="1"/>
          </p:cNvSpPr>
          <p:nvPr>
            <p:ph idx="1"/>
          </p:nvPr>
        </p:nvSpPr>
        <p:spPr/>
        <p:txBody>
          <a:bodyPr>
            <a:noAutofit/>
          </a:bodyPr>
          <a:lstStyle/>
          <a:p>
            <a:pPr marL="0" indent="0" eaLnBrk="1" hangingPunct="1">
              <a:lnSpc>
                <a:spcPct val="124000"/>
              </a:lnSpc>
              <a:spcBef>
                <a:spcPts val="1200"/>
              </a:spcBef>
              <a:buFontTx/>
              <a:buNone/>
            </a:pPr>
            <a:r>
              <a:rPr lang="el-GR" altLang="el-GR" sz="2400" b="1" dirty="0" smtClean="0"/>
              <a:t>Αποτελούν το γαστρεντερικό σύστημα «πέψης» του κυττάρου.  </a:t>
            </a:r>
            <a:r>
              <a:rPr lang="el-GR" altLang="el-GR" sz="2400" dirty="0" smtClean="0"/>
              <a:t>Εξωγενείς ουσίες όπως τα βακτηρίδια εισβάλλουν στο κύτταρο και περικλείονται από κυστίδια (φαγοκυτταρικά). Τα κυστίδια ενώνονται με ένα λυσόσωμα </a:t>
            </a:r>
            <a:r>
              <a:rPr lang="el-GR" altLang="el-GR" sz="2400" b="1" dirty="0" smtClean="0"/>
              <a:t>(φαγοκυτταρικό λυσόσωμα) </a:t>
            </a:r>
            <a:r>
              <a:rPr lang="el-GR" altLang="el-GR" sz="2400" dirty="0" smtClean="0"/>
              <a:t>και οι μεμβράνες τους συγχωνεύονται. Το αυτό φαινόμενο μπορεί να συμβεί και με κυτταρικές δομές που δεν χρειάζονται πια </a:t>
            </a:r>
            <a:r>
              <a:rPr lang="el-GR" altLang="el-GR" sz="2400" b="1" dirty="0" smtClean="0"/>
              <a:t>(αυτοφαγοκυτταρικό λυσόσωμα).</a:t>
            </a:r>
          </a:p>
          <a:p>
            <a:pPr marL="0" indent="-457200">
              <a:lnSpc>
                <a:spcPct val="124000"/>
              </a:lnSpc>
              <a:spcBef>
                <a:spcPts val="1200"/>
              </a:spcBef>
              <a:buFont typeface="Wingdings" pitchFamily="2" charset="2"/>
              <a:buChar char="Ø"/>
            </a:pPr>
            <a:r>
              <a:rPr lang="el-GR" altLang="el-GR" sz="2400" dirty="0" smtClean="0"/>
              <a:t>Όταν ένα κύτταρο πεθαίνει τα ένζυμα των λυσοσωμάτων κάνουν αυτόλυση των υπολοίπων.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31355169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Εικόνες λυσοσωμάτων</a:t>
            </a:r>
            <a:endParaRPr lang="el-GR" dirty="0"/>
          </a:p>
        </p:txBody>
      </p:sp>
      <p:pic>
        <p:nvPicPr>
          <p:cNvPr id="1026" name="Picture 2" descr="File:Endocytic pathway of animal cells showing EGF receptors, transferrin receptors and mannose-6-phosphate receptor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494930"/>
            <a:ext cx="5425804" cy="47525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HeLa cell endocytic pathway labeled for EGFR and transferri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128" y="2060848"/>
            <a:ext cx="3361209" cy="36206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6"/>
          <p:cNvSpPr/>
          <p:nvPr/>
        </p:nvSpPr>
        <p:spPr>
          <a:xfrm>
            <a:off x="5724128" y="5681540"/>
            <a:ext cx="3419872"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5"/>
              </a:rPr>
              <a:t>HeLa cell endocytic pathway labeled for EGFR and </a:t>
            </a:r>
            <a:r>
              <a:rPr lang="en-US" sz="1200" dirty="0" smtClean="0">
                <a:solidFill>
                  <a:prstClr val="black"/>
                </a:solidFill>
                <a:latin typeface="Calibri"/>
                <a:hlinkClick r:id="rId5"/>
              </a:rPr>
              <a:t>transferrin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6" tooltip="User:Putneybridgetube (page does not exist)"/>
              </a:rPr>
              <a:t>Putneybridgetube</a:t>
            </a:r>
            <a:r>
              <a:rPr lang="en-US"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7"/>
              </a:rPr>
              <a:t>CC BY 3.0</a:t>
            </a:r>
            <a:endParaRPr lang="en-US" sz="1200" dirty="0" smtClean="0">
              <a:solidFill>
                <a:prstClr val="black"/>
              </a:solidFill>
              <a:latin typeface="Calibri"/>
            </a:endParaRPr>
          </a:p>
        </p:txBody>
      </p:sp>
      <p:sp>
        <p:nvSpPr>
          <p:cNvPr id="10" name="Rectangle 6"/>
          <p:cNvSpPr/>
          <p:nvPr/>
        </p:nvSpPr>
        <p:spPr>
          <a:xfrm>
            <a:off x="226316" y="6237312"/>
            <a:ext cx="549781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8" action="ppaction://hlinkfile"/>
              </a:rPr>
              <a:t>Endocytic pathway of animal cells showing EGF receptors, transferrin receptors and mannose-6-phosphate </a:t>
            </a:r>
            <a:r>
              <a:rPr lang="en-US" sz="1200" dirty="0" smtClean="0">
                <a:solidFill>
                  <a:prstClr val="black"/>
                </a:solidFill>
                <a:latin typeface="Calibri"/>
                <a:hlinkClick r:id="rId8" action="ppaction://hlinkfile"/>
              </a:rPr>
              <a:t>receptors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6" tooltip="User:Putneybridgetube (page does not exist)"/>
              </a:rPr>
              <a:t>Putneybridgetube</a:t>
            </a:r>
            <a:r>
              <a:rPr lang="en-US"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9"/>
              </a:rPr>
              <a:t>CC BY-SA 3.0</a:t>
            </a:r>
            <a:endParaRPr lang="en-US" sz="1200" dirty="0" smtClean="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1638857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Εικόνα τυπικού κυττάρου </a:t>
            </a:r>
            <a:endParaRPr lang="el-GR" dirty="0"/>
          </a:p>
        </p:txBody>
      </p:sp>
      <p:pic>
        <p:nvPicPr>
          <p:cNvPr id="6147" name="Picture 2" descr="C:\Users\THOMAS\Desktop\cell image 1.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1691680" y="981253"/>
            <a:ext cx="5762437" cy="5832123"/>
          </a:xfrm>
          <a:prstGeom prst="rect">
            <a:avLst/>
          </a:prstGeom>
          <a:noFill/>
          <a:ln>
            <a:solidFill>
              <a:schemeClr val="tx1"/>
            </a:solidFill>
          </a:ln>
        </p:spPr>
      </p:pic>
      <p:sp>
        <p:nvSpPr>
          <p:cNvPr id="4" name="Ορθογώνιο 3"/>
          <p:cNvSpPr/>
          <p:nvPr/>
        </p:nvSpPr>
        <p:spPr>
          <a:xfrm>
            <a:off x="539552" y="6310222"/>
            <a:ext cx="1152128" cy="276999"/>
          </a:xfrm>
          <a:prstGeom prst="rect">
            <a:avLst/>
          </a:prstGeom>
        </p:spPr>
        <p:txBody>
          <a:bodyPr wrap="square">
            <a:spAutoFit/>
          </a:bodyPr>
          <a:lstStyle/>
          <a:p>
            <a:pPr algn="ctr"/>
            <a:r>
              <a:rPr lang="en-US" sz="1200" dirty="0" smtClean="0">
                <a:solidFill>
                  <a:prstClr val="black"/>
                </a:solidFill>
                <a:latin typeface="Calibri"/>
                <a:hlinkClick r:id="rId4"/>
              </a:rPr>
              <a:t>blogs.sch.gr</a:t>
            </a:r>
            <a:endParaRPr lang="el-GR"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8678627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Κεντριόλια</a:t>
            </a:r>
            <a:endParaRPr lang="el-GR" dirty="0"/>
          </a:p>
        </p:txBody>
      </p:sp>
      <p:sp>
        <p:nvSpPr>
          <p:cNvPr id="51203" name="Rectangle 3"/>
          <p:cNvSpPr>
            <a:spLocks noGrp="1" noChangeArrowheads="1"/>
          </p:cNvSpPr>
          <p:nvPr>
            <p:ph idx="1"/>
          </p:nvPr>
        </p:nvSpPr>
        <p:spPr/>
        <p:txBody>
          <a:bodyPr>
            <a:normAutofit/>
          </a:bodyPr>
          <a:lstStyle/>
          <a:p>
            <a:pPr eaLnBrk="1" hangingPunct="1">
              <a:lnSpc>
                <a:spcPct val="114000"/>
              </a:lnSpc>
              <a:spcBef>
                <a:spcPts val="1200"/>
              </a:spcBef>
            </a:pPr>
            <a:r>
              <a:rPr lang="el-GR" altLang="el-GR" sz="2200" dirty="0" smtClean="0"/>
              <a:t>Στο κυτταρόπλασμα υπάρχουν 2 κοντοί κύλινδροι που ονομάζονται κεντριόλια. Βρίσκονται κοντά στον πυρήνα και σε γωνία το ένα σε σχέση με το άλλο.  Κατά μήκος κάθε κεντριολίου υπάρχουν ομάδες από 3 σωλήνες που κατέρχονται καθέτως. Υπάρχουν 9 τριάδες σε κανονικά διαστήματα.  </a:t>
            </a:r>
          </a:p>
          <a:p>
            <a:pPr eaLnBrk="1" hangingPunct="1">
              <a:lnSpc>
                <a:spcPct val="114000"/>
              </a:lnSpc>
              <a:spcBef>
                <a:spcPts val="1200"/>
              </a:spcBef>
            </a:pPr>
            <a:r>
              <a:rPr lang="el-GR" altLang="el-GR" sz="2200" dirty="0" smtClean="0"/>
              <a:t>Τα κεντριόλια φαίνεται ότι συμμετέχουν στην κίνηση των χρωματοσωμάτων κατά την διαίρεση του κυττάρου.  </a:t>
            </a:r>
          </a:p>
          <a:p>
            <a:pPr eaLnBrk="1" hangingPunct="1">
              <a:lnSpc>
                <a:spcPct val="114000"/>
              </a:lnSpc>
              <a:spcBef>
                <a:spcPts val="1200"/>
              </a:spcBef>
            </a:pPr>
            <a:r>
              <a:rPr lang="el-GR" altLang="el-GR" sz="2200" dirty="0" smtClean="0"/>
              <a:t>Στην διαίρεση, στην αρχή της μίτωσης, διπλασιάζουν τον εαυτό τους και ανά ζεύγη πια κινούνται προς τους πόλους της μιτωτικής ατράκτου και βοηθούν την κυτταρική διαίρεση.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8557938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Διαίρεση του κυττάρου</a:t>
            </a:r>
            <a:endParaRPr lang="el-GR" dirty="0"/>
          </a:p>
        </p:txBody>
      </p:sp>
      <p:pic>
        <p:nvPicPr>
          <p:cNvPr id="52226" name="Picture 2" descr="File:Three cell growth types-el.png"/>
          <p:cNvPicPr>
            <a:picLocks noChangeAspect="1" noChangeArrowheads="1"/>
          </p:cNvPicPr>
          <p:nvPr/>
        </p:nvPicPr>
        <p:blipFill>
          <a:blip r:embed="rId2" cstate="print"/>
          <a:srcRect/>
          <a:stretch>
            <a:fillRect/>
          </a:stretch>
        </p:blipFill>
        <p:spPr bwMode="auto">
          <a:xfrm>
            <a:off x="1763688" y="990364"/>
            <a:ext cx="5904656" cy="5751004"/>
          </a:xfrm>
          <a:prstGeom prst="rect">
            <a:avLst/>
          </a:prstGeom>
          <a:noFill/>
          <a:ln>
            <a:noFill/>
          </a:ln>
        </p:spPr>
      </p:pic>
      <p:sp>
        <p:nvSpPr>
          <p:cNvPr id="7" name="Rectangle 6"/>
          <p:cNvSpPr/>
          <p:nvPr/>
        </p:nvSpPr>
        <p:spPr>
          <a:xfrm rot="16200000">
            <a:off x="6405012" y="3828237"/>
            <a:ext cx="327636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Three cell growth types-el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l-GR" sz="1200" dirty="0" smtClean="0">
                <a:solidFill>
                  <a:prstClr val="black"/>
                </a:solidFill>
                <a:latin typeface="Calibri"/>
                <a:hlinkClick r:id="rId4"/>
              </a:rPr>
              <a:t>Περίεργος</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40920242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Μικροϊνίδια και Μικροσωληνίσκοι</a:t>
            </a:r>
            <a:endParaRPr lang="el-GR" dirty="0"/>
          </a:p>
        </p:txBody>
      </p:sp>
      <p:sp>
        <p:nvSpPr>
          <p:cNvPr id="53251" name="Rectangle 3"/>
          <p:cNvSpPr>
            <a:spLocks noGrp="1" noChangeArrowheads="1"/>
          </p:cNvSpPr>
          <p:nvPr>
            <p:ph idx="1"/>
          </p:nvPr>
        </p:nvSpPr>
        <p:spPr>
          <a:xfrm>
            <a:off x="457200" y="1196752"/>
            <a:ext cx="8363272" cy="5184576"/>
          </a:xfrm>
        </p:spPr>
        <p:txBody>
          <a:bodyPr>
            <a:noAutofit/>
          </a:bodyPr>
          <a:lstStyle/>
          <a:p>
            <a:pPr indent="12700" eaLnBrk="1" hangingPunct="1">
              <a:lnSpc>
                <a:spcPct val="110000"/>
              </a:lnSpc>
              <a:spcBef>
                <a:spcPts val="1200"/>
              </a:spcBef>
              <a:buFontTx/>
              <a:buNone/>
            </a:pPr>
            <a:r>
              <a:rPr lang="el-GR" altLang="el-GR" sz="2200" dirty="0" smtClean="0"/>
              <a:t>Τα περισσότερα κύτταρα περιέχουν μικροϊνίδια και μικροσωληνίσκους.</a:t>
            </a:r>
          </a:p>
          <a:p>
            <a:pPr eaLnBrk="1" hangingPunct="1">
              <a:lnSpc>
                <a:spcPct val="110000"/>
              </a:lnSpc>
              <a:spcBef>
                <a:spcPts val="1200"/>
              </a:spcBef>
            </a:pPr>
            <a:r>
              <a:rPr lang="el-GR" altLang="el-GR" sz="2200" dirty="0" smtClean="0"/>
              <a:t>Οι μικροσωληνίσκοι είναι μακριές, κενές δομές με δ=25 </a:t>
            </a:r>
            <a:r>
              <a:rPr lang="en-US" altLang="el-GR" sz="2200" dirty="0" smtClean="0"/>
              <a:t>nm</a:t>
            </a:r>
            <a:r>
              <a:rPr lang="el-GR" altLang="el-GR" sz="2200" dirty="0" smtClean="0"/>
              <a:t>. Τα μικροϊνίδια είναι στερεές δομές 4-6 </a:t>
            </a:r>
            <a:r>
              <a:rPr lang="en-US" altLang="el-GR" sz="2200" dirty="0" smtClean="0"/>
              <a:t>nm</a:t>
            </a:r>
            <a:r>
              <a:rPr lang="el-GR" altLang="el-GR" sz="2200" dirty="0" smtClean="0"/>
              <a:t>.  </a:t>
            </a:r>
          </a:p>
          <a:p>
            <a:pPr eaLnBrk="1" hangingPunct="1">
              <a:lnSpc>
                <a:spcPct val="110000"/>
              </a:lnSpc>
              <a:spcBef>
                <a:spcPts val="1200"/>
              </a:spcBef>
            </a:pPr>
            <a:r>
              <a:rPr lang="el-GR" altLang="el-GR" sz="2200" dirty="0" smtClean="0"/>
              <a:t>Οι μικροσωληνίσκοι βρίσκονται στις μιτωτικές ατράκτους των κυττάρων που διαιρούνται και στα νευρικά κύτταρα - βοηθούν την δομική ισορροπία.  Καταστρέφονται από την κολχικίνη.   </a:t>
            </a:r>
          </a:p>
          <a:p>
            <a:pPr eaLnBrk="1" hangingPunct="1">
              <a:lnSpc>
                <a:spcPct val="110000"/>
              </a:lnSpc>
              <a:spcBef>
                <a:spcPts val="1200"/>
              </a:spcBef>
            </a:pPr>
            <a:r>
              <a:rPr lang="el-GR" altLang="el-GR" sz="2200" dirty="0" smtClean="0"/>
              <a:t>Τα μικροϊνίδια φαίνεται ότι βοηθούν την κίνηση του κυττάρου.  Περιέχουν ουσία την τουμπουλίνη (</a:t>
            </a:r>
            <a:r>
              <a:rPr lang="en-US" altLang="el-GR" sz="2200" dirty="0" smtClean="0"/>
              <a:t>tubulin</a:t>
            </a:r>
            <a:r>
              <a:rPr lang="el-GR" altLang="el-GR" sz="2200" dirty="0" smtClean="0"/>
              <a:t>) που μοιάζει με την ακτίνη των μυών. Καταστρέφονται από την κυτοχολασίνη.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34422502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Πρωτεΐνη μικροσωληνίσκου</a:t>
            </a:r>
            <a:endParaRPr lang="el-GR" dirty="0"/>
          </a:p>
        </p:txBody>
      </p:sp>
      <p:pic>
        <p:nvPicPr>
          <p:cNvPr id="50178" name="Picture 2" descr="File:Kinesin cartoon.png"/>
          <p:cNvPicPr>
            <a:picLocks noChangeAspect="1" noChangeArrowheads="1"/>
          </p:cNvPicPr>
          <p:nvPr/>
        </p:nvPicPr>
        <p:blipFill>
          <a:blip r:embed="rId2" cstate="email">
            <a:extLst>
              <a:ext uri="{28A0092B-C50C-407E-A947-70E740481C1C}">
                <a14:useLocalDpi xmlns:a14="http://schemas.microsoft.com/office/drawing/2010/main"/>
              </a:ext>
            </a:extLst>
          </a:blip>
          <a:srcRect t="5416"/>
          <a:stretch>
            <a:fillRect/>
          </a:stretch>
        </p:blipFill>
        <p:spPr bwMode="auto">
          <a:xfrm>
            <a:off x="443082" y="1340768"/>
            <a:ext cx="8257836" cy="4754722"/>
          </a:xfrm>
          <a:prstGeom prst="rect">
            <a:avLst/>
          </a:prstGeom>
          <a:noFill/>
          <a:ln>
            <a:solidFill>
              <a:schemeClr val="tx1"/>
            </a:solidFill>
          </a:ln>
        </p:spPr>
      </p:pic>
      <p:sp>
        <p:nvSpPr>
          <p:cNvPr id="7" name="Rectangle 6"/>
          <p:cNvSpPr/>
          <p:nvPr/>
        </p:nvSpPr>
        <p:spPr>
          <a:xfrm>
            <a:off x="2591780" y="6237312"/>
            <a:ext cx="3960440"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hlinkClick r:id="rId3"/>
              </a:rPr>
              <a:t>Kinesin cartoon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hlinkClick r:id="rId4"/>
              </a:rPr>
              <a:t>Moez</a:t>
            </a:r>
            <a:r>
              <a:rPr lang="el-GR" sz="1200" dirty="0" smtClean="0">
                <a:solidFill>
                  <a:prstClr val="black"/>
                </a:solidFill>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5"/>
              </a:rPr>
              <a:t>CC BY-SA 3.0</a:t>
            </a:r>
            <a:endParaRPr lang="en-US" sz="1200" dirty="0" smtClean="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16497678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Εκκριτικά κοκκία</a:t>
            </a:r>
            <a:endParaRPr lang="el-GR" dirty="0"/>
          </a:p>
        </p:txBody>
      </p:sp>
      <p:sp>
        <p:nvSpPr>
          <p:cNvPr id="55299" name="Rectangle 3"/>
          <p:cNvSpPr>
            <a:spLocks noGrp="1" noChangeArrowheads="1"/>
          </p:cNvSpPr>
          <p:nvPr>
            <p:ph idx="1"/>
          </p:nvPr>
        </p:nvSpPr>
        <p:spPr/>
        <p:txBody>
          <a:bodyPr>
            <a:normAutofit/>
          </a:bodyPr>
          <a:lstStyle/>
          <a:p>
            <a:pPr indent="12700" eaLnBrk="1" hangingPunct="1">
              <a:lnSpc>
                <a:spcPct val="124000"/>
              </a:lnSpc>
              <a:spcBef>
                <a:spcPts val="1200"/>
              </a:spcBef>
              <a:buFontTx/>
              <a:buNone/>
            </a:pPr>
            <a:r>
              <a:rPr lang="el-GR" altLang="el-GR" sz="2400" dirty="0" smtClean="0"/>
              <a:t>Κύτταρα που εκκρίνουν πρωτεΐνες.   </a:t>
            </a:r>
          </a:p>
          <a:p>
            <a:pPr indent="12700" eaLnBrk="1" hangingPunct="1">
              <a:lnSpc>
                <a:spcPct val="124000"/>
              </a:lnSpc>
              <a:spcBef>
                <a:spcPts val="1200"/>
              </a:spcBef>
              <a:buFontTx/>
              <a:buNone/>
            </a:pPr>
            <a:r>
              <a:rPr lang="el-GR" altLang="el-GR" sz="2400" dirty="0" smtClean="0"/>
              <a:t>Τυπικά κοκκία είναι τα κοκκία των ορμονών στην πρόσθια υπόφυση, τα κοκκία της ρενίνης στην παρασπειραματική συσκευή του νεφρού και τα κοκκία των πρωτεολυτικών ενζύμων που βρίσκονται στο εξωκρινικό πάγκρεας.  Περιέχουν πρωτεΐνες που έχουν συντεθεί από το ΕΔ, πακεταριστεί από την συσκευή </a:t>
            </a:r>
            <a:r>
              <a:rPr lang="en-US" altLang="el-GR" sz="2400" dirty="0" smtClean="0"/>
              <a:t>Golgi</a:t>
            </a:r>
            <a:r>
              <a:rPr lang="el-GR" altLang="el-GR" sz="2400" dirty="0" smtClean="0"/>
              <a:t> και είναι συσκευασμένα να φύγουν από το κύτταρο (εξωκυττάρωση).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556621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altLang="el-GR" dirty="0" smtClean="0"/>
              <a:t>Γρήγορη Επανάληψη Πρωτεϊνών </a:t>
            </a:r>
            <a:r>
              <a:rPr lang="el-GR" altLang="el-GR" sz="3200" b="0" dirty="0" smtClean="0"/>
              <a:t>1/2</a:t>
            </a:r>
            <a:endParaRPr lang="el-GR" sz="3200" b="0" dirty="0"/>
          </a:p>
        </p:txBody>
      </p:sp>
      <p:sp>
        <p:nvSpPr>
          <p:cNvPr id="56323" name="Rectangle 3"/>
          <p:cNvSpPr>
            <a:spLocks noGrp="1" noChangeArrowheads="1"/>
          </p:cNvSpPr>
          <p:nvPr>
            <p:ph idx="1"/>
          </p:nvPr>
        </p:nvSpPr>
        <p:spPr>
          <a:xfrm>
            <a:off x="457200" y="1196752"/>
            <a:ext cx="8229600" cy="5328592"/>
          </a:xfrm>
        </p:spPr>
        <p:txBody>
          <a:bodyPr>
            <a:noAutofit/>
          </a:bodyPr>
          <a:lstStyle/>
          <a:p>
            <a:pPr marL="396000" indent="-396000">
              <a:spcBef>
                <a:spcPts val="1200"/>
              </a:spcBef>
            </a:pPr>
            <a:r>
              <a:rPr lang="el-GR" altLang="el-GR" sz="2200" dirty="0" smtClean="0"/>
              <a:t>Μόρια που αποτελούνται από αμινοξέα (Α) ενωμένα μαζί με πεπτιδικούς δεσμούς.  Το ένα τελικό τους άκρο έχει καρβοξύλιοτο άλλο αμινομάδα.</a:t>
            </a:r>
          </a:p>
          <a:p>
            <a:pPr lvl="1" indent="-396000">
              <a:spcBef>
                <a:spcPts val="1200"/>
              </a:spcBef>
            </a:pPr>
            <a:r>
              <a:rPr lang="el-GR" altLang="el-GR" sz="2200" b="1" dirty="0" smtClean="0"/>
              <a:t>Πρωτοταγής</a:t>
            </a:r>
          </a:p>
          <a:p>
            <a:pPr lvl="1" indent="-396000">
              <a:spcBef>
                <a:spcPts val="1200"/>
              </a:spcBef>
            </a:pPr>
            <a:r>
              <a:rPr lang="el-GR" altLang="el-GR" sz="2200" b="1" dirty="0" smtClean="0"/>
              <a:t>Δευτεροταγής</a:t>
            </a:r>
          </a:p>
          <a:p>
            <a:pPr lvl="1" indent="-396000">
              <a:spcBef>
                <a:spcPts val="1200"/>
              </a:spcBef>
            </a:pPr>
            <a:r>
              <a:rPr lang="el-GR" altLang="el-GR" sz="2200" b="1" dirty="0" smtClean="0"/>
              <a:t>Τριτοταγής	}	Δομή</a:t>
            </a:r>
          </a:p>
          <a:p>
            <a:pPr lvl="1" indent="-396000">
              <a:spcBef>
                <a:spcPts val="1200"/>
              </a:spcBef>
            </a:pPr>
            <a:r>
              <a:rPr lang="el-GR" altLang="el-GR" sz="2200" b="1" dirty="0" smtClean="0"/>
              <a:t>Τεταρτοταγής</a:t>
            </a:r>
          </a:p>
          <a:p>
            <a:pPr indent="-396000">
              <a:spcBef>
                <a:spcPts val="1200"/>
              </a:spcBef>
            </a:pPr>
            <a:r>
              <a:rPr lang="el-GR" altLang="el-GR" sz="2200" b="1" dirty="0" smtClean="0"/>
              <a:t>Εάν  :</a:t>
            </a:r>
          </a:p>
          <a:p>
            <a:pPr lvl="1" indent="-396000">
              <a:spcBef>
                <a:spcPts val="1200"/>
              </a:spcBef>
            </a:pPr>
            <a:r>
              <a:rPr lang="el-GR" altLang="el-GR" sz="2200" b="1" dirty="0" smtClean="0"/>
              <a:t>2-20  Αμινοξέα = πεπτίδιο</a:t>
            </a:r>
          </a:p>
          <a:p>
            <a:pPr lvl="1" indent="-396000">
              <a:spcBef>
                <a:spcPts val="1200"/>
              </a:spcBef>
            </a:pPr>
            <a:r>
              <a:rPr lang="el-GR" altLang="el-GR" sz="2200" b="1" dirty="0" smtClean="0"/>
              <a:t>} 20-100        «      = πολυπεπτίδιο</a:t>
            </a:r>
          </a:p>
          <a:p>
            <a:pPr lvl="1" indent="-396000">
              <a:spcBef>
                <a:spcPts val="1200"/>
              </a:spcBef>
            </a:pPr>
            <a:r>
              <a:rPr lang="el-GR" altLang="el-GR" sz="2200" b="1" dirty="0" smtClean="0"/>
              <a:t>&gt; 100          «      = πρωτεΐνη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21826329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altLang="el-GR" dirty="0"/>
              <a:t>Γρήγορη Επανάληψη Πρωτεϊνών </a:t>
            </a:r>
            <a:r>
              <a:rPr lang="el-GR" altLang="el-GR" sz="3200" b="0" dirty="0" smtClean="0"/>
              <a:t>2/2</a:t>
            </a:r>
            <a:endParaRPr lang="el-GR" sz="3600" b="0" dirty="0"/>
          </a:p>
        </p:txBody>
      </p:sp>
      <p:sp>
        <p:nvSpPr>
          <p:cNvPr id="56323" name="Rectangle 3"/>
          <p:cNvSpPr>
            <a:spLocks noGrp="1" noChangeArrowheads="1"/>
          </p:cNvSpPr>
          <p:nvPr>
            <p:ph idx="1"/>
          </p:nvPr>
        </p:nvSpPr>
        <p:spPr/>
        <p:txBody>
          <a:bodyPr>
            <a:noAutofit/>
          </a:bodyPr>
          <a:lstStyle/>
          <a:p>
            <a:pPr indent="-396000" eaLnBrk="1" hangingPunct="1">
              <a:spcBef>
                <a:spcPts val="600"/>
              </a:spcBef>
            </a:pPr>
            <a:r>
              <a:rPr lang="el-GR" altLang="el-GR" sz="2400" dirty="0" smtClean="0"/>
              <a:t>Οι πρωτεΐνες (εκτός από τα νουκλεϊνικά οξέα) είναι τα σπουδαιότερα μόρια της ζωής.</a:t>
            </a:r>
          </a:p>
          <a:p>
            <a:pPr indent="-396000" eaLnBrk="1" hangingPunct="1">
              <a:spcBef>
                <a:spcPts val="600"/>
              </a:spcBef>
            </a:pPr>
            <a:r>
              <a:rPr lang="el-GR" altLang="el-GR" sz="2400" dirty="0" smtClean="0"/>
              <a:t>Οι πρωτεΐνες στην μεμβράνη είναι:</a:t>
            </a:r>
          </a:p>
          <a:p>
            <a:pPr marL="857250" lvl="1" indent="-396000">
              <a:spcBef>
                <a:spcPts val="600"/>
              </a:spcBef>
              <a:buFont typeface="+mj-lt"/>
              <a:buAutoNum type="arabicPeriod"/>
            </a:pPr>
            <a:r>
              <a:rPr lang="el-GR" altLang="el-GR" sz="2400" dirty="0" smtClean="0"/>
              <a:t>Ένζυμα.</a:t>
            </a:r>
          </a:p>
          <a:p>
            <a:pPr marL="857250" lvl="1" indent="-396000">
              <a:spcBef>
                <a:spcPts val="600"/>
              </a:spcBef>
              <a:buFont typeface="+mj-lt"/>
              <a:buAutoNum type="arabicPeriod"/>
            </a:pPr>
            <a:r>
              <a:rPr lang="el-GR" altLang="el-GR" sz="2400" dirty="0" smtClean="0"/>
              <a:t>Μεταφορείς.</a:t>
            </a:r>
          </a:p>
          <a:p>
            <a:pPr marL="857250" lvl="1" indent="-396000">
              <a:spcBef>
                <a:spcPts val="600"/>
              </a:spcBef>
              <a:buFont typeface="+mj-lt"/>
              <a:buAutoNum type="arabicPeriod"/>
            </a:pPr>
            <a:r>
              <a:rPr lang="el-GR" altLang="el-GR" sz="2400" dirty="0" smtClean="0"/>
              <a:t>Υποδοχείς.</a:t>
            </a:r>
          </a:p>
          <a:p>
            <a:pPr marL="857250" lvl="1" indent="-396000">
              <a:spcBef>
                <a:spcPts val="600"/>
              </a:spcBef>
              <a:buFont typeface="+mj-lt"/>
              <a:buAutoNum type="arabicPeriod"/>
            </a:pPr>
            <a:r>
              <a:rPr lang="el-GR" altLang="el-GR" sz="2400" dirty="0" smtClean="0"/>
              <a:t>Δομικές	.</a:t>
            </a:r>
          </a:p>
          <a:p>
            <a:pPr marL="857250" lvl="1" indent="-396000">
              <a:spcBef>
                <a:spcPts val="600"/>
              </a:spcBef>
              <a:buFont typeface="+mj-lt"/>
              <a:buAutoNum type="arabicPeriod"/>
            </a:pPr>
            <a:r>
              <a:rPr lang="el-GR" altLang="el-GR" sz="2400" dirty="0" smtClean="0"/>
              <a:t>Συνυφασμένες ή περιφερικές.</a:t>
            </a:r>
          </a:p>
          <a:p>
            <a:pPr marL="857250" lvl="1" indent="-396000">
              <a:spcBef>
                <a:spcPts val="600"/>
              </a:spcBef>
              <a:buFont typeface="+mj-lt"/>
              <a:buAutoNum type="arabicPeriod"/>
            </a:pPr>
            <a:r>
              <a:rPr lang="el-GR" altLang="el-GR" sz="2400" dirty="0" smtClean="0"/>
              <a:t>Μπορεί να βοηθούν κανάλια.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593869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rmAutofit fontScale="90000"/>
          </a:bodyPr>
          <a:lstStyle/>
          <a:p>
            <a:r>
              <a:rPr lang="el-GR" altLang="el-GR" sz="4400" dirty="0" smtClean="0"/>
              <a:t>Κύτταρο - Κοινά οργανίδια στα κύτταρα </a:t>
            </a:r>
            <a:r>
              <a:rPr lang="el-GR" altLang="el-GR" sz="3600" b="0" dirty="0" smtClean="0"/>
              <a:t>(επανάληψη)</a:t>
            </a:r>
            <a:endParaRPr lang="el-GR" sz="3600" b="0" dirty="0"/>
          </a:p>
        </p:txBody>
      </p:sp>
      <p:sp>
        <p:nvSpPr>
          <p:cNvPr id="57347" name="Rectangle 3"/>
          <p:cNvSpPr>
            <a:spLocks noGrp="1" noChangeArrowheads="1"/>
          </p:cNvSpPr>
          <p:nvPr>
            <p:ph idx="1"/>
          </p:nvPr>
        </p:nvSpPr>
        <p:spPr>
          <a:xfrm>
            <a:off x="755576" y="1412776"/>
            <a:ext cx="7931224" cy="4824536"/>
          </a:xfrm>
        </p:spPr>
        <p:txBody>
          <a:bodyPr>
            <a:normAutofit/>
          </a:bodyPr>
          <a:lstStyle/>
          <a:p>
            <a:pPr marL="514350" indent="-514350">
              <a:lnSpc>
                <a:spcPct val="90000"/>
              </a:lnSpc>
              <a:spcBef>
                <a:spcPts val="1200"/>
              </a:spcBef>
              <a:buFont typeface="+mj-lt"/>
              <a:buAutoNum type="arabicPeriod"/>
            </a:pPr>
            <a:r>
              <a:rPr lang="el-GR" altLang="el-GR" sz="2400" dirty="0" smtClean="0"/>
              <a:t>Κυτταρικές μεμβράνες,</a:t>
            </a:r>
          </a:p>
          <a:p>
            <a:pPr marL="514350" indent="-514350" eaLnBrk="1" hangingPunct="1">
              <a:lnSpc>
                <a:spcPct val="90000"/>
              </a:lnSpc>
              <a:spcBef>
                <a:spcPts val="1200"/>
              </a:spcBef>
              <a:buFont typeface="+mj-lt"/>
              <a:buAutoNum type="arabicPeriod"/>
            </a:pPr>
            <a:r>
              <a:rPr lang="el-GR" altLang="el-GR" sz="2400" dirty="0" smtClean="0"/>
              <a:t>Πυρήνας,</a:t>
            </a:r>
          </a:p>
          <a:p>
            <a:pPr marL="514350" indent="-514350" eaLnBrk="1" hangingPunct="1">
              <a:lnSpc>
                <a:spcPct val="90000"/>
              </a:lnSpc>
              <a:spcBef>
                <a:spcPts val="1200"/>
              </a:spcBef>
              <a:buFont typeface="+mj-lt"/>
              <a:buAutoNum type="arabicPeriod"/>
            </a:pPr>
            <a:r>
              <a:rPr lang="el-GR" altLang="el-GR" sz="2400" dirty="0" smtClean="0"/>
              <a:t>Ενδοπλασματικό δίκτυο,</a:t>
            </a:r>
          </a:p>
          <a:p>
            <a:pPr marL="514350" indent="-514350" eaLnBrk="1" hangingPunct="1">
              <a:lnSpc>
                <a:spcPct val="90000"/>
              </a:lnSpc>
              <a:spcBef>
                <a:spcPts val="1200"/>
              </a:spcBef>
              <a:buFont typeface="+mj-lt"/>
              <a:buAutoNum type="arabicPeriod"/>
            </a:pPr>
            <a:r>
              <a:rPr lang="el-GR" altLang="el-GR" sz="2400" dirty="0" smtClean="0"/>
              <a:t>Συσκευή </a:t>
            </a:r>
            <a:r>
              <a:rPr lang="en-US" altLang="el-GR" sz="2400" dirty="0" smtClean="0"/>
              <a:t>Golgi</a:t>
            </a:r>
            <a:r>
              <a:rPr lang="el-GR" altLang="el-GR" sz="2400" dirty="0" smtClean="0"/>
              <a:t>,</a:t>
            </a:r>
          </a:p>
          <a:p>
            <a:pPr marL="514350" indent="-514350" eaLnBrk="1" hangingPunct="1">
              <a:lnSpc>
                <a:spcPct val="90000"/>
              </a:lnSpc>
              <a:spcBef>
                <a:spcPts val="1200"/>
              </a:spcBef>
              <a:buFont typeface="+mj-lt"/>
              <a:buAutoNum type="arabicPeriod"/>
            </a:pPr>
            <a:r>
              <a:rPr lang="el-GR" altLang="el-GR" sz="2400" dirty="0" smtClean="0"/>
              <a:t>Μιτοχόνδρια,</a:t>
            </a:r>
          </a:p>
          <a:p>
            <a:pPr marL="514350" indent="-514350" eaLnBrk="1" hangingPunct="1">
              <a:lnSpc>
                <a:spcPct val="90000"/>
              </a:lnSpc>
              <a:spcBef>
                <a:spcPts val="1200"/>
              </a:spcBef>
              <a:buFont typeface="+mj-lt"/>
              <a:buAutoNum type="arabicPeriod"/>
            </a:pPr>
            <a:r>
              <a:rPr lang="el-GR" altLang="el-GR" sz="2400" dirty="0" smtClean="0"/>
              <a:t>Λυσοσώματα,</a:t>
            </a:r>
          </a:p>
          <a:p>
            <a:pPr marL="514350" indent="-514350" eaLnBrk="1" hangingPunct="1">
              <a:lnSpc>
                <a:spcPct val="90000"/>
              </a:lnSpc>
              <a:spcBef>
                <a:spcPts val="1200"/>
              </a:spcBef>
              <a:buFont typeface="+mj-lt"/>
              <a:buAutoNum type="arabicPeriod"/>
            </a:pPr>
            <a:r>
              <a:rPr lang="el-GR" altLang="el-GR" sz="2400" dirty="0" smtClean="0"/>
              <a:t>Κεντιόλια,</a:t>
            </a:r>
          </a:p>
          <a:p>
            <a:pPr marL="514350" indent="-514350" eaLnBrk="1" hangingPunct="1">
              <a:lnSpc>
                <a:spcPct val="90000"/>
              </a:lnSpc>
              <a:spcBef>
                <a:spcPts val="1200"/>
              </a:spcBef>
              <a:buFont typeface="+mj-lt"/>
              <a:buAutoNum type="arabicPeriod"/>
            </a:pPr>
            <a:r>
              <a:rPr lang="el-GR" altLang="el-GR" sz="2400" dirty="0" smtClean="0"/>
              <a:t>Μικροσωληνίσκοι – Μικροϊνίδια,</a:t>
            </a:r>
          </a:p>
          <a:p>
            <a:pPr marL="514350" indent="-514350" eaLnBrk="1" hangingPunct="1">
              <a:lnSpc>
                <a:spcPct val="90000"/>
              </a:lnSpc>
              <a:spcBef>
                <a:spcPts val="1200"/>
              </a:spcBef>
              <a:buFont typeface="+mj-lt"/>
              <a:buAutoNum type="arabicPeriod"/>
            </a:pPr>
            <a:r>
              <a:rPr lang="el-GR" altLang="el-GR" sz="2400" dirty="0" smtClean="0"/>
              <a:t>Εκκριτικά κοκκία.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37562547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1. Κυτταρική μεμβράνη</a:t>
            </a:r>
            <a:endParaRPr lang="el-GR" dirty="0"/>
          </a:p>
        </p:txBody>
      </p:sp>
      <p:sp>
        <p:nvSpPr>
          <p:cNvPr id="58371" name="Rectangle 3"/>
          <p:cNvSpPr>
            <a:spLocks noGrp="1" noChangeArrowheads="1"/>
          </p:cNvSpPr>
          <p:nvPr>
            <p:ph idx="1"/>
          </p:nvPr>
        </p:nvSpPr>
        <p:spPr/>
        <p:txBody>
          <a:bodyPr>
            <a:normAutofit/>
          </a:bodyPr>
          <a:lstStyle/>
          <a:p>
            <a:pPr marL="0" indent="0" eaLnBrk="1" hangingPunct="1">
              <a:spcBef>
                <a:spcPts val="1200"/>
              </a:spcBef>
              <a:spcAft>
                <a:spcPts val="1800"/>
              </a:spcAft>
              <a:buFontTx/>
              <a:buNone/>
            </a:pPr>
            <a:r>
              <a:rPr lang="el-GR" altLang="el-GR" sz="2400" b="1" dirty="0" smtClean="0"/>
              <a:t>Κυτταρική μεμβράνη </a:t>
            </a:r>
            <a:r>
              <a:rPr lang="el-GR" altLang="el-GR" sz="2400" dirty="0" smtClean="0"/>
              <a:t>(7.5 </a:t>
            </a:r>
            <a:r>
              <a:rPr lang="en-US" altLang="el-GR" sz="2400" dirty="0" smtClean="0"/>
              <a:t>nm</a:t>
            </a:r>
            <a:r>
              <a:rPr lang="el-GR" altLang="el-GR" sz="2400" dirty="0" smtClean="0"/>
              <a:t>) πρωτεΐνες και φωσφολιπίδια.</a:t>
            </a:r>
          </a:p>
          <a:p>
            <a:pPr eaLnBrk="1" hangingPunct="1">
              <a:spcBef>
                <a:spcPts val="1200"/>
              </a:spcBef>
            </a:pPr>
            <a:r>
              <a:rPr lang="el-GR" altLang="el-GR" sz="2400" dirty="0" smtClean="0"/>
              <a:t>πρωτεΐνες, </a:t>
            </a:r>
          </a:p>
          <a:p>
            <a:pPr eaLnBrk="1" hangingPunct="1">
              <a:spcBef>
                <a:spcPts val="1200"/>
              </a:spcBef>
            </a:pPr>
            <a:r>
              <a:rPr lang="en-US" altLang="el-GR" sz="2400" dirty="0" smtClean="0"/>
              <a:t>channels</a:t>
            </a:r>
            <a:r>
              <a:rPr lang="el-GR" altLang="el-GR" sz="2400" dirty="0" smtClean="0"/>
              <a:t>, </a:t>
            </a:r>
            <a:r>
              <a:rPr lang="en-US" altLang="el-GR" sz="2400" dirty="0" smtClean="0"/>
              <a:t>pumps</a:t>
            </a:r>
            <a:r>
              <a:rPr lang="el-GR" altLang="el-GR" sz="2400" dirty="0" smtClean="0"/>
              <a:t>, </a:t>
            </a:r>
            <a:r>
              <a:rPr lang="en-US" altLang="el-GR" sz="2400" dirty="0" smtClean="0"/>
              <a:t>carriers</a:t>
            </a:r>
            <a:r>
              <a:rPr lang="el-GR" altLang="el-GR" sz="2400" dirty="0" smtClean="0"/>
              <a:t>, </a:t>
            </a:r>
            <a:r>
              <a:rPr lang="en-US" altLang="el-GR" sz="2400" dirty="0" smtClean="0"/>
              <a:t>receptors</a:t>
            </a:r>
            <a:r>
              <a:rPr lang="el-GR" altLang="el-GR" sz="2400" dirty="0" smtClean="0"/>
              <a:t>, </a:t>
            </a:r>
            <a:r>
              <a:rPr lang="en-US" altLang="el-GR" sz="2400" dirty="0" smtClean="0"/>
              <a:t>enzymes</a:t>
            </a:r>
            <a:r>
              <a:rPr lang="el-GR" altLang="el-GR" sz="2400" dirty="0" smtClean="0"/>
              <a:t>.</a:t>
            </a:r>
          </a:p>
          <a:p>
            <a:pPr eaLnBrk="1" hangingPunct="1">
              <a:spcBef>
                <a:spcPts val="1200"/>
              </a:spcBef>
              <a:buNone/>
            </a:pPr>
            <a:endParaRPr lang="el-GR" altLang="el-GR" sz="2400" dirty="0" smtClean="0"/>
          </a:p>
          <a:p>
            <a:pPr marL="804863" indent="-444500" eaLnBrk="1" hangingPunct="1">
              <a:spcBef>
                <a:spcPts val="1200"/>
              </a:spcBef>
              <a:buFont typeface="Courier New" panose="02070309020205020404" pitchFamily="49" charset="0"/>
              <a:buChar char="o"/>
            </a:pPr>
            <a:r>
              <a:rPr lang="el-GR" altLang="el-GR" sz="2400" dirty="0" smtClean="0"/>
              <a:t>ημιδιαπερατή, μη στατική, δυναμική,</a:t>
            </a:r>
            <a:endParaRPr lang="en-US" altLang="el-GR" sz="2400" dirty="0" smtClean="0"/>
          </a:p>
          <a:p>
            <a:pPr marL="804863" indent="-444500" eaLnBrk="1" hangingPunct="1">
              <a:spcBef>
                <a:spcPts val="1200"/>
              </a:spcBef>
              <a:buFont typeface="Courier New" panose="02070309020205020404" pitchFamily="49" charset="0"/>
              <a:buChar char="o"/>
            </a:pPr>
            <a:r>
              <a:rPr lang="en-US" altLang="el-GR" sz="2400" dirty="0" smtClean="0"/>
              <a:t>tight junction (</a:t>
            </a:r>
            <a:r>
              <a:rPr lang="el-GR" altLang="el-GR" sz="2400" dirty="0" smtClean="0"/>
              <a:t>συνένωση</a:t>
            </a:r>
            <a:r>
              <a:rPr lang="en-US" altLang="el-GR" sz="2400" dirty="0" smtClean="0"/>
              <a:t>) – fusion</a:t>
            </a:r>
            <a:r>
              <a:rPr lang="el-GR" altLang="el-GR" sz="2400" dirty="0" smtClean="0"/>
              <a:t>,</a:t>
            </a:r>
            <a:endParaRPr lang="en-US" altLang="el-GR" sz="2400" dirty="0" smtClean="0"/>
          </a:p>
          <a:p>
            <a:pPr marL="804863" indent="-444500" eaLnBrk="1" hangingPunct="1">
              <a:spcBef>
                <a:spcPts val="1200"/>
              </a:spcBef>
              <a:buFont typeface="Courier New" panose="02070309020205020404" pitchFamily="49" charset="0"/>
              <a:buChar char="o"/>
            </a:pPr>
            <a:r>
              <a:rPr lang="en-US" altLang="el-GR" sz="2400" dirty="0" smtClean="0"/>
              <a:t>adherens junction (15-35 nm) (</a:t>
            </a:r>
            <a:r>
              <a:rPr lang="el-GR" altLang="el-GR" sz="2400" dirty="0" smtClean="0"/>
              <a:t>δεσμοσώματα</a:t>
            </a:r>
            <a:r>
              <a:rPr lang="en-US" altLang="el-GR" sz="2400" dirty="0" smtClean="0"/>
              <a:t>)</a:t>
            </a:r>
            <a:r>
              <a:rPr lang="el-GR" altLang="el-GR" sz="2400" dirty="0" smtClean="0"/>
              <a:t>,</a:t>
            </a:r>
            <a:endParaRPr lang="en-US" altLang="el-GR" sz="2400" dirty="0" smtClean="0"/>
          </a:p>
          <a:p>
            <a:pPr marL="804863" indent="-444500" eaLnBrk="1" hangingPunct="1">
              <a:spcBef>
                <a:spcPts val="1200"/>
              </a:spcBef>
              <a:buFont typeface="Courier New" panose="02070309020205020404" pitchFamily="49" charset="0"/>
              <a:buChar char="o"/>
            </a:pPr>
            <a:r>
              <a:rPr lang="en-US" altLang="el-GR" sz="2400" dirty="0" smtClean="0"/>
              <a:t>gap function (nexus) (2nm)</a:t>
            </a:r>
            <a:r>
              <a:rPr lang="el-GR" altLang="el-GR" sz="2400" dirty="0" smtClean="0"/>
              <a:t>-ένωση κενού</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5403776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2. Πυρήνας και δομές</a:t>
            </a:r>
            <a:endParaRPr lang="el-GR" dirty="0"/>
          </a:p>
        </p:txBody>
      </p:sp>
      <p:sp>
        <p:nvSpPr>
          <p:cNvPr id="59395" name="Rectangle 3"/>
          <p:cNvSpPr>
            <a:spLocks noGrp="1" noChangeArrowheads="1"/>
          </p:cNvSpPr>
          <p:nvPr>
            <p:ph idx="1"/>
          </p:nvPr>
        </p:nvSpPr>
        <p:spPr/>
        <p:txBody>
          <a:bodyPr>
            <a:normAutofit/>
          </a:bodyPr>
          <a:lstStyle/>
          <a:p>
            <a:pPr eaLnBrk="1" hangingPunct="1">
              <a:buFontTx/>
              <a:buNone/>
            </a:pPr>
            <a:r>
              <a:rPr lang="el-GR" altLang="el-GR" sz="2400" b="1" dirty="0" smtClean="0"/>
              <a:t>Πυρήνας (+ και δομές) </a:t>
            </a:r>
            <a:r>
              <a:rPr lang="el-GR" altLang="el-GR" sz="2400" dirty="0" smtClean="0"/>
              <a:t>στα διαιρετά κύτταρα.</a:t>
            </a:r>
          </a:p>
          <a:p>
            <a:pPr lvl="1">
              <a:buFont typeface="Arial" pitchFamily="34" charset="0"/>
              <a:buChar char="•"/>
            </a:pPr>
            <a:r>
              <a:rPr lang="el-GR" altLang="el-GR" sz="2400" dirty="0" smtClean="0"/>
              <a:t>χρωμοσώματα / (διαίρεση),</a:t>
            </a:r>
          </a:p>
          <a:p>
            <a:pPr lvl="1">
              <a:buFont typeface="Arial" pitchFamily="34" charset="0"/>
              <a:buChar char="•"/>
            </a:pPr>
            <a:r>
              <a:rPr lang="el-GR" altLang="el-GR" sz="2400" dirty="0" smtClean="0"/>
              <a:t>χρωματίνη  (ηρεμία),</a:t>
            </a:r>
          </a:p>
          <a:p>
            <a:pPr lvl="1">
              <a:buFont typeface="Arial" pitchFamily="34" charset="0"/>
              <a:buChar char="•"/>
            </a:pPr>
            <a:r>
              <a:rPr lang="en-US" altLang="el-GR" sz="2400" dirty="0" smtClean="0"/>
              <a:t>DNA</a:t>
            </a:r>
            <a:r>
              <a:rPr lang="el-GR" altLang="el-GR" sz="2400" dirty="0" smtClean="0"/>
              <a:t>,</a:t>
            </a:r>
          </a:p>
          <a:p>
            <a:pPr lvl="1">
              <a:buFont typeface="Arial" pitchFamily="34" charset="0"/>
              <a:buChar char="•"/>
            </a:pPr>
            <a:r>
              <a:rPr lang="el-GR" altLang="el-GR" sz="2400" dirty="0" smtClean="0"/>
              <a:t>Γονίδια (</a:t>
            </a:r>
            <a:r>
              <a:rPr lang="en-US" altLang="el-GR" sz="2400" dirty="0" smtClean="0"/>
              <a:t>genes</a:t>
            </a:r>
            <a:r>
              <a:rPr lang="el-GR" altLang="el-GR" sz="2400" dirty="0" smtClean="0"/>
              <a:t>).</a:t>
            </a:r>
          </a:p>
          <a:p>
            <a:pPr lvl="1">
              <a:buNone/>
            </a:pPr>
            <a:endParaRPr lang="el-GR" altLang="el-GR" sz="2400" dirty="0" smtClean="0"/>
          </a:p>
          <a:p>
            <a:pPr lvl="1">
              <a:buNone/>
            </a:pPr>
            <a:endParaRPr lang="el-GR" altLang="el-GR" sz="2400" dirty="0" smtClean="0"/>
          </a:p>
          <a:p>
            <a:pPr lvl="1">
              <a:buFont typeface="Arial" pitchFamily="34" charset="0"/>
              <a:buChar char="•"/>
            </a:pPr>
            <a:r>
              <a:rPr lang="el-GR" altLang="el-GR" sz="2400" b="1" dirty="0" smtClean="0"/>
              <a:t>πυρηνίσκος </a:t>
            </a:r>
            <a:r>
              <a:rPr lang="el-GR" altLang="el-GR" sz="2400" dirty="0" smtClean="0"/>
              <a:t>– </a:t>
            </a:r>
            <a:r>
              <a:rPr lang="en-US" altLang="el-GR" sz="2400" dirty="0" smtClean="0"/>
              <a:t>RNA</a:t>
            </a:r>
            <a:r>
              <a:rPr lang="el-GR" altLang="el-GR" sz="2400" dirty="0" smtClean="0"/>
              <a:t>,</a:t>
            </a:r>
          </a:p>
          <a:p>
            <a:pPr lvl="1">
              <a:buFont typeface="Arial" pitchFamily="34" charset="0"/>
              <a:buChar char="•"/>
            </a:pPr>
            <a:r>
              <a:rPr lang="el-GR" altLang="el-GR" sz="2400" dirty="0" smtClean="0"/>
              <a:t>πυρηνική μεμβράνη - διπλή ημιδιαπερατή- αναδιπλώσεις- πόροι.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3442444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r>
              <a:rPr lang="el-GR" altLang="el-GR" b="1" dirty="0" smtClean="0"/>
              <a:t>Επιστημονική πρόοδος</a:t>
            </a:r>
            <a:endParaRPr lang="el-GR" altLang="el-GR" sz="3200" dirty="0" smtClean="0"/>
          </a:p>
        </p:txBody>
      </p:sp>
      <p:sp>
        <p:nvSpPr>
          <p:cNvPr id="7171" name="Rectangle 3"/>
          <p:cNvSpPr>
            <a:spLocks noGrp="1" noChangeArrowheads="1"/>
          </p:cNvSpPr>
          <p:nvPr>
            <p:ph idx="1"/>
          </p:nvPr>
        </p:nvSpPr>
        <p:spPr/>
        <p:txBody>
          <a:bodyPr>
            <a:normAutofit/>
          </a:bodyPr>
          <a:lstStyle/>
          <a:p>
            <a:pPr eaLnBrk="1" hangingPunct="1">
              <a:lnSpc>
                <a:spcPct val="120000"/>
              </a:lnSpc>
              <a:spcBef>
                <a:spcPts val="1200"/>
              </a:spcBef>
            </a:pPr>
            <a:r>
              <a:rPr lang="el-GR" altLang="el-GR" sz="2400" dirty="0" smtClean="0"/>
              <a:t>Τα τελευταία χρόνια με την εξέλιξη του</a:t>
            </a:r>
            <a:r>
              <a:rPr lang="el-GR" altLang="el-GR" sz="2400" b="1" dirty="0" smtClean="0"/>
              <a:t> ηλεκτρονικού</a:t>
            </a:r>
            <a:r>
              <a:rPr lang="el-GR" altLang="el-GR" sz="2400" dirty="0" smtClean="0"/>
              <a:t> μικροσκοπίου, την μελέτη των</a:t>
            </a:r>
            <a:r>
              <a:rPr lang="el-GR" altLang="el-GR" sz="2400" b="1" dirty="0" smtClean="0"/>
              <a:t> υποδοχέων, </a:t>
            </a:r>
            <a:r>
              <a:rPr lang="el-GR" altLang="el-GR" sz="2400" dirty="0" smtClean="0"/>
              <a:t>την ανακάλυψη της δομής και της λειτουργίας του </a:t>
            </a:r>
            <a:r>
              <a:rPr lang="en-US" altLang="el-GR" sz="2400" b="1" dirty="0" smtClean="0"/>
              <a:t>DNA</a:t>
            </a:r>
            <a:r>
              <a:rPr lang="el-GR" altLang="el-GR" sz="2400" dirty="0" smtClean="0"/>
              <a:t> καθώς και τις προόδους της </a:t>
            </a:r>
            <a:r>
              <a:rPr lang="el-GR" altLang="el-GR" sz="2400" b="1" dirty="0" smtClean="0"/>
              <a:t>μοριακής βιολογίας</a:t>
            </a:r>
            <a:r>
              <a:rPr lang="el-GR" altLang="el-GR" sz="2400" dirty="0" smtClean="0"/>
              <a:t> έχει αυξηθεί και η κατανόηση της δομής και της λειτουργίας του κυττάρου.</a:t>
            </a:r>
          </a:p>
          <a:p>
            <a:pPr eaLnBrk="1" hangingPunct="1">
              <a:lnSpc>
                <a:spcPct val="120000"/>
              </a:lnSpc>
              <a:spcBef>
                <a:spcPts val="1200"/>
              </a:spcBef>
            </a:pPr>
            <a:r>
              <a:rPr lang="el-GR" altLang="el-GR" sz="2400" dirty="0" smtClean="0"/>
              <a:t>Η εξειδίκευση των κυττάρων στα όργανα των ανωτέρων οργανισμών είναι τόσο μεγάλη ώστε κανένα κύτταρο δεν μπορεί να θεωρηθεί «τυπικό» για όλα τα κύτταρα του σώματος.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5276962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3. Ενδοπλασματικό Δίκτυο</a:t>
            </a:r>
            <a:endParaRPr lang="el-GR" dirty="0"/>
          </a:p>
        </p:txBody>
      </p:sp>
      <p:sp>
        <p:nvSpPr>
          <p:cNvPr id="60419" name="Rectangle 3"/>
          <p:cNvSpPr>
            <a:spLocks noGrp="1" noChangeArrowheads="1"/>
          </p:cNvSpPr>
          <p:nvPr>
            <p:ph idx="1"/>
          </p:nvPr>
        </p:nvSpPr>
        <p:spPr/>
        <p:txBody>
          <a:bodyPr>
            <a:normAutofit/>
          </a:bodyPr>
          <a:lstStyle/>
          <a:p>
            <a:pPr marL="450850" indent="-450850" eaLnBrk="1" hangingPunct="1">
              <a:spcBef>
                <a:spcPts val="1200"/>
              </a:spcBef>
              <a:buFont typeface="+mj-lt"/>
              <a:buAutoNum type="arabicPeriod"/>
            </a:pPr>
            <a:r>
              <a:rPr lang="el-GR" altLang="el-GR" sz="2400" b="1" dirty="0" smtClean="0"/>
              <a:t>Τραχύ</a:t>
            </a:r>
            <a:r>
              <a:rPr lang="el-GR" altLang="el-GR" sz="2400" dirty="0" smtClean="0"/>
              <a:t> - ριβοσσώματα – σύνθεση,</a:t>
            </a:r>
          </a:p>
          <a:p>
            <a:pPr marL="914400" lvl="1" indent="-514350">
              <a:spcBef>
                <a:spcPts val="1200"/>
              </a:spcBef>
              <a:buNone/>
            </a:pPr>
            <a:r>
              <a:rPr lang="el-GR" altLang="el-GR" sz="2400" dirty="0" smtClean="0"/>
              <a:t>(65% </a:t>
            </a:r>
            <a:r>
              <a:rPr lang="en-US" altLang="el-GR" sz="2400" dirty="0" smtClean="0"/>
              <a:t>RNA</a:t>
            </a:r>
            <a:r>
              <a:rPr lang="el-GR" altLang="el-GR" sz="2400" dirty="0" smtClean="0"/>
              <a:t>/35% πρωτεΐνη),</a:t>
            </a:r>
          </a:p>
          <a:p>
            <a:pPr marL="914400" lvl="1" indent="-514350">
              <a:spcBef>
                <a:spcPts val="1200"/>
              </a:spcBef>
              <a:buNone/>
            </a:pPr>
            <a:r>
              <a:rPr lang="el-GR" altLang="el-GR" sz="2400" dirty="0" smtClean="0"/>
              <a:t>(50</a:t>
            </a:r>
            <a:r>
              <a:rPr lang="en-US" altLang="el-GR" sz="2400" dirty="0" smtClean="0"/>
              <a:t>S</a:t>
            </a:r>
            <a:r>
              <a:rPr lang="el-GR" altLang="el-GR" sz="2400" dirty="0" smtClean="0"/>
              <a:t>/30</a:t>
            </a:r>
            <a:r>
              <a:rPr lang="en-US" altLang="el-GR" sz="2400" dirty="0" smtClean="0"/>
              <a:t>S</a:t>
            </a:r>
            <a:r>
              <a:rPr lang="el-GR" altLang="el-GR" sz="2400" dirty="0" smtClean="0"/>
              <a:t>) υπομονάδα,</a:t>
            </a:r>
          </a:p>
          <a:p>
            <a:pPr marL="914400" lvl="1" indent="-514350">
              <a:spcBef>
                <a:spcPts val="1200"/>
              </a:spcBef>
              <a:buNone/>
            </a:pPr>
            <a:r>
              <a:rPr lang="el-GR" altLang="el-GR" sz="2400" dirty="0" smtClean="0"/>
              <a:t>Πρωτεϊνοσύνθεση</a:t>
            </a:r>
          </a:p>
          <a:p>
            <a:pPr marL="450850" indent="-450850" eaLnBrk="1" hangingPunct="1">
              <a:spcBef>
                <a:spcPts val="1200"/>
              </a:spcBef>
              <a:buFont typeface="+mj-lt"/>
              <a:buAutoNum type="arabicPeriod" startAt="2"/>
            </a:pPr>
            <a:r>
              <a:rPr lang="el-GR" altLang="el-GR" sz="2400" b="1" dirty="0" smtClean="0"/>
              <a:t>Λείο</a:t>
            </a:r>
            <a:r>
              <a:rPr lang="el-GR" altLang="el-GR" sz="2400" dirty="0" smtClean="0"/>
              <a:t> - στεροειδείς ουσίες,</a:t>
            </a:r>
          </a:p>
          <a:p>
            <a:pPr marL="914400" lvl="1" indent="-514350">
              <a:spcBef>
                <a:spcPts val="1200"/>
              </a:spcBef>
              <a:buNone/>
            </a:pPr>
            <a:r>
              <a:rPr lang="el-GR" altLang="el-GR" sz="2400" dirty="0" smtClean="0"/>
              <a:t>Αποτοξίνωση.				</a:t>
            </a:r>
          </a:p>
          <a:p>
            <a:pPr marL="450850" indent="-450850" eaLnBrk="1" hangingPunct="1">
              <a:spcBef>
                <a:spcPts val="1200"/>
              </a:spcBef>
              <a:buFont typeface="+mj-lt"/>
              <a:buAutoNum type="arabicPeriod" startAt="3"/>
            </a:pPr>
            <a:r>
              <a:rPr lang="el-GR" altLang="el-GR" sz="2400" b="1" dirty="0" smtClean="0"/>
              <a:t>Σαρκοπλασματικό</a:t>
            </a:r>
            <a:r>
              <a:rPr lang="el-GR" altLang="el-GR" sz="2400" dirty="0" smtClean="0"/>
              <a:t> </a:t>
            </a:r>
            <a:r>
              <a:rPr lang="el-GR" altLang="el-GR" sz="2400" dirty="0" smtClean="0">
                <a:sym typeface="Symbol" pitchFamily="18" charset="2"/>
              </a:rPr>
              <a:t></a:t>
            </a:r>
            <a:r>
              <a:rPr lang="el-GR" altLang="el-GR" sz="2400" dirty="0" smtClean="0"/>
              <a:t> Μύες.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24724724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 4. Συσκευή </a:t>
            </a:r>
            <a:r>
              <a:rPr lang="en-US" altLang="el-GR" dirty="0" smtClean="0"/>
              <a:t>Golgi</a:t>
            </a:r>
            <a:endParaRPr lang="el-GR" dirty="0"/>
          </a:p>
        </p:txBody>
      </p:sp>
      <p:sp>
        <p:nvSpPr>
          <p:cNvPr id="61443" name="Rectangle 3"/>
          <p:cNvSpPr>
            <a:spLocks noGrp="1" noChangeArrowheads="1"/>
          </p:cNvSpPr>
          <p:nvPr>
            <p:ph idx="1"/>
          </p:nvPr>
        </p:nvSpPr>
        <p:spPr>
          <a:xfrm>
            <a:off x="827584" y="1196752"/>
            <a:ext cx="6336704" cy="5040560"/>
          </a:xfrm>
        </p:spPr>
        <p:txBody>
          <a:bodyPr>
            <a:normAutofit/>
          </a:bodyPr>
          <a:lstStyle/>
          <a:p>
            <a:pPr defTabSz="790575" eaLnBrk="1" hangingPunct="1">
              <a:lnSpc>
                <a:spcPct val="120000"/>
              </a:lnSpc>
              <a:spcBef>
                <a:spcPts val="1200"/>
              </a:spcBef>
              <a:spcAft>
                <a:spcPts val="1800"/>
              </a:spcAft>
              <a:buFontTx/>
              <a:buNone/>
            </a:pPr>
            <a:r>
              <a:rPr lang="el-GR" altLang="el-GR" sz="2600" dirty="0" smtClean="0"/>
              <a:t>Κοντά στον πυρήνα / </a:t>
            </a:r>
            <a:r>
              <a:rPr lang="en-US" altLang="el-GR" sz="2600" dirty="0" smtClean="0"/>
              <a:t>polarized cis</a:t>
            </a:r>
            <a:r>
              <a:rPr lang="el-GR" altLang="el-GR" sz="2600" dirty="0" smtClean="0"/>
              <a:t>/</a:t>
            </a:r>
            <a:r>
              <a:rPr lang="en-US" altLang="el-GR" sz="2600" dirty="0" smtClean="0"/>
              <a:t>trans</a:t>
            </a:r>
            <a:endParaRPr lang="el-GR" altLang="el-GR" sz="2400" dirty="0" smtClean="0"/>
          </a:p>
          <a:p>
            <a:pPr>
              <a:lnSpc>
                <a:spcPct val="120000"/>
              </a:lnSpc>
              <a:spcBef>
                <a:spcPts val="1200"/>
              </a:spcBef>
            </a:pPr>
            <a:r>
              <a:rPr lang="el-GR" altLang="el-GR" sz="2400" dirty="0" smtClean="0"/>
              <a:t>«πακετάρει» πρωτεΐνες,</a:t>
            </a:r>
          </a:p>
          <a:p>
            <a:pPr>
              <a:lnSpc>
                <a:spcPct val="120000"/>
              </a:lnSpc>
              <a:spcBef>
                <a:spcPts val="1200"/>
              </a:spcBef>
            </a:pPr>
            <a:r>
              <a:rPr lang="el-GR" altLang="el-GR" sz="2400" dirty="0" smtClean="0"/>
              <a:t>παράγει εκκριτικά κοκκία,</a:t>
            </a:r>
          </a:p>
          <a:p>
            <a:pPr>
              <a:lnSpc>
                <a:spcPct val="120000"/>
              </a:lnSpc>
              <a:spcBef>
                <a:spcPts val="1200"/>
              </a:spcBef>
            </a:pPr>
            <a:r>
              <a:rPr lang="el-GR" altLang="el-GR" sz="2400" dirty="0" smtClean="0"/>
              <a:t>παράγει λυσοσσώματα,</a:t>
            </a:r>
          </a:p>
          <a:p>
            <a:pPr>
              <a:lnSpc>
                <a:spcPct val="120000"/>
              </a:lnSpc>
              <a:spcBef>
                <a:spcPts val="1200"/>
              </a:spcBef>
            </a:pPr>
            <a:r>
              <a:rPr lang="el-GR" altLang="el-GR" sz="2400" dirty="0" smtClean="0"/>
              <a:t>παράγει - προσθέτει υδατάνθρακα στις πρωτεΐνες </a:t>
            </a:r>
            <a:r>
              <a:rPr lang="el-GR" altLang="el-GR" sz="2400" dirty="0" smtClean="0">
                <a:sym typeface="Symbol" pitchFamily="18" charset="2"/>
              </a:rPr>
              <a:t></a:t>
            </a:r>
            <a:r>
              <a:rPr lang="el-GR" altLang="el-GR" sz="2400" dirty="0" smtClean="0"/>
              <a:t> γλυκοπρωτεΐνες.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19221437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5. Μιτοχόνδρια</a:t>
            </a:r>
            <a:endParaRPr lang="el-GR" dirty="0"/>
          </a:p>
        </p:txBody>
      </p:sp>
      <p:sp>
        <p:nvSpPr>
          <p:cNvPr id="62467" name="Rectangle 3"/>
          <p:cNvSpPr>
            <a:spLocks noGrp="1" noChangeArrowheads="1"/>
          </p:cNvSpPr>
          <p:nvPr>
            <p:ph idx="1"/>
          </p:nvPr>
        </p:nvSpPr>
        <p:spPr/>
        <p:txBody>
          <a:bodyPr>
            <a:normAutofit/>
          </a:bodyPr>
          <a:lstStyle/>
          <a:p>
            <a:pPr marL="0" indent="0" eaLnBrk="1" hangingPunct="1">
              <a:buFontTx/>
              <a:buNone/>
            </a:pPr>
            <a:r>
              <a:rPr lang="el-GR" altLang="el-GR" sz="2400" b="1" dirty="0" smtClean="0"/>
              <a:t>Μιτοχόνδρια</a:t>
            </a:r>
            <a:r>
              <a:rPr lang="el-GR" altLang="el-GR" sz="2400" dirty="0" smtClean="0"/>
              <a:t> : λουκάνικο, πτυχές }  - αναπνευστικά ένζυμα.</a:t>
            </a:r>
          </a:p>
          <a:p>
            <a:pPr eaLnBrk="1" hangingPunct="1"/>
            <a:endParaRPr lang="el-GR" altLang="el-GR" sz="2400" dirty="0" smtClean="0"/>
          </a:p>
          <a:p>
            <a:pPr eaLnBrk="1" hangingPunct="1"/>
            <a:r>
              <a:rPr lang="el-GR" altLang="el-GR" sz="2400" dirty="0" smtClean="0"/>
              <a:t>εξωτερική μεμβράνη - ένζυμα οξειδώσεων.</a:t>
            </a:r>
          </a:p>
          <a:p>
            <a:pPr eaLnBrk="1" hangingPunct="1"/>
            <a:r>
              <a:rPr lang="el-GR" altLang="el-GR" sz="2400" dirty="0" smtClean="0"/>
              <a:t>εσωτερική μεμβράνη - ένζυμα κιτρικού κύκλου.</a:t>
            </a:r>
          </a:p>
          <a:p>
            <a:pPr eaLnBrk="1" hangingPunct="1">
              <a:buFontTx/>
              <a:buNone/>
            </a:pPr>
            <a:endParaRPr lang="el-GR" altLang="el-GR" sz="2400" dirty="0" smtClean="0"/>
          </a:p>
          <a:p>
            <a:pPr marL="722313" indent="-361950" eaLnBrk="1" hangingPunct="1">
              <a:buFont typeface="Courier New" panose="02070309020205020404" pitchFamily="49" charset="0"/>
              <a:buChar char="o"/>
            </a:pPr>
            <a:r>
              <a:rPr lang="el-GR" altLang="el-GR" sz="2400" dirty="0" smtClean="0"/>
              <a:t>οξειδωτική φωσφορυλίωση.</a:t>
            </a:r>
          </a:p>
          <a:p>
            <a:pPr marL="722313" indent="-361950" eaLnBrk="1" hangingPunct="1">
              <a:buFont typeface="Courier New" panose="02070309020205020404" pitchFamily="49" charset="0"/>
              <a:buChar char="o"/>
            </a:pPr>
            <a:r>
              <a:rPr lang="el-GR" altLang="el-GR" sz="2400" dirty="0" smtClean="0"/>
              <a:t>ΑΤΡ = πηγή ενέργειας.</a:t>
            </a:r>
          </a:p>
          <a:p>
            <a:pPr marL="722313" indent="-361950" eaLnBrk="1" hangingPunct="1">
              <a:buFont typeface="Courier New" panose="02070309020205020404" pitchFamily="49" charset="0"/>
              <a:buChar char="o"/>
            </a:pPr>
            <a:r>
              <a:rPr lang="en-US" altLang="el-GR" sz="2400" dirty="0" smtClean="0"/>
              <a:t>DNA</a:t>
            </a:r>
            <a:r>
              <a:rPr lang="el-GR" altLang="el-GR" sz="2400" dirty="0" smtClean="0"/>
              <a:t> (μιτοχονδρίων)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25252643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6. Λυσοσώματα</a:t>
            </a:r>
            <a:endParaRPr lang="el-GR" dirty="0"/>
          </a:p>
        </p:txBody>
      </p:sp>
      <p:sp>
        <p:nvSpPr>
          <p:cNvPr id="63491" name="Rectangle 3"/>
          <p:cNvSpPr>
            <a:spLocks noGrp="1" noChangeArrowheads="1"/>
          </p:cNvSpPr>
          <p:nvPr>
            <p:ph idx="1"/>
          </p:nvPr>
        </p:nvSpPr>
        <p:spPr/>
        <p:txBody>
          <a:bodyPr>
            <a:normAutofit/>
          </a:bodyPr>
          <a:lstStyle/>
          <a:p>
            <a:pPr eaLnBrk="1" hangingPunct="1">
              <a:lnSpc>
                <a:spcPct val="150000"/>
              </a:lnSpc>
              <a:spcBef>
                <a:spcPts val="1200"/>
              </a:spcBef>
              <a:buFontTx/>
              <a:buNone/>
            </a:pPr>
            <a:r>
              <a:rPr lang="el-GR" altLang="el-GR" sz="2400" b="1" smtClean="0"/>
              <a:t>Λυσοσώματα </a:t>
            </a:r>
            <a:r>
              <a:rPr lang="el-GR" altLang="el-GR" sz="2400" b="1" dirty="0" smtClean="0"/>
              <a:t>: </a:t>
            </a:r>
            <a:r>
              <a:rPr lang="el-GR" altLang="el-GR" sz="2400" dirty="0" smtClean="0"/>
              <a:t>Το γαστρεντερικό σύστημα του κυττάρου.</a:t>
            </a:r>
          </a:p>
          <a:p>
            <a:pPr>
              <a:lnSpc>
                <a:spcPct val="150000"/>
              </a:lnSpc>
              <a:spcBef>
                <a:spcPts val="1200"/>
              </a:spcBef>
            </a:pPr>
            <a:r>
              <a:rPr lang="el-GR" altLang="el-GR" sz="2400" dirty="0" smtClean="0"/>
              <a:t>Πέψη κυτταρικών </a:t>
            </a:r>
            <a:r>
              <a:rPr lang="el-GR" altLang="el-GR" sz="2400" b="1" dirty="0" smtClean="0"/>
              <a:t>(αυτοφαγοκυτταρικά) </a:t>
            </a:r>
            <a:r>
              <a:rPr lang="el-GR" altLang="el-GR" sz="2400" dirty="0" smtClean="0"/>
              <a:t>ή εξωγενών ουσιών </a:t>
            </a:r>
            <a:r>
              <a:rPr lang="el-GR" altLang="el-GR" sz="2400" b="1" dirty="0" smtClean="0"/>
              <a:t>(ετεροφαγοκυτταρικά) </a:t>
            </a:r>
            <a:r>
              <a:rPr lang="el-GR" altLang="el-GR" sz="2400" dirty="0" smtClean="0"/>
              <a:t>π.χ. βακτηρίδια.</a:t>
            </a:r>
          </a:p>
          <a:p>
            <a:pPr eaLnBrk="1" hangingPunct="1">
              <a:lnSpc>
                <a:spcPct val="150000"/>
              </a:lnSpc>
              <a:spcBef>
                <a:spcPts val="1200"/>
              </a:spcBef>
            </a:pPr>
            <a:r>
              <a:rPr lang="el-GR" altLang="el-GR" sz="2400" dirty="0" smtClean="0"/>
              <a:t>Στον θάνατο του κυττάρου  - αυτολύει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26338249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7. Κεντριόλια</a:t>
            </a:r>
            <a:endParaRPr lang="el-GR" dirty="0"/>
          </a:p>
        </p:txBody>
      </p:sp>
      <p:sp>
        <p:nvSpPr>
          <p:cNvPr id="64515" name="Rectangle 3"/>
          <p:cNvSpPr>
            <a:spLocks noGrp="1" noChangeArrowheads="1"/>
          </p:cNvSpPr>
          <p:nvPr>
            <p:ph idx="1"/>
          </p:nvPr>
        </p:nvSpPr>
        <p:spPr>
          <a:xfrm>
            <a:off x="457200" y="1340768"/>
            <a:ext cx="8229600" cy="4896544"/>
          </a:xfrm>
        </p:spPr>
        <p:txBody>
          <a:bodyPr>
            <a:normAutofit/>
          </a:bodyPr>
          <a:lstStyle/>
          <a:p>
            <a:pPr>
              <a:spcBef>
                <a:spcPts val="1800"/>
              </a:spcBef>
            </a:pPr>
            <a:r>
              <a:rPr lang="el-GR" altLang="el-GR" sz="2400" dirty="0" smtClean="0"/>
              <a:t> 2 κοντοί κύλινδροι σε γωνία.</a:t>
            </a:r>
          </a:p>
          <a:p>
            <a:pPr eaLnBrk="1" hangingPunct="1">
              <a:spcBef>
                <a:spcPts val="1800"/>
              </a:spcBef>
            </a:pPr>
            <a:r>
              <a:rPr lang="el-GR" altLang="el-GR" sz="2400" dirty="0" smtClean="0"/>
              <a:t>Διπλασιάζονται στην διαίρεση.</a:t>
            </a:r>
          </a:p>
          <a:p>
            <a:pPr eaLnBrk="1" hangingPunct="1">
              <a:spcBef>
                <a:spcPts val="1800"/>
              </a:spcBef>
            </a:pPr>
            <a:r>
              <a:rPr lang="el-GR" altLang="el-GR" sz="2400" dirty="0" smtClean="0"/>
              <a:t>Έλκουν τα χρωμοσώματα.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11071973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8. Μικροϊνίδια</a:t>
            </a:r>
            <a:endParaRPr lang="el-GR" dirty="0"/>
          </a:p>
        </p:txBody>
      </p:sp>
      <p:sp>
        <p:nvSpPr>
          <p:cNvPr id="65539" name="Rectangle 3"/>
          <p:cNvSpPr>
            <a:spLocks noGrp="1" noChangeArrowheads="1"/>
          </p:cNvSpPr>
          <p:nvPr>
            <p:ph idx="1"/>
          </p:nvPr>
        </p:nvSpPr>
        <p:spPr/>
        <p:txBody>
          <a:bodyPr>
            <a:normAutofit/>
          </a:bodyPr>
          <a:lstStyle/>
          <a:p>
            <a:pPr eaLnBrk="1" hangingPunct="1">
              <a:spcBef>
                <a:spcPts val="1200"/>
              </a:spcBef>
              <a:buNone/>
            </a:pPr>
            <a:r>
              <a:rPr lang="el-GR" altLang="el-GR" sz="2400" b="1" dirty="0" smtClean="0"/>
              <a:t>Μικροϊνίδια : </a:t>
            </a:r>
            <a:r>
              <a:rPr lang="el-GR" altLang="el-GR" sz="2400" dirty="0" smtClean="0"/>
              <a:t>στερεές δομές δ = 4-6 </a:t>
            </a:r>
            <a:r>
              <a:rPr lang="en-US" altLang="el-GR" sz="2400" dirty="0" smtClean="0"/>
              <a:t>nm</a:t>
            </a:r>
            <a:r>
              <a:rPr lang="el-GR" altLang="el-GR" sz="2400" dirty="0" smtClean="0"/>
              <a:t>, κίνηση</a:t>
            </a:r>
            <a:endParaRPr lang="en-US" altLang="el-GR" sz="2400" dirty="0" smtClean="0"/>
          </a:p>
          <a:p>
            <a:pPr eaLnBrk="1" hangingPunct="1">
              <a:spcBef>
                <a:spcPts val="1200"/>
              </a:spcBef>
              <a:buFontTx/>
              <a:buNone/>
            </a:pPr>
            <a:endParaRPr lang="el-GR" altLang="el-GR" sz="2400" dirty="0" smtClean="0"/>
          </a:p>
          <a:p>
            <a:pPr eaLnBrk="1" hangingPunct="1">
              <a:spcBef>
                <a:spcPts val="1200"/>
              </a:spcBef>
              <a:buNone/>
            </a:pPr>
            <a:r>
              <a:rPr lang="el-GR" altLang="el-GR" sz="2400" dirty="0" smtClean="0"/>
              <a:t>* </a:t>
            </a:r>
            <a:r>
              <a:rPr lang="el-GR" altLang="el-GR" sz="2400" b="1" dirty="0" smtClean="0"/>
              <a:t>Μικροσωληνίσκοι</a:t>
            </a:r>
            <a:r>
              <a:rPr lang="el-GR" altLang="el-GR" sz="2400" dirty="0" smtClean="0"/>
              <a:t> - ακτίνη (</a:t>
            </a:r>
            <a:r>
              <a:rPr lang="en-US" altLang="el-GR" sz="2400" dirty="0" smtClean="0"/>
              <a:t>G</a:t>
            </a:r>
            <a:r>
              <a:rPr lang="el-GR" altLang="el-GR" sz="2400" dirty="0" smtClean="0"/>
              <a:t>-ακτίνη  </a:t>
            </a:r>
            <a:r>
              <a:rPr lang="en-US" altLang="el-GR" sz="2400" dirty="0" smtClean="0"/>
              <a:t>F</a:t>
            </a:r>
            <a:r>
              <a:rPr lang="el-GR" altLang="el-GR" sz="2400" dirty="0" smtClean="0"/>
              <a:t>-ακτίνη)</a:t>
            </a:r>
          </a:p>
          <a:p>
            <a:pPr eaLnBrk="1" hangingPunct="1">
              <a:spcBef>
                <a:spcPts val="1200"/>
              </a:spcBef>
            </a:pPr>
            <a:r>
              <a:rPr lang="el-GR" altLang="el-GR" sz="2400" dirty="0" smtClean="0"/>
              <a:t>μυοσίνη (Ι),</a:t>
            </a:r>
          </a:p>
          <a:p>
            <a:pPr eaLnBrk="1" hangingPunct="1">
              <a:spcBef>
                <a:spcPts val="1200"/>
              </a:spcBef>
            </a:pPr>
            <a:r>
              <a:rPr lang="el-GR" altLang="el-GR" sz="2400" dirty="0" smtClean="0"/>
              <a:t>α, </a:t>
            </a:r>
            <a:r>
              <a:rPr lang="en-US" altLang="el-GR" sz="2400" dirty="0" smtClean="0"/>
              <a:t>b</a:t>
            </a:r>
            <a:r>
              <a:rPr lang="el-GR" altLang="el-GR" sz="2400" dirty="0" smtClean="0"/>
              <a:t>, γ </a:t>
            </a:r>
            <a:r>
              <a:rPr lang="en-US" altLang="el-GR" sz="2400" dirty="0" smtClean="0"/>
              <a:t>tubulin</a:t>
            </a:r>
            <a:r>
              <a:rPr lang="el-GR" altLang="el-GR" sz="2400" dirty="0" smtClean="0"/>
              <a:t>,</a:t>
            </a:r>
          </a:p>
          <a:p>
            <a:pPr eaLnBrk="1" hangingPunct="1">
              <a:spcBef>
                <a:spcPts val="1200"/>
              </a:spcBef>
            </a:pPr>
            <a:r>
              <a:rPr lang="el-GR" altLang="el-GR" sz="2400" dirty="0" smtClean="0"/>
              <a:t>μακριές, κενές δομές δ = 25 </a:t>
            </a:r>
            <a:r>
              <a:rPr lang="en-US" altLang="el-GR" sz="2400" dirty="0" smtClean="0"/>
              <a:t>nm</a:t>
            </a:r>
            <a:r>
              <a:rPr lang="el-GR" altLang="el-GR" sz="2400" dirty="0" smtClean="0"/>
              <a:t>,</a:t>
            </a:r>
          </a:p>
          <a:p>
            <a:pPr eaLnBrk="1" hangingPunct="1">
              <a:spcBef>
                <a:spcPts val="1200"/>
              </a:spcBef>
            </a:pPr>
            <a:r>
              <a:rPr lang="el-GR" altLang="el-GR" sz="2400" dirty="0" smtClean="0"/>
              <a:t>Στις μιτωτικές ατράκτους, στην κυτταρική διαίρεση, στους νευράξονες,</a:t>
            </a:r>
          </a:p>
          <a:p>
            <a:pPr eaLnBrk="1" hangingPunct="1">
              <a:spcBef>
                <a:spcPts val="1200"/>
              </a:spcBef>
            </a:pPr>
            <a:r>
              <a:rPr lang="el-GR" altLang="el-GR" sz="2400" dirty="0" smtClean="0"/>
              <a:t>δομική ισορροπία.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42704510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9.Εκκριτικά κοκκία</a:t>
            </a:r>
            <a:endParaRPr lang="el-GR" dirty="0"/>
          </a:p>
        </p:txBody>
      </p:sp>
      <p:sp>
        <p:nvSpPr>
          <p:cNvPr id="66563" name="Rectangle 3"/>
          <p:cNvSpPr>
            <a:spLocks noGrp="1" noChangeArrowheads="1"/>
          </p:cNvSpPr>
          <p:nvPr>
            <p:ph idx="1"/>
          </p:nvPr>
        </p:nvSpPr>
        <p:spPr>
          <a:xfrm>
            <a:off x="5264870" y="1556792"/>
            <a:ext cx="3879130" cy="4680520"/>
          </a:xfrm>
        </p:spPr>
        <p:txBody>
          <a:bodyPr>
            <a:noAutofit/>
          </a:bodyPr>
          <a:lstStyle/>
          <a:p>
            <a:pPr>
              <a:lnSpc>
                <a:spcPct val="130000"/>
              </a:lnSpc>
            </a:pPr>
            <a:r>
              <a:rPr lang="el-GR" altLang="el-GR" sz="2600" b="1" dirty="0" smtClean="0"/>
              <a:t>Εκκριτικά κοκκία </a:t>
            </a:r>
            <a:r>
              <a:rPr lang="el-GR" altLang="el-GR" sz="2600" dirty="0" smtClean="0"/>
              <a:t>με πρωτεΐνες που έχει συσκευάσει το κύτταρο, έτοιμα να βγουν με εξωκυττάρωση.</a:t>
            </a:r>
          </a:p>
        </p:txBody>
      </p:sp>
      <p:pic>
        <p:nvPicPr>
          <p:cNvPr id="1026" name="Picture 2" descr="http://www.earlypregnancy.org/EPBM/EPBM%20VI/Vol.%20VI,%20Num%201/EPBM1320Fig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1484784"/>
            <a:ext cx="4869334" cy="43090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544203" y="5805584"/>
            <a:ext cx="4572000" cy="276999"/>
          </a:xfrm>
          <a:prstGeom prst="rect">
            <a:avLst/>
          </a:prstGeom>
        </p:spPr>
        <p:txBody>
          <a:bodyPr>
            <a:spAutoFit/>
          </a:bodyPr>
          <a:lstStyle/>
          <a:p>
            <a:pPr algn="ctr"/>
            <a:r>
              <a:rPr lang="en-US" sz="1200" dirty="0" smtClean="0">
                <a:solidFill>
                  <a:prstClr val="black"/>
                </a:solidFill>
                <a:latin typeface="Calibri"/>
                <a:hlinkClick r:id="rId4"/>
              </a:rPr>
              <a:t>earlypregnancy.org</a:t>
            </a:r>
            <a:endParaRPr lang="el-GR"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7537258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Τα διαμερίσματα υγρών του οργανισμού</a:t>
            </a:r>
            <a:endParaRPr lang="el-GR" dirty="0"/>
          </a:p>
        </p:txBody>
      </p:sp>
      <p:sp>
        <p:nvSpPr>
          <p:cNvPr id="67587" name="Rectangle 3"/>
          <p:cNvSpPr>
            <a:spLocks noGrp="1" noChangeArrowheads="1"/>
          </p:cNvSpPr>
          <p:nvPr>
            <p:ph idx="1"/>
          </p:nvPr>
        </p:nvSpPr>
        <p:spPr>
          <a:xfrm>
            <a:off x="457200" y="1196752"/>
            <a:ext cx="8363272" cy="5256584"/>
          </a:xfrm>
        </p:spPr>
        <p:txBody>
          <a:bodyPr>
            <a:normAutofit/>
          </a:bodyPr>
          <a:lstStyle/>
          <a:p>
            <a:pPr eaLnBrk="1" hangingPunct="1">
              <a:lnSpc>
                <a:spcPct val="114000"/>
              </a:lnSpc>
              <a:spcBef>
                <a:spcPts val="1200"/>
              </a:spcBef>
            </a:pPr>
            <a:r>
              <a:rPr lang="el-GR" altLang="el-GR" sz="2200" dirty="0" smtClean="0"/>
              <a:t>Όλα τα κύτταρα των ζώων, επιγείων και θαλασσίων υπάρχουν μέσα σε μια θάλασσα </a:t>
            </a:r>
            <a:r>
              <a:rPr lang="el-GR" altLang="el-GR" sz="2200" b="1" dirty="0" smtClean="0"/>
              <a:t>εξωκυτταρίου υγρού </a:t>
            </a:r>
            <a:r>
              <a:rPr lang="el-GR" altLang="el-GR" sz="2200" dirty="0" smtClean="0"/>
              <a:t>(</a:t>
            </a:r>
            <a:r>
              <a:rPr lang="en-US" altLang="el-GR" sz="2200" dirty="0" smtClean="0"/>
              <a:t>extracellular fluid</a:t>
            </a:r>
            <a:r>
              <a:rPr lang="el-GR" altLang="el-GR" sz="2200" dirty="0" smtClean="0"/>
              <a:t> - </a:t>
            </a:r>
            <a:r>
              <a:rPr lang="en-US" altLang="el-GR" sz="2200" dirty="0" smtClean="0"/>
              <a:t>ECF</a:t>
            </a:r>
            <a:r>
              <a:rPr lang="el-GR" altLang="el-GR" sz="2200" dirty="0" smtClean="0"/>
              <a:t>), από όπου παίρνουν τροφικά συστατικά και Ο2 και όπου διοχετεύουν τα μεταβολικά τους προϊόντα.  </a:t>
            </a:r>
          </a:p>
          <a:p>
            <a:pPr eaLnBrk="1" hangingPunct="1">
              <a:lnSpc>
                <a:spcPct val="114000"/>
              </a:lnSpc>
              <a:spcBef>
                <a:spcPts val="1200"/>
              </a:spcBef>
            </a:pPr>
            <a:r>
              <a:rPr lang="el-GR" altLang="el-GR" sz="2200" dirty="0" smtClean="0"/>
              <a:t>Το </a:t>
            </a:r>
            <a:r>
              <a:rPr lang="en-US" altLang="el-GR" sz="2200" dirty="0" smtClean="0"/>
              <a:t>ECF</a:t>
            </a:r>
            <a:r>
              <a:rPr lang="el-GR" altLang="el-GR" sz="2200" dirty="0" smtClean="0"/>
              <a:t> είναι πιο διαλυτό από το θαλάσσιο υγρό αλλά η σύνθεσή του μοιάζει με τους αρχέγονους ωκεανούς από όπου η ζωή ξεκίνησε.</a:t>
            </a:r>
          </a:p>
          <a:p>
            <a:pPr eaLnBrk="1" hangingPunct="1">
              <a:lnSpc>
                <a:spcPct val="114000"/>
              </a:lnSpc>
              <a:spcBef>
                <a:spcPts val="1200"/>
              </a:spcBef>
            </a:pPr>
            <a:r>
              <a:rPr lang="el-GR" altLang="el-GR" sz="2200" dirty="0" smtClean="0"/>
              <a:t>Το </a:t>
            </a:r>
            <a:r>
              <a:rPr lang="en-US" altLang="el-GR" sz="2200" dirty="0" smtClean="0"/>
              <a:t>ECF</a:t>
            </a:r>
            <a:r>
              <a:rPr lang="el-GR" altLang="el-GR" sz="2200" dirty="0" smtClean="0"/>
              <a:t> χωρίζεται σε δύο διαμερίσματα:  </a:t>
            </a:r>
          </a:p>
          <a:p>
            <a:pPr marL="914400" lvl="1" indent="-514350">
              <a:lnSpc>
                <a:spcPct val="114000"/>
              </a:lnSpc>
              <a:spcBef>
                <a:spcPts val="1200"/>
              </a:spcBef>
              <a:buFont typeface="+mj-lt"/>
              <a:buAutoNum type="arabicPeriod"/>
            </a:pPr>
            <a:r>
              <a:rPr lang="el-GR" altLang="el-GR" sz="2200" b="1" dirty="0" smtClean="0"/>
              <a:t>το ενδιάμεσο</a:t>
            </a:r>
            <a:r>
              <a:rPr lang="el-GR" altLang="el-GR" sz="2200" dirty="0" smtClean="0"/>
              <a:t> υγρό (</a:t>
            </a:r>
            <a:r>
              <a:rPr lang="en-US" altLang="el-GR" sz="2200" dirty="0" smtClean="0"/>
              <a:t>intertitial fluid</a:t>
            </a:r>
            <a:r>
              <a:rPr lang="el-GR" altLang="el-GR" sz="2200" dirty="0" smtClean="0"/>
              <a:t>) και </a:t>
            </a:r>
          </a:p>
          <a:p>
            <a:pPr marL="914400" lvl="1" indent="-514350">
              <a:lnSpc>
                <a:spcPct val="114000"/>
              </a:lnSpc>
              <a:spcBef>
                <a:spcPts val="1200"/>
              </a:spcBef>
              <a:buFont typeface="+mj-lt"/>
              <a:buAutoNum type="arabicPeriod"/>
            </a:pPr>
            <a:r>
              <a:rPr lang="el-GR" altLang="el-GR" sz="2200" dirty="0" smtClean="0"/>
              <a:t>το κυκλοφορούν </a:t>
            </a:r>
            <a:r>
              <a:rPr lang="el-GR" altLang="el-GR" sz="2200" b="1" dirty="0" smtClean="0"/>
              <a:t>πλάσμα</a:t>
            </a:r>
            <a:r>
              <a:rPr lang="el-GR" altLang="el-GR" sz="2200" dirty="0" smtClean="0"/>
              <a:t> του αίματος.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38724705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κυττάρων στο σώμα </a:t>
            </a:r>
            <a:r>
              <a:rPr lang="el-GR" sz="3200" b="0" dirty="0" smtClean="0"/>
              <a:t>1/2</a:t>
            </a:r>
            <a:endParaRPr lang="el-GR" sz="3200" b="0" dirty="0"/>
          </a:p>
        </p:txBody>
      </p:sp>
      <p:pic>
        <p:nvPicPr>
          <p:cNvPr id="2050" name="Picture 2" descr="File:Red White Blood cells.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2499" y="1340768"/>
            <a:ext cx="2857500" cy="18669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409820" y="3207669"/>
            <a:ext cx="1542858" cy="276999"/>
          </a:xfrm>
          <a:prstGeom prst="rect">
            <a:avLst/>
          </a:prstGeom>
        </p:spPr>
        <p:txBody>
          <a:bodyPr wrap="none">
            <a:spAutoFit/>
          </a:bodyPr>
          <a:lstStyle/>
          <a:p>
            <a:pPr algn="ctr"/>
            <a:r>
              <a:rPr lang="en-US" sz="1200" dirty="0">
                <a:solidFill>
                  <a:prstClr val="black"/>
                </a:solidFill>
                <a:latin typeface="Calibri"/>
                <a:hlinkClick r:id="rId4"/>
              </a:rPr>
              <a:t>Red White Blood cells</a:t>
            </a:r>
            <a:endParaRPr lang="en-US" sz="1200" dirty="0">
              <a:solidFill>
                <a:prstClr val="black"/>
              </a:solidFill>
              <a:latin typeface="Calibri"/>
            </a:endParaRPr>
          </a:p>
        </p:txBody>
      </p:sp>
      <p:sp>
        <p:nvSpPr>
          <p:cNvPr id="5" name="TextBox 4"/>
          <p:cNvSpPr txBox="1"/>
          <p:nvPr/>
        </p:nvSpPr>
        <p:spPr>
          <a:xfrm>
            <a:off x="386367" y="1268760"/>
            <a:ext cx="2190921" cy="369332"/>
          </a:xfrm>
          <a:prstGeom prst="rect">
            <a:avLst/>
          </a:prstGeom>
          <a:solidFill>
            <a:schemeClr val="bg1"/>
          </a:solidFill>
          <a:ln>
            <a:solidFill>
              <a:schemeClr val="tx1"/>
            </a:solidFill>
          </a:ln>
        </p:spPr>
        <p:txBody>
          <a:bodyPr wrap="none" rtlCol="0">
            <a:spAutoFit/>
          </a:bodyPr>
          <a:lstStyle/>
          <a:p>
            <a:r>
              <a:rPr lang="el-GR" dirty="0" smtClean="0">
                <a:solidFill>
                  <a:prstClr val="black"/>
                </a:solidFill>
                <a:latin typeface="Calibri"/>
              </a:rPr>
              <a:t>Κύτταρα του αίματος</a:t>
            </a:r>
            <a:endParaRPr lang="el-GR" dirty="0">
              <a:solidFill>
                <a:prstClr val="black"/>
              </a:solidFill>
              <a:latin typeface="Calibri"/>
            </a:endParaRPr>
          </a:p>
        </p:txBody>
      </p:sp>
      <p:pic>
        <p:nvPicPr>
          <p:cNvPr id="2052" name="Picture 4" descr="File:Skin layers.sv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62497" y="1124290"/>
            <a:ext cx="1943681" cy="22998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915472" y="3410682"/>
            <a:ext cx="837730" cy="276999"/>
          </a:xfrm>
          <a:prstGeom prst="rect">
            <a:avLst/>
          </a:prstGeom>
        </p:spPr>
        <p:txBody>
          <a:bodyPr wrap="none">
            <a:spAutoFit/>
          </a:bodyPr>
          <a:lstStyle/>
          <a:p>
            <a:pPr algn="ctr"/>
            <a:r>
              <a:rPr lang="en-US" sz="1200" dirty="0">
                <a:solidFill>
                  <a:prstClr val="black"/>
                </a:solidFill>
                <a:latin typeface="Calibri"/>
                <a:hlinkClick r:id="rId6"/>
              </a:rPr>
              <a:t>Skin layers</a:t>
            </a:r>
            <a:endParaRPr lang="en-US" sz="1200" dirty="0">
              <a:solidFill>
                <a:prstClr val="black"/>
              </a:solidFill>
              <a:latin typeface="Calibri"/>
            </a:endParaRPr>
          </a:p>
        </p:txBody>
      </p:sp>
      <p:sp>
        <p:nvSpPr>
          <p:cNvPr id="10" name="TextBox 9"/>
          <p:cNvSpPr txBox="1"/>
          <p:nvPr/>
        </p:nvSpPr>
        <p:spPr>
          <a:xfrm>
            <a:off x="4064867" y="1072312"/>
            <a:ext cx="3083536" cy="369332"/>
          </a:xfrm>
          <a:prstGeom prst="rect">
            <a:avLst/>
          </a:prstGeom>
          <a:solidFill>
            <a:schemeClr val="bg1"/>
          </a:solidFill>
          <a:ln>
            <a:solidFill>
              <a:schemeClr val="tx1"/>
            </a:solidFill>
          </a:ln>
        </p:spPr>
        <p:txBody>
          <a:bodyPr wrap="none" rtlCol="0">
            <a:spAutoFit/>
          </a:bodyPr>
          <a:lstStyle/>
          <a:p>
            <a:r>
              <a:rPr lang="el-GR" dirty="0" smtClean="0">
                <a:solidFill>
                  <a:prstClr val="black"/>
                </a:solidFill>
                <a:latin typeface="Calibri"/>
              </a:rPr>
              <a:t>Κύτταρα επιφάνειας δέρματος</a:t>
            </a:r>
            <a:endParaRPr lang="el-GR" dirty="0">
              <a:solidFill>
                <a:prstClr val="black"/>
              </a:solidFill>
              <a:latin typeface="Calibri"/>
            </a:endParaRPr>
          </a:p>
        </p:txBody>
      </p:sp>
      <p:pic>
        <p:nvPicPr>
          <p:cNvPr id="2054" name="Picture 6" descr="File:604 Bone cell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0471" y="3784640"/>
            <a:ext cx="3844435" cy="27007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2592" y="3640623"/>
            <a:ext cx="1646413" cy="369332"/>
          </a:xfrm>
          <a:prstGeom prst="rect">
            <a:avLst/>
          </a:prstGeom>
          <a:solidFill>
            <a:schemeClr val="bg1"/>
          </a:solidFill>
          <a:ln>
            <a:solidFill>
              <a:schemeClr val="tx1"/>
            </a:solidFill>
          </a:ln>
        </p:spPr>
        <p:txBody>
          <a:bodyPr wrap="none" rtlCol="0">
            <a:spAutoFit/>
          </a:bodyPr>
          <a:lstStyle/>
          <a:p>
            <a:r>
              <a:rPr lang="el-GR" dirty="0" smtClean="0">
                <a:solidFill>
                  <a:prstClr val="black"/>
                </a:solidFill>
                <a:latin typeface="Calibri"/>
              </a:rPr>
              <a:t>Κύτταρα οστών</a:t>
            </a:r>
            <a:endParaRPr lang="el-GR" dirty="0">
              <a:solidFill>
                <a:prstClr val="black"/>
              </a:solidFill>
              <a:latin typeface="Calibri"/>
            </a:endParaRPr>
          </a:p>
        </p:txBody>
      </p:sp>
      <p:sp>
        <p:nvSpPr>
          <p:cNvPr id="7" name="Ορθογώνιο 6"/>
          <p:cNvSpPr/>
          <p:nvPr/>
        </p:nvSpPr>
        <p:spPr>
          <a:xfrm>
            <a:off x="1963586" y="6485958"/>
            <a:ext cx="1087157" cy="276999"/>
          </a:xfrm>
          <a:prstGeom prst="rect">
            <a:avLst/>
          </a:prstGeom>
        </p:spPr>
        <p:txBody>
          <a:bodyPr wrap="none">
            <a:spAutoFit/>
          </a:bodyPr>
          <a:lstStyle/>
          <a:p>
            <a:pPr algn="ctr"/>
            <a:r>
              <a:rPr lang="en-US" sz="1200" dirty="0">
                <a:solidFill>
                  <a:prstClr val="black"/>
                </a:solidFill>
                <a:latin typeface="Calibri"/>
                <a:hlinkClick r:id="rId8"/>
              </a:rPr>
              <a:t>604 Bone cells</a:t>
            </a:r>
            <a:endParaRPr lang="en-US" sz="1200" dirty="0">
              <a:solidFill>
                <a:prstClr val="black"/>
              </a:solidFill>
              <a:latin typeface="Calibri"/>
            </a:endParaRPr>
          </a:p>
        </p:txBody>
      </p:sp>
      <p:pic>
        <p:nvPicPr>
          <p:cNvPr id="2056" name="Picture 8" descr="File:1022 Muscle Fibers (small).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62617" y="3720904"/>
            <a:ext cx="3525807" cy="28281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5700138" y="6560606"/>
            <a:ext cx="1850763" cy="276999"/>
          </a:xfrm>
          <a:prstGeom prst="rect">
            <a:avLst/>
          </a:prstGeom>
        </p:spPr>
        <p:txBody>
          <a:bodyPr wrap="none">
            <a:spAutoFit/>
          </a:bodyPr>
          <a:lstStyle/>
          <a:p>
            <a:pPr algn="ctr"/>
            <a:r>
              <a:rPr lang="en-US" sz="1200" dirty="0">
                <a:solidFill>
                  <a:prstClr val="black"/>
                </a:solidFill>
                <a:latin typeface="Calibri"/>
                <a:hlinkClick r:id="rId10"/>
              </a:rPr>
              <a:t>1022 Muscle Fibers (small)</a:t>
            </a:r>
            <a:endParaRPr lang="el-GR" sz="1200" dirty="0">
              <a:solidFill>
                <a:prstClr val="black"/>
              </a:solidFill>
              <a:latin typeface="Calibri"/>
            </a:endParaRPr>
          </a:p>
        </p:txBody>
      </p:sp>
      <p:sp>
        <p:nvSpPr>
          <p:cNvPr id="16" name="TextBox 15"/>
          <p:cNvSpPr txBox="1"/>
          <p:nvPr/>
        </p:nvSpPr>
        <p:spPr>
          <a:xfrm>
            <a:off x="8048919" y="3640623"/>
            <a:ext cx="1080119" cy="923330"/>
          </a:xfrm>
          <a:prstGeom prst="rect">
            <a:avLst/>
          </a:prstGeom>
          <a:solidFill>
            <a:schemeClr val="bg1"/>
          </a:solidFill>
          <a:ln>
            <a:solidFill>
              <a:schemeClr val="tx1"/>
            </a:solidFill>
          </a:ln>
        </p:spPr>
        <p:txBody>
          <a:bodyPr wrap="square" rtlCol="0">
            <a:spAutoFit/>
          </a:bodyPr>
          <a:lstStyle/>
          <a:p>
            <a:r>
              <a:rPr lang="el-GR" dirty="0" smtClean="0">
                <a:solidFill>
                  <a:prstClr val="black"/>
                </a:solidFill>
                <a:latin typeface="Calibri"/>
              </a:rPr>
              <a:t>Σκελετικό </a:t>
            </a:r>
            <a:r>
              <a:rPr lang="el-GR" dirty="0">
                <a:solidFill>
                  <a:prstClr val="black"/>
                </a:solidFill>
                <a:latin typeface="Calibri"/>
              </a:rPr>
              <a:t>μυϊκό κύτταρο</a:t>
            </a:r>
          </a:p>
        </p:txBody>
      </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42520485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κυττάρων στο σώμα </a:t>
            </a:r>
            <a:r>
              <a:rPr lang="el-GR" sz="3200" b="0" dirty="0"/>
              <a:t>2</a:t>
            </a:r>
            <a:r>
              <a:rPr lang="el-GR" sz="3200" b="0" dirty="0" smtClean="0"/>
              <a:t>/2</a:t>
            </a:r>
            <a:endParaRPr lang="el-GR" sz="3200" b="0" dirty="0"/>
          </a:p>
        </p:txBody>
      </p:sp>
      <p:pic>
        <p:nvPicPr>
          <p:cNvPr id="3076" name="Picture 4" descr="File:1029 Smooth Muscle Motor Unit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1426" y="1308334"/>
            <a:ext cx="3168352" cy="27168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File:1020 Cardiac Musc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1308334"/>
            <a:ext cx="5179008" cy="24211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1330" y="3544855"/>
            <a:ext cx="2559290" cy="369332"/>
          </a:xfrm>
          <a:prstGeom prst="rect">
            <a:avLst/>
          </a:prstGeom>
          <a:solidFill>
            <a:schemeClr val="bg1"/>
          </a:solidFill>
          <a:ln>
            <a:solidFill>
              <a:schemeClr val="tx1"/>
            </a:solidFill>
          </a:ln>
        </p:spPr>
        <p:txBody>
          <a:bodyPr wrap="none" rtlCol="0">
            <a:spAutoFit/>
          </a:bodyPr>
          <a:lstStyle/>
          <a:p>
            <a:r>
              <a:rPr lang="el-GR" dirty="0" smtClean="0">
                <a:solidFill>
                  <a:prstClr val="black"/>
                </a:solidFill>
                <a:latin typeface="Calibri"/>
              </a:rPr>
              <a:t>Καρδιακό μυϊκό κύτταρο </a:t>
            </a:r>
            <a:endParaRPr lang="el-GR" dirty="0">
              <a:solidFill>
                <a:prstClr val="black"/>
              </a:solidFill>
              <a:latin typeface="Calibri"/>
            </a:endParaRPr>
          </a:p>
        </p:txBody>
      </p:sp>
      <p:sp>
        <p:nvSpPr>
          <p:cNvPr id="12" name="TextBox 11"/>
          <p:cNvSpPr txBox="1"/>
          <p:nvPr/>
        </p:nvSpPr>
        <p:spPr>
          <a:xfrm>
            <a:off x="5984289" y="3794363"/>
            <a:ext cx="3159711" cy="369332"/>
          </a:xfrm>
          <a:prstGeom prst="rect">
            <a:avLst/>
          </a:prstGeom>
          <a:solidFill>
            <a:schemeClr val="bg1"/>
          </a:solidFill>
          <a:ln>
            <a:solidFill>
              <a:schemeClr val="tx1"/>
            </a:solidFill>
          </a:ln>
        </p:spPr>
        <p:txBody>
          <a:bodyPr wrap="none" rtlCol="0">
            <a:spAutoFit/>
          </a:bodyPr>
          <a:lstStyle/>
          <a:p>
            <a:r>
              <a:rPr lang="el-GR" dirty="0" smtClean="0">
                <a:solidFill>
                  <a:prstClr val="black"/>
                </a:solidFill>
                <a:latin typeface="Calibri"/>
              </a:rPr>
              <a:t>Κύτταρα χαλαρού μυϊκού ιστού</a:t>
            </a:r>
            <a:endParaRPr lang="el-GR" dirty="0">
              <a:solidFill>
                <a:prstClr val="black"/>
              </a:solidFill>
              <a:latin typeface="Calibri"/>
            </a:endParaRPr>
          </a:p>
        </p:txBody>
      </p:sp>
      <p:sp>
        <p:nvSpPr>
          <p:cNvPr id="9" name="Ορθογώνιο 8"/>
          <p:cNvSpPr/>
          <p:nvPr/>
        </p:nvSpPr>
        <p:spPr>
          <a:xfrm>
            <a:off x="2100531" y="3886696"/>
            <a:ext cx="1480983" cy="276999"/>
          </a:xfrm>
          <a:prstGeom prst="rect">
            <a:avLst/>
          </a:prstGeom>
        </p:spPr>
        <p:txBody>
          <a:bodyPr wrap="none">
            <a:spAutoFit/>
          </a:bodyPr>
          <a:lstStyle/>
          <a:p>
            <a:r>
              <a:rPr lang="en-US" sz="1200" dirty="0">
                <a:solidFill>
                  <a:prstClr val="black"/>
                </a:solidFill>
                <a:latin typeface="Calibri"/>
                <a:hlinkClick r:id="rId5"/>
              </a:rPr>
              <a:t>1020 Cardiac Muscle</a:t>
            </a:r>
            <a:endParaRPr lang="el-GR" sz="1200" dirty="0">
              <a:solidFill>
                <a:prstClr val="black"/>
              </a:solidFill>
              <a:latin typeface="Calibri"/>
            </a:endParaRPr>
          </a:p>
        </p:txBody>
      </p:sp>
      <p:sp>
        <p:nvSpPr>
          <p:cNvPr id="11" name="Ορθογώνιο 10"/>
          <p:cNvSpPr/>
          <p:nvPr/>
        </p:nvSpPr>
        <p:spPr>
          <a:xfrm>
            <a:off x="6293620" y="4163695"/>
            <a:ext cx="2303964" cy="276999"/>
          </a:xfrm>
          <a:prstGeom prst="rect">
            <a:avLst/>
          </a:prstGeom>
        </p:spPr>
        <p:txBody>
          <a:bodyPr wrap="none">
            <a:spAutoFit/>
          </a:bodyPr>
          <a:lstStyle/>
          <a:p>
            <a:pPr algn="ctr"/>
            <a:r>
              <a:rPr lang="en-US" sz="1200" dirty="0">
                <a:solidFill>
                  <a:prstClr val="black"/>
                </a:solidFill>
                <a:latin typeface="Calibri"/>
                <a:hlinkClick r:id="rId6"/>
              </a:rPr>
              <a:t>1029 Smooth Muscle Motor Units</a:t>
            </a:r>
            <a:endParaRPr lang="en-US" sz="1200" dirty="0">
              <a:solidFill>
                <a:prstClr val="black"/>
              </a:solidFill>
              <a:latin typeface="Calibri"/>
            </a:endParaRPr>
          </a:p>
        </p:txBody>
      </p:sp>
      <p:pic>
        <p:nvPicPr>
          <p:cNvPr id="3078" name="Picture 6" descr="File:Neuron.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51520" y="4163695"/>
            <a:ext cx="4310955" cy="21764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825286" y="6021288"/>
            <a:ext cx="1171218" cy="369332"/>
          </a:xfrm>
          <a:prstGeom prst="rect">
            <a:avLst/>
          </a:prstGeom>
          <a:solidFill>
            <a:schemeClr val="bg1"/>
          </a:solidFill>
          <a:ln>
            <a:solidFill>
              <a:schemeClr val="tx1"/>
            </a:solidFill>
          </a:ln>
        </p:spPr>
        <p:txBody>
          <a:bodyPr wrap="none" rtlCol="0">
            <a:spAutoFit/>
          </a:bodyPr>
          <a:lstStyle/>
          <a:p>
            <a:r>
              <a:rPr lang="el-GR" dirty="0" smtClean="0">
                <a:solidFill>
                  <a:prstClr val="black"/>
                </a:solidFill>
                <a:latin typeface="Calibri"/>
              </a:rPr>
              <a:t>Νευρώνας</a:t>
            </a:r>
            <a:endParaRPr lang="el-GR" dirty="0">
              <a:solidFill>
                <a:prstClr val="black"/>
              </a:solidFill>
              <a:latin typeface="Calibri"/>
            </a:endParaRPr>
          </a:p>
        </p:txBody>
      </p:sp>
      <p:sp>
        <p:nvSpPr>
          <p:cNvPr id="13" name="Ορθογώνιο 12"/>
          <p:cNvSpPr/>
          <p:nvPr/>
        </p:nvSpPr>
        <p:spPr>
          <a:xfrm>
            <a:off x="2080275" y="6392868"/>
            <a:ext cx="653449" cy="276999"/>
          </a:xfrm>
          <a:prstGeom prst="rect">
            <a:avLst/>
          </a:prstGeom>
        </p:spPr>
        <p:txBody>
          <a:bodyPr wrap="none">
            <a:spAutoFit/>
          </a:bodyPr>
          <a:lstStyle/>
          <a:p>
            <a:r>
              <a:rPr lang="en-US" sz="1200" dirty="0">
                <a:solidFill>
                  <a:prstClr val="black"/>
                </a:solidFill>
                <a:latin typeface="Calibri"/>
                <a:hlinkClick r:id="rId8"/>
              </a:rPr>
              <a:t>Neuron</a:t>
            </a:r>
            <a:endParaRPr lang="en-US" sz="1200" dirty="0">
              <a:solidFill>
                <a:prstClr val="black"/>
              </a:solidFill>
              <a:latin typeface="Calibri"/>
            </a:endParaRPr>
          </a:p>
        </p:txBody>
      </p:sp>
      <p:pic>
        <p:nvPicPr>
          <p:cNvPr id="3080" name="Picture 8" descr="Cilia"/>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289166" y="4467183"/>
            <a:ext cx="3213073" cy="18447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Ορθογώνιο 13"/>
          <p:cNvSpPr/>
          <p:nvPr/>
        </p:nvSpPr>
        <p:spPr>
          <a:xfrm>
            <a:off x="5861426" y="6390620"/>
            <a:ext cx="2068554" cy="276999"/>
          </a:xfrm>
          <a:prstGeom prst="rect">
            <a:avLst/>
          </a:prstGeom>
        </p:spPr>
        <p:txBody>
          <a:bodyPr wrap="square">
            <a:spAutoFit/>
          </a:bodyPr>
          <a:lstStyle/>
          <a:p>
            <a:pPr algn="ctr"/>
            <a:r>
              <a:rPr lang="en-US" sz="1200" dirty="0" smtClean="0">
                <a:solidFill>
                  <a:prstClr val="black"/>
                </a:solidFill>
                <a:latin typeface="Calibri"/>
                <a:hlinkClick r:id="rId10"/>
              </a:rPr>
              <a:t>education-portal.com</a:t>
            </a:r>
            <a:endParaRPr lang="el-GR" sz="1200" dirty="0">
              <a:solidFill>
                <a:prstClr val="black"/>
              </a:solidFill>
              <a:latin typeface="Calibri"/>
            </a:endParaRPr>
          </a:p>
        </p:txBody>
      </p:sp>
      <p:sp>
        <p:nvSpPr>
          <p:cNvPr id="25" name="TextBox 24"/>
          <p:cNvSpPr txBox="1"/>
          <p:nvPr/>
        </p:nvSpPr>
        <p:spPr>
          <a:xfrm>
            <a:off x="6929972" y="5970777"/>
            <a:ext cx="2099806" cy="369332"/>
          </a:xfrm>
          <a:prstGeom prst="rect">
            <a:avLst/>
          </a:prstGeom>
          <a:solidFill>
            <a:schemeClr val="bg1"/>
          </a:solidFill>
          <a:ln>
            <a:solidFill>
              <a:schemeClr val="tx1"/>
            </a:solidFill>
          </a:ln>
        </p:spPr>
        <p:txBody>
          <a:bodyPr wrap="none" rtlCol="0">
            <a:spAutoFit/>
          </a:bodyPr>
          <a:lstStyle/>
          <a:p>
            <a:r>
              <a:rPr lang="el-GR" dirty="0" smtClean="0">
                <a:solidFill>
                  <a:prstClr val="black"/>
                </a:solidFill>
                <a:latin typeface="Calibri"/>
              </a:rPr>
              <a:t>Επιθηλιακά κύτταρα</a:t>
            </a:r>
            <a:endParaRPr lang="el-GR"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3678266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1"/>
          <p:cNvSpPr>
            <a:spLocks noGrp="1"/>
          </p:cNvSpPr>
          <p:nvPr>
            <p:ph type="title"/>
          </p:nvPr>
        </p:nvSpPr>
        <p:spPr/>
        <p:txBody>
          <a:bodyPr/>
          <a:lstStyle/>
          <a:p>
            <a:r>
              <a:rPr lang="el-GR" altLang="el-GR" dirty="0" smtClean="0"/>
              <a:t>Οργανίδια κυττάρου</a:t>
            </a:r>
            <a:endParaRPr lang="el-GR" altLang="el-GR" sz="3200" dirty="0" smtClean="0"/>
          </a:p>
        </p:txBody>
      </p:sp>
      <p:sp>
        <p:nvSpPr>
          <p:cNvPr id="8195" name="Rectangle 3"/>
          <p:cNvSpPr>
            <a:spLocks noGrp="1" noChangeArrowheads="1"/>
          </p:cNvSpPr>
          <p:nvPr>
            <p:ph idx="1"/>
          </p:nvPr>
        </p:nvSpPr>
        <p:spPr/>
        <p:txBody>
          <a:bodyPr>
            <a:noAutofit/>
          </a:bodyPr>
          <a:lstStyle/>
          <a:p>
            <a:pPr eaLnBrk="1" hangingPunct="1">
              <a:spcBef>
                <a:spcPts val="600"/>
              </a:spcBef>
            </a:pPr>
            <a:r>
              <a:rPr lang="el-GR" altLang="el-GR" sz="2200" dirty="0" smtClean="0"/>
              <a:t>Εν τούτοις μερικά οργανίδια είναι κοινά για τα περισσότερα κύτταρα όπως :</a:t>
            </a:r>
          </a:p>
          <a:p>
            <a:pPr lvl="1" eaLnBrk="1" hangingPunct="1">
              <a:spcBef>
                <a:spcPts val="600"/>
              </a:spcBef>
              <a:buFont typeface="Wingdings" pitchFamily="2" charset="2"/>
              <a:buChar char="ü"/>
            </a:pPr>
            <a:r>
              <a:rPr lang="el-GR" altLang="el-GR" sz="2200" dirty="0" smtClean="0"/>
              <a:t>η κυτταρική μεμβράνη και οι συσχετίσεις της με άλλα κύτταρα, </a:t>
            </a:r>
          </a:p>
          <a:p>
            <a:pPr lvl="1" eaLnBrk="1" hangingPunct="1">
              <a:spcBef>
                <a:spcPts val="600"/>
              </a:spcBef>
              <a:buFont typeface="Wingdings" pitchFamily="2" charset="2"/>
              <a:buChar char="ü"/>
            </a:pPr>
            <a:r>
              <a:rPr lang="el-GR" altLang="el-GR" sz="2200" dirty="0" smtClean="0"/>
              <a:t>ο πυρήνας με τις δομές του, </a:t>
            </a:r>
          </a:p>
          <a:p>
            <a:pPr lvl="1" eaLnBrk="1" hangingPunct="1">
              <a:spcBef>
                <a:spcPts val="600"/>
              </a:spcBef>
              <a:buFont typeface="Wingdings" pitchFamily="2" charset="2"/>
              <a:buChar char="ü"/>
            </a:pPr>
            <a:r>
              <a:rPr lang="el-GR" altLang="el-GR" sz="2200" dirty="0" smtClean="0"/>
              <a:t>το ενδοπλασματικό δίκτυο, </a:t>
            </a:r>
          </a:p>
          <a:p>
            <a:pPr lvl="1" eaLnBrk="1" hangingPunct="1">
              <a:spcBef>
                <a:spcPts val="600"/>
              </a:spcBef>
              <a:buFont typeface="Wingdings" pitchFamily="2" charset="2"/>
              <a:buChar char="ü"/>
            </a:pPr>
            <a:r>
              <a:rPr lang="el-GR" altLang="el-GR" sz="2200" dirty="0" smtClean="0"/>
              <a:t>η συσκευή </a:t>
            </a:r>
            <a:r>
              <a:rPr lang="en-US" altLang="el-GR" sz="2200" dirty="0" smtClean="0"/>
              <a:t>Golgi</a:t>
            </a:r>
            <a:r>
              <a:rPr lang="el-GR" altLang="el-GR" sz="2200" dirty="0" smtClean="0"/>
              <a:t>, </a:t>
            </a:r>
          </a:p>
          <a:p>
            <a:pPr lvl="1" eaLnBrk="1" hangingPunct="1">
              <a:spcBef>
                <a:spcPts val="600"/>
              </a:spcBef>
              <a:buFont typeface="Wingdings" pitchFamily="2" charset="2"/>
              <a:buChar char="ü"/>
            </a:pPr>
            <a:r>
              <a:rPr lang="el-GR" altLang="el-GR" sz="2200" dirty="0" smtClean="0"/>
              <a:t>τα μιτοχόνδρια, </a:t>
            </a:r>
            <a:endParaRPr lang="en-US" altLang="el-GR" sz="2200" dirty="0" smtClean="0"/>
          </a:p>
          <a:p>
            <a:pPr lvl="1" eaLnBrk="1" hangingPunct="1">
              <a:spcBef>
                <a:spcPts val="600"/>
              </a:spcBef>
              <a:buFont typeface="Wingdings" pitchFamily="2" charset="2"/>
              <a:buChar char="ü"/>
            </a:pPr>
            <a:r>
              <a:rPr lang="el-GR" altLang="el-GR" sz="2200" dirty="0" smtClean="0"/>
              <a:t>τα λυσοσσώματα, </a:t>
            </a:r>
          </a:p>
          <a:p>
            <a:pPr lvl="1" eaLnBrk="1" hangingPunct="1">
              <a:spcBef>
                <a:spcPts val="600"/>
              </a:spcBef>
              <a:buFont typeface="Wingdings" pitchFamily="2" charset="2"/>
              <a:buChar char="ü"/>
            </a:pPr>
            <a:r>
              <a:rPr lang="el-GR" altLang="el-GR" sz="2200" dirty="0" smtClean="0"/>
              <a:t>τα κεντριόλια, </a:t>
            </a:r>
            <a:endParaRPr lang="en-US" altLang="el-GR" sz="2200" dirty="0" smtClean="0"/>
          </a:p>
          <a:p>
            <a:pPr lvl="1" eaLnBrk="1" hangingPunct="1">
              <a:spcBef>
                <a:spcPts val="600"/>
              </a:spcBef>
              <a:buFont typeface="Wingdings" pitchFamily="2" charset="2"/>
              <a:buChar char="ü"/>
            </a:pPr>
            <a:r>
              <a:rPr lang="el-GR" altLang="el-GR" sz="2200" dirty="0" smtClean="0"/>
              <a:t>οι μικροσωληνίσκοι και τα μικροϊνίδια, </a:t>
            </a:r>
          </a:p>
          <a:p>
            <a:pPr lvl="1" eaLnBrk="1" hangingPunct="1">
              <a:spcBef>
                <a:spcPts val="600"/>
              </a:spcBef>
              <a:buFont typeface="Wingdings" pitchFamily="2" charset="2"/>
              <a:buChar char="ü"/>
            </a:pPr>
            <a:r>
              <a:rPr lang="el-GR" altLang="el-GR" sz="2200" dirty="0" smtClean="0"/>
              <a:t>τα εκκριτικά κοκκία.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40934077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Κύτταρα του αίματος</a:t>
            </a:r>
            <a:endParaRPr lang="el-GR" dirty="0"/>
          </a:p>
        </p:txBody>
      </p:sp>
      <p:pic>
        <p:nvPicPr>
          <p:cNvPr id="4098" name="Picture 2" descr="File:Red blood cells illustrat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2040" y="1124744"/>
            <a:ext cx="6899920" cy="51749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2017994" y="6381328"/>
            <a:ext cx="5112568"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Red blood cells </a:t>
            </a:r>
            <a:r>
              <a:rPr lang="en-US" sz="1200" dirty="0" smtClean="0">
                <a:solidFill>
                  <a:prstClr val="black"/>
                </a:solidFill>
                <a:latin typeface="Calibri"/>
                <a:hlinkClick r:id="rId4"/>
              </a:rPr>
              <a:t>illustration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Fæ"/>
              </a:rPr>
              <a:t>Fæ</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26745914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Κύτταρα του δέρματος</a:t>
            </a:r>
            <a:endParaRPr lang="el-GR" dirty="0"/>
          </a:p>
        </p:txBody>
      </p:sp>
      <p:pic>
        <p:nvPicPr>
          <p:cNvPr id="8194" name="Picture 2" descr="http://upload.wikimedia.org/wikipedia/commons/thumb/e/e1/Skin_layers.svg/800px-Skin_layers.sv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2000" y="1214586"/>
            <a:ext cx="7620000" cy="523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2591780" y="6507748"/>
            <a:ext cx="3960440"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srgbClr val="000000"/>
                </a:solidFill>
                <a:latin typeface="Calibri"/>
                <a:hlinkClick r:id="rId4"/>
              </a:rPr>
              <a:t>Skin </a:t>
            </a:r>
            <a:r>
              <a:rPr lang="en-US" sz="1200" dirty="0" smtClean="0">
                <a:solidFill>
                  <a:srgbClr val="000000"/>
                </a:solidFill>
                <a:latin typeface="Calibri"/>
                <a:hlinkClick r:id="rId4"/>
              </a:rPr>
              <a:t>layers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Stvltvs (page does not exist)"/>
              </a:rPr>
              <a:t>Stvltvs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31584782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Ωάριο με σπερματοζωάριο </a:t>
            </a:r>
            <a:r>
              <a:rPr lang="en-US" sz="3200" b="0" dirty="0" smtClean="0"/>
              <a:t>1/</a:t>
            </a:r>
            <a:r>
              <a:rPr lang="el-GR" sz="3200" b="0" dirty="0" smtClean="0"/>
              <a:t>2</a:t>
            </a:r>
            <a:endParaRPr lang="el-GR" sz="3200" b="0" dirty="0"/>
          </a:p>
        </p:txBody>
      </p:sp>
      <p:pic>
        <p:nvPicPr>
          <p:cNvPr id="5122" name="Picture 2" descr="https://farm4.staticflickr.com/3058/2364734203_937bfdfe48.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90750" y="1402804"/>
            <a:ext cx="4762500" cy="4762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827584" y="6309320"/>
            <a:ext cx="7488832" cy="276999"/>
          </a:xfrm>
          <a:prstGeom prst="rect">
            <a:avLst/>
          </a:prstGeom>
        </p:spPr>
        <p:txBody>
          <a:bodyPr wrap="square">
            <a:spAutoFit/>
          </a:bodyPr>
          <a:lstStyle/>
          <a:p>
            <a:pPr algn="ctr"/>
            <a:r>
              <a:rPr lang="en-US" sz="1200" dirty="0">
                <a:solidFill>
                  <a:prstClr val="black"/>
                </a:solidFill>
                <a:latin typeface="Calibri"/>
                <a:hlinkClick r:id="rId4"/>
              </a:rPr>
              <a:t>LuMaxArt FS Collection </a:t>
            </a:r>
            <a:r>
              <a:rPr lang="en-US" sz="1200" dirty="0" smtClean="0">
                <a:solidFill>
                  <a:prstClr val="black"/>
                </a:solidFill>
                <a:latin typeface="Calibri"/>
                <a:hlinkClick r:id="rId4"/>
              </a:rPr>
              <a:t>Orange0170</a:t>
            </a:r>
            <a:r>
              <a:rPr lang="el-GR" sz="1200" dirty="0" smtClean="0">
                <a:solidFill>
                  <a:prstClr val="black"/>
                </a:solidFill>
                <a:latin typeface="Calibri"/>
              </a:rPr>
              <a:t>  από</a:t>
            </a:r>
            <a:r>
              <a:rPr lang="en-US" sz="1200" dirty="0" smtClean="0">
                <a:solidFill>
                  <a:prstClr val="black"/>
                </a:solidFill>
                <a:latin typeface="Calibri"/>
              </a:rPr>
              <a:t> </a:t>
            </a:r>
            <a:r>
              <a:rPr lang="en-US" sz="1200" dirty="0">
                <a:solidFill>
                  <a:prstClr val="black"/>
                </a:solidFill>
                <a:latin typeface="Calibri"/>
                <a:hlinkClick r:id="rId5"/>
              </a:rPr>
              <a:t>lumaxart.com</a:t>
            </a:r>
            <a:r>
              <a:rPr lang="en-US" sz="1200" dirty="0" smtClean="0">
                <a:solidFill>
                  <a:prstClr val="black"/>
                </a:solidFill>
                <a:latin typeface="Calibri"/>
                <a:hlinkClick r:id="rId5"/>
              </a:rPr>
              <a:t>/</a:t>
            </a:r>
            <a:r>
              <a:rPr lang="en-US" sz="1200" dirty="0" smtClean="0">
                <a:solidFill>
                  <a:prstClr val="black"/>
                </a:solidFill>
                <a:latin typeface="Calibri"/>
              </a:rPr>
              <a:t>  </a:t>
            </a:r>
            <a:r>
              <a:rPr lang="el-GR" sz="1200" dirty="0" smtClean="0">
                <a:solidFill>
                  <a:prstClr val="black"/>
                </a:solidFill>
                <a:latin typeface="Calibri"/>
              </a:rPr>
              <a:t>με άδεια</a:t>
            </a:r>
            <a:r>
              <a:rPr lang="en-US" sz="1200" dirty="0" smtClean="0">
                <a:solidFill>
                  <a:prstClr val="black"/>
                </a:solidFill>
                <a:latin typeface="Calibri"/>
              </a:rPr>
              <a:t> </a:t>
            </a:r>
            <a:r>
              <a:rPr lang="en-US" sz="1200" dirty="0">
                <a:solidFill>
                  <a:prstClr val="black"/>
                </a:solidFill>
                <a:latin typeface="Calibri"/>
                <a:hlinkClick r:id="rId6"/>
              </a:rPr>
              <a:t>CC BY-SA </a:t>
            </a:r>
            <a:r>
              <a:rPr lang="en-US" sz="1200" dirty="0" smtClean="0">
                <a:solidFill>
                  <a:prstClr val="black"/>
                </a:solidFill>
                <a:latin typeface="Calibri"/>
                <a:hlinkClick r:id="rId6"/>
              </a:rPr>
              <a:t>2.0</a:t>
            </a:r>
            <a:r>
              <a:rPr lang="en-US" sz="1200" dirty="0" smtClean="0">
                <a:solidFill>
                  <a:prstClr val="black"/>
                </a:solidFill>
                <a:latin typeface="Calibri"/>
              </a:rPr>
              <a:t> </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40853890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Ωάριο με σπερματοζωάριο </a:t>
            </a:r>
            <a:r>
              <a:rPr lang="el-GR" sz="3200" b="0" dirty="0" smtClean="0"/>
              <a:t>2</a:t>
            </a:r>
            <a:r>
              <a:rPr lang="en-US" sz="3200" b="0" dirty="0" smtClean="0"/>
              <a:t>/</a:t>
            </a:r>
            <a:r>
              <a:rPr lang="el-GR" sz="3200" b="0" dirty="0"/>
              <a:t>2</a:t>
            </a:r>
            <a:endParaRPr lang="el-GR" dirty="0"/>
          </a:p>
        </p:txBody>
      </p:sp>
      <p:pic>
        <p:nvPicPr>
          <p:cNvPr id="7170" name="Picture 2" descr="File:Sperm-egg.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7664" y="1676400"/>
            <a:ext cx="5843515" cy="3960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1913137" y="5877272"/>
            <a:ext cx="5112568"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Sperm-egg</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srgbClr val="0B0080"/>
                </a:solidFill>
                <a:latin typeface="Calibri"/>
                <a:hlinkClick r:id="rId5" tooltip="User:Cropbot"/>
              </a:rPr>
              <a:t>Cropbot</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25178918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Νευρώνας</a:t>
            </a:r>
            <a:endParaRPr lang="el-GR" dirty="0"/>
          </a:p>
        </p:txBody>
      </p:sp>
      <p:pic>
        <p:nvPicPr>
          <p:cNvPr id="6146" name="Picture 2" descr="File:Neuron-SEM.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0072" y="1484784"/>
            <a:ext cx="6323856" cy="47428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2015716" y="6381328"/>
            <a:ext cx="5112568"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Neuron-SEM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hlinkClick r:id="rId5" tooltip="User:Itsmine"/>
              </a:rPr>
              <a:t>Itsmine</a:t>
            </a:r>
            <a:r>
              <a:rPr lang="en-US"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a:solidFill>
                  <a:prstClr val="black"/>
                </a:solidFill>
                <a:latin typeface="Calibri"/>
                <a:hlinkClick r:id="rId6"/>
              </a:rPr>
              <a:t>GNU GENERAL PUBLIC LICENSE</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221788143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Νευρώνες</a:t>
            </a:r>
            <a:endParaRPr lang="el-GR" dirty="0"/>
          </a:p>
        </p:txBody>
      </p:sp>
      <p:pic>
        <p:nvPicPr>
          <p:cNvPr id="10242" name="Picture 2" descr="File:Mouse cingulate cortex neuron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58702" y="1340768"/>
            <a:ext cx="5626596" cy="50526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827584" y="6448611"/>
            <a:ext cx="7488832" cy="276999"/>
          </a:xfrm>
          <a:prstGeom prst="rect">
            <a:avLst/>
          </a:prstGeom>
        </p:spPr>
        <p:txBody>
          <a:bodyPr wrap="square">
            <a:spAutoFit/>
          </a:bodyPr>
          <a:lstStyle/>
          <a:p>
            <a:pPr algn="ctr"/>
            <a:r>
              <a:rPr lang="en-US" sz="1200" dirty="0">
                <a:solidFill>
                  <a:prstClr val="black"/>
                </a:solidFill>
                <a:latin typeface="Calibri"/>
                <a:hlinkClick r:id="rId4"/>
              </a:rPr>
              <a:t>Mouse cingulate cortex </a:t>
            </a:r>
            <a:r>
              <a:rPr lang="en-US" sz="1200" dirty="0" smtClean="0">
                <a:solidFill>
                  <a:prstClr val="black"/>
                </a:solidFill>
                <a:latin typeface="Calibri"/>
                <a:hlinkClick r:id="rId4"/>
              </a:rPr>
              <a:t>neurons</a:t>
            </a:r>
            <a:r>
              <a:rPr lang="el-GR" sz="1200" dirty="0" smtClean="0">
                <a:solidFill>
                  <a:prstClr val="black"/>
                </a:solidFill>
                <a:latin typeface="Calibri"/>
              </a:rPr>
              <a:t> από</a:t>
            </a:r>
            <a:r>
              <a:rPr lang="en-US" sz="1200" dirty="0" smtClean="0">
                <a:solidFill>
                  <a:prstClr val="black"/>
                </a:solidFill>
                <a:latin typeface="Calibri"/>
              </a:rPr>
              <a:t> </a:t>
            </a:r>
            <a:r>
              <a:rPr lang="en-US" sz="1200" dirty="0" smtClean="0">
                <a:solidFill>
                  <a:prstClr val="black"/>
                </a:solidFill>
                <a:latin typeface="Calibri"/>
                <a:hlinkClick r:id="rId5" tooltip="User:Shushruth"/>
              </a:rPr>
              <a:t>Shushruth</a:t>
            </a:r>
            <a:r>
              <a:rPr lang="el-GR" sz="1200" dirty="0" smtClean="0">
                <a:solidFill>
                  <a:prstClr val="black"/>
                </a:solidFill>
                <a:latin typeface="Calibri"/>
              </a:rPr>
              <a:t> με άδεια</a:t>
            </a:r>
            <a:r>
              <a:rPr lang="en-US" sz="1200" dirty="0" smtClean="0">
                <a:solidFill>
                  <a:prstClr val="black"/>
                </a:solidFill>
                <a:latin typeface="Calibri"/>
              </a:rPr>
              <a:t> </a:t>
            </a:r>
            <a:r>
              <a:rPr lang="en-US" sz="1200" dirty="0">
                <a:solidFill>
                  <a:prstClr val="black"/>
                </a:solidFill>
                <a:latin typeface="Calibri"/>
                <a:hlinkClick r:id="rId6"/>
              </a:rPr>
              <a:t>CC BY-SA </a:t>
            </a:r>
            <a:r>
              <a:rPr lang="en-US" sz="1200" dirty="0" smtClean="0">
                <a:solidFill>
                  <a:prstClr val="black"/>
                </a:solidFill>
                <a:latin typeface="Calibri"/>
                <a:hlinkClick r:id="rId6"/>
              </a:rPr>
              <a:t>2.0</a:t>
            </a:r>
            <a:r>
              <a:rPr lang="en-US" sz="1200" dirty="0" smtClean="0">
                <a:solidFill>
                  <a:prstClr val="black"/>
                </a:solidFill>
                <a:latin typeface="Calibri"/>
              </a:rPr>
              <a:t> </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15541476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Διάφορα είδη νευρώνων</a:t>
            </a:r>
            <a:endParaRPr lang="el-GR" dirty="0"/>
          </a:p>
        </p:txBody>
      </p:sp>
      <p:pic>
        <p:nvPicPr>
          <p:cNvPr id="11266" name="Picture 2" descr="File:Neurons uni bi multi pseudouni.sv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328" y="1124744"/>
            <a:ext cx="4896784" cy="52565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6388" y="6439016"/>
            <a:ext cx="597666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Neurons uni bi multi </a:t>
            </a:r>
            <a:r>
              <a:rPr lang="en-US" sz="1200" dirty="0" smtClean="0">
                <a:solidFill>
                  <a:prstClr val="black"/>
                </a:solidFill>
                <a:latin typeface="Calibri"/>
                <a:hlinkClick r:id="rId4"/>
              </a:rPr>
              <a:t>pseudouni</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Jonathan Haas"/>
              </a:rPr>
              <a:t>Jonathan Haas</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3" name="Ορθογώνιο 2"/>
          <p:cNvSpPr/>
          <p:nvPr/>
        </p:nvSpPr>
        <p:spPr>
          <a:xfrm>
            <a:off x="5796136" y="2375153"/>
            <a:ext cx="3347864" cy="1908215"/>
          </a:xfrm>
          <a:prstGeom prst="rect">
            <a:avLst/>
          </a:prstGeom>
        </p:spPr>
        <p:txBody>
          <a:bodyPr wrap="square">
            <a:spAutoFit/>
          </a:bodyPr>
          <a:lstStyle/>
          <a:p>
            <a:pPr marL="342900" indent="-342900">
              <a:spcBef>
                <a:spcPts val="1200"/>
              </a:spcBef>
              <a:buFont typeface="+mj-lt"/>
              <a:buAutoNum type="arabicPeriod"/>
            </a:pPr>
            <a:r>
              <a:rPr lang="en-US" sz="2200" dirty="0" smtClean="0">
                <a:solidFill>
                  <a:prstClr val="black"/>
                </a:solidFill>
                <a:latin typeface="Calibri"/>
                <a:hlinkClick r:id="rId7" tooltip="Unipolar neuron"/>
              </a:rPr>
              <a:t>Unipolar neuron</a:t>
            </a:r>
            <a:endParaRPr lang="el-GR" sz="2200" dirty="0" smtClean="0">
              <a:solidFill>
                <a:prstClr val="black"/>
              </a:solidFill>
              <a:latin typeface="Calibri"/>
            </a:endParaRPr>
          </a:p>
          <a:p>
            <a:pPr marL="342900" indent="-342900">
              <a:spcBef>
                <a:spcPts val="1200"/>
              </a:spcBef>
              <a:buFont typeface="+mj-lt"/>
              <a:buAutoNum type="arabicPeriod"/>
            </a:pPr>
            <a:r>
              <a:rPr lang="en-US" sz="2200" dirty="0" smtClean="0">
                <a:solidFill>
                  <a:prstClr val="black"/>
                </a:solidFill>
                <a:latin typeface="Calibri"/>
                <a:hlinkClick r:id="rId8" tooltip="Bipolar neuron"/>
              </a:rPr>
              <a:t>Bipolar neuron</a:t>
            </a:r>
            <a:endParaRPr lang="el-GR" sz="2200" dirty="0" smtClean="0">
              <a:solidFill>
                <a:prstClr val="black"/>
              </a:solidFill>
              <a:latin typeface="Calibri"/>
            </a:endParaRPr>
          </a:p>
          <a:p>
            <a:pPr marL="342900" indent="-342900">
              <a:spcBef>
                <a:spcPts val="1200"/>
              </a:spcBef>
              <a:buFont typeface="+mj-lt"/>
              <a:buAutoNum type="arabicPeriod"/>
            </a:pPr>
            <a:r>
              <a:rPr lang="en-US" sz="2200" dirty="0" smtClean="0">
                <a:solidFill>
                  <a:prstClr val="black"/>
                </a:solidFill>
                <a:latin typeface="Calibri"/>
                <a:hlinkClick r:id="rId9" tooltip="Multipolar neuron"/>
              </a:rPr>
              <a:t>Multipolar neuron</a:t>
            </a:r>
            <a:endParaRPr lang="el-GR" sz="2200" dirty="0" smtClean="0">
              <a:solidFill>
                <a:prstClr val="black"/>
              </a:solidFill>
              <a:latin typeface="Calibri"/>
            </a:endParaRPr>
          </a:p>
          <a:p>
            <a:pPr marL="342900" indent="-342900">
              <a:spcBef>
                <a:spcPts val="1200"/>
              </a:spcBef>
              <a:buFont typeface="+mj-lt"/>
              <a:buAutoNum type="arabicPeriod"/>
            </a:pPr>
            <a:r>
              <a:rPr lang="en-US" sz="2200" dirty="0" smtClean="0">
                <a:solidFill>
                  <a:prstClr val="black"/>
                </a:solidFill>
                <a:latin typeface="Calibri"/>
                <a:hlinkClick r:id="rId10" tooltip="Pseudounipolar neuron"/>
              </a:rPr>
              <a:t>Pseudounipolar </a:t>
            </a:r>
            <a:r>
              <a:rPr lang="en-US" sz="2200" dirty="0">
                <a:solidFill>
                  <a:prstClr val="black"/>
                </a:solidFill>
                <a:latin typeface="Calibri"/>
                <a:hlinkClick r:id="rId10" tooltip="Pseudounipolar neuron"/>
              </a:rPr>
              <a:t>neuron</a:t>
            </a:r>
            <a:endParaRPr lang="el-GR" sz="2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1777099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Τυπικός μεγάλος νευρώνας</a:t>
            </a:r>
            <a:endParaRPr lang="el-GR" dirty="0"/>
          </a:p>
        </p:txBody>
      </p:sp>
      <p:grpSp>
        <p:nvGrpSpPr>
          <p:cNvPr id="12" name="Ομάδα 11"/>
          <p:cNvGrpSpPr/>
          <p:nvPr/>
        </p:nvGrpSpPr>
        <p:grpSpPr>
          <a:xfrm>
            <a:off x="755576" y="1412776"/>
            <a:ext cx="7620000" cy="4123040"/>
            <a:chOff x="755576" y="1412776"/>
            <a:chExt cx="7620000" cy="4123040"/>
          </a:xfrm>
        </p:grpSpPr>
        <p:pic>
          <p:nvPicPr>
            <p:cNvPr id="9218" name="Picture 2" descr="File:Neuron Hand-tuned.sv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5576" y="1412776"/>
              <a:ext cx="7620000" cy="4095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91680" y="1412776"/>
              <a:ext cx="1062214" cy="369332"/>
            </a:xfrm>
            <a:prstGeom prst="rect">
              <a:avLst/>
            </a:prstGeom>
            <a:noFill/>
          </p:spPr>
          <p:txBody>
            <a:bodyPr wrap="none" rtlCol="0">
              <a:spAutoFit/>
            </a:bodyPr>
            <a:lstStyle/>
            <a:p>
              <a:r>
                <a:rPr lang="en-US" dirty="0" smtClean="0">
                  <a:solidFill>
                    <a:prstClr val="black"/>
                  </a:solidFill>
                  <a:latin typeface="Calibri"/>
                </a:rPr>
                <a:t>Dendrite </a:t>
              </a:r>
              <a:endParaRPr lang="el-GR" dirty="0">
                <a:solidFill>
                  <a:prstClr val="black"/>
                </a:solidFill>
                <a:latin typeface="Calibri"/>
              </a:endParaRPr>
            </a:p>
          </p:txBody>
        </p:sp>
        <p:sp>
          <p:nvSpPr>
            <p:cNvPr id="5" name="TextBox 4"/>
            <p:cNvSpPr txBox="1"/>
            <p:nvPr/>
          </p:nvSpPr>
          <p:spPr>
            <a:xfrm>
              <a:off x="1115616" y="5166484"/>
              <a:ext cx="986167" cy="369332"/>
            </a:xfrm>
            <a:prstGeom prst="rect">
              <a:avLst/>
            </a:prstGeom>
            <a:noFill/>
          </p:spPr>
          <p:txBody>
            <a:bodyPr wrap="none" rtlCol="0">
              <a:spAutoFit/>
            </a:bodyPr>
            <a:lstStyle/>
            <a:p>
              <a:r>
                <a:rPr lang="en-US" dirty="0" smtClean="0">
                  <a:solidFill>
                    <a:prstClr val="black"/>
                  </a:solidFill>
                  <a:latin typeface="Calibri"/>
                </a:rPr>
                <a:t>Nucleus </a:t>
              </a:r>
              <a:endParaRPr lang="el-GR" dirty="0">
                <a:solidFill>
                  <a:prstClr val="black"/>
                </a:solidFill>
                <a:latin typeface="Calibri"/>
              </a:endParaRPr>
            </a:p>
          </p:txBody>
        </p:sp>
        <p:sp>
          <p:nvSpPr>
            <p:cNvPr id="6" name="TextBox 5"/>
            <p:cNvSpPr txBox="1"/>
            <p:nvPr/>
          </p:nvSpPr>
          <p:spPr>
            <a:xfrm>
              <a:off x="3163784" y="2636912"/>
              <a:ext cx="760144" cy="369332"/>
            </a:xfrm>
            <a:prstGeom prst="rect">
              <a:avLst/>
            </a:prstGeom>
            <a:noFill/>
          </p:spPr>
          <p:txBody>
            <a:bodyPr wrap="none" rtlCol="0">
              <a:spAutoFit/>
            </a:bodyPr>
            <a:lstStyle/>
            <a:p>
              <a:r>
                <a:rPr lang="en-US" dirty="0" smtClean="0">
                  <a:solidFill>
                    <a:prstClr val="black"/>
                  </a:solidFill>
                  <a:latin typeface="Calibri"/>
                </a:rPr>
                <a:t>Soma </a:t>
              </a:r>
              <a:endParaRPr lang="el-GR" dirty="0">
                <a:solidFill>
                  <a:prstClr val="black"/>
                </a:solidFill>
                <a:latin typeface="Calibri"/>
              </a:endParaRPr>
            </a:p>
          </p:txBody>
        </p:sp>
        <p:sp>
          <p:nvSpPr>
            <p:cNvPr id="7" name="TextBox 6"/>
            <p:cNvSpPr txBox="1"/>
            <p:nvPr/>
          </p:nvSpPr>
          <p:spPr>
            <a:xfrm>
              <a:off x="4487411" y="3645024"/>
              <a:ext cx="707438" cy="369332"/>
            </a:xfrm>
            <a:prstGeom prst="rect">
              <a:avLst/>
            </a:prstGeom>
            <a:noFill/>
          </p:spPr>
          <p:txBody>
            <a:bodyPr wrap="none" rtlCol="0">
              <a:spAutoFit/>
            </a:bodyPr>
            <a:lstStyle/>
            <a:p>
              <a:r>
                <a:rPr lang="en-US" dirty="0" smtClean="0">
                  <a:solidFill>
                    <a:prstClr val="black"/>
                  </a:solidFill>
                  <a:latin typeface="Calibri"/>
                </a:rPr>
                <a:t>Axon </a:t>
              </a:r>
              <a:endParaRPr lang="el-GR" dirty="0">
                <a:solidFill>
                  <a:prstClr val="black"/>
                </a:solidFill>
                <a:latin typeface="Calibri"/>
              </a:endParaRPr>
            </a:p>
          </p:txBody>
        </p:sp>
        <p:sp>
          <p:nvSpPr>
            <p:cNvPr id="8" name="TextBox 7"/>
            <p:cNvSpPr txBox="1"/>
            <p:nvPr/>
          </p:nvSpPr>
          <p:spPr>
            <a:xfrm>
              <a:off x="4358715" y="4869160"/>
              <a:ext cx="1513428" cy="369332"/>
            </a:xfrm>
            <a:prstGeom prst="rect">
              <a:avLst/>
            </a:prstGeom>
            <a:noFill/>
          </p:spPr>
          <p:txBody>
            <a:bodyPr wrap="none" rtlCol="0">
              <a:spAutoFit/>
            </a:bodyPr>
            <a:lstStyle/>
            <a:p>
              <a:r>
                <a:rPr lang="en-US" dirty="0" smtClean="0">
                  <a:solidFill>
                    <a:prstClr val="black"/>
                  </a:solidFill>
                  <a:latin typeface="Calibri"/>
                </a:rPr>
                <a:t>Myelin sheath</a:t>
              </a:r>
              <a:endParaRPr lang="el-GR" dirty="0">
                <a:solidFill>
                  <a:prstClr val="black"/>
                </a:solidFill>
                <a:latin typeface="Calibri"/>
              </a:endParaRPr>
            </a:p>
          </p:txBody>
        </p:sp>
        <p:sp>
          <p:nvSpPr>
            <p:cNvPr id="9" name="TextBox 8"/>
            <p:cNvSpPr txBox="1"/>
            <p:nvPr/>
          </p:nvSpPr>
          <p:spPr>
            <a:xfrm>
              <a:off x="5115429" y="2188924"/>
              <a:ext cx="1224136" cy="646331"/>
            </a:xfrm>
            <a:prstGeom prst="rect">
              <a:avLst/>
            </a:prstGeom>
            <a:noFill/>
          </p:spPr>
          <p:txBody>
            <a:bodyPr wrap="square" rtlCol="0">
              <a:spAutoFit/>
            </a:bodyPr>
            <a:lstStyle/>
            <a:p>
              <a:r>
                <a:rPr lang="en-US" dirty="0" smtClean="0">
                  <a:solidFill>
                    <a:prstClr val="black"/>
                  </a:solidFill>
                  <a:latin typeface="Calibri"/>
                </a:rPr>
                <a:t>Nobe of Ranvier</a:t>
              </a:r>
              <a:endParaRPr lang="el-GR" dirty="0">
                <a:solidFill>
                  <a:prstClr val="black"/>
                </a:solidFill>
                <a:latin typeface="Calibri"/>
              </a:endParaRPr>
            </a:p>
          </p:txBody>
        </p:sp>
        <p:sp>
          <p:nvSpPr>
            <p:cNvPr id="10" name="TextBox 9"/>
            <p:cNvSpPr txBox="1"/>
            <p:nvPr/>
          </p:nvSpPr>
          <p:spPr>
            <a:xfrm>
              <a:off x="6686346" y="1700808"/>
              <a:ext cx="1500026" cy="369332"/>
            </a:xfrm>
            <a:prstGeom prst="rect">
              <a:avLst/>
            </a:prstGeom>
            <a:noFill/>
          </p:spPr>
          <p:txBody>
            <a:bodyPr wrap="none" rtlCol="0">
              <a:spAutoFit/>
            </a:bodyPr>
            <a:lstStyle/>
            <a:p>
              <a:r>
                <a:rPr lang="en-US" dirty="0" smtClean="0">
                  <a:solidFill>
                    <a:prstClr val="black"/>
                  </a:solidFill>
                  <a:latin typeface="Calibri"/>
                </a:rPr>
                <a:t>Axon terminal</a:t>
              </a:r>
              <a:endParaRPr lang="el-GR" dirty="0">
                <a:solidFill>
                  <a:prstClr val="black"/>
                </a:solidFill>
                <a:latin typeface="Calibri"/>
              </a:endParaRPr>
            </a:p>
          </p:txBody>
        </p:sp>
        <p:sp>
          <p:nvSpPr>
            <p:cNvPr id="11" name="TextBox 10"/>
            <p:cNvSpPr txBox="1"/>
            <p:nvPr/>
          </p:nvSpPr>
          <p:spPr>
            <a:xfrm>
              <a:off x="6516216" y="4293096"/>
              <a:ext cx="1397177" cy="369332"/>
            </a:xfrm>
            <a:prstGeom prst="rect">
              <a:avLst/>
            </a:prstGeom>
            <a:noFill/>
          </p:spPr>
          <p:txBody>
            <a:bodyPr wrap="none" rtlCol="0">
              <a:spAutoFit/>
            </a:bodyPr>
            <a:lstStyle/>
            <a:p>
              <a:r>
                <a:rPr lang="en-US" dirty="0" smtClean="0">
                  <a:solidFill>
                    <a:prstClr val="black"/>
                  </a:solidFill>
                  <a:latin typeface="Calibri"/>
                </a:rPr>
                <a:t>Schwann cell</a:t>
              </a:r>
              <a:endParaRPr lang="el-GR" dirty="0">
                <a:solidFill>
                  <a:prstClr val="black"/>
                </a:solidFill>
                <a:latin typeface="Calibri"/>
              </a:endParaRPr>
            </a:p>
          </p:txBody>
        </p:sp>
      </p:grpSp>
      <p:sp>
        <p:nvSpPr>
          <p:cNvPr id="15" name="Rectangle 6"/>
          <p:cNvSpPr/>
          <p:nvPr/>
        </p:nvSpPr>
        <p:spPr>
          <a:xfrm>
            <a:off x="2177111" y="5787807"/>
            <a:ext cx="5328037"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Neuron </a:t>
            </a:r>
            <a:r>
              <a:rPr lang="en-US" sz="1200" dirty="0" smtClean="0">
                <a:solidFill>
                  <a:prstClr val="black"/>
                </a:solidFill>
                <a:latin typeface="Calibri"/>
                <a:hlinkClick r:id="rId4"/>
              </a:rPr>
              <a:t>Hand-tuned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Faigl.ladislav"/>
              </a:rPr>
              <a:t>Faigl.ladislav</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smtClean="0">
                <a:solidFill>
                  <a:prstClr val="black"/>
                </a:solidFill>
                <a:latin typeface="Calibri"/>
                <a:hlinkClick r:id="rId6"/>
              </a:rPr>
              <a:t>CC BY-SA 3.0</a:t>
            </a:r>
            <a:endParaRPr lang="en-US" sz="1200" dirty="0" smtClean="0">
              <a:solidFill>
                <a:prstClr val="black"/>
              </a:solidFill>
              <a:latin typeface="Calibri"/>
            </a:endParaRPr>
          </a:p>
        </p:txBody>
      </p:sp>
      <p:sp>
        <p:nvSpPr>
          <p:cNvPr id="13" name="Θέση αριθμού διαφάνειας 1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5760992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Τυπικός νευρώνας με μυελίνη</a:t>
            </a:r>
            <a:endParaRPr lang="el-GR" dirty="0"/>
          </a:p>
        </p:txBody>
      </p:sp>
      <p:pic>
        <p:nvPicPr>
          <p:cNvPr id="12290" name="Picture 2" descr="File:Neuron with oligodendrocyte and myelin sheath.sv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67744" y="1268760"/>
            <a:ext cx="4608512" cy="54515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17225" y="6070376"/>
            <a:ext cx="2267744"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Neuron with oligodendrocyte and myelin </a:t>
            </a:r>
            <a:r>
              <a:rPr lang="en-US" sz="1200" dirty="0" smtClean="0">
                <a:solidFill>
                  <a:prstClr val="black"/>
                </a:solidFill>
                <a:latin typeface="Calibri"/>
                <a:hlinkClick r:id="rId4"/>
              </a:rPr>
              <a:t>sheath</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a:solidFill>
                  <a:prstClr val="black"/>
                </a:solidFill>
                <a:latin typeface="Calibri"/>
                <a:hlinkClick r:id="rId5" tooltip="User:Andrew c"/>
              </a:rPr>
              <a:t>Andrew </a:t>
            </a:r>
            <a:r>
              <a:rPr lang="en-US" sz="1200" dirty="0" smtClean="0">
                <a:solidFill>
                  <a:prstClr val="black"/>
                </a:solidFill>
                <a:latin typeface="Calibri"/>
                <a:hlinkClick r:id="rId5" tooltip="User:Andrew c"/>
              </a:rPr>
              <a:t>c</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825588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Εξωκυττάριο υγρό </a:t>
            </a:r>
            <a:r>
              <a:rPr lang="el-GR" sz="3200" b="0" dirty="0" smtClean="0"/>
              <a:t>1/2</a:t>
            </a:r>
            <a:endParaRPr lang="el-GR" sz="3200" b="0" dirty="0"/>
          </a:p>
        </p:txBody>
      </p:sp>
      <p:sp>
        <p:nvSpPr>
          <p:cNvPr id="82947" name="Rectangle 3"/>
          <p:cNvSpPr>
            <a:spLocks noGrp="1" noChangeArrowheads="1"/>
          </p:cNvSpPr>
          <p:nvPr>
            <p:ph idx="1"/>
          </p:nvPr>
        </p:nvSpPr>
        <p:spPr>
          <a:xfrm>
            <a:off x="457200" y="1196752"/>
            <a:ext cx="8435280" cy="5040560"/>
          </a:xfrm>
        </p:spPr>
        <p:txBody>
          <a:bodyPr>
            <a:noAutofit/>
          </a:bodyPr>
          <a:lstStyle/>
          <a:p>
            <a:pPr eaLnBrk="1" hangingPunct="1">
              <a:lnSpc>
                <a:spcPct val="114000"/>
              </a:lnSpc>
              <a:spcBef>
                <a:spcPts val="1200"/>
              </a:spcBef>
            </a:pPr>
            <a:r>
              <a:rPr lang="el-GR" altLang="el-GR" sz="2200" dirty="0" smtClean="0"/>
              <a:t>Το ενδιάμεσο υγρό είναι εκείνο το μέρος του Ε</a:t>
            </a:r>
            <a:r>
              <a:rPr lang="en-US" altLang="el-GR" sz="2200" dirty="0" smtClean="0"/>
              <a:t>CF</a:t>
            </a:r>
            <a:r>
              <a:rPr lang="el-GR" altLang="el-GR" sz="2200" dirty="0" smtClean="0"/>
              <a:t> που βρίσκεται έξω από το αγγειακό σύστημα και διαβρέχει τα κύτταρα.  </a:t>
            </a:r>
          </a:p>
          <a:p>
            <a:pPr eaLnBrk="1" hangingPunct="1">
              <a:lnSpc>
                <a:spcPct val="114000"/>
              </a:lnSpc>
              <a:spcBef>
                <a:spcPts val="1200"/>
              </a:spcBef>
            </a:pPr>
            <a:r>
              <a:rPr lang="el-GR" altLang="el-GR" sz="2200" dirty="0" smtClean="0"/>
              <a:t>Από τον ολικό όγκο Η2Ο του σώματος (</a:t>
            </a:r>
            <a:r>
              <a:rPr lang="en-US" altLang="el-GR" sz="2200" dirty="0" smtClean="0"/>
              <a:t>total body water</a:t>
            </a:r>
            <a:r>
              <a:rPr lang="el-GR" altLang="el-GR" sz="2200" dirty="0" smtClean="0"/>
              <a:t> - </a:t>
            </a:r>
            <a:r>
              <a:rPr lang="en-US" altLang="el-GR" sz="2200" dirty="0" smtClean="0"/>
              <a:t>TBW</a:t>
            </a:r>
            <a:r>
              <a:rPr lang="el-GR" altLang="el-GR" sz="2200" dirty="0" smtClean="0"/>
              <a:t>) </a:t>
            </a:r>
            <a:r>
              <a:rPr lang="el-GR" altLang="el-GR" sz="2200" b="1" dirty="0" smtClean="0"/>
              <a:t>1/3 είναι </a:t>
            </a:r>
            <a:r>
              <a:rPr lang="en-US" altLang="el-GR" sz="2200" b="1" dirty="0" smtClean="0"/>
              <a:t>ECF</a:t>
            </a:r>
            <a:r>
              <a:rPr lang="el-GR" altLang="el-GR" sz="2200" dirty="0" smtClean="0"/>
              <a:t> και </a:t>
            </a:r>
            <a:r>
              <a:rPr lang="el-GR" altLang="el-GR" sz="2200" b="1" dirty="0" smtClean="0"/>
              <a:t>2/3 ενδοκυττάριο.</a:t>
            </a:r>
            <a:r>
              <a:rPr lang="el-GR" altLang="el-GR" sz="2200" dirty="0" smtClean="0"/>
              <a:t>  </a:t>
            </a:r>
          </a:p>
          <a:p>
            <a:pPr eaLnBrk="1" hangingPunct="1">
              <a:lnSpc>
                <a:spcPct val="114000"/>
              </a:lnSpc>
              <a:spcBef>
                <a:spcPts val="1200"/>
              </a:spcBef>
            </a:pPr>
            <a:r>
              <a:rPr lang="el-GR" altLang="el-GR" sz="2200" dirty="0" smtClean="0"/>
              <a:t>Εάν ενεθούν ουσίες που μπορεί θεωρητικά να παραμείνουν σε ένα διαμέρισμα, τότε μπορούμε να μετρήσουμε τον όγκο του εκάστοτε υγρού διαμερίσματος που λέγεται όγκος διασποράς </a:t>
            </a:r>
            <a:r>
              <a:rPr lang="el-GR" altLang="el-GR" sz="2200" b="1" dirty="0" smtClean="0"/>
              <a:t>(</a:t>
            </a:r>
            <a:r>
              <a:rPr lang="en-US" altLang="el-GR" sz="2200" b="1" dirty="0" smtClean="0"/>
              <a:t>volume of distribution</a:t>
            </a:r>
            <a:r>
              <a:rPr lang="el-GR" altLang="el-GR" sz="2200" b="1" dirty="0" smtClean="0"/>
              <a:t>)</a:t>
            </a:r>
            <a:r>
              <a:rPr lang="el-GR" altLang="el-GR" sz="2200" dirty="0" smtClean="0"/>
              <a:t> ο οποίος ισούται με το ποσό που ενέθηκε μείον το ποσό που απομακρύνθηκε (με το μεταβολισμό ή την απέκκριση) διαιρούμενο δια της συγκεντρώσεως της ουσίας στο δείγμα.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Tree>
    <p:extLst>
      <p:ext uri="{BB962C8B-B14F-4D97-AF65-F5344CB8AC3E}">
        <p14:creationId xmlns:p14="http://schemas.microsoft.com/office/powerpoint/2010/main" val="2262355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Ευκαριωτικά και προκαρυωτικά κύτταρα</a:t>
            </a:r>
            <a:endParaRPr lang="el-GR" dirty="0"/>
          </a:p>
        </p:txBody>
      </p:sp>
      <p:sp>
        <p:nvSpPr>
          <p:cNvPr id="6" name="Rectangle 6"/>
          <p:cNvSpPr/>
          <p:nvPr/>
        </p:nvSpPr>
        <p:spPr>
          <a:xfrm>
            <a:off x="1974952" y="5528265"/>
            <a:ext cx="5151576"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Celltypes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hlinkClick r:id="rId4"/>
              </a:rPr>
              <a:t>Kelvinsong</a:t>
            </a:r>
            <a:r>
              <a:rPr lang="el-GR" sz="1200" dirty="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pic>
        <p:nvPicPr>
          <p:cNvPr id="88066" name="Picture 2" descr="File:Celltypes.sv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55574" y="1700808"/>
            <a:ext cx="8790333" cy="36724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3902877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Εξωκυττάριο υγρό </a:t>
            </a:r>
            <a:r>
              <a:rPr lang="el-GR" sz="3200" b="0" dirty="0" smtClean="0"/>
              <a:t>2/2</a:t>
            </a:r>
            <a:endParaRPr lang="el-GR" sz="3200" b="0" dirty="0"/>
          </a:p>
        </p:txBody>
      </p:sp>
      <p:sp>
        <p:nvSpPr>
          <p:cNvPr id="82947" name="Rectangle 3"/>
          <p:cNvSpPr>
            <a:spLocks noGrp="1" noChangeArrowheads="1"/>
          </p:cNvSpPr>
          <p:nvPr>
            <p:ph idx="1"/>
          </p:nvPr>
        </p:nvSpPr>
        <p:spPr/>
        <p:txBody>
          <a:bodyPr>
            <a:noAutofit/>
          </a:bodyPr>
          <a:lstStyle/>
          <a:p>
            <a:pPr eaLnBrk="1" hangingPunct="1">
              <a:lnSpc>
                <a:spcPct val="114000"/>
              </a:lnSpc>
              <a:spcBef>
                <a:spcPts val="1200"/>
              </a:spcBef>
            </a:pPr>
            <a:r>
              <a:rPr lang="el-GR" altLang="el-GR" sz="2400" dirty="0" smtClean="0"/>
              <a:t>Ο όγκος διασποράς (</a:t>
            </a:r>
            <a:r>
              <a:rPr lang="en-US" altLang="el-GR" sz="2400" dirty="0" smtClean="0"/>
              <a:t>volume of distribution</a:t>
            </a:r>
            <a:r>
              <a:rPr lang="el-GR" altLang="el-GR" sz="2400" dirty="0" smtClean="0"/>
              <a:t>) μπορεί να υπολογισθεί για κάθε ουσία στον οργανισμό.</a:t>
            </a:r>
          </a:p>
          <a:p>
            <a:pPr eaLnBrk="1" hangingPunct="1">
              <a:lnSpc>
                <a:spcPct val="114000"/>
              </a:lnSpc>
              <a:spcBef>
                <a:spcPts val="1200"/>
              </a:spcBef>
            </a:pPr>
            <a:r>
              <a:rPr lang="el-GR" altLang="el-GR" sz="2400" dirty="0" smtClean="0"/>
              <a:t>Ο όγκος του πλάσματος μετριέται με χρωστικές που ενίεται και δεσμεύονται από τις πρωτεΐνες του πλάσματος ιδίως την χρωστική </a:t>
            </a:r>
            <a:r>
              <a:rPr lang="en-US" altLang="el-GR" sz="2400" dirty="0" smtClean="0"/>
              <a:t>Evans blue</a:t>
            </a:r>
            <a:r>
              <a:rPr lang="el-GR" altLang="el-GR" sz="2400" dirty="0" smtClean="0"/>
              <a:t>.  Επίσης με ουσίες ραδιενεργές όπως η ραδιενεργός αλβουμίνη.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extLst>
      <p:ext uri="{BB962C8B-B14F-4D97-AF65-F5344CB8AC3E}">
        <p14:creationId xmlns:p14="http://schemas.microsoft.com/office/powerpoint/2010/main" val="38052789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Σύσταση υγρών στον άνθρωπο</a:t>
            </a:r>
            <a:endParaRPr lang="el-GR" dirty="0"/>
          </a:p>
        </p:txBody>
      </p:sp>
      <p:sp>
        <p:nvSpPr>
          <p:cNvPr id="84995" name="Rectangle 3"/>
          <p:cNvSpPr>
            <a:spLocks noGrp="1" noChangeArrowheads="1"/>
          </p:cNvSpPr>
          <p:nvPr>
            <p:ph idx="1"/>
          </p:nvPr>
        </p:nvSpPr>
        <p:spPr/>
        <p:txBody>
          <a:bodyPr>
            <a:normAutofit/>
          </a:bodyPr>
          <a:lstStyle/>
          <a:p>
            <a:pPr marL="0" indent="0">
              <a:lnSpc>
                <a:spcPct val="80000"/>
              </a:lnSpc>
              <a:spcBef>
                <a:spcPts val="1800"/>
              </a:spcBef>
              <a:buNone/>
            </a:pPr>
            <a:r>
              <a:rPr lang="el-GR" altLang="el-GR" sz="2400" b="1" dirty="0"/>
              <a:t>ΑΝΘΡΩΠΟΣ </a:t>
            </a:r>
            <a:r>
              <a:rPr lang="el-GR" altLang="el-GR" sz="2400" dirty="0" smtClean="0"/>
              <a:t>		</a:t>
            </a:r>
          </a:p>
          <a:p>
            <a:pPr eaLnBrk="1" hangingPunct="1">
              <a:lnSpc>
                <a:spcPct val="80000"/>
              </a:lnSpc>
              <a:spcBef>
                <a:spcPts val="1800"/>
              </a:spcBef>
            </a:pPr>
            <a:r>
              <a:rPr lang="el-GR" altLang="el-GR" sz="2400" dirty="0" smtClean="0"/>
              <a:t>18% </a:t>
            </a:r>
            <a:r>
              <a:rPr lang="en-US" altLang="el-GR" sz="2400" dirty="0" smtClean="0"/>
              <a:t>weight</a:t>
            </a:r>
            <a:r>
              <a:rPr lang="el-GR" altLang="el-GR" sz="2400" dirty="0" smtClean="0"/>
              <a:t> πρωτεΐνες</a:t>
            </a:r>
          </a:p>
          <a:p>
            <a:pPr eaLnBrk="1" hangingPunct="1">
              <a:lnSpc>
                <a:spcPct val="80000"/>
              </a:lnSpc>
              <a:spcBef>
                <a:spcPts val="1800"/>
              </a:spcBef>
            </a:pPr>
            <a:r>
              <a:rPr lang="el-GR" altLang="el-GR" sz="2400" dirty="0" smtClean="0"/>
              <a:t>7% άλατα – </a:t>
            </a:r>
            <a:r>
              <a:rPr lang="en-US" altLang="el-GR" sz="2400" dirty="0" smtClean="0"/>
              <a:t>(minerals)</a:t>
            </a:r>
            <a:endParaRPr lang="el-GR" altLang="el-GR" sz="2400" dirty="0" smtClean="0"/>
          </a:p>
          <a:p>
            <a:pPr eaLnBrk="1" hangingPunct="1">
              <a:lnSpc>
                <a:spcPct val="80000"/>
              </a:lnSpc>
              <a:spcBef>
                <a:spcPts val="1800"/>
              </a:spcBef>
            </a:pPr>
            <a:r>
              <a:rPr lang="el-GR" altLang="el-GR" sz="2400" dirty="0" smtClean="0"/>
              <a:t>15% λίπος</a:t>
            </a:r>
          </a:p>
          <a:p>
            <a:pPr>
              <a:lnSpc>
                <a:spcPct val="80000"/>
              </a:lnSpc>
              <a:spcBef>
                <a:spcPts val="1800"/>
              </a:spcBef>
            </a:pPr>
            <a:r>
              <a:rPr lang="el-GR" altLang="el-GR" sz="2400" dirty="0" smtClean="0"/>
              <a:t>60% </a:t>
            </a:r>
            <a:r>
              <a:rPr lang="el-GR" altLang="el-GR" sz="2400" dirty="0"/>
              <a:t>Η2Ο (40% </a:t>
            </a:r>
            <a:r>
              <a:rPr lang="el-GR" altLang="el-GR" sz="2400" dirty="0" smtClean="0"/>
              <a:t>ενδοκυττάριο και 20% εξωκυττάριο)</a:t>
            </a:r>
          </a:p>
          <a:p>
            <a:pPr lvl="1">
              <a:lnSpc>
                <a:spcPct val="80000"/>
              </a:lnSpc>
              <a:spcBef>
                <a:spcPts val="1800"/>
              </a:spcBef>
              <a:buFont typeface="Courier New" panose="02070309020205020404" pitchFamily="49" charset="0"/>
              <a:buChar char="o"/>
            </a:pPr>
            <a:r>
              <a:rPr lang="el-GR" altLang="el-GR" sz="2400" dirty="0" smtClean="0"/>
              <a:t>25% πλάσμα και</a:t>
            </a:r>
          </a:p>
          <a:p>
            <a:pPr lvl="1">
              <a:lnSpc>
                <a:spcPct val="80000"/>
              </a:lnSpc>
              <a:spcBef>
                <a:spcPts val="1800"/>
              </a:spcBef>
              <a:buFont typeface="Courier New" panose="02070309020205020404" pitchFamily="49" charset="0"/>
              <a:buChar char="o"/>
            </a:pPr>
            <a:r>
              <a:rPr lang="el-GR" altLang="el-GR" sz="2400" dirty="0" smtClean="0"/>
              <a:t>75% </a:t>
            </a:r>
            <a:r>
              <a:rPr lang="el-GR" altLang="el-GR" sz="2400" dirty="0"/>
              <a:t> </a:t>
            </a:r>
            <a:r>
              <a:rPr lang="el-GR" altLang="el-GR" sz="2400" dirty="0" smtClean="0"/>
              <a:t>ενδιάμεσο</a:t>
            </a:r>
            <a:r>
              <a:rPr lang="el-GR" altLang="el-GR" sz="2400" dirty="0"/>
              <a:t>.</a:t>
            </a:r>
            <a:endParaRPr lang="el-GR" altLang="el-GR" sz="24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29565557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Υπολογισμός υγρών διαμερισμάτων</a:t>
            </a:r>
            <a:endParaRPr lang="el-GR" dirty="0"/>
          </a:p>
        </p:txBody>
      </p:sp>
      <p:sp>
        <p:nvSpPr>
          <p:cNvPr id="86019" name="Rectangle 3"/>
          <p:cNvSpPr>
            <a:spLocks noGrp="1" noChangeArrowheads="1"/>
          </p:cNvSpPr>
          <p:nvPr>
            <p:ph idx="1"/>
          </p:nvPr>
        </p:nvSpPr>
        <p:spPr>
          <a:xfrm>
            <a:off x="131625" y="1171631"/>
            <a:ext cx="9036496" cy="5661248"/>
          </a:xfrm>
        </p:spPr>
        <p:txBody>
          <a:bodyPr>
            <a:noAutofit/>
          </a:bodyPr>
          <a:lstStyle/>
          <a:p>
            <a:pPr eaLnBrk="1" hangingPunct="1">
              <a:spcBef>
                <a:spcPts val="600"/>
              </a:spcBef>
            </a:pPr>
            <a:r>
              <a:rPr lang="el-GR" altLang="el-GR" sz="2200" dirty="0" smtClean="0"/>
              <a:t>Εάν ξέρουμε:  1) τον όγκο πλάσματος και τον 2) αιματοκρίτη</a:t>
            </a:r>
          </a:p>
          <a:p>
            <a:pPr marL="357188" indent="-1588" eaLnBrk="1" hangingPunct="1">
              <a:spcBef>
                <a:spcPts val="600"/>
              </a:spcBef>
              <a:buNone/>
            </a:pPr>
            <a:r>
              <a:rPr lang="el-GR" altLang="el-GR" sz="2200" dirty="0" smtClean="0"/>
              <a:t> ο </a:t>
            </a:r>
            <a:r>
              <a:rPr lang="el-GR" altLang="el-GR" sz="2200" b="1" dirty="0" smtClean="0"/>
              <a:t>ολικός όγκος αίματος = </a:t>
            </a:r>
            <a:r>
              <a:rPr lang="el-GR" altLang="el-GR" sz="2200" b="1" u="sng" dirty="0" smtClean="0"/>
              <a:t>όγκος πλάσματος Χ 100</a:t>
            </a:r>
          </a:p>
          <a:p>
            <a:pPr marL="4929188" indent="-889000" eaLnBrk="1" hangingPunct="1">
              <a:spcBef>
                <a:spcPts val="600"/>
              </a:spcBef>
              <a:buNone/>
            </a:pPr>
            <a:r>
              <a:rPr lang="el-GR" altLang="el-GR" sz="2200" b="1" dirty="0" smtClean="0"/>
              <a:t>100 Χ αιματοκρίτη,</a:t>
            </a:r>
          </a:p>
          <a:p>
            <a:pPr eaLnBrk="1" hangingPunct="1">
              <a:spcBef>
                <a:spcPts val="600"/>
              </a:spcBef>
            </a:pPr>
            <a:r>
              <a:rPr lang="el-GR" altLang="el-GR" sz="2200" dirty="0" smtClean="0"/>
              <a:t> όγκος ερυθρών = ολικός όγκος αίματος   - όγκος πλάσματος,</a:t>
            </a:r>
          </a:p>
          <a:p>
            <a:pPr eaLnBrk="1" hangingPunct="1">
              <a:spcBef>
                <a:spcPts val="600"/>
              </a:spcBef>
            </a:pPr>
            <a:r>
              <a:rPr lang="el-GR" altLang="el-GR" sz="2200" dirty="0" smtClean="0"/>
              <a:t>Το εξωκυττάριο υγρό είναι δύσκολο να μετρηθεί γιατί τα όρια του ασαφή </a:t>
            </a:r>
            <a:r>
              <a:rPr lang="en-US" altLang="el-GR" sz="2200" dirty="0" smtClean="0"/>
              <a:t>(</a:t>
            </a:r>
            <a:r>
              <a:rPr lang="el-GR" altLang="el-GR" sz="2200" dirty="0" smtClean="0"/>
              <a:t>π.χ. η λέμφος μετριέται μαζί με το </a:t>
            </a:r>
            <a:r>
              <a:rPr lang="en-US" altLang="el-GR" sz="2200" dirty="0" smtClean="0"/>
              <a:t>ECF)</a:t>
            </a:r>
            <a:r>
              <a:rPr lang="el-GR" altLang="el-GR" sz="2200" dirty="0" smtClean="0"/>
              <a:t>.  Υπάρχουν μερικά διαμερίσματα υγρών</a:t>
            </a:r>
            <a:r>
              <a:rPr lang="en-US" altLang="el-GR" sz="2200" dirty="0" smtClean="0"/>
              <a:t>, </a:t>
            </a:r>
            <a:r>
              <a:rPr lang="el-GR" altLang="el-GR" sz="2200" dirty="0" smtClean="0"/>
              <a:t>όπως το εγκεφαλονωτιαίο, το υγρό στο μάτι που είναι μικρά και καλούνται διακυττάρια υγρά (</a:t>
            </a:r>
            <a:r>
              <a:rPr lang="en-US" altLang="el-GR" sz="2200" dirty="0" smtClean="0"/>
              <a:t>transcellular fluids</a:t>
            </a:r>
            <a:r>
              <a:rPr lang="el-GR" altLang="el-GR" sz="2200" dirty="0" smtClean="0"/>
              <a:t>).</a:t>
            </a:r>
          </a:p>
          <a:p>
            <a:pPr eaLnBrk="1" hangingPunct="1">
              <a:spcBef>
                <a:spcPts val="600"/>
              </a:spcBef>
            </a:pPr>
            <a:r>
              <a:rPr lang="el-GR" altLang="el-GR" sz="2200" dirty="0" smtClean="0"/>
              <a:t>Για τη σήμανση του </a:t>
            </a:r>
            <a:r>
              <a:rPr lang="en-US" altLang="el-GR" sz="2200" dirty="0" smtClean="0"/>
              <a:t>ECF</a:t>
            </a:r>
            <a:r>
              <a:rPr lang="el-GR" altLang="el-GR" sz="2200" dirty="0" smtClean="0"/>
              <a:t> χρησιμοποιείται η ραδιενεργός ινουλίνη.</a:t>
            </a:r>
          </a:p>
          <a:p>
            <a:pPr lvl="1">
              <a:spcBef>
                <a:spcPts val="600"/>
              </a:spcBef>
              <a:buFont typeface="Calibri" pitchFamily="34" charset="0"/>
              <a:buChar char="–"/>
            </a:pPr>
            <a:r>
              <a:rPr lang="el-GR" altLang="el-GR" sz="2200" dirty="0" smtClean="0"/>
              <a:t>Το ενδιάμεσο υγρό μετριέται έμμεσα, αφαιρώντας τον όγκο του πλάσματος από το </a:t>
            </a:r>
            <a:r>
              <a:rPr lang="en-US" altLang="el-GR" sz="2200" dirty="0" smtClean="0"/>
              <a:t>ECF</a:t>
            </a:r>
            <a:r>
              <a:rPr lang="el-GR" altLang="el-GR" sz="2200" dirty="0" smtClean="0"/>
              <a:t>.</a:t>
            </a:r>
          </a:p>
          <a:p>
            <a:pPr lvl="1">
              <a:spcBef>
                <a:spcPts val="600"/>
              </a:spcBef>
              <a:buFont typeface="Calibri" pitchFamily="34" charset="0"/>
              <a:buChar char="–"/>
            </a:pPr>
            <a:r>
              <a:rPr lang="el-GR" altLang="el-GR" sz="2200" dirty="0" smtClean="0"/>
              <a:t>Το ενδοκυττάριο υγρό δεν μετριέται ευθέως και μετριέται αφαιρώντας το </a:t>
            </a:r>
            <a:r>
              <a:rPr lang="en-US" altLang="el-GR" sz="2200" dirty="0" smtClean="0"/>
              <a:t>ECF</a:t>
            </a:r>
            <a:r>
              <a:rPr lang="el-GR" altLang="el-GR" sz="2200" dirty="0" smtClean="0"/>
              <a:t> από το ολικό βάρος σώματος (</a:t>
            </a:r>
            <a:r>
              <a:rPr lang="en-US" altLang="el-GR" sz="2200" dirty="0" smtClean="0"/>
              <a:t>TBW</a:t>
            </a:r>
            <a:r>
              <a:rPr lang="el-GR" altLang="el-GR" sz="2200" dirty="0" smtClean="0"/>
              <a:t>).</a:t>
            </a:r>
            <a:endParaRPr lang="el-GR" altLang="el-GR" sz="2200" b="1"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19018855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βλαστοκύτταρα</a:t>
            </a:r>
            <a:endParaRPr lang="el-GR" dirty="0"/>
          </a:p>
        </p:txBody>
      </p:sp>
      <p:sp>
        <p:nvSpPr>
          <p:cNvPr id="91139" name="Rectangle 3"/>
          <p:cNvSpPr>
            <a:spLocks noGrp="1" noChangeArrowheads="1"/>
          </p:cNvSpPr>
          <p:nvPr>
            <p:ph idx="1"/>
          </p:nvPr>
        </p:nvSpPr>
        <p:spPr/>
        <p:txBody>
          <a:bodyPr>
            <a:normAutofit/>
          </a:bodyPr>
          <a:lstStyle/>
          <a:p>
            <a:pPr eaLnBrk="1" hangingPunct="1">
              <a:buFontTx/>
              <a:buNone/>
            </a:pPr>
            <a:r>
              <a:rPr lang="el-GR" altLang="el-GR" sz="2800" b="1" dirty="0" smtClean="0"/>
              <a:t>ΕΙΔΙΚΑ ΚΥΤΤΑΡΑ </a:t>
            </a:r>
            <a:r>
              <a:rPr lang="el-GR" altLang="el-GR" sz="2800" dirty="0" smtClean="0"/>
              <a:t>υπάρχουν πολλά.</a:t>
            </a:r>
          </a:p>
          <a:p>
            <a:pPr eaLnBrk="1" hangingPunct="1">
              <a:buFontTx/>
              <a:buNone/>
            </a:pPr>
            <a:endParaRPr lang="el-GR" altLang="el-GR" sz="2800" u="sng" dirty="0" smtClean="0"/>
          </a:p>
          <a:p>
            <a:pPr marL="0" indent="0" algn="ctr" eaLnBrk="1" hangingPunct="1">
              <a:buFontTx/>
              <a:buNone/>
            </a:pPr>
            <a:r>
              <a:rPr lang="el-GR" altLang="el-GR" sz="2800" dirty="0" smtClean="0"/>
              <a:t>Σήμερα  όμως τα πιο δημοφιλή έχουν γίνει </a:t>
            </a:r>
          </a:p>
          <a:p>
            <a:pPr marL="0" indent="0" algn="ctr" eaLnBrk="1" hangingPunct="1">
              <a:buFontTx/>
              <a:buNone/>
            </a:pPr>
            <a:r>
              <a:rPr lang="el-GR" altLang="el-GR" sz="2800" dirty="0" smtClean="0"/>
              <a:t>«</a:t>
            </a:r>
            <a:r>
              <a:rPr lang="el-GR" altLang="el-GR" b="1" dirty="0" smtClean="0"/>
              <a:t>Τα βλαστοκύτταρα».</a:t>
            </a:r>
          </a:p>
          <a:p>
            <a:pPr eaLnBrk="1" hangingPunct="1">
              <a:buFontTx/>
              <a:buNone/>
            </a:pPr>
            <a:endParaRPr lang="el-GR" altLang="el-GR" sz="2800" b="1"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40595916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Από το πολυδύναμο στο μονοδύναμο κύτταρο</a:t>
            </a:r>
            <a:endParaRPr lang="el-GR" dirty="0"/>
          </a:p>
        </p:txBody>
      </p:sp>
      <p:pic>
        <p:nvPicPr>
          <p:cNvPr id="1026" name="Picture 2" descr="File:Stem cells diagram.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3067" r="1958" b="4531"/>
          <a:stretch/>
        </p:blipFill>
        <p:spPr bwMode="auto">
          <a:xfrm>
            <a:off x="1508980" y="1269983"/>
            <a:ext cx="6126041" cy="52719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501935" y="6536377"/>
            <a:ext cx="4140129"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Stem cells </a:t>
            </a:r>
            <a:r>
              <a:rPr lang="en-US" sz="1200" dirty="0" smtClean="0">
                <a:solidFill>
                  <a:prstClr val="black"/>
                </a:solidFill>
                <a:latin typeface="Calibri"/>
                <a:hlinkClick r:id="rId3"/>
              </a:rPr>
              <a:t>diagram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a:solidFill>
                  <a:prstClr val="black">
                    <a:lumMod val="65000"/>
                    <a:lumOff val="35000"/>
                  </a:prstClr>
                </a:solidFill>
                <a:latin typeface="Calibri"/>
              </a:rPr>
              <a:t> </a:t>
            </a:r>
            <a:r>
              <a:rPr lang="en-US" sz="1200" dirty="0" smtClean="0">
                <a:solidFill>
                  <a:prstClr val="black"/>
                </a:solidFill>
                <a:latin typeface="Calibri"/>
              </a:rPr>
              <a:t> </a:t>
            </a:r>
            <a:r>
              <a:rPr lang="en-US" sz="1200" dirty="0" smtClean="0">
                <a:solidFill>
                  <a:prstClr val="black"/>
                </a:solidFill>
                <a:latin typeface="Calibri"/>
                <a:hlinkClick r:id="rId4"/>
              </a:rPr>
              <a:t>Rasbak</a:t>
            </a:r>
            <a:r>
              <a:rPr lang="el-GR" sz="1200" dirty="0" smtClean="0">
                <a:solidFill>
                  <a:prstClr val="black"/>
                </a:solidFill>
                <a:latin typeface="Calibri"/>
              </a:rPr>
              <a:t> </a:t>
            </a:r>
            <a:r>
              <a:rPr lang="el-GR" sz="1200" dirty="0" smtClean="0">
                <a:solidFill>
                  <a:prstClr val="black">
                    <a:lumMod val="65000"/>
                    <a:lumOff val="35000"/>
                  </a:prstClr>
                </a:solidFill>
                <a:latin typeface="Calibri"/>
              </a:rPr>
              <a:t>με άδεια </a:t>
            </a:r>
            <a:r>
              <a:rPr lang="en-US" sz="1200" dirty="0">
                <a:solidFill>
                  <a:prstClr val="black"/>
                </a:solidFill>
                <a:latin typeface="Calibri"/>
                <a:hlinkClick r:id="rId5"/>
              </a:rPr>
              <a:t>CC BY-SA 2.5</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extLst>
      <p:ext uri="{BB962C8B-B14F-4D97-AF65-F5344CB8AC3E}">
        <p14:creationId xmlns:p14="http://schemas.microsoft.com/office/powerpoint/2010/main" val="41379690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467544" y="1484784"/>
            <a:ext cx="8229600" cy="3024336"/>
          </a:xfrm>
          <a:ln>
            <a:solidFill>
              <a:srgbClr val="004A82"/>
            </a:solidFill>
          </a:ln>
        </p:spPr>
        <p:txBody>
          <a:bodyPr>
            <a:normAutofit/>
          </a:bodyPr>
          <a:lstStyle/>
          <a:p>
            <a:r>
              <a:rPr lang="el-GR" dirty="0" smtClean="0"/>
              <a:t>Τα κύτταρα είναι σημαντικά στην επιστήμη της ζωής γιατί </a:t>
            </a:r>
            <a:r>
              <a:rPr lang="el-GR" dirty="0"/>
              <a:t>είναι η βάση και η μονάδα της ζωής</a:t>
            </a:r>
            <a:r>
              <a:rPr lang="el-GR" dirty="0" smtClean="0"/>
              <a:t>.</a:t>
            </a:r>
            <a:endParaRPr lang="el-GR" dirty="0"/>
          </a:p>
        </p:txBody>
      </p:sp>
    </p:spTree>
    <p:extLst>
      <p:ext uri="{BB962C8B-B14F-4D97-AF65-F5344CB8AC3E}">
        <p14:creationId xmlns:p14="http://schemas.microsoft.com/office/powerpoint/2010/main" val="31174744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1</a:t>
            </a:r>
            <a:r>
              <a:rPr lang="en-US" sz="2000" dirty="0" smtClean="0"/>
              <a:t>:</a:t>
            </a:r>
            <a:r>
              <a:rPr lang="el-GR" sz="2000" dirty="0"/>
              <a:t> Κύτταρο και υγρά του </a:t>
            </a:r>
            <a:r>
              <a:rPr lang="el-GR" sz="2000" dirty="0" smtClean="0"/>
              <a:t>οργανισμού».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7702956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89</TotalTime>
  <Words>4818</Words>
  <Application>Microsoft Office PowerPoint</Application>
  <PresentationFormat>Προβολή στην οθόνη (4:3)</PresentationFormat>
  <Paragraphs>589</Paragraphs>
  <Slides>102</Slides>
  <Notes>36</Notes>
  <HiddenSlides>0</HiddenSlides>
  <MMClips>0</MMClips>
  <ScaleCrop>false</ScaleCrop>
  <HeadingPairs>
    <vt:vector size="4" baseType="variant">
      <vt:variant>
        <vt:lpstr>Θέμα</vt:lpstr>
      </vt:variant>
      <vt:variant>
        <vt:i4>2</vt:i4>
      </vt:variant>
      <vt:variant>
        <vt:lpstr>Τίτλοι διαφανειών</vt:lpstr>
      </vt:variant>
      <vt:variant>
        <vt:i4>102</vt:i4>
      </vt:variant>
    </vt:vector>
  </HeadingPairs>
  <TitlesOfParts>
    <vt:vector size="104" baseType="lpstr">
      <vt:lpstr>template Φυσιολογία</vt:lpstr>
      <vt:lpstr>OC_template_updated</vt:lpstr>
      <vt:lpstr>Φυσιολογία</vt:lpstr>
      <vt:lpstr> Γενικές αρχές φυσιολογίας 1/2</vt:lpstr>
      <vt:lpstr> Γενικές αρχές φυσιολογίας 2/2</vt:lpstr>
      <vt:lpstr>Κύτταρο 1/2</vt:lpstr>
      <vt:lpstr>Κύτταρο 2/2</vt:lpstr>
      <vt:lpstr>Εικόνα τυπικού κυττάρου </vt:lpstr>
      <vt:lpstr>Επιστημονική πρόοδος</vt:lpstr>
      <vt:lpstr>Οργανίδια κυττάρου</vt:lpstr>
      <vt:lpstr>Ευκαριωτικά και προκαρυωτικά κύτταρα</vt:lpstr>
      <vt:lpstr>Ανατομία κυττάρου</vt:lpstr>
      <vt:lpstr>Φυτικό κύτταρο</vt:lpstr>
      <vt:lpstr>Ζωικό κύτταρο</vt:lpstr>
      <vt:lpstr>Κυτταρική μεμβράνη 1/3</vt:lpstr>
      <vt:lpstr>Κυτταρική μεμβράνη 2/3</vt:lpstr>
      <vt:lpstr>Κυτταρική μεμβράνη 3/3</vt:lpstr>
      <vt:lpstr>Επικοινωνία των κυττάρων</vt:lpstr>
      <vt:lpstr>Απεικόνιση της μεμβράνης</vt:lpstr>
      <vt:lpstr>Υποδοχείς στην μεμβράνη 1/4</vt:lpstr>
      <vt:lpstr>Υποδοχείς στην μεμβράνη 2/4</vt:lpstr>
      <vt:lpstr>Διαμεμβρανικός υποδοχέας</vt:lpstr>
      <vt:lpstr>Υποδοχείς στην μεμβράνη 3/4</vt:lpstr>
      <vt:lpstr>Υποδοχείς στην μεμβράνη 4/4</vt:lpstr>
      <vt:lpstr>Λειτουργία διαμεμβρανικών υποδοχέων 1/3</vt:lpstr>
      <vt:lpstr>Λειτουργία διαμεμβρανικών υποδοχέων 2/3</vt:lpstr>
      <vt:lpstr>Λειτουργία διαμεμβρανικών υποδοχέων 3/3</vt:lpstr>
      <vt:lpstr>Διαμεμβρανικός υποδοχέας 1/4</vt:lpstr>
      <vt:lpstr>Διαμεμβρανικός υποδοχέας 2/4</vt:lpstr>
      <vt:lpstr>Διαμεμβρανικός υποδοχέας 3/4</vt:lpstr>
      <vt:lpstr>Διαμεμβρανικός υποδοχέας 4/4</vt:lpstr>
      <vt:lpstr>Ενδοκυτταρικοί υποδοχείς 1/2</vt:lpstr>
      <vt:lpstr>Ενδοκυτταρικοί υποδοχείς 2/2</vt:lpstr>
      <vt:lpstr>Ανδρογονικός ενδοκυτταρικός υποδοχέας</vt:lpstr>
      <vt:lpstr>Πρωτεϊνοσύνθεση</vt:lpstr>
      <vt:lpstr>Πυρήνας του κυττάρου 1/2</vt:lpstr>
      <vt:lpstr>Πυρήνας του κυττάρου 2/2</vt:lpstr>
      <vt:lpstr>DNA στον πυρήνα του κυττάρου 1/3</vt:lpstr>
      <vt:lpstr>DNA στον πυρήνα του κυττάρου 2/3</vt:lpstr>
      <vt:lpstr>DNA στον πυρήνα του κυττάρου 3/3</vt:lpstr>
      <vt:lpstr>RNA </vt:lpstr>
      <vt:lpstr>Πυρήνας, πυρηνίσκος, χρωματίνη</vt:lpstr>
      <vt:lpstr>DNA 1/3</vt:lpstr>
      <vt:lpstr>DNA 2/3</vt:lpstr>
      <vt:lpstr>DNA 3/3</vt:lpstr>
      <vt:lpstr>DNA και RNA</vt:lpstr>
      <vt:lpstr>Κύτταρο, πυρήνας και πυρηνίσκος</vt:lpstr>
      <vt:lpstr>Το μοριακό υπόστρωμα του κυττάρου</vt:lpstr>
      <vt:lpstr>Ενδοπλασματικό δίκτυο 1/3</vt:lpstr>
      <vt:lpstr>Ενδοπλασματικό δίκτυο 2/3</vt:lpstr>
      <vt:lpstr>Ενδοπλασματικό δίκτυο 3/3</vt:lpstr>
      <vt:lpstr>Eνδοπλασματικό δίκτυο και συσκευή Golgi</vt:lpstr>
      <vt:lpstr>Συσκευή Golgi</vt:lpstr>
      <vt:lpstr>Μιτοχόνδρια 1/3</vt:lpstr>
      <vt:lpstr>Εικόνα μιτοχονδρίου 1/2</vt:lpstr>
      <vt:lpstr>Μιτοχόνδρια 2/3</vt:lpstr>
      <vt:lpstr>Μιτοχόνδρια 3/3</vt:lpstr>
      <vt:lpstr>Εικόνα μιτοχονδρίου 2/2</vt:lpstr>
      <vt:lpstr>Λυσοσώματα 1/2</vt:lpstr>
      <vt:lpstr>Λυσοσώματα 2/2</vt:lpstr>
      <vt:lpstr>Εικόνες λυσοσωμάτων</vt:lpstr>
      <vt:lpstr>Κεντριόλια</vt:lpstr>
      <vt:lpstr>Διαίρεση του κυττάρου</vt:lpstr>
      <vt:lpstr>Μικροϊνίδια και Μικροσωληνίσκοι</vt:lpstr>
      <vt:lpstr>Πρωτεΐνη μικροσωληνίσκου</vt:lpstr>
      <vt:lpstr>Εκκριτικά κοκκία</vt:lpstr>
      <vt:lpstr>Γρήγορη Επανάληψη Πρωτεϊνών 1/2</vt:lpstr>
      <vt:lpstr>Γρήγορη Επανάληψη Πρωτεϊνών 2/2</vt:lpstr>
      <vt:lpstr>Κύτταρο - Κοινά οργανίδια στα κύτταρα (επανάληψη)</vt:lpstr>
      <vt:lpstr>1. Κυτταρική μεμβράνη</vt:lpstr>
      <vt:lpstr>2. Πυρήνας και δομές</vt:lpstr>
      <vt:lpstr>3. Ενδοπλασματικό Δίκτυο</vt:lpstr>
      <vt:lpstr> 4. Συσκευή Golgi</vt:lpstr>
      <vt:lpstr>5. Μιτοχόνδρια</vt:lpstr>
      <vt:lpstr>6. Λυσοσώματα</vt:lpstr>
      <vt:lpstr>7. Κεντριόλια</vt:lpstr>
      <vt:lpstr>8. Μικροϊνίδια</vt:lpstr>
      <vt:lpstr>9.Εκκριτικά κοκκία</vt:lpstr>
      <vt:lpstr>Τα διαμερίσματα υγρών του οργανισμού</vt:lpstr>
      <vt:lpstr>Είδη κυττάρων στο σώμα 1/2</vt:lpstr>
      <vt:lpstr>Είδη κυττάρων στο σώμα 2/2</vt:lpstr>
      <vt:lpstr>Κύτταρα του αίματος</vt:lpstr>
      <vt:lpstr>Κύτταρα του δέρματος</vt:lpstr>
      <vt:lpstr>Ωάριο με σπερματοζωάριο 1/2</vt:lpstr>
      <vt:lpstr>Ωάριο με σπερματοζωάριο 2/2</vt:lpstr>
      <vt:lpstr>Νευρώνας</vt:lpstr>
      <vt:lpstr>Νευρώνες</vt:lpstr>
      <vt:lpstr>Διάφορα είδη νευρώνων</vt:lpstr>
      <vt:lpstr>Τυπικός μεγάλος νευρώνας</vt:lpstr>
      <vt:lpstr>Τυπικός νευρώνας με μυελίνη</vt:lpstr>
      <vt:lpstr>Εξωκυττάριο υγρό 1/2</vt:lpstr>
      <vt:lpstr>Εξωκυττάριο υγρό 2/2</vt:lpstr>
      <vt:lpstr>Σύσταση υγρών στον άνθρωπο</vt:lpstr>
      <vt:lpstr>Υπολογισμός υγρών διαμερισμάτων</vt:lpstr>
      <vt:lpstr>Τα βλαστοκύτταρα</vt:lpstr>
      <vt:lpstr>Από το πολυδύναμο στο μονοδύναμο κύτταρο</vt:lpstr>
      <vt:lpstr>Τα κύτταρα είναι σημαντικά στην επιστήμη της ζωής γιατί είναι η βάση και η μονάδα της ζωής.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30</cp:revision>
  <dcterms:created xsi:type="dcterms:W3CDTF">2014-10-08T11:45:43Z</dcterms:created>
  <dcterms:modified xsi:type="dcterms:W3CDTF">2015-03-11T06:58:09Z</dcterms:modified>
</cp:coreProperties>
</file>