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5" r:id="rId17"/>
    <p:sldId id="272" r:id="rId18"/>
    <p:sldId id="273"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113" d="100"/>
          <a:sy n="113" d="100"/>
        </p:scale>
        <p:origin x="-150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a:t>
            </a:r>
            <a:endParaRPr lang="el-GR" b="1" dirty="0">
              <a:solidFill>
                <a:schemeClr val="tx1"/>
              </a:solidFill>
              <a:latin typeface="+mn-lt"/>
            </a:endParaRPr>
          </a:p>
        </p:txBody>
      </p:sp>
      <p:sp>
        <p:nvSpPr>
          <p:cNvPr id="3" name="Υπότιτλος 2"/>
          <p:cNvSpPr>
            <a:spLocks noGrp="1"/>
          </p:cNvSpPr>
          <p:nvPr>
            <p:ph type="subTitle" idx="1"/>
          </p:nvPr>
        </p:nvSpPr>
        <p:spPr>
          <a:xfrm>
            <a:off x="0" y="3096542"/>
            <a:ext cx="9144000" cy="2204665"/>
          </a:xfrm>
        </p:spPr>
        <p:txBody>
          <a:bodyPr>
            <a:normAutofit fontScale="62500" lnSpcReduction="20000"/>
          </a:bodyPr>
          <a:lstStyle/>
          <a:p>
            <a:r>
              <a:rPr lang="el-GR" sz="4500" b="1" dirty="0" smtClean="0"/>
              <a:t>Ενότητα 11</a:t>
            </a:r>
            <a:r>
              <a:rPr lang="el-GR" sz="4500" dirty="0" smtClean="0"/>
              <a:t>:</a:t>
            </a:r>
            <a:r>
              <a:rPr lang="en-US" sz="4500" dirty="0" smtClean="0"/>
              <a:t> </a:t>
            </a:r>
            <a:r>
              <a:rPr lang="el-GR" sz="4500" dirty="0"/>
              <a:t>Εισαγωγή στο Προγραμματισμό με το </a:t>
            </a:r>
            <a:r>
              <a:rPr lang="el-GR" sz="4500" dirty="0" err="1"/>
              <a:t>MatLab</a:t>
            </a:r>
            <a:r>
              <a:rPr lang="el-GR" sz="4500" dirty="0"/>
              <a:t> </a:t>
            </a:r>
            <a:r>
              <a:rPr lang="el-GR" sz="4500" dirty="0" smtClean="0"/>
              <a:t>7.x (Μέρος 2</a:t>
            </a:r>
            <a:r>
              <a:rPr lang="el-GR" sz="4500" baseline="30000" dirty="0" smtClean="0"/>
              <a:t>ο</a:t>
            </a:r>
            <a:r>
              <a:rPr lang="el-GR" sz="4500" dirty="0" smtClean="0"/>
              <a:t>)</a:t>
            </a:r>
            <a:endParaRPr lang="el-GR" sz="4500" dirty="0"/>
          </a:p>
          <a:p>
            <a:endParaRPr lang="en-US" dirty="0" smtClean="0"/>
          </a:p>
          <a:p>
            <a:r>
              <a:rPr lang="el-GR" sz="3800" dirty="0"/>
              <a:t>Δρ. Β.Χ. </a:t>
            </a:r>
            <a:r>
              <a:rPr lang="el-GR" sz="3800" smtClean="0"/>
              <a:t>Μούσας, </a:t>
            </a:r>
            <a:r>
              <a:rPr lang="el-GR" sz="3800" dirty="0"/>
              <a:t>Αναπληρωτής Καθηγητής</a:t>
            </a:r>
          </a:p>
          <a:p>
            <a:r>
              <a:rPr lang="el-GR" sz="3800" dirty="0"/>
              <a:t>Τμήμα Πολιτικών Μηχανικών Τ.Ε. και Μηχανικών Τοπογραφίας </a:t>
            </a:r>
          </a:p>
          <a:p>
            <a:r>
              <a:rPr lang="el-GR" sz="3800" dirty="0"/>
              <a:t>&amp; </a:t>
            </a:r>
            <a:r>
              <a:rPr lang="el-GR" sz="3800" dirty="0" err="1"/>
              <a:t>Γεωπληροφορικής</a:t>
            </a:r>
            <a:r>
              <a:rPr lang="el-GR" sz="3800" dirty="0"/>
              <a:t>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58203789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sz="4400" dirty="0" smtClean="0">
                <a:solidFill>
                  <a:srgbClr val="004A82"/>
                </a:solidFill>
              </a:rPr>
              <a:t>Λογικές Εκφράσεις &amp; Τελεστές Σύγκρισης </a:t>
            </a:r>
            <a:br>
              <a:rPr lang="el-GR" sz="4400"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3" name="Content Placeholder 2"/>
          <p:cNvSpPr>
            <a:spLocks noGrp="1"/>
          </p:cNvSpPr>
          <p:nvPr>
            <p:ph idx="1"/>
          </p:nvPr>
        </p:nvSpPr>
        <p:spPr>
          <a:xfrm>
            <a:off x="467268" y="1025352"/>
            <a:ext cx="8229600" cy="5832648"/>
          </a:xfrm>
        </p:spPr>
        <p:txBody>
          <a:bodyPr>
            <a:noAutofit/>
          </a:bodyPr>
          <a:lstStyle/>
          <a:p>
            <a:r>
              <a:rPr lang="el-GR" sz="2400" dirty="0" smtClean="0"/>
              <a:t>Το MatLab διαθέτει 6 τελεστές σύγκρισης των οποίων τα αποτελέσματα δίνονται πάντοτε σαν λογικές τιμές Αληθές-Ψευδές (</a:t>
            </a:r>
            <a:r>
              <a:rPr lang="en-US" sz="2400" dirty="0" smtClean="0"/>
              <a:t>True</a:t>
            </a:r>
            <a:r>
              <a:rPr lang="el-GR" sz="2400" dirty="0" smtClean="0"/>
              <a:t>-</a:t>
            </a:r>
            <a:r>
              <a:rPr lang="en-US" sz="2400" dirty="0" smtClean="0"/>
              <a:t>False</a:t>
            </a:r>
            <a:r>
              <a:rPr lang="el-GR" sz="2400" dirty="0" smtClean="0"/>
              <a:t>) μέσω μητρώων που περιέχουν, αντίστοιχα: 1 ή 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555037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004A82"/>
                </a:solidFill>
              </a:rPr>
              <a:t>Λογικές Εκφράσεις &amp; Τελεστές Σύγκρισης </a:t>
            </a:r>
            <a:r>
              <a:rPr lang="el-GR" dirty="0">
                <a:solidFill>
                  <a:srgbClr val="004A82"/>
                </a:solidFill>
              </a:rPr>
              <a:t/>
            </a:r>
            <a:br>
              <a:rPr lang="el-GR"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2)</a:t>
            </a:r>
            <a:endParaRPr lang="el-GR" sz="3600" dirty="0"/>
          </a:p>
        </p:txBody>
      </p:sp>
      <p:sp>
        <p:nvSpPr>
          <p:cNvPr id="3" name="Θέση περιεχομένου 2"/>
          <p:cNvSpPr>
            <a:spLocks noGrp="1"/>
          </p:cNvSpPr>
          <p:nvPr>
            <p:ph idx="1"/>
          </p:nvPr>
        </p:nvSpPr>
        <p:spPr>
          <a:xfrm>
            <a:off x="128587" y="1315790"/>
            <a:ext cx="8229600" cy="5040560"/>
          </a:xfrm>
        </p:spPr>
        <p:txBody>
          <a:bodyPr/>
          <a:lstStyle/>
          <a:p>
            <a:r>
              <a:rPr lang="el-GR" sz="2400" dirty="0"/>
              <a:t>Όπως και στις αριθμητικές πράξεις, υπάρχει μια ιεραρχία στην εκτέλεση των λογικών πράξεων που ακολουθεί τη παρακάτω σειρά:</a:t>
            </a:r>
          </a:p>
          <a:p>
            <a:pPr lvl="1"/>
            <a:r>
              <a:rPr lang="el-GR" sz="2200" dirty="0"/>
              <a:t> Αν υπάρχουν παρενθέσεις, υπολογίζονται αρχίζοντας από την εσωτερική.</a:t>
            </a:r>
          </a:p>
          <a:p>
            <a:pPr lvl="1"/>
            <a:r>
              <a:rPr lang="el-GR" sz="2200" dirty="0"/>
              <a:t>Αν υπάρχουν αριθμητικές πράξεις εκτελούνται πριν από κάθε σύγκριση.</a:t>
            </a:r>
          </a:p>
          <a:p>
            <a:pPr lvl="1"/>
            <a:r>
              <a:rPr lang="el-GR" sz="2200" dirty="0"/>
              <a:t>Υπολογίζονται όλοι οι τελεστές σύγκρισης</a:t>
            </a:r>
          </a:p>
          <a:p>
            <a:pPr lvl="1"/>
            <a:r>
              <a:rPr lang="el-GR" sz="2200" dirty="0"/>
              <a:t>εκτελούνται τα </a:t>
            </a:r>
            <a:r>
              <a:rPr lang="en-US" sz="2200" dirty="0"/>
              <a:t>NOT</a:t>
            </a:r>
            <a:r>
              <a:rPr lang="el-GR" sz="2200" dirty="0"/>
              <a:t> (~)</a:t>
            </a:r>
          </a:p>
          <a:p>
            <a:pPr lvl="1"/>
            <a:r>
              <a:rPr lang="el-GR" sz="2200" dirty="0"/>
              <a:t>εκτελούνται τα </a:t>
            </a:r>
            <a:r>
              <a:rPr lang="en-US" sz="2200" dirty="0"/>
              <a:t>AND</a:t>
            </a:r>
            <a:r>
              <a:rPr lang="el-GR" sz="2200" dirty="0"/>
              <a:t> (&amp;)</a:t>
            </a:r>
          </a:p>
          <a:p>
            <a:pPr lvl="1"/>
            <a:r>
              <a:rPr lang="el-GR" sz="2200" dirty="0"/>
              <a:t>εκτελούνται τα </a:t>
            </a:r>
            <a:r>
              <a:rPr lang="en-US" sz="2200" dirty="0"/>
              <a:t>OR</a:t>
            </a:r>
            <a:r>
              <a:rPr lang="el-GR" sz="22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Picture 2"/>
          <p:cNvPicPr>
            <a:picLocks noChangeAspect="1" noChangeArrowheads="1"/>
          </p:cNvPicPr>
          <p:nvPr/>
        </p:nvPicPr>
        <p:blipFill>
          <a:blip r:embed="rId2" cstate="print"/>
          <a:srcRect/>
          <a:stretch>
            <a:fillRect/>
          </a:stretch>
        </p:blipFill>
        <p:spPr bwMode="auto">
          <a:xfrm>
            <a:off x="3738562" y="4381500"/>
            <a:ext cx="4619625" cy="1438275"/>
          </a:xfrm>
          <a:prstGeom prst="rect">
            <a:avLst/>
          </a:prstGeom>
          <a:noFill/>
          <a:ln w="9525">
            <a:noFill/>
            <a:miter lim="800000"/>
            <a:headEnd/>
            <a:tailEnd/>
          </a:ln>
        </p:spPr>
      </p:pic>
      <p:pic>
        <p:nvPicPr>
          <p:cNvPr id="7" name="Εικόνα 6"/>
          <p:cNvPicPr>
            <a:picLocks noChangeAspect="1"/>
          </p:cNvPicPr>
          <p:nvPr/>
        </p:nvPicPr>
        <p:blipFill>
          <a:blip r:embed="rId3"/>
          <a:stretch>
            <a:fillRect/>
          </a:stretch>
        </p:blipFill>
        <p:spPr>
          <a:xfrm>
            <a:off x="3491880" y="5855768"/>
            <a:ext cx="4535817" cy="865707"/>
          </a:xfrm>
          <a:prstGeom prst="rect">
            <a:avLst/>
          </a:prstGeom>
        </p:spPr>
      </p:pic>
      <p:sp>
        <p:nvSpPr>
          <p:cNvPr id="8" name="TextBox 7"/>
          <p:cNvSpPr txBox="1"/>
          <p:nvPr/>
        </p:nvSpPr>
        <p:spPr>
          <a:xfrm rot="5400000">
            <a:off x="7853786" y="5029255"/>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826922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4462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1948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Βασίλειος Μούσας 2014. Βασίλειος Μούσας. </a:t>
            </a:r>
            <a:r>
              <a:rPr lang="el-GR" sz="2000" dirty="0"/>
              <a:t>«Προγραμματισμός &amp; Εφαρμογές Η/Υ (Θ). </a:t>
            </a:r>
            <a:r>
              <a:rPr lang="el-GR" sz="2000" dirty="0" smtClean="0"/>
              <a:t>Ενότητα </a:t>
            </a:r>
            <a:r>
              <a:rPr lang="en-US" sz="2000" dirty="0" smtClean="0"/>
              <a:t>11</a:t>
            </a:r>
            <a:r>
              <a:rPr lang="el-GR" sz="2000" dirty="0" smtClean="0"/>
              <a:t>: </a:t>
            </a:r>
            <a:r>
              <a:rPr lang="el-GR" sz="2000" dirty="0"/>
              <a:t>Εισαγωγή στο Προγραμματισμό με το </a:t>
            </a:r>
            <a:r>
              <a:rPr lang="el-GR" sz="2000" dirty="0" err="1"/>
              <a:t>MatLab</a:t>
            </a:r>
            <a:r>
              <a:rPr lang="el-GR" sz="2000" dirty="0"/>
              <a:t> 7.x (Μέρος </a:t>
            </a:r>
            <a:r>
              <a:rPr lang="en-US" sz="2000" dirty="0" smtClean="0"/>
              <a:t>2</a:t>
            </a:r>
            <a:r>
              <a:rPr lang="el-GR" sz="2000" baseline="30000" dirty="0" smtClean="0"/>
              <a:t>ο</a:t>
            </a:r>
            <a:r>
              <a:rPr lang="el-GR" sz="2000" dirty="0" smtClean="0"/>
              <a:t>)». </a:t>
            </a:r>
            <a:endParaRPr lang="en-US" sz="2000" dirty="0" smtClean="0"/>
          </a:p>
          <a:p>
            <a:pPr marL="0" indent="0">
              <a:spcBef>
                <a:spcPts val="0"/>
              </a:spcBef>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55677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881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33634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004A82"/>
                </a:solidFill>
              </a:rPr>
              <a:t>Ονόματα </a:t>
            </a:r>
            <a:r>
              <a:rPr lang="en-US" dirty="0" smtClean="0">
                <a:solidFill>
                  <a:srgbClr val="004A82"/>
                </a:solidFill>
              </a:rPr>
              <a:t>m</a:t>
            </a:r>
            <a:r>
              <a:rPr lang="el-GR" dirty="0" smtClean="0">
                <a:solidFill>
                  <a:srgbClr val="004A82"/>
                </a:solidFill>
              </a:rPr>
              <a:t>-</a:t>
            </a:r>
            <a:r>
              <a:rPr lang="en-GB" dirty="0" smtClean="0">
                <a:solidFill>
                  <a:srgbClr val="004A82"/>
                </a:solidFill>
              </a:rPr>
              <a:t>file</a:t>
            </a:r>
            <a:r>
              <a:rPr lang="el-GR" dirty="0" smtClean="0">
                <a:solidFill>
                  <a:srgbClr val="004A82"/>
                </a:solidFill>
              </a:rPr>
              <a:t> &amp; Μεταβλητών </a:t>
            </a:r>
            <a:r>
              <a:rPr lang="el-GR" sz="3600" b="0" dirty="0" smtClean="0">
                <a:solidFill>
                  <a:srgbClr val="004A82"/>
                </a:solidFill>
              </a:rPr>
              <a:t>(1 από 2)</a:t>
            </a:r>
            <a:endParaRPr lang="el-GR" sz="3600" b="0" dirty="0">
              <a:solidFill>
                <a:srgbClr val="004A82"/>
              </a:solidFill>
            </a:endParaRPr>
          </a:p>
        </p:txBody>
      </p:sp>
      <p:sp>
        <p:nvSpPr>
          <p:cNvPr id="3" name="Content Placeholder 2"/>
          <p:cNvSpPr>
            <a:spLocks noGrp="1"/>
          </p:cNvSpPr>
          <p:nvPr>
            <p:ph idx="1"/>
          </p:nvPr>
        </p:nvSpPr>
        <p:spPr>
          <a:xfrm>
            <a:off x="467544" y="1003964"/>
            <a:ext cx="8229600" cy="5112568"/>
          </a:xfrm>
        </p:spPr>
        <p:txBody>
          <a:bodyPr>
            <a:noAutofit/>
          </a:bodyPr>
          <a:lstStyle/>
          <a:p>
            <a:pPr>
              <a:buNone/>
            </a:pPr>
            <a:r>
              <a:rPr lang="el-GR" sz="2400" dirty="0" smtClean="0"/>
              <a:t>Τα </a:t>
            </a:r>
            <a:r>
              <a:rPr lang="el-GR" sz="2400" b="1" dirty="0" smtClean="0"/>
              <a:t>ονόματα των μεταβλητών και των </a:t>
            </a:r>
            <a:r>
              <a:rPr lang="en-US" sz="2400" b="1" dirty="0" smtClean="0"/>
              <a:t>m-files</a:t>
            </a:r>
            <a:r>
              <a:rPr lang="el-GR" sz="2400" dirty="0" smtClean="0"/>
              <a:t> στο </a:t>
            </a:r>
            <a:r>
              <a:rPr lang="en-US" sz="2400" dirty="0" smtClean="0"/>
              <a:t>MatLab</a:t>
            </a:r>
            <a:r>
              <a:rPr lang="el-GR" sz="2400" dirty="0" smtClean="0"/>
              <a:t> αποτελούνται από </a:t>
            </a:r>
            <a:r>
              <a:rPr lang="el-GR" sz="2400" b="1" dirty="0" smtClean="0"/>
              <a:t>Λατινικά</a:t>
            </a:r>
            <a:r>
              <a:rPr lang="el-GR" sz="2400" dirty="0" smtClean="0"/>
              <a:t> </a:t>
            </a:r>
            <a:r>
              <a:rPr lang="el-GR" sz="2400" b="1" dirty="0" smtClean="0"/>
              <a:t>γράμματα</a:t>
            </a:r>
            <a:r>
              <a:rPr lang="el-GR" sz="2400" dirty="0" smtClean="0"/>
              <a:t> (</a:t>
            </a:r>
            <a:r>
              <a:rPr lang="en-US" sz="2400" b="1" dirty="0" smtClean="0"/>
              <a:t>a</a:t>
            </a:r>
            <a:r>
              <a:rPr lang="el-GR" sz="2400" b="1" dirty="0" smtClean="0"/>
              <a:t>-</a:t>
            </a:r>
            <a:r>
              <a:rPr lang="en-US" sz="2400" b="1" dirty="0" smtClean="0"/>
              <a:t>z</a:t>
            </a:r>
            <a:r>
              <a:rPr lang="el-GR" sz="2400" b="1" dirty="0" smtClean="0"/>
              <a:t>, </a:t>
            </a:r>
            <a:r>
              <a:rPr lang="en-US" sz="2400" b="1" dirty="0" smtClean="0"/>
              <a:t>A</a:t>
            </a:r>
            <a:r>
              <a:rPr lang="el-GR" sz="2400" b="1" dirty="0" smtClean="0"/>
              <a:t>-</a:t>
            </a:r>
            <a:r>
              <a:rPr lang="en-US" sz="2400" b="1" dirty="0" smtClean="0"/>
              <a:t>Z</a:t>
            </a:r>
            <a:r>
              <a:rPr lang="el-GR" sz="2400" dirty="0" smtClean="0"/>
              <a:t>), </a:t>
            </a:r>
            <a:r>
              <a:rPr lang="el-GR" sz="2400" b="1" dirty="0" smtClean="0"/>
              <a:t>αριθμούς</a:t>
            </a:r>
            <a:r>
              <a:rPr lang="el-GR" sz="2400" dirty="0" smtClean="0"/>
              <a:t> (</a:t>
            </a:r>
            <a:r>
              <a:rPr lang="el-GR" sz="2400" b="1" dirty="0" smtClean="0"/>
              <a:t>0-9</a:t>
            </a:r>
            <a:r>
              <a:rPr lang="el-GR" sz="2400" dirty="0" smtClean="0"/>
              <a:t>) και το </a:t>
            </a:r>
            <a:r>
              <a:rPr lang="el-GR" sz="2400" b="1" dirty="0" smtClean="0"/>
              <a:t>σύμβολο</a:t>
            </a:r>
            <a:r>
              <a:rPr lang="el-GR" sz="2400" dirty="0" smtClean="0"/>
              <a:t> </a:t>
            </a:r>
            <a:r>
              <a:rPr lang="en-US" sz="2400" b="1" dirty="0" smtClean="0"/>
              <a:t>underscore</a:t>
            </a:r>
            <a:r>
              <a:rPr lang="el-GR" sz="2400" dirty="0" smtClean="0"/>
              <a:t> ( </a:t>
            </a:r>
            <a:r>
              <a:rPr lang="el-GR" sz="2400" b="1" dirty="0" smtClean="0"/>
              <a:t>_</a:t>
            </a:r>
            <a:r>
              <a:rPr lang="el-GR" sz="2400" dirty="0" smtClean="0"/>
              <a:t> ). Το μέγιστο μήκος είναι </a:t>
            </a:r>
            <a:r>
              <a:rPr lang="el-GR" sz="2400" b="1" dirty="0" smtClean="0"/>
              <a:t>63</a:t>
            </a:r>
            <a:r>
              <a:rPr lang="el-GR" sz="2400" dirty="0" smtClean="0"/>
              <a:t> χαρακτήρες</a:t>
            </a:r>
            <a:r>
              <a:rPr lang="en-US" sz="2400" dirty="0" smtClean="0"/>
              <a:t>, </a:t>
            </a:r>
            <a:r>
              <a:rPr lang="el-GR" sz="2400" dirty="0" smtClean="0"/>
              <a:t>ο πρώτος χαρακτήρας πρέπει να είναι γράμμα και δεν πρέπει να συμπίπτουν με δεσμευμένες λέξεις ή εντολές του </a:t>
            </a:r>
            <a:r>
              <a:rPr lang="el-GR" sz="2400" dirty="0" err="1" smtClean="0"/>
              <a:t>MatLab</a:t>
            </a:r>
            <a:r>
              <a:rPr lang="el-GR" sz="24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438992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04A82"/>
                </a:solidFill>
              </a:rPr>
              <a:t>Ονόματα </a:t>
            </a:r>
            <a:r>
              <a:rPr lang="en-US" dirty="0">
                <a:solidFill>
                  <a:srgbClr val="004A82"/>
                </a:solidFill>
              </a:rPr>
              <a:t>m</a:t>
            </a:r>
            <a:r>
              <a:rPr lang="el-GR" dirty="0">
                <a:solidFill>
                  <a:srgbClr val="004A82"/>
                </a:solidFill>
              </a:rPr>
              <a:t>-</a:t>
            </a:r>
            <a:r>
              <a:rPr lang="en-GB" dirty="0">
                <a:solidFill>
                  <a:srgbClr val="004A82"/>
                </a:solidFill>
              </a:rPr>
              <a:t>file</a:t>
            </a:r>
            <a:r>
              <a:rPr lang="el-GR" dirty="0">
                <a:solidFill>
                  <a:srgbClr val="004A82"/>
                </a:solidFill>
              </a:rPr>
              <a:t> &amp; Μεταβλητών </a:t>
            </a: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2)</a:t>
            </a:r>
            <a:endParaRPr lang="el-GR" dirty="0"/>
          </a:p>
        </p:txBody>
      </p:sp>
      <p:sp>
        <p:nvSpPr>
          <p:cNvPr id="3" name="Θέση περιεχομένου 2"/>
          <p:cNvSpPr>
            <a:spLocks noGrp="1"/>
          </p:cNvSpPr>
          <p:nvPr>
            <p:ph idx="1"/>
          </p:nvPr>
        </p:nvSpPr>
        <p:spPr/>
        <p:txBody>
          <a:bodyPr>
            <a:normAutofit/>
          </a:bodyPr>
          <a:lstStyle/>
          <a:p>
            <a:pPr>
              <a:spcBef>
                <a:spcPts val="2400"/>
              </a:spcBef>
              <a:buNone/>
            </a:pPr>
            <a:r>
              <a:rPr lang="el-GR" sz="2400" dirty="0"/>
              <a:t>Η </a:t>
            </a:r>
            <a:r>
              <a:rPr lang="el-GR" sz="2400" b="1" dirty="0"/>
              <a:t>ονομασία μεταβλητών</a:t>
            </a:r>
            <a:r>
              <a:rPr lang="el-GR" sz="2400" dirty="0"/>
              <a:t> μπορεί να είναι μερικές φορές πρόβλημα αλλά το </a:t>
            </a:r>
            <a:r>
              <a:rPr lang="el-GR" sz="2400" dirty="0" err="1"/>
              <a:t>MatLab</a:t>
            </a:r>
            <a:r>
              <a:rPr lang="el-GR" sz="2400" dirty="0"/>
              <a:t> διαθέτει συναρτήσεις που μας βοηθούν σε αυτό:</a:t>
            </a:r>
          </a:p>
          <a:p>
            <a:pPr>
              <a:spcBef>
                <a:spcPts val="2400"/>
              </a:spcBef>
            </a:pPr>
            <a:r>
              <a:rPr lang="el-GR" sz="2400" dirty="0"/>
              <a:t>Οι λέξεις κλειδιά που απαγορεύεται να χρησιμοποιηθούν σαν μεταβλητές δίνονται με την εντολή </a:t>
            </a:r>
            <a:r>
              <a:rPr lang="en-US" sz="2400" b="1" dirty="0" err="1"/>
              <a:t>iskeyword</a:t>
            </a:r>
            <a:r>
              <a:rPr lang="el-GR" sz="2400" dirty="0"/>
              <a:t>.</a:t>
            </a:r>
          </a:p>
          <a:p>
            <a:pPr>
              <a:spcBef>
                <a:spcPts val="2400"/>
              </a:spcBef>
            </a:pPr>
            <a:r>
              <a:rPr lang="el-GR" sz="2400" dirty="0"/>
              <a:t>συνάρτηση </a:t>
            </a:r>
            <a:r>
              <a:rPr lang="en-US" sz="2400" b="1" dirty="0" err="1"/>
              <a:t>isvarname</a:t>
            </a:r>
            <a:r>
              <a:rPr lang="en-US" sz="2400" dirty="0"/>
              <a:t> </a:t>
            </a:r>
            <a:r>
              <a:rPr lang="el-GR" sz="2400" dirty="0"/>
              <a:t>ελέγχει αν ένα όνομα μεταβλητής είναι έγκυρο (1) ή όχι (0</a:t>
            </a:r>
            <a:r>
              <a:rPr lang="el-GR" sz="2400" dirty="0" smtClean="0"/>
              <a:t>).</a:t>
            </a:r>
            <a:endParaRPr lang="el-GR" sz="2400" dirty="0"/>
          </a:p>
          <a:p>
            <a:pPr>
              <a:spcBef>
                <a:spcPts val="2400"/>
              </a:spcBef>
            </a:pPr>
            <a:r>
              <a:rPr lang="el-GR" sz="2400" dirty="0"/>
              <a:t>Η συνάρτηση </a:t>
            </a:r>
            <a:r>
              <a:rPr lang="en-US" sz="2400" b="1" dirty="0" err="1"/>
              <a:t>genvarname</a:t>
            </a:r>
            <a:r>
              <a:rPr lang="en-US" sz="2400" dirty="0"/>
              <a:t> </a:t>
            </a:r>
            <a:r>
              <a:rPr lang="el-GR" sz="2400" dirty="0"/>
              <a:t>δημιουργεί έγκυρα ονόματα μεταβλητών από συμβολοσειρές που δίνει ο </a:t>
            </a:r>
            <a:r>
              <a:rPr lang="el-GR" sz="2400" dirty="0" smtClean="0"/>
              <a:t>χρήστης.</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95562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004A82"/>
                </a:solidFill>
              </a:rPr>
              <a:t>Εμβέλεια Μεταβλητών σε Συνάρτηση</a:t>
            </a:r>
            <a:endParaRPr lang="el-GR" dirty="0">
              <a:solidFill>
                <a:srgbClr val="004A82"/>
              </a:solidFill>
            </a:endParaRPr>
          </a:p>
        </p:txBody>
      </p:sp>
      <p:sp>
        <p:nvSpPr>
          <p:cNvPr id="3" name="Content Placeholder 2"/>
          <p:cNvSpPr>
            <a:spLocks noGrp="1"/>
          </p:cNvSpPr>
          <p:nvPr>
            <p:ph idx="1"/>
          </p:nvPr>
        </p:nvSpPr>
        <p:spPr>
          <a:xfrm>
            <a:off x="457200" y="1412776"/>
            <a:ext cx="8229600" cy="5112568"/>
          </a:xfrm>
        </p:spPr>
        <p:txBody>
          <a:bodyPr>
            <a:noAutofit/>
          </a:bodyPr>
          <a:lstStyle/>
          <a:p>
            <a:pPr>
              <a:spcBef>
                <a:spcPts val="2400"/>
              </a:spcBef>
            </a:pPr>
            <a:r>
              <a:rPr lang="el-GR" sz="2400" dirty="0" smtClean="0"/>
              <a:t>Οι μεταβλητές που ορίζονται και χρησιμοποιούνται μέσα σε μια συνάρτηση αποθηκεύονται σε ιδιαίτερη περιοχή εργασίας (ξεχωριστή από αυτή του προγράμματος που τη κάλεσε) και δεν παραμένουν στη μνήμη μετά την έξοδο από τη συνάρτηση. </a:t>
            </a:r>
          </a:p>
          <a:p>
            <a:pPr>
              <a:spcBef>
                <a:spcPts val="2400"/>
              </a:spcBef>
            </a:pPr>
            <a:r>
              <a:rPr lang="el-GR" sz="2400" dirty="0" smtClean="0"/>
              <a:t>Αν  θέλουμε μια μεταβλητή να είναι </a:t>
            </a:r>
            <a:r>
              <a:rPr lang="el-GR" sz="2400" b="1" dirty="0" smtClean="0"/>
              <a:t>διαθέσιμη και εκτός της συνάρτησης</a:t>
            </a:r>
            <a:r>
              <a:rPr lang="el-GR" sz="2400" dirty="0" smtClean="0"/>
              <a:t> στη περιοχή εργασίας του </a:t>
            </a:r>
            <a:r>
              <a:rPr lang="en-US" sz="2400" dirty="0" smtClean="0"/>
              <a:t>CW</a:t>
            </a:r>
            <a:r>
              <a:rPr lang="el-GR" sz="2400" dirty="0" smtClean="0"/>
              <a:t> ή σε άλλες συναρτήσεις ή M-</a:t>
            </a:r>
            <a:r>
              <a:rPr lang="en-GB" sz="2400" dirty="0" smtClean="0"/>
              <a:t>file </a:t>
            </a:r>
            <a:r>
              <a:rPr lang="el-GR" sz="2400" dirty="0" smtClean="0"/>
              <a:t>(δηλ., να έχει  πιο ‘</a:t>
            </a:r>
            <a:r>
              <a:rPr lang="el-GR" sz="2400" b="1" dirty="0" smtClean="0"/>
              <a:t>σφαιρική</a:t>
            </a:r>
            <a:r>
              <a:rPr lang="el-GR" sz="2400" dirty="0" smtClean="0"/>
              <a:t>’ εμβέλεια) τότε πρέπει να τη δηλώσουμε σαν </a:t>
            </a:r>
            <a:r>
              <a:rPr lang="en-US" sz="2400" b="1" dirty="0" smtClean="0"/>
              <a:t>global</a:t>
            </a:r>
            <a:r>
              <a:rPr lang="el-GR" sz="2400" dirty="0" smtClean="0"/>
              <a:t>. </a:t>
            </a:r>
          </a:p>
          <a:p>
            <a:pPr>
              <a:spcBef>
                <a:spcPts val="2400"/>
              </a:spcBef>
            </a:pPr>
            <a:r>
              <a:rPr lang="el-GR" sz="2400" dirty="0" smtClean="0"/>
              <a:t> Αν πάλι θέλουμε η τιμή μιας μεταβλητής </a:t>
            </a:r>
            <a:r>
              <a:rPr lang="el-GR" sz="2400" b="1" dirty="0" smtClean="0"/>
              <a:t>να διατηρηθεί για την επόμενη κλήση της ίδιας μόνο </a:t>
            </a:r>
            <a:r>
              <a:rPr lang="el-GR" sz="2400" dirty="0" smtClean="0"/>
              <a:t>συνάρτησης, τότε τη δηλώνουμε σαν </a:t>
            </a:r>
            <a:r>
              <a:rPr lang="en-US" sz="2400" b="1" dirty="0" smtClean="0"/>
              <a:t>persistent</a:t>
            </a:r>
            <a:r>
              <a:rPr lang="el-GR" sz="20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061373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004A82"/>
                </a:solidFill>
              </a:rPr>
              <a:t>Τύποι Μεταβλητών και Ακρίβεια </a:t>
            </a:r>
            <a:r>
              <a:rPr lang="el-GR" sz="3600" b="0" dirty="0" smtClean="0">
                <a:solidFill>
                  <a:srgbClr val="004A82"/>
                </a:solidFill>
              </a:rPr>
              <a:t>(1 από 2)</a:t>
            </a:r>
            <a:endParaRPr lang="el-GR" sz="3600" b="0" dirty="0">
              <a:solidFill>
                <a:srgbClr val="004A82"/>
              </a:solidFill>
            </a:endParaRPr>
          </a:p>
        </p:txBody>
      </p:sp>
      <p:sp>
        <p:nvSpPr>
          <p:cNvPr id="3" name="Content Placeholder 2"/>
          <p:cNvSpPr>
            <a:spLocks noGrp="1"/>
          </p:cNvSpPr>
          <p:nvPr>
            <p:ph idx="1"/>
          </p:nvPr>
        </p:nvSpPr>
        <p:spPr>
          <a:xfrm>
            <a:off x="467544" y="980728"/>
            <a:ext cx="8229600" cy="5688632"/>
          </a:xfrm>
        </p:spPr>
        <p:txBody>
          <a:bodyPr>
            <a:noAutofit/>
          </a:bodyPr>
          <a:lstStyle/>
          <a:p>
            <a:pPr>
              <a:spcBef>
                <a:spcPts val="1800"/>
              </a:spcBef>
            </a:pPr>
            <a:r>
              <a:rPr lang="el-GR" sz="2400" dirty="0" smtClean="0"/>
              <a:t>Ο </a:t>
            </a:r>
            <a:r>
              <a:rPr lang="el-GR" sz="2400" b="1" dirty="0" smtClean="0"/>
              <a:t>προεπιλεγμένος τύπος </a:t>
            </a:r>
            <a:r>
              <a:rPr lang="el-GR" sz="2400" dirty="0" smtClean="0"/>
              <a:t>μεταβλητής στο MatLab είναι η αριθμητική μεταβλητή κινητής υποδιαστολής </a:t>
            </a:r>
            <a:r>
              <a:rPr lang="el-GR" sz="2400" b="1" dirty="0" smtClean="0"/>
              <a:t>διπλής ακρίβειας</a:t>
            </a:r>
            <a:r>
              <a:rPr lang="el-GR" sz="2400" dirty="0" smtClean="0"/>
              <a:t> (</a:t>
            </a:r>
            <a:r>
              <a:rPr lang="en-US" sz="2400" b="1" dirty="0" smtClean="0"/>
              <a:t>NUMERIC</a:t>
            </a:r>
            <a:r>
              <a:rPr lang="el-GR" sz="2400" b="1" dirty="0" smtClean="0"/>
              <a:t>: </a:t>
            </a:r>
            <a:r>
              <a:rPr lang="en-US" sz="2400" b="1" dirty="0" smtClean="0"/>
              <a:t>double</a:t>
            </a:r>
            <a:r>
              <a:rPr lang="el-GR" sz="2400" dirty="0" smtClean="0"/>
              <a:t>). </a:t>
            </a:r>
          </a:p>
          <a:p>
            <a:pPr>
              <a:spcBef>
                <a:spcPts val="1800"/>
              </a:spcBef>
            </a:pPr>
            <a:r>
              <a:rPr lang="el-GR" sz="2400" dirty="0" smtClean="0"/>
              <a:t>Άλλες αριθμητικές μεταβλητές είναι: οι κινητής υποδιαστολής </a:t>
            </a:r>
            <a:r>
              <a:rPr lang="el-GR" sz="2400" b="1" dirty="0" smtClean="0"/>
              <a:t>απλής ακρίβειας</a:t>
            </a:r>
            <a:r>
              <a:rPr lang="el-GR" sz="2400" dirty="0" smtClean="0"/>
              <a:t> (</a:t>
            </a:r>
            <a:r>
              <a:rPr lang="en-US" sz="2400" b="1" dirty="0" smtClean="0"/>
              <a:t>single</a:t>
            </a:r>
            <a:r>
              <a:rPr lang="el-GR" sz="2400" dirty="0" smtClean="0"/>
              <a:t>), οι </a:t>
            </a:r>
            <a:r>
              <a:rPr lang="el-GR" sz="2400" b="1" dirty="0" smtClean="0"/>
              <a:t>ακέραιες</a:t>
            </a:r>
            <a:r>
              <a:rPr lang="el-GR" sz="2400" dirty="0" smtClean="0"/>
              <a:t> (</a:t>
            </a:r>
            <a:r>
              <a:rPr lang="en-US" sz="2400" b="1" dirty="0" err="1" smtClean="0"/>
              <a:t>int</a:t>
            </a:r>
            <a:r>
              <a:rPr lang="el-GR" sz="2400" b="1" dirty="0" smtClean="0"/>
              <a:t>8, </a:t>
            </a:r>
            <a:r>
              <a:rPr lang="en-US" sz="2400" b="1" dirty="0" err="1" smtClean="0"/>
              <a:t>int</a:t>
            </a:r>
            <a:r>
              <a:rPr lang="el-GR" sz="2400" b="1" dirty="0" smtClean="0"/>
              <a:t>16, </a:t>
            </a:r>
            <a:r>
              <a:rPr lang="en-US" sz="2400" b="1" dirty="0" err="1" smtClean="0"/>
              <a:t>int</a:t>
            </a:r>
            <a:r>
              <a:rPr lang="el-GR" sz="2400" b="1" dirty="0" smtClean="0"/>
              <a:t>32, </a:t>
            </a:r>
            <a:r>
              <a:rPr lang="en-US" sz="2400" b="1" dirty="0" err="1" smtClean="0"/>
              <a:t>int</a:t>
            </a:r>
            <a:r>
              <a:rPr lang="el-GR" sz="2400" b="1" dirty="0" smtClean="0"/>
              <a:t>64</a:t>
            </a:r>
            <a:r>
              <a:rPr lang="el-GR" sz="2400" dirty="0" smtClean="0"/>
              <a:t>), και οι </a:t>
            </a:r>
            <a:r>
              <a:rPr lang="el-GR" sz="2400" b="1" dirty="0" smtClean="0"/>
              <a:t>θετικές</a:t>
            </a:r>
            <a:r>
              <a:rPr lang="el-GR" sz="2400" dirty="0" smtClean="0"/>
              <a:t> </a:t>
            </a:r>
            <a:r>
              <a:rPr lang="el-GR" sz="2400" b="1" dirty="0" smtClean="0"/>
              <a:t>ακέραιες</a:t>
            </a:r>
            <a:r>
              <a:rPr lang="el-GR" sz="2400" dirty="0" smtClean="0"/>
              <a:t> (</a:t>
            </a:r>
            <a:r>
              <a:rPr lang="en-US" sz="2400" b="1" dirty="0" err="1" smtClean="0"/>
              <a:t>uint</a:t>
            </a:r>
            <a:r>
              <a:rPr lang="el-GR" sz="2400" b="1" dirty="0" smtClean="0"/>
              <a:t>8, </a:t>
            </a:r>
            <a:r>
              <a:rPr lang="en-US" sz="2400" b="1" dirty="0" err="1" smtClean="0"/>
              <a:t>uint</a:t>
            </a:r>
            <a:r>
              <a:rPr lang="el-GR" sz="2400" b="1" dirty="0" smtClean="0"/>
              <a:t>16, </a:t>
            </a:r>
            <a:r>
              <a:rPr lang="en-US" sz="2400" b="1" dirty="0" err="1" smtClean="0"/>
              <a:t>uint</a:t>
            </a:r>
            <a:r>
              <a:rPr lang="el-GR" sz="2400" b="1" dirty="0" smtClean="0"/>
              <a:t>32, </a:t>
            </a:r>
            <a:r>
              <a:rPr lang="en-US" sz="2400" b="1" dirty="0" err="1" smtClean="0"/>
              <a:t>uint</a:t>
            </a:r>
            <a:r>
              <a:rPr lang="el-GR" sz="2400" b="1" dirty="0" smtClean="0"/>
              <a:t>64</a:t>
            </a:r>
            <a:r>
              <a:rPr lang="el-GR" sz="2400" dirty="0" smtClean="0"/>
              <a:t>).  Οι μιγαδικές μεταβλητές αναπαρίστανται σαν διπλής ακρίβειας.  </a:t>
            </a:r>
          </a:p>
          <a:p>
            <a:pPr>
              <a:spcBef>
                <a:spcPts val="1800"/>
              </a:spcBef>
            </a:pPr>
            <a:r>
              <a:rPr lang="el-GR" sz="2400" dirty="0" smtClean="0"/>
              <a:t>Εκτός των αριθμητικών τύπων το MatLab διαθέτει και άλλους τύπους: τις Λογικές (</a:t>
            </a:r>
            <a:r>
              <a:rPr lang="en-US" sz="2400" b="1" dirty="0" smtClean="0"/>
              <a:t>logical</a:t>
            </a:r>
            <a:r>
              <a:rPr lang="el-GR" sz="2400" dirty="0" smtClean="0"/>
              <a:t>), τις Συμβολοσειρές ή χαρακτήρες (</a:t>
            </a:r>
            <a:r>
              <a:rPr lang="en-US" sz="2400" b="1" dirty="0" smtClean="0"/>
              <a:t>char</a:t>
            </a:r>
            <a:r>
              <a:rPr lang="el-GR" sz="2400" dirty="0" smtClean="0"/>
              <a:t>), τις Διατάξεις κελιών (</a:t>
            </a:r>
            <a:r>
              <a:rPr lang="en-US" sz="2400" b="1" dirty="0" smtClean="0"/>
              <a:t>cell arrays</a:t>
            </a:r>
            <a:r>
              <a:rPr lang="el-GR" sz="2400" dirty="0" smtClean="0"/>
              <a:t>), τις Δομές δεδομένων (</a:t>
            </a:r>
            <a:r>
              <a:rPr lang="en-US" sz="2400" b="1" dirty="0" smtClean="0"/>
              <a:t>structure</a:t>
            </a:r>
            <a:r>
              <a:rPr lang="el-GR" sz="2400" dirty="0" smtClean="0"/>
              <a:t>) &amp; τα Αντικείμενα χρηστών (</a:t>
            </a:r>
            <a:r>
              <a:rPr lang="en-US" sz="2400" b="1" dirty="0" smtClean="0"/>
              <a:t>user classes</a:t>
            </a:r>
            <a:r>
              <a:rPr lang="el-GR" sz="2400" dirty="0" smtClean="0"/>
              <a:t>), τα Αντικείμενα </a:t>
            </a:r>
            <a:r>
              <a:rPr lang="en-US" sz="2400" dirty="0" smtClean="0"/>
              <a:t>Java</a:t>
            </a:r>
            <a:r>
              <a:rPr lang="el-GR" sz="2400" dirty="0" smtClean="0"/>
              <a:t> (</a:t>
            </a:r>
            <a:r>
              <a:rPr lang="en-US" sz="2400" b="1" dirty="0" smtClean="0"/>
              <a:t>Java classes</a:t>
            </a:r>
            <a:r>
              <a:rPr lang="el-GR" sz="2400" dirty="0" smtClean="0"/>
              <a:t>) και τις Λαβές συναρτήσεων (</a:t>
            </a:r>
            <a:r>
              <a:rPr lang="en-US" sz="2400" b="1" dirty="0" smtClean="0"/>
              <a:t>function handles</a:t>
            </a:r>
            <a:r>
              <a:rPr lang="el-GR" sz="24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81643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04A82"/>
                </a:solidFill>
              </a:rPr>
              <a:t>Τύποι Μεταβλητών και Ακρίβεια </a:t>
            </a: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2)</a:t>
            </a:r>
            <a:endParaRPr lang="el-GR" dirty="0"/>
          </a:p>
        </p:txBody>
      </p:sp>
      <p:sp>
        <p:nvSpPr>
          <p:cNvPr id="3" name="Θέση περιεχομένου 2"/>
          <p:cNvSpPr>
            <a:spLocks noGrp="1"/>
          </p:cNvSpPr>
          <p:nvPr>
            <p:ph idx="1"/>
          </p:nvPr>
        </p:nvSpPr>
        <p:spPr/>
        <p:txBody>
          <a:bodyPr>
            <a:normAutofit/>
          </a:bodyPr>
          <a:lstStyle/>
          <a:p>
            <a:pPr>
              <a:spcBef>
                <a:spcPts val="3000"/>
              </a:spcBef>
            </a:pPr>
            <a:r>
              <a:rPr lang="el-GR" sz="2400" dirty="0"/>
              <a:t>Κάθε αριθμητικός τύπος έχει τα δικά του όρια αναπαράστασης των αριθμών και πρέπει να επιλέγεται με προσοχή ώστε να μην υπάρχουν σφάλματα  στρογγυλοποίησης. </a:t>
            </a:r>
          </a:p>
          <a:p>
            <a:pPr>
              <a:spcBef>
                <a:spcPts val="3000"/>
              </a:spcBef>
            </a:pPr>
            <a:r>
              <a:rPr lang="el-GR" sz="2400" dirty="0"/>
              <a:t>Στις περισσότερες μηχανές τα </a:t>
            </a:r>
            <a:r>
              <a:rPr lang="el-GR" sz="2400" b="1" dirty="0"/>
              <a:t>όρια των αριθμών</a:t>
            </a:r>
            <a:r>
              <a:rPr lang="el-GR" sz="2400" dirty="0"/>
              <a:t> κυμαίνονται από 10</a:t>
            </a:r>
            <a:r>
              <a:rPr lang="el-GR" sz="2400" baseline="30000" dirty="0"/>
              <a:t>-308</a:t>
            </a:r>
            <a:r>
              <a:rPr lang="el-GR" sz="2400" dirty="0"/>
              <a:t> έως 10</a:t>
            </a:r>
            <a:r>
              <a:rPr lang="el-GR" sz="2400" baseline="30000" dirty="0"/>
              <a:t>+308</a:t>
            </a:r>
            <a:r>
              <a:rPr lang="el-GR" sz="2400" dirty="0"/>
              <a:t> που είναι αρκετά για τη πλειοψηφία των υπολογισμών.</a:t>
            </a:r>
          </a:p>
          <a:p>
            <a:pPr>
              <a:spcBef>
                <a:spcPts val="30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24019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004A82"/>
                </a:solidFill>
              </a:rPr>
              <a:t>Μεταβλητές &amp; Πίνακες</a:t>
            </a:r>
            <a:endParaRPr lang="el-GR" dirty="0">
              <a:solidFill>
                <a:srgbClr val="004A82"/>
              </a:solidFill>
            </a:endParaRPr>
          </a:p>
        </p:txBody>
      </p:sp>
      <p:sp>
        <p:nvSpPr>
          <p:cNvPr id="3" name="Content Placeholder 2"/>
          <p:cNvSpPr>
            <a:spLocks noGrp="1"/>
          </p:cNvSpPr>
          <p:nvPr>
            <p:ph idx="1"/>
          </p:nvPr>
        </p:nvSpPr>
        <p:spPr>
          <a:xfrm>
            <a:off x="467544" y="1025352"/>
            <a:ext cx="8229600" cy="5572000"/>
          </a:xfrm>
        </p:spPr>
        <p:txBody>
          <a:bodyPr>
            <a:noAutofit/>
          </a:bodyPr>
          <a:lstStyle/>
          <a:p>
            <a:pPr>
              <a:spcBef>
                <a:spcPts val="1800"/>
              </a:spcBef>
            </a:pPr>
            <a:r>
              <a:rPr lang="el-GR" sz="2400" b="1" dirty="0" smtClean="0"/>
              <a:t>Κάθε μεταβλητή του MatLab είναι ένα μητρώο</a:t>
            </a:r>
            <a:r>
              <a:rPr lang="el-GR" sz="2400" dirty="0" smtClean="0"/>
              <a:t> το οποίο μπορεί να ξεκινά από μηδενικές διαστάσεις (0</a:t>
            </a:r>
            <a:r>
              <a:rPr lang="en-US" sz="2400" dirty="0" smtClean="0"/>
              <a:t>x</a:t>
            </a:r>
            <a:r>
              <a:rPr lang="el-GR" sz="2400" dirty="0" smtClean="0"/>
              <a:t>0) και να φτάνει μέχρι Ν-</a:t>
            </a:r>
            <a:r>
              <a:rPr lang="el-GR" sz="2400" dirty="0" err="1" smtClean="0"/>
              <a:t>διάστατα </a:t>
            </a:r>
            <a:r>
              <a:rPr lang="el-GR" sz="2400" dirty="0" smtClean="0"/>
              <a:t>μητρώα (20 </a:t>
            </a:r>
            <a:r>
              <a:rPr lang="en-US" sz="2400" dirty="0" smtClean="0"/>
              <a:t>x</a:t>
            </a:r>
            <a:r>
              <a:rPr lang="el-GR" sz="2400" dirty="0" smtClean="0"/>
              <a:t> 10 </a:t>
            </a:r>
            <a:r>
              <a:rPr lang="en-US" sz="2400" dirty="0" smtClean="0"/>
              <a:t>x</a:t>
            </a:r>
            <a:r>
              <a:rPr lang="el-GR" sz="2400" dirty="0" smtClean="0"/>
              <a:t> 3 </a:t>
            </a:r>
            <a:r>
              <a:rPr lang="en-US" sz="2400" dirty="0" smtClean="0"/>
              <a:t>x</a:t>
            </a:r>
            <a:r>
              <a:rPr lang="el-GR" sz="2400" dirty="0" smtClean="0"/>
              <a:t> 200 </a:t>
            </a:r>
            <a:r>
              <a:rPr lang="en-US" sz="2400" dirty="0" smtClean="0"/>
              <a:t>x</a:t>
            </a:r>
            <a:r>
              <a:rPr lang="el-GR" sz="2400" dirty="0" smtClean="0"/>
              <a:t> … </a:t>
            </a:r>
            <a:r>
              <a:rPr lang="en-US" sz="2400" dirty="0" smtClean="0"/>
              <a:t>x N</a:t>
            </a:r>
            <a:r>
              <a:rPr lang="el-GR" sz="2400" dirty="0" smtClean="0"/>
              <a:t>).</a:t>
            </a:r>
          </a:p>
          <a:p>
            <a:pPr>
              <a:spcBef>
                <a:spcPts val="1800"/>
              </a:spcBef>
            </a:pPr>
            <a:r>
              <a:rPr lang="el-GR" sz="2400" dirty="0" smtClean="0"/>
              <a:t>Για να </a:t>
            </a:r>
            <a:r>
              <a:rPr lang="el-GR" sz="2400" b="1" dirty="0" smtClean="0"/>
              <a:t>ορίσουμε ένα πίνακα</a:t>
            </a:r>
            <a:r>
              <a:rPr lang="el-GR" sz="2400" dirty="0" smtClean="0"/>
              <a:t> στο MatLab χρησιμοποιούμε τις αγκύλες </a:t>
            </a:r>
            <a:r>
              <a:rPr lang="el-GR" sz="2400" b="1" dirty="0" smtClean="0"/>
              <a:t>[ ]</a:t>
            </a:r>
            <a:r>
              <a:rPr lang="el-GR" sz="2400" dirty="0" smtClean="0"/>
              <a:t>, και χωρίζουμε τα στοιχεία με κενά ή κόμμα (</a:t>
            </a:r>
            <a:r>
              <a:rPr lang="el-GR" sz="2400" b="1" dirty="0" smtClean="0"/>
              <a:t>,</a:t>
            </a:r>
            <a:r>
              <a:rPr lang="el-GR" sz="2400" dirty="0" smtClean="0"/>
              <a:t>) και τις γραμμές με το ερωτηματικό (</a:t>
            </a:r>
            <a:r>
              <a:rPr lang="el-GR" sz="2400" b="1" dirty="0" smtClean="0"/>
              <a:t>;</a:t>
            </a:r>
            <a:r>
              <a:rPr lang="el-GR" sz="2400" dirty="0" smtClean="0"/>
              <a:t>).</a:t>
            </a:r>
          </a:p>
          <a:p>
            <a:pPr>
              <a:spcBef>
                <a:spcPts val="1800"/>
              </a:spcBef>
            </a:pPr>
            <a:r>
              <a:rPr lang="el-GR" sz="2400" dirty="0" smtClean="0"/>
              <a:t>Για να </a:t>
            </a:r>
            <a:r>
              <a:rPr lang="el-GR" sz="2400" b="1" dirty="0" smtClean="0"/>
              <a:t>αναφερθούμε σε ένα στοιχείο</a:t>
            </a:r>
            <a:r>
              <a:rPr lang="el-GR" sz="2400" dirty="0" smtClean="0"/>
              <a:t> ή ένα τμήμα ενός πίνακα γράφουμε, το όνομα του πίνακα και αμέσως μετά γράφουμε σε παρένθεση, χωρισμένους με κόμματα ( </a:t>
            </a:r>
            <a:r>
              <a:rPr lang="el-GR" sz="2400" b="1" dirty="0" smtClean="0"/>
              <a:t>( , , )</a:t>
            </a:r>
            <a:r>
              <a:rPr lang="el-GR" sz="2400" dirty="0" smtClean="0"/>
              <a:t> ) τους δείκτες που ορίζουν το τμήμα που θέλουμε.</a:t>
            </a:r>
          </a:p>
          <a:p>
            <a:pPr>
              <a:spcBef>
                <a:spcPts val="1800"/>
              </a:spcBef>
            </a:pPr>
            <a:r>
              <a:rPr lang="el-GR" sz="2400" dirty="0" smtClean="0"/>
              <a:t>Για να χειριστούμε σωστά τα μητρώα στο </a:t>
            </a:r>
            <a:r>
              <a:rPr lang="en-GB" sz="2400" dirty="0" smtClean="0"/>
              <a:t>MatLab </a:t>
            </a:r>
            <a:r>
              <a:rPr lang="el-GR" sz="2400" dirty="0" smtClean="0"/>
              <a:t>πρέπει να καταλάβουμε τη χρήση των δεικτών και ειδικότερα του τελεστή </a:t>
            </a:r>
            <a:r>
              <a:rPr lang="el-GR" sz="2400" b="1" dirty="0" smtClean="0"/>
              <a:t>άνω-κάτω τελεία ( : ) ή </a:t>
            </a:r>
            <a:r>
              <a:rPr lang="en-US" sz="2400" b="1" dirty="0" smtClean="0"/>
              <a:t>colon operator</a:t>
            </a:r>
            <a:r>
              <a:rPr lang="el-GR" sz="24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7977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sz="4400" dirty="0" smtClean="0">
                <a:solidFill>
                  <a:srgbClr val="004A82"/>
                </a:solidFill>
              </a:rPr>
              <a:t>Ο Τελεστής  Άνω-Κάτω Τελεία ( : )</a:t>
            </a:r>
            <a:br>
              <a:rPr lang="el-GR" sz="4400"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3" name="Content Placeholder 2"/>
          <p:cNvSpPr>
            <a:spLocks noGrp="1"/>
          </p:cNvSpPr>
          <p:nvPr>
            <p:ph idx="1"/>
          </p:nvPr>
        </p:nvSpPr>
        <p:spPr>
          <a:xfrm>
            <a:off x="457200" y="1412776"/>
            <a:ext cx="8229600" cy="5112568"/>
          </a:xfrm>
        </p:spPr>
        <p:txBody>
          <a:bodyPr>
            <a:noAutofit/>
          </a:bodyPr>
          <a:lstStyle/>
          <a:p>
            <a:pPr>
              <a:buNone/>
            </a:pPr>
            <a:r>
              <a:rPr lang="el-GR" sz="2400" dirty="0" smtClean="0"/>
              <a:t>Ο τελεστής άνω-κάτω τελεία ( </a:t>
            </a:r>
            <a:r>
              <a:rPr lang="el-GR" sz="2400" b="1" dirty="0" smtClean="0"/>
              <a:t>: </a:t>
            </a:r>
            <a:r>
              <a:rPr lang="el-GR" sz="2400" dirty="0" smtClean="0"/>
              <a:t>) χρησιμοποιείται γενικά όπου χρειάζεται να δηλωθεί μια λίστα ή μια σειρά από αριθμούς του τύπου:  </a:t>
            </a:r>
            <a:r>
              <a:rPr lang="el-GR" sz="2400" b="1" dirty="0" smtClean="0"/>
              <a:t>από : έως</a:t>
            </a:r>
            <a:r>
              <a:rPr lang="el-GR" sz="2400" dirty="0" smtClean="0"/>
              <a:t>. </a:t>
            </a:r>
          </a:p>
          <a:p>
            <a:pPr>
              <a:buNone/>
            </a:pPr>
            <a:r>
              <a:rPr lang="el-GR" sz="2400" dirty="0" smtClean="0"/>
              <a:t>Υπάρχουν οι εξής τρεις (3) βασικοί τρόποι σύνταξης του τελεστή:</a:t>
            </a:r>
          </a:p>
          <a:p>
            <a:pPr marL="857250" lvl="1" indent="-457200">
              <a:buFont typeface="+mj-lt"/>
              <a:buAutoNum type="arabicPeriod"/>
            </a:pPr>
            <a:r>
              <a:rPr lang="en-US" sz="2200" dirty="0" smtClean="0"/>
              <a:t> </a:t>
            </a:r>
            <a:r>
              <a:rPr lang="el-GR" sz="2200" dirty="0" smtClean="0"/>
              <a:t>Με 3 αριθμούς (</a:t>
            </a:r>
            <a:r>
              <a:rPr lang="en-US" sz="2200" dirty="0" smtClean="0"/>
              <a:t>A</a:t>
            </a:r>
            <a:r>
              <a:rPr lang="el-GR" sz="2200" dirty="0" smtClean="0"/>
              <a:t> : </a:t>
            </a:r>
            <a:r>
              <a:rPr lang="en-US" sz="2200" dirty="0" smtClean="0"/>
              <a:t>B</a:t>
            </a:r>
            <a:r>
              <a:rPr lang="el-GR" sz="2200" dirty="0" smtClean="0"/>
              <a:t> : </a:t>
            </a:r>
            <a:r>
              <a:rPr lang="en-US" sz="2200" dirty="0" smtClean="0"/>
              <a:t>C</a:t>
            </a:r>
            <a:r>
              <a:rPr lang="el-GR" sz="2200" dirty="0" smtClean="0"/>
              <a:t>) που σημαίνει: όλοι οι αριθμοί από το </a:t>
            </a:r>
            <a:r>
              <a:rPr lang="en-US" sz="2200" dirty="0" smtClean="0"/>
              <a:t>A </a:t>
            </a:r>
            <a:r>
              <a:rPr lang="el-GR" sz="2200" dirty="0" smtClean="0"/>
              <a:t>έως το </a:t>
            </a:r>
            <a:r>
              <a:rPr lang="en-US" sz="2200" dirty="0" smtClean="0"/>
              <a:t>C </a:t>
            </a:r>
            <a:r>
              <a:rPr lang="el-GR" sz="2200" dirty="0" smtClean="0"/>
              <a:t>με βήμα </a:t>
            </a:r>
            <a:r>
              <a:rPr lang="en-US" sz="2200" dirty="0" smtClean="0"/>
              <a:t>B</a:t>
            </a:r>
            <a:r>
              <a:rPr lang="el-GR" sz="2200" dirty="0" smtClean="0"/>
              <a:t>. </a:t>
            </a:r>
          </a:p>
          <a:p>
            <a:pPr marL="857250" lvl="1" indent="-457200">
              <a:buFont typeface="+mj-lt"/>
              <a:buAutoNum type="arabicPeriod"/>
            </a:pPr>
            <a:r>
              <a:rPr lang="el-GR" sz="2200" dirty="0" smtClean="0"/>
              <a:t>Με 2 αριθμούς (</a:t>
            </a:r>
            <a:r>
              <a:rPr lang="en-US" sz="2200" dirty="0" smtClean="0"/>
              <a:t>A</a:t>
            </a:r>
            <a:r>
              <a:rPr lang="el-GR" sz="2200" dirty="0" smtClean="0"/>
              <a:t> : </a:t>
            </a:r>
            <a:r>
              <a:rPr lang="en-US" sz="2200" dirty="0" smtClean="0"/>
              <a:t>C</a:t>
            </a:r>
            <a:r>
              <a:rPr lang="el-GR" sz="2200" dirty="0" smtClean="0"/>
              <a:t>) που σημαίνει:  όλοι οι αριθμοί από το </a:t>
            </a:r>
            <a:r>
              <a:rPr lang="en-US" sz="2200" dirty="0" smtClean="0"/>
              <a:t>A </a:t>
            </a:r>
            <a:r>
              <a:rPr lang="el-GR" sz="2200" dirty="0" smtClean="0"/>
              <a:t>έως το </a:t>
            </a:r>
            <a:r>
              <a:rPr lang="en-US" sz="2200" dirty="0" smtClean="0"/>
              <a:t>C </a:t>
            </a:r>
            <a:r>
              <a:rPr lang="el-GR" sz="2200" dirty="0" smtClean="0"/>
              <a:t>με βήμα +1.</a:t>
            </a:r>
          </a:p>
          <a:p>
            <a:pPr marL="857250" lvl="1" indent="-457200">
              <a:buFont typeface="+mj-lt"/>
              <a:buAutoNum type="arabicPeriod"/>
            </a:pPr>
            <a:r>
              <a:rPr lang="el-GR" sz="2200" dirty="0" smtClean="0"/>
              <a:t>Χωρίς αριθμούς ( : ) που σημαίνει: όλοι οι αριθμοί , όλες οι στήλες, ή, όλες οι γραμμές.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95891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Ο Τελεστής  Άνω-Κάτω Τελεία ( : )</a:t>
            </a:r>
            <a:br>
              <a:rPr lang="el-GR" sz="4400"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2)</a:t>
            </a:r>
            <a:endParaRPr lang="el-GR" sz="3600" dirty="0"/>
          </a:p>
        </p:txBody>
      </p:sp>
      <p:sp>
        <p:nvSpPr>
          <p:cNvPr id="3" name="Θέση περιεχομένου 2"/>
          <p:cNvSpPr>
            <a:spLocks noGrp="1"/>
          </p:cNvSpPr>
          <p:nvPr>
            <p:ph idx="1"/>
          </p:nvPr>
        </p:nvSpPr>
        <p:spPr/>
        <p:txBody>
          <a:bodyPr>
            <a:normAutofit/>
          </a:bodyPr>
          <a:lstStyle/>
          <a:p>
            <a:pPr>
              <a:spcBef>
                <a:spcPts val="3000"/>
              </a:spcBef>
            </a:pPr>
            <a:r>
              <a:rPr lang="el-GR" sz="2400" dirty="0"/>
              <a:t>Μια πολύ συχνή χρήση του τελεστή είναι να δημιουργήσει ένα διάνυσμα με στοιχεία από μια λίστα αριθμών</a:t>
            </a:r>
          </a:p>
          <a:p>
            <a:pPr>
              <a:spcBef>
                <a:spcPts val="3000"/>
              </a:spcBef>
            </a:pPr>
            <a:r>
              <a:rPr lang="el-GR" sz="2400" dirty="0"/>
              <a:t>Μια ακόμη συχνή χρήση του τελεστή είναι να ορίσει το τμήμα ενός πίνακα (τον </a:t>
            </a:r>
            <a:r>
              <a:rPr lang="el-GR" sz="2400" dirty="0" err="1"/>
              <a:t>υπο</a:t>
            </a:r>
            <a:r>
              <a:rPr lang="el-GR" sz="2400" dirty="0"/>
              <a:t>-πίνακα) που θα συμμετέχει σε μια πράξη</a:t>
            </a:r>
          </a:p>
          <a:p>
            <a:pPr>
              <a:spcBef>
                <a:spcPts val="3000"/>
              </a:spcBef>
            </a:pPr>
            <a:r>
              <a:rPr lang="el-GR" sz="2400" dirty="0"/>
              <a:t>Η τρίτη και πιο γνωστή χρήση του τελεστή είναι η δημιουργία της λίστας για τον δείκτη της εντολής επανάληψης </a:t>
            </a:r>
            <a:r>
              <a:rPr lang="en-US" sz="2400" b="1" dirty="0"/>
              <a:t>FOR</a:t>
            </a:r>
            <a:r>
              <a:rPr lang="el-GR" sz="2400" dirty="0"/>
              <a:t>. (π.χ.:  </a:t>
            </a:r>
            <a:r>
              <a:rPr lang="en-US" sz="2400" dirty="0"/>
              <a:t>for </a:t>
            </a:r>
            <a:r>
              <a:rPr lang="en-US" sz="2400" dirty="0" err="1"/>
              <a:t>i</a:t>
            </a:r>
            <a:r>
              <a:rPr lang="en-US" sz="2400" dirty="0"/>
              <a:t> = 1:3:25).</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43378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c3d8c193b7ce2a67f8b957d6cc0a78e96411052"/>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8</TotalTime>
  <Words>1329</Words>
  <Application>Microsoft Office PowerPoint</Application>
  <PresentationFormat>On-screen Show (4:3)</PresentationFormat>
  <Paragraphs>123</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OC_template_updated</vt:lpstr>
      <vt:lpstr>Προγραμματισμός &amp; Εφαρμογές Η/Υ (Θ)</vt:lpstr>
      <vt:lpstr>Ονόματα m-file &amp; Μεταβλητών (1 από 2)</vt:lpstr>
      <vt:lpstr>Ονόματα m-file &amp; Μεταβλητών (2 από 2)</vt:lpstr>
      <vt:lpstr>Εμβέλεια Μεταβλητών σε Συνάρτηση</vt:lpstr>
      <vt:lpstr>Τύποι Μεταβλητών και Ακρίβεια (1 από 2)</vt:lpstr>
      <vt:lpstr>Τύποι Μεταβλητών και Ακρίβεια (2 από 2)</vt:lpstr>
      <vt:lpstr>Μεταβλητές &amp; Πίνακες</vt:lpstr>
      <vt:lpstr>Ο Τελεστής  Άνω-Κάτω Τελεία ( : ) (1 από 2)</vt:lpstr>
      <vt:lpstr>Ο Τελεστής  Άνω-Κάτω Τελεία ( : ) (2 από 2)</vt:lpstr>
      <vt:lpstr>Λογικές Εκφράσεις &amp; Τελεστές Σύγκρισης  (1 από 2)</vt:lpstr>
      <vt:lpstr>Λογικές Εκφράσεις &amp; Τελεστές Σύγκρισης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14</cp:revision>
  <dcterms:created xsi:type="dcterms:W3CDTF">2014-01-20T13:20:45Z</dcterms:created>
  <dcterms:modified xsi:type="dcterms:W3CDTF">2015-02-24T15:59:15Z</dcterms:modified>
</cp:coreProperties>
</file>