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3"/>
  </p:notesMasterIdLst>
  <p:handoutMasterIdLst>
    <p:handoutMasterId r:id="rId44"/>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57" r:id="rId35"/>
    <p:sldId id="262" r:id="rId36"/>
    <p:sldId id="264" r:id="rId37"/>
    <p:sldId id="299" r:id="rId38"/>
    <p:sldId id="300" r:id="rId39"/>
    <p:sldId id="266" r:id="rId40"/>
    <p:sldId id="267" r:id="rId41"/>
    <p:sldId id="261"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25137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79660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10908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56920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26363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148720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912558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Wingdings" panose="05000000000000000000" pitchFamily="2" charset="2"/>
              <a:buChar char="§"/>
              <a:defRPr sz="22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69839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31976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41562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83783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65932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158910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750927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25549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23051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82151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Neonatal_nursing#mediaviewer/File:Neonatal_Jacoplane.jpg" TargetMode="External"/><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hyperlink" Target="http://creativecommons.org/licenses/by-sa/3.0/de/deed.en" TargetMode="External"/><Relationship Id="rId5" Type="http://schemas.openxmlformats.org/officeDocument/2006/relationships/hyperlink" Target="http://commons.wikimedia.org/wiki/User:Jacoplane" TargetMode="External"/><Relationship Id="rId4" Type="http://schemas.openxmlformats.org/officeDocument/2006/relationships/hyperlink" Target="http://commons.wikimedia.org/wiki/User:Rosarinagaz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www.politics.ie/forum/culture-community/181748-dog-meat-demand-increasing-china-3.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ndustrial_Revolution#mediaviewer/File:Child_workers_in_Millville,_NJ.jpg" TargetMode="External"/><Relationship Id="rId2" Type="http://schemas.openxmlformats.org/officeDocument/2006/relationships/image" Target="../media/image15.jpg"/><Relationship Id="rId1" Type="http://schemas.openxmlformats.org/officeDocument/2006/relationships/slideLayout" Target="../slideLayouts/slideLayout12.xml"/><Relationship Id="rId5"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User:Rosarinagazo"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commons.wikimedia.org/wiki/User:Jujutacular" TargetMode="External"/><Relationship Id="rId3" Type="http://schemas.openxmlformats.org/officeDocument/2006/relationships/hyperlink" Target="http://en.wikipedia.org/wiki/Child_labour#mediaviewer/File:Childlabourcoal.jpg" TargetMode="External"/><Relationship Id="rId7" Type="http://schemas.openxmlformats.org/officeDocument/2006/relationships/hyperlink" Target="http://en.wikipedia.org/wiki/Child_labour#mediaviewer/File:Mill_Children_in_Macon_2.jpg" TargetMode="External"/><Relationship Id="rId2" Type="http://schemas.openxmlformats.org/officeDocument/2006/relationships/image" Target="../media/image16.jp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User:Rosarinagazo"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Child_labour#mediaviewer/File:Childlabourcoal.jpg" TargetMode="External"/><Relationship Id="rId7" Type="http://schemas.openxmlformats.org/officeDocument/2006/relationships/hyperlink" Target="https://www.flickr.com/photos/usnationalarchives/7496104620/in/set-72157630403221230" TargetMode="External"/><Relationship Id="rId2" Type="http://schemas.openxmlformats.org/officeDocument/2006/relationships/image" Target="../media/image16.jp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User:Rosarinagaz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Anise_Swallowtail_Life_Cycle.svg" TargetMode="External"/><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Bugboy52.40" TargetMode="External"/><Relationship Id="rId4" Type="http://schemas.openxmlformats.org/officeDocument/2006/relationships/hyperlink" Target="http://commons.wikimedia.org/wiki/User:Rosarinagazo"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mikaelacooperage10/1472286183/" TargetMode="External"/><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hyperlink" Target="https://creativecommons.org/licenses/by/2.0/" TargetMode="External"/><Relationship Id="rId4" Type="http://schemas.openxmlformats.org/officeDocument/2006/relationships/hyperlink" Target="http://commons.wikimedia.org/wiki/User:Rosarinagaz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pixabay.com/en/library-reading-books-education-159825/" TargetMode="External"/><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hyperlink" Target="http://pixabay.com/en/users/OpenClips/" TargetMode="External"/><Relationship Id="rId4" Type="http://schemas.openxmlformats.org/officeDocument/2006/relationships/hyperlink" Target="http://commons.wikimedia.org/wiki/User:Rosarinagaz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pixabay.com/en/boy-portrait-smile-toddler-286806/" TargetMode="External"/><Relationship Id="rId13" Type="http://schemas.openxmlformats.org/officeDocument/2006/relationships/hyperlink" Target="http://commons.wikimedia.org/wiki/User:Flickr_upload_bot" TargetMode="External"/><Relationship Id="rId18" Type="http://schemas.openxmlformats.org/officeDocument/2006/relationships/hyperlink" Target="http://en.wikipedia.org/wiki/Irish_Thoroughbred#mediaviewer/File:NoraRoberts.jpg" TargetMode="External"/><Relationship Id="rId3" Type="http://schemas.openxmlformats.org/officeDocument/2006/relationships/hyperlink" Target="http://en.wikipedia.org/wiki/Embryogenesis#mediaviewer/File:Human_embryo.jpg" TargetMode="External"/><Relationship Id="rId21" Type="http://schemas.openxmlformats.org/officeDocument/2006/relationships/hyperlink" Target="http://commons.wikimedia.org/wiki/User:Miuki" TargetMode="External"/><Relationship Id="rId7" Type="http://schemas.openxmlformats.org/officeDocument/2006/relationships/hyperlink" Target="http://commons.wikimedia.org/wiki/User:Ejdzej" TargetMode="External"/><Relationship Id="rId12" Type="http://schemas.openxmlformats.org/officeDocument/2006/relationships/hyperlink" Target="http://en.wikipedia.org/wiki/Adolescence#mediaviewer/File:Teens_sharing_a_song.jpg" TargetMode="External"/><Relationship Id="rId17" Type="http://schemas.openxmlformats.org/officeDocument/2006/relationships/hyperlink" Target="http://creativecommons.org/licenses/by-sa/2.0/deed.en" TargetMode="External"/><Relationship Id="rId2" Type="http://schemas.openxmlformats.org/officeDocument/2006/relationships/notesSlide" Target="../notesSlides/notesSlide13.xml"/><Relationship Id="rId16" Type="http://schemas.openxmlformats.org/officeDocument/2006/relationships/hyperlink" Target="http://commons.wikimedia.org/wiki/User:Dudubot" TargetMode="External"/><Relationship Id="rId20" Type="http://schemas.openxmlformats.org/officeDocument/2006/relationships/hyperlink" Target="http://ar.wikipedia.org/wiki/%D9%83%D8%A8%D8%B1_%D8%A7%D9%84%D8%B3%D9%86#mediaviewer/File:HappyPensioneer.jpg" TargetMode="External"/><Relationship Id="rId1" Type="http://schemas.openxmlformats.org/officeDocument/2006/relationships/slideLayout" Target="../slideLayouts/slideLayout2.xml"/><Relationship Id="rId6" Type="http://schemas.openxmlformats.org/officeDocument/2006/relationships/hyperlink" Target="http://nl.wikipedia.org/wiki/Baby#mediaviewer/File:Baby-first_teeth.jpg" TargetMode="External"/><Relationship Id="rId11" Type="http://schemas.openxmlformats.org/officeDocument/2006/relationships/hyperlink" Target="http://commons.wikimedia.org/wiki/User:Rushafi" TargetMode="External"/><Relationship Id="rId5" Type="http://schemas.openxmlformats.org/officeDocument/2006/relationships/hyperlink" Target="http://creativecommons.org/licenses/by-sa/3.0/deed.en" TargetMode="External"/><Relationship Id="rId15" Type="http://schemas.openxmlformats.org/officeDocument/2006/relationships/hyperlink" Target="http://commons.wikimedia.org/wiki/File:Flickr_-_DavidDennisPhotos.com_-_Man_Shopping_in_Cairo.jpg" TargetMode="External"/><Relationship Id="rId10" Type="http://schemas.openxmlformats.org/officeDocument/2006/relationships/hyperlink" Target="http://en.wikipedia.org/wiki/Girl#mediaviewer/File:Khumi_Girl_1.jpg" TargetMode="External"/><Relationship Id="rId19" Type="http://schemas.openxmlformats.org/officeDocument/2006/relationships/hyperlink" Target="http://commons.wikimedia.org/wiki/User:Entheta" TargetMode="External"/><Relationship Id="rId4" Type="http://schemas.openxmlformats.org/officeDocument/2006/relationships/hyperlink" Target="http://commons.wikimedia.org/wiki/User:Anatomist90" TargetMode="External"/><Relationship Id="rId9" Type="http://schemas.openxmlformats.org/officeDocument/2006/relationships/hyperlink" Target="http://pixabay.com/en/users/White77/" TargetMode="External"/><Relationship Id="rId14" Type="http://schemas.openxmlformats.org/officeDocument/2006/relationships/hyperlink" Target="http://creativecommons.org/licenses/by/2.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United_Kingdom_labour_law#mediaviewer/File:No_Known_Restrictions_A_little_spinner_in_Globe_Cotton_Mill._Augusta,_Ga.,_by_Lewis_W._Hine,_1909_%28LOC%29.jpg" TargetMode="External"/><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hyperlink" Target="http://commons.wikimedia.org/wiki/User:Flickr_upload_bot" TargetMode="External"/><Relationship Id="rId4" Type="http://schemas.openxmlformats.org/officeDocument/2006/relationships/hyperlink" Target="http://commons.wikimedia.org/wiki/User:Rosarinagaz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0_Lupa_Capitolina_(2).JPG" TargetMode="External"/><Relationship Id="rId2" Type="http://schemas.openxmlformats.org/officeDocument/2006/relationships/image" Target="../media/image7.JPG"/><Relationship Id="rId1" Type="http://schemas.openxmlformats.org/officeDocument/2006/relationships/slideLayout" Target="../slideLayouts/slideLayout12.xml"/><Relationship Id="rId5" Type="http://schemas.openxmlformats.org/officeDocument/2006/relationships/hyperlink" Target="http://commons.wikimedia.org/wiki/User:Jean-Pol_GRANDMONT" TargetMode="External"/><Relationship Id="rId4" Type="http://schemas.openxmlformats.org/officeDocument/2006/relationships/hyperlink" Target="http://commons.wikimedia.org/wiki/User:Rosarinagaz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East_End_of_London#mediaviewer/File:WWII_London_Blitz_East_London.jpg" TargetMode="External"/><Relationship Id="rId3" Type="http://schemas.openxmlformats.org/officeDocument/2006/relationships/hyperlink" Target="http://en.wikipedia.org/wiki/History_of_Germany_(1945%E2%80%9390)#mediaviewer/File:Bundesarchiv_Bild_183-2003-0703-500,_R%C3%BCckf%C3%BChrung_deutscher_Kinder_aus_Polen.jpg" TargetMode="External"/><Relationship Id="rId7"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hyperlink" Target="http://creativecommons.org/licenses/by-sa/3.0/de/deed.en" TargetMode="External"/><Relationship Id="rId5" Type="http://schemas.openxmlformats.org/officeDocument/2006/relationships/hyperlink" Target="http://commons.wikimedia.org/wiki/User:Thgoiter" TargetMode="External"/><Relationship Id="rId10" Type="http://schemas.openxmlformats.org/officeDocument/2006/relationships/hyperlink" Target="http://creativecommons.org/licenses/by-sa/2.0/" TargetMode="External"/><Relationship Id="rId4" Type="http://schemas.openxmlformats.org/officeDocument/2006/relationships/hyperlink" Target="http://commons.wikimedia.org/wiki/User:Rosarinagazo" TargetMode="External"/><Relationship Id="rId9" Type="http://schemas.openxmlformats.org/officeDocument/2006/relationships/hyperlink" Target="http://commons.wikimedia.org/wiki/User:Flickreview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Αναπτυξιακή </a:t>
            </a:r>
            <a:r>
              <a:rPr lang="el-GR" sz="3600" b="1" dirty="0" smtClean="0">
                <a:solidFill>
                  <a:schemeClr val="tx1"/>
                </a:solidFill>
                <a:latin typeface="+mn-lt"/>
              </a:rPr>
              <a:t>Ψυχολογία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a:t>Η θέση του παιδιού στην ιστορία και η εμφάνιση της αναπτυξιακής ψυχολογίας</a:t>
            </a:r>
          </a:p>
          <a:p>
            <a:pPr>
              <a:spcBef>
                <a:spcPts val="0"/>
              </a:spcBef>
            </a:pPr>
            <a:r>
              <a:rPr lang="el-GR" sz="2400" dirty="0" smtClean="0"/>
              <a:t>Δρ</a:t>
            </a:r>
            <a:r>
              <a:rPr lang="el-GR" sz="2400" dirty="0"/>
              <a:t>. Κατερίνα </a:t>
            </a:r>
            <a:r>
              <a:rPr lang="el-GR" sz="2400" dirty="0" err="1"/>
              <a:t>Μανιαδάκη</a:t>
            </a:r>
            <a:r>
              <a:rPr lang="el-GR" sz="2400" dirty="0"/>
              <a:t>, Ψυχολόγος</a:t>
            </a:r>
          </a:p>
          <a:p>
            <a:pPr>
              <a:spcBef>
                <a:spcPts val="0"/>
              </a:spcBef>
            </a:pPr>
            <a:r>
              <a:rPr lang="el-GR" sz="2400" dirty="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έκθεση βρεφών στον κόσμο</a:t>
            </a:r>
            <a:endParaRPr lang="el-GR" dirty="0"/>
          </a:p>
        </p:txBody>
      </p:sp>
      <p:sp>
        <p:nvSpPr>
          <p:cNvPr id="3" name="Θέση περιεχομένου 2"/>
          <p:cNvSpPr>
            <a:spLocks noGrp="1"/>
          </p:cNvSpPr>
          <p:nvPr>
            <p:ph idx="1"/>
          </p:nvPr>
        </p:nvSpPr>
        <p:spPr>
          <a:xfrm>
            <a:off x="457200" y="1196752"/>
            <a:ext cx="8229600" cy="3024336"/>
          </a:xfrm>
        </p:spPr>
        <p:txBody>
          <a:bodyPr/>
          <a:lstStyle/>
          <a:p>
            <a:r>
              <a:rPr lang="el-GR" dirty="0"/>
              <a:t>Στην Ουκρανία καταγράφηκαν 1549 περιπτώσεις εγκατάλειψης βρεφών το 2004 ενώ στο Πακιστάν 1200 το 2010 (κορίτσια κατά το 90%).</a:t>
            </a:r>
          </a:p>
          <a:p>
            <a:r>
              <a:rPr lang="el-GR" dirty="0"/>
              <a:t>Στη Γερμανία καταγράφηκαν 70 περιπτώσεις εγκατάλειψης το 2003 και 23 περιπτώσεις δολοφονίας βρεφών το 2007 ενώ οι ειδικοί εξέφρασαν φόβους ότι ο πραγματικός αριθμός είναι πολύ μεγαλύτερος.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
        <p:nvSpPr>
          <p:cNvPr id="5" name="Ορθογώνιο 4"/>
          <p:cNvSpPr/>
          <p:nvPr/>
        </p:nvSpPr>
        <p:spPr>
          <a:xfrm>
            <a:off x="451302" y="4048026"/>
            <a:ext cx="5688632" cy="2308324"/>
          </a:xfrm>
          <a:prstGeom prst="rect">
            <a:avLst/>
          </a:prstGeom>
        </p:spPr>
        <p:txBody>
          <a:bodyPr wrap="square">
            <a:spAutoFit/>
          </a:bodyPr>
          <a:lstStyle/>
          <a:p>
            <a:pPr marL="342900" indent="-342900">
              <a:buFont typeface="Arial" panose="020B0604020202020204" pitchFamily="34" charset="0"/>
              <a:buChar char="•"/>
            </a:pPr>
            <a:r>
              <a:rPr lang="el-GR" sz="2400" dirty="0">
                <a:solidFill>
                  <a:prstClr val="black"/>
                </a:solidFill>
                <a:latin typeface="Calibri"/>
              </a:rPr>
              <a:t>Στην Ιταλία εντοπίστηκαν περισσότερα από 30 εγκαταλελειμμένα παιδιά τα δύο τελευταία χρόνια και αναρτήθηκαν αφίσες σε έξι διαφορετικές γλώσσες με εκκλήσεις να μην εγκαταλείπονται τα νεογέννητα.</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4722" y="4170078"/>
            <a:ext cx="2215195" cy="1602555"/>
          </a:xfrm>
          <a:prstGeom prst="rect">
            <a:avLst/>
          </a:prstGeom>
        </p:spPr>
      </p:pic>
      <p:sp>
        <p:nvSpPr>
          <p:cNvPr id="7" name="Rectangle 6"/>
          <p:cNvSpPr/>
          <p:nvPr/>
        </p:nvSpPr>
        <p:spPr>
          <a:xfrm>
            <a:off x="6012160" y="5772633"/>
            <a:ext cx="288032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Neonatal Jacoplane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Jacoplane</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87684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βρεφοδόχος </a:t>
            </a:r>
            <a:r>
              <a:rPr lang="el-GR" dirty="0"/>
              <a:t>(1883-1960</a:t>
            </a:r>
            <a:r>
              <a:rPr lang="el-GR" dirty="0" smtClean="0"/>
              <a:t>)</a:t>
            </a:r>
            <a:endParaRPr lang="el-GR" dirty="0"/>
          </a:p>
        </p:txBody>
      </p:sp>
      <p:sp>
        <p:nvSpPr>
          <p:cNvPr id="3" name="Θέση περιεχομένου 2"/>
          <p:cNvSpPr>
            <a:spLocks noGrp="1"/>
          </p:cNvSpPr>
          <p:nvPr>
            <p:ph idx="1"/>
          </p:nvPr>
        </p:nvSpPr>
        <p:spPr>
          <a:xfrm>
            <a:off x="457200" y="1196752"/>
            <a:ext cx="8229600" cy="936104"/>
          </a:xfrm>
        </p:spPr>
        <p:txBody>
          <a:bodyPr/>
          <a:lstStyle/>
          <a:p>
            <a:pPr marL="0" indent="0" algn="ctr">
              <a:buNone/>
            </a:pPr>
            <a:r>
              <a:rPr lang="el-GR" b="1" dirty="0" smtClean="0">
                <a:solidFill>
                  <a:srgbClr val="820000"/>
                </a:solidFill>
              </a:rPr>
              <a:t>«Ο πατήρ και η μήτηρ εγκατέλειψαν με, ο Κύριος </a:t>
            </a:r>
            <a:r>
              <a:rPr lang="el-GR" b="1" dirty="0" err="1" smtClean="0">
                <a:solidFill>
                  <a:srgbClr val="820000"/>
                </a:solidFill>
              </a:rPr>
              <a:t>προσελαβέτο</a:t>
            </a:r>
            <a:r>
              <a:rPr lang="el-GR" b="1" dirty="0" smtClean="0">
                <a:solidFill>
                  <a:srgbClr val="820000"/>
                </a:solidFill>
              </a:rPr>
              <a:t> με»!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pic>
        <p:nvPicPr>
          <p:cNvPr id="5" name="Picture 16" descr="Βρεφοδόχος"/>
          <p:cNvPicPr>
            <a:picLocks noChangeAspect="1" noChangeArrowheads="1"/>
          </p:cNvPicPr>
          <p:nvPr/>
        </p:nvPicPr>
        <p:blipFill>
          <a:blip r:embed="rId3" cstate="print"/>
          <a:srcRect/>
          <a:stretch>
            <a:fillRect/>
          </a:stretch>
        </p:blipFill>
        <p:spPr bwMode="auto">
          <a:xfrm>
            <a:off x="467544" y="2304256"/>
            <a:ext cx="2312097" cy="2254741"/>
          </a:xfrm>
          <a:prstGeom prst="rect">
            <a:avLst/>
          </a:prstGeom>
          <a:noFill/>
          <a:ln>
            <a:noFill/>
          </a:ln>
        </p:spPr>
      </p:pic>
      <p:pic>
        <p:nvPicPr>
          <p:cNvPr id="6" name="Picture 10" descr="Συλλογή βρέφους 2"/>
          <p:cNvPicPr>
            <a:picLocks noChangeAspect="1" noChangeArrowheads="1"/>
          </p:cNvPicPr>
          <p:nvPr/>
        </p:nvPicPr>
        <p:blipFill>
          <a:blip r:embed="rId4" cstate="print"/>
          <a:srcRect/>
          <a:stretch>
            <a:fillRect/>
          </a:stretch>
        </p:blipFill>
        <p:spPr>
          <a:xfrm>
            <a:off x="3275856" y="2708920"/>
            <a:ext cx="2232248" cy="2335519"/>
          </a:xfrm>
          <a:prstGeom prst="rect">
            <a:avLst/>
          </a:prstGeom>
          <a:noFill/>
          <a:ln>
            <a:noFill/>
          </a:ln>
        </p:spPr>
      </p:pic>
      <p:pic>
        <p:nvPicPr>
          <p:cNvPr id="7" name="Picture 7" descr="Συλλογή βρέφους"/>
          <p:cNvPicPr>
            <a:picLocks noChangeAspect="1" noChangeArrowheads="1"/>
          </p:cNvPicPr>
          <p:nvPr/>
        </p:nvPicPr>
        <p:blipFill>
          <a:blip r:embed="rId5" cstate="print"/>
          <a:srcRect/>
          <a:stretch>
            <a:fillRect/>
          </a:stretch>
        </p:blipFill>
        <p:spPr>
          <a:xfrm>
            <a:off x="6084168" y="3140968"/>
            <a:ext cx="2426639" cy="2507386"/>
          </a:xfrm>
          <a:prstGeom prst="rect">
            <a:avLst/>
          </a:prstGeom>
          <a:noFill/>
          <a:ln>
            <a:noFill/>
          </a:ln>
        </p:spPr>
      </p:pic>
      <p:sp>
        <p:nvSpPr>
          <p:cNvPr id="8" name="Ορθογώνιο 7"/>
          <p:cNvSpPr/>
          <p:nvPr/>
        </p:nvSpPr>
        <p:spPr>
          <a:xfrm>
            <a:off x="1416696" y="5648354"/>
            <a:ext cx="5950567" cy="276999"/>
          </a:xfrm>
          <a:prstGeom prst="rect">
            <a:avLst/>
          </a:prstGeom>
        </p:spPr>
        <p:txBody>
          <a:bodyPr wrap="square">
            <a:spAutoFit/>
          </a:bodyPr>
          <a:lstStyle/>
          <a:p>
            <a:r>
              <a:rPr lang="el-GR" sz="1200" dirty="0" err="1">
                <a:latin typeface="+mn-lt"/>
              </a:rPr>
              <a:t>Σκιαδάς</a:t>
            </a:r>
            <a:r>
              <a:rPr lang="el-GR" sz="1200" dirty="0">
                <a:latin typeface="+mn-lt"/>
              </a:rPr>
              <a:t>, Ε.Γ. (2002). Δημοτικό Βρεφοκομείο Αθηνών 1859-1999. Αθήνα: Δήμος Αθηναίων</a:t>
            </a:r>
            <a:r>
              <a:rPr lang="el-GR" sz="1200" dirty="0" smtClean="0">
                <a:latin typeface="+mn-lt"/>
              </a:rPr>
              <a:t>.</a:t>
            </a:r>
            <a:endParaRPr lang="el-GR" sz="1200" dirty="0">
              <a:latin typeface="+mn-lt"/>
            </a:endParaRPr>
          </a:p>
        </p:txBody>
      </p:sp>
    </p:spTree>
    <p:extLst>
      <p:ext uri="{BB962C8B-B14F-4D97-AF65-F5344CB8AC3E}">
        <p14:creationId xmlns:p14="http://schemas.microsoft.com/office/powerpoint/2010/main" val="350395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Επαναφορά της βρεφοδόχου</a:t>
            </a:r>
            <a:endParaRPr lang="el-GR" sz="3200" b="0" dirty="0"/>
          </a:p>
        </p:txBody>
      </p:sp>
      <p:sp>
        <p:nvSpPr>
          <p:cNvPr id="3" name="Θέση περιεχομένου 2"/>
          <p:cNvSpPr>
            <a:spLocks noGrp="1"/>
          </p:cNvSpPr>
          <p:nvPr>
            <p:ph idx="1"/>
          </p:nvPr>
        </p:nvSpPr>
        <p:spPr>
          <a:xfrm>
            <a:off x="467544" y="1276436"/>
            <a:ext cx="8507288" cy="5079914"/>
          </a:xfrm>
        </p:spPr>
        <p:txBody>
          <a:bodyPr/>
          <a:lstStyle/>
          <a:p>
            <a:r>
              <a:rPr lang="el-GR" dirty="0"/>
              <a:t>Οι βρεφοδόχοι έχουν επανακάμψει σε πολλές χώρες της Ευρώπης (Γερμανία, Ελβετία, Τσεχία, Αυστρία, Βέλγιο, Ουγγαρία, Σλοβακία και Ιταλία), στις ΗΠΑ, το Πακιστάν, τις Φιλιππίνες, ενώ πολλές συζητήσεις είχαν προκαλέσει πρόσφατα τα εγκαίνια της πρώτης βρεφοδόχου στην </a:t>
            </a:r>
            <a:r>
              <a:rPr lang="el-GR" dirty="0" smtClean="0"/>
              <a:t>Ιαπωνία.</a:t>
            </a:r>
            <a:endParaRPr lang="el-GR" dirty="0"/>
          </a:p>
          <a:p>
            <a:r>
              <a:rPr lang="el-GR" dirty="0"/>
              <a:t>Στις σύγχρονες βρεφοδόχους, η μητέρα εναποθέτει το μωρό της σε θερμαινόμενο κρεβατάκι, μέσα από το ειδικό παράθυρο στον εξωτερικό τοίχο της κλινικής ή του μαιευτηρίου (συνήθως στα σημεία εκείνα δεν υπάρχουν κάμερες ασφαλείας). Λίγα λεπτά αργότερα -όσο χρειάζεται για να απομακρυνθεί η γυναίκα από τον χώρο- λειτουργεί το σύστημα συναγερμού, που ειδοποιεί το προσωπικό για την «άφιξη».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3524198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θηλυκή βρεφοκτονία </a:t>
            </a:r>
            <a:r>
              <a:rPr lang="el-GR" sz="3200" b="0" dirty="0" smtClean="0"/>
              <a:t>(1 από 2)</a:t>
            </a:r>
            <a:endParaRPr lang="el-GR" sz="3200" b="0" dirty="0"/>
          </a:p>
        </p:txBody>
      </p:sp>
      <p:sp>
        <p:nvSpPr>
          <p:cNvPr id="3" name="Θέση περιεχομένου 2"/>
          <p:cNvSpPr>
            <a:spLocks noGrp="1"/>
          </p:cNvSpPr>
          <p:nvPr>
            <p:ph idx="1"/>
          </p:nvPr>
        </p:nvSpPr>
        <p:spPr>
          <a:xfrm>
            <a:off x="499265" y="1001902"/>
            <a:ext cx="8229600" cy="5524723"/>
          </a:xfrm>
        </p:spPr>
        <p:txBody>
          <a:bodyPr>
            <a:normAutofit lnSpcReduction="10000"/>
          </a:bodyPr>
          <a:lstStyle/>
          <a:p>
            <a:r>
              <a:rPr lang="el-GR" dirty="0"/>
              <a:t>Το φαινόμενο της βρεφοκτονίας των θηλυκών παιδιών παραμένει ένα κρίσιμο ζήτημα στις χώρες του «Τρίτου Κόσμου», ιδίως στις δύο πολυπληθέστερες χώρες του πλανήτη, την Κίνα και την Ινδία.</a:t>
            </a:r>
          </a:p>
          <a:p>
            <a:r>
              <a:rPr lang="el-GR" dirty="0"/>
              <a:t>Σε όλες τις περιπτώσεις, ειδικά η βρεφοκτονία των θηλυκών παιδιών αντικατοπτρίζει τη χαμηλή θέση των γυναικών στα περισσότερα μέρη του κόσμου.</a:t>
            </a:r>
          </a:p>
          <a:p>
            <a:r>
              <a:rPr lang="el-GR" dirty="0"/>
              <a:t>Στην Κίνα, με την πολιτική του ενός παιδιού ανά οικογένεια, οι γονείς, με την επιλεκτική άμβλωση απορρίπτουν το έμβρυο, αν είναι γένους θηλυκού.</a:t>
            </a:r>
          </a:p>
          <a:p>
            <a:r>
              <a:rPr lang="el-GR" dirty="0"/>
              <a:t>Τόσο στην Κίνα όσο και στην Ινδία, οι γονείς συχνά  παραμελούν τα κορίτσια και δεν τα πηγαίνουν στο γιατρό, όταν αρρωσταίνουν, ελπίζοντας ίσως να έχουν μια δεύτερη ευκαιρία, αν αυτά υποκύψουν στην αρρώστια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731697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θηλυκή βρεφοκτονία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67544" y="2060848"/>
            <a:ext cx="3970784" cy="3168352"/>
          </a:xfrm>
          <a:ln w="19050">
            <a:solidFill>
              <a:srgbClr val="820000"/>
            </a:solidFill>
          </a:ln>
        </p:spPr>
        <p:txBody>
          <a:bodyPr/>
          <a:lstStyle/>
          <a:p>
            <a:pPr marL="0" indent="0">
              <a:buNone/>
            </a:pPr>
            <a:r>
              <a:rPr lang="el-GR" dirty="0"/>
              <a:t>Ο Παγκόσμιος Οργανισμός Υγείας αναφέρει (2002) ότι κάθε χρόνο δολοφονούνται, αμέσως μετά την γέννησή τους, περίπου 53.000 βρέφη, μόλις διαπιστωθεί πως είναι κορίτσια, σε χώρες όπως η Ινδία και η Κίνα.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pic>
        <p:nvPicPr>
          <p:cNvPr id="6" name="Picture 1028"/>
          <p:cNvPicPr>
            <a:picLocks noChangeAspect="1" noChangeArrowheads="1"/>
          </p:cNvPicPr>
          <p:nvPr/>
        </p:nvPicPr>
        <p:blipFill>
          <a:blip r:embed="rId3" cstate="print"/>
          <a:srcRect/>
          <a:stretch>
            <a:fillRect/>
          </a:stretch>
        </p:blipFill>
        <p:spPr bwMode="auto">
          <a:xfrm>
            <a:off x="4932040" y="1412776"/>
            <a:ext cx="3542202" cy="4175670"/>
          </a:xfrm>
          <a:prstGeom prst="rect">
            <a:avLst/>
          </a:prstGeom>
          <a:noFill/>
          <a:ln>
            <a:noFill/>
          </a:ln>
        </p:spPr>
      </p:pic>
      <p:sp>
        <p:nvSpPr>
          <p:cNvPr id="5" name="Ορθογώνιο 4"/>
          <p:cNvSpPr/>
          <p:nvPr/>
        </p:nvSpPr>
        <p:spPr>
          <a:xfrm>
            <a:off x="6136319" y="5576290"/>
            <a:ext cx="780983" cy="276999"/>
          </a:xfrm>
          <a:prstGeom prst="rect">
            <a:avLst/>
          </a:prstGeom>
        </p:spPr>
        <p:txBody>
          <a:bodyPr wrap="none">
            <a:spAutoFit/>
          </a:bodyPr>
          <a:lstStyle/>
          <a:p>
            <a:r>
              <a:rPr lang="en-US" sz="1200" dirty="0">
                <a:solidFill>
                  <a:prstClr val="black"/>
                </a:solidFill>
                <a:latin typeface="Calibri"/>
                <a:hlinkClick r:id="rId4"/>
              </a:rPr>
              <a:t>politics.ie</a:t>
            </a:r>
            <a:endParaRPr lang="el-GR" sz="1200" dirty="0">
              <a:solidFill>
                <a:prstClr val="black"/>
              </a:solidFill>
              <a:latin typeface="Calibri"/>
            </a:endParaRPr>
          </a:p>
        </p:txBody>
      </p:sp>
    </p:spTree>
    <p:extLst>
      <p:ext uri="{BB962C8B-B14F-4D97-AF65-F5344CB8AC3E}">
        <p14:creationId xmlns:p14="http://schemas.microsoft.com/office/powerpoint/2010/main" val="971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Συνέπεια της θηλυκής βρεφοκτονίας</a:t>
            </a:r>
            <a:endParaRPr lang="el-GR" dirty="0"/>
          </a:p>
        </p:txBody>
      </p:sp>
      <p:sp>
        <p:nvSpPr>
          <p:cNvPr id="3" name="Θέση περιεχομένου 2"/>
          <p:cNvSpPr>
            <a:spLocks noGrp="1"/>
          </p:cNvSpPr>
          <p:nvPr>
            <p:ph idx="1"/>
          </p:nvPr>
        </p:nvSpPr>
        <p:spPr>
          <a:xfrm>
            <a:off x="539552" y="2204864"/>
            <a:ext cx="8229600" cy="1656184"/>
          </a:xfrm>
          <a:ln w="19050">
            <a:solidFill>
              <a:srgbClr val="820000"/>
            </a:solidFill>
          </a:ln>
        </p:spPr>
        <p:txBody>
          <a:bodyPr/>
          <a:lstStyle/>
          <a:p>
            <a:pPr marL="0" indent="0" algn="ctr">
              <a:buNone/>
            </a:pPr>
            <a:r>
              <a:rPr lang="el-GR" dirty="0"/>
              <a:t>Η αναλογία ανδρών και γυναικών στην Κίνα και την Ινδία έχει ήδη διαταραχθεί και υπολογίζεται ότι το 2020 το πλεόνασμα των ανδρών στην Ινδία θα είναι 31 εκατομμύρια και στην Κίνα 28 εκατομμύρια.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076017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Η παιδική εργασία το 17</a:t>
            </a:r>
            <a:r>
              <a:rPr lang="el-GR" sz="4400" baseline="30000" dirty="0" smtClean="0"/>
              <a:t>ο</a:t>
            </a:r>
            <a:r>
              <a:rPr lang="el-GR" sz="4400" dirty="0" smtClean="0"/>
              <a:t> -19</a:t>
            </a:r>
            <a:r>
              <a:rPr lang="el-GR" sz="4400" baseline="30000" dirty="0" smtClean="0"/>
              <a:t>ο</a:t>
            </a:r>
            <a:r>
              <a:rPr lang="el-GR" sz="4400" dirty="0" smtClean="0"/>
              <a:t> αιώνα</a:t>
            </a:r>
            <a:br>
              <a:rPr lang="el-GR" sz="4400" dirty="0" smtClean="0"/>
            </a:br>
            <a:r>
              <a:rPr lang="el-GR" sz="3600" b="0" dirty="0" smtClean="0"/>
              <a:t>(1 από </a:t>
            </a:r>
            <a:r>
              <a:rPr lang="en-US" sz="3600" b="0" dirty="0" smtClean="0"/>
              <a:t>3</a:t>
            </a:r>
            <a:r>
              <a:rPr lang="el-GR" sz="3600" b="0" dirty="0" smtClean="0"/>
              <a:t>)</a:t>
            </a:r>
            <a:endParaRPr lang="el-GR" sz="3600" b="0" dirty="0"/>
          </a:p>
        </p:txBody>
      </p:sp>
      <p:sp>
        <p:nvSpPr>
          <p:cNvPr id="3" name="Θέση περιεχομένου 2"/>
          <p:cNvSpPr>
            <a:spLocks noGrp="1"/>
          </p:cNvSpPr>
          <p:nvPr>
            <p:ph idx="1"/>
          </p:nvPr>
        </p:nvSpPr>
        <p:spPr>
          <a:xfrm>
            <a:off x="333872" y="2210067"/>
            <a:ext cx="4248472" cy="2592288"/>
          </a:xfrm>
          <a:ln w="19050">
            <a:solidFill>
              <a:srgbClr val="820000"/>
            </a:solidFill>
          </a:ln>
        </p:spPr>
        <p:txBody>
          <a:bodyPr>
            <a:normAutofit lnSpcReduction="10000"/>
          </a:bodyPr>
          <a:lstStyle/>
          <a:p>
            <a:pPr marL="0" indent="0">
              <a:buNone/>
            </a:pPr>
            <a:r>
              <a:rPr lang="el-GR" dirty="0"/>
              <a:t>Από το 17ο αιώνα, τα παιδιά αποκτούσαν θέση ενηλίκου πολύ νωρίς στη ζωή τους. Στην ηλικία των 7-8 ετών αναλάμβαναν υποχρεώσεις και συμμετείχαν στις εργασίες των ενηλίκων.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187943"/>
            <a:ext cx="3679076" cy="2614412"/>
          </a:xfrm>
          <a:prstGeom prst="rect">
            <a:avLst/>
          </a:prstGeom>
        </p:spPr>
      </p:pic>
      <p:sp>
        <p:nvSpPr>
          <p:cNvPr id="6" name="Rectangle 6"/>
          <p:cNvSpPr/>
          <p:nvPr/>
        </p:nvSpPr>
        <p:spPr>
          <a:xfrm>
            <a:off x="5259410" y="4802355"/>
            <a:ext cx="2880320"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 workers in Millville, NJ</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File Upload Bot (Magnus </a:t>
            </a:r>
            <a:r>
              <a:rPr lang="en-US" sz="1200" dirty="0" err="1">
                <a:solidFill>
                  <a:prstClr val="black"/>
                </a:solidFill>
                <a:latin typeface="Calibri"/>
                <a:hlinkClick r:id="rId5"/>
              </a:rPr>
              <a:t>Manske</a:t>
            </a:r>
            <a:r>
              <a:rPr lang="en-US" sz="1200" dirty="0">
                <a:solidFill>
                  <a:prstClr val="black"/>
                </a:solidFill>
                <a:latin typeface="Calibri"/>
                <a:hlinkClick r:id="rId5"/>
              </a:rPr>
              <a:t>)</a:t>
            </a:r>
            <a:r>
              <a:rPr lang="el-GR" sz="1200" dirty="0" smtClean="0">
                <a:solidFill>
                  <a:prstClr val="black"/>
                </a:solidFill>
                <a:latin typeface="Calibri"/>
                <a:hlinkClick r:id="rId5"/>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276097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Η παιδική εργασία το 17</a:t>
            </a:r>
            <a:r>
              <a:rPr lang="el-GR" sz="4400" baseline="30000" dirty="0"/>
              <a:t>ο</a:t>
            </a:r>
            <a:r>
              <a:rPr lang="el-GR" sz="4400" dirty="0"/>
              <a:t> -19</a:t>
            </a:r>
            <a:r>
              <a:rPr lang="el-GR" sz="4400" baseline="30000" dirty="0"/>
              <a:t>ο</a:t>
            </a:r>
            <a:r>
              <a:rPr lang="el-GR" sz="4400" dirty="0"/>
              <a:t> αιώνα</a:t>
            </a:r>
            <a:br>
              <a:rPr lang="el-GR" sz="4400" dirty="0"/>
            </a:br>
            <a:r>
              <a:rPr lang="el-GR" sz="3600" b="0" dirty="0" smtClean="0"/>
              <a:t>(2 </a:t>
            </a:r>
            <a:r>
              <a:rPr lang="el-GR" sz="3600" b="0" dirty="0"/>
              <a:t>από </a:t>
            </a:r>
            <a:r>
              <a:rPr lang="en-US" sz="3600" b="0" dirty="0" smtClean="0"/>
              <a:t>3</a:t>
            </a:r>
            <a:r>
              <a:rPr lang="el-GR" sz="3600" b="0" dirty="0" smtClean="0"/>
              <a:t>)</a:t>
            </a:r>
            <a:endParaRPr lang="el-GR" sz="3600" dirty="0"/>
          </a:p>
        </p:txBody>
      </p:sp>
      <p:sp>
        <p:nvSpPr>
          <p:cNvPr id="3" name="Θέση περιεχομένου 2"/>
          <p:cNvSpPr>
            <a:spLocks noGrp="1"/>
          </p:cNvSpPr>
          <p:nvPr>
            <p:ph idx="1"/>
          </p:nvPr>
        </p:nvSpPr>
        <p:spPr>
          <a:xfrm>
            <a:off x="179512" y="1315790"/>
            <a:ext cx="6275040" cy="5040560"/>
          </a:xfrm>
        </p:spPr>
        <p:txBody>
          <a:bodyPr>
            <a:normAutofit lnSpcReduction="10000"/>
          </a:bodyPr>
          <a:lstStyle/>
          <a:p>
            <a:r>
              <a:rPr lang="el-GR" dirty="0"/>
              <a:t>Τα παιδιά αποτελούσαν κτήμα των γονέων τους και μετρούνταν ως εργατικά χέρια στις αγροτικές οικογενειακές επιχειρήσεις. Τα μεγαλύτερα παιδιά είχαν πλήρη ευθύνη για τα μικρότερα αδέλφια τους.</a:t>
            </a:r>
          </a:p>
          <a:p>
            <a:r>
              <a:rPr lang="el-GR" dirty="0"/>
              <a:t>Το 18ο αιώνα, η βιομηχανική επανάσταση άλλαξε τις βασικές βιοποριστικές δραστηριότητες των ανθρώπων. Τώρα τα παιδιά εργάζονται σε εργοστάσια και ορυχεία κάτω από επικίνδυνες και ανθυγιεινές συνθήκες.</a:t>
            </a:r>
          </a:p>
          <a:p>
            <a:r>
              <a:rPr lang="el-GR" dirty="0"/>
              <a:t>Το 1833 αποφασίζεται, κατόπιν μελέτης, ότι το 12ωρο εργασίας είναι παραδεκτό για τα παιδιά.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152" y="1315790"/>
            <a:ext cx="2378648" cy="1682254"/>
          </a:xfrm>
          <a:prstGeom prst="rect">
            <a:avLst/>
          </a:prstGeom>
        </p:spPr>
      </p:pic>
      <p:sp>
        <p:nvSpPr>
          <p:cNvPr id="6" name="Rectangle 6"/>
          <p:cNvSpPr/>
          <p:nvPr/>
        </p:nvSpPr>
        <p:spPr>
          <a:xfrm>
            <a:off x="6057316" y="3024020"/>
            <a:ext cx="2880320"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Childlabourcoal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File Upload Bot (Magnus </a:t>
            </a:r>
            <a:r>
              <a:rPr lang="en-US" sz="1200" dirty="0" err="1">
                <a:solidFill>
                  <a:prstClr val="black"/>
                </a:solidFill>
                <a:latin typeface="Calibri"/>
                <a:hlinkClick r:id="rId5"/>
              </a:rPr>
              <a:t>Manske</a:t>
            </a:r>
            <a:r>
              <a:rPr lang="en-US" sz="1200" dirty="0">
                <a:solidFill>
                  <a:prstClr val="black"/>
                </a:solidFill>
                <a:latin typeface="Calibri"/>
                <a:hlinkClick r:id="rId5"/>
              </a:rPr>
              <a:t>)</a:t>
            </a:r>
            <a:r>
              <a:rPr lang="el-GR" sz="1200" dirty="0" smtClean="0">
                <a:solidFill>
                  <a:prstClr val="black"/>
                </a:solidFill>
                <a:latin typeface="Calibri"/>
                <a:hlinkClick r:id="rId5"/>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3506" y="3966740"/>
            <a:ext cx="2457753" cy="1622500"/>
          </a:xfrm>
          <a:prstGeom prst="rect">
            <a:avLst/>
          </a:prstGeom>
        </p:spPr>
      </p:pic>
      <p:sp>
        <p:nvSpPr>
          <p:cNvPr id="8" name="Rectangle 6"/>
          <p:cNvSpPr/>
          <p:nvPr/>
        </p:nvSpPr>
        <p:spPr>
          <a:xfrm>
            <a:off x="6222222" y="5649629"/>
            <a:ext cx="288032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Mill Children in Macon 2</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smtClean="0">
                <a:solidFill>
                  <a:prstClr val="black"/>
                </a:solidFill>
                <a:latin typeface="Calibri"/>
                <a:hlinkClick r:id="rId8"/>
              </a:rPr>
              <a:t>Jujutacular</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161661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Η παιδική εργασία το 17</a:t>
            </a:r>
            <a:r>
              <a:rPr lang="el-GR" sz="4400" baseline="30000" dirty="0"/>
              <a:t>ο</a:t>
            </a:r>
            <a:r>
              <a:rPr lang="el-GR" sz="4400" dirty="0"/>
              <a:t> -19</a:t>
            </a:r>
            <a:r>
              <a:rPr lang="el-GR" sz="4400" baseline="30000" dirty="0"/>
              <a:t>ο</a:t>
            </a:r>
            <a:r>
              <a:rPr lang="el-GR" sz="4400" dirty="0"/>
              <a:t> αιώνα</a:t>
            </a:r>
            <a:br>
              <a:rPr lang="el-GR" sz="4400" dirty="0"/>
            </a:br>
            <a:r>
              <a:rPr lang="el-GR" sz="3600" b="0" dirty="0" smtClean="0"/>
              <a:t>(</a:t>
            </a:r>
            <a:r>
              <a:rPr lang="en-US" sz="3600" b="0" dirty="0" smtClean="0"/>
              <a:t>3</a:t>
            </a:r>
            <a:r>
              <a:rPr lang="el-GR" sz="3600" b="0" dirty="0" smtClean="0"/>
              <a:t> </a:t>
            </a:r>
            <a:r>
              <a:rPr lang="el-GR" sz="3600" b="0" dirty="0"/>
              <a:t>από </a:t>
            </a:r>
            <a:r>
              <a:rPr lang="en-US" sz="3600" b="0" dirty="0" smtClean="0"/>
              <a:t>3</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12" y="1772816"/>
            <a:ext cx="4072671" cy="2880320"/>
          </a:xfrm>
          <a:prstGeom prst="rect">
            <a:avLst/>
          </a:prstGeom>
        </p:spPr>
      </p:pic>
      <p:sp>
        <p:nvSpPr>
          <p:cNvPr id="6" name="Rectangle 6"/>
          <p:cNvSpPr/>
          <p:nvPr/>
        </p:nvSpPr>
        <p:spPr>
          <a:xfrm>
            <a:off x="188319" y="4684807"/>
            <a:ext cx="417646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Childlabourcoal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File Upload Bot (Magnus </a:t>
            </a:r>
            <a:r>
              <a:rPr lang="en-US" sz="1200" dirty="0" err="1">
                <a:solidFill>
                  <a:prstClr val="black"/>
                </a:solidFill>
                <a:latin typeface="Calibri"/>
                <a:hlinkClick r:id="rId5"/>
              </a:rPr>
              <a:t>Manske</a:t>
            </a:r>
            <a:r>
              <a:rPr lang="en-US" sz="1200" dirty="0">
                <a:solidFill>
                  <a:prstClr val="black"/>
                </a:solidFill>
                <a:latin typeface="Calibri"/>
                <a:hlinkClick r:id="rId5"/>
              </a:rPr>
              <a:t>)</a:t>
            </a:r>
            <a:r>
              <a:rPr lang="el-GR" sz="1200" dirty="0" smtClean="0">
                <a:solidFill>
                  <a:prstClr val="black"/>
                </a:solidFill>
                <a:latin typeface="Calibri"/>
                <a:hlinkClick r:id="rId5"/>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8" name="Picture 14" descr="adolescents"/>
          <p:cNvPicPr>
            <a:picLocks noChangeAspect="1" noChangeArrowheads="1"/>
          </p:cNvPicPr>
          <p:nvPr/>
        </p:nvPicPr>
        <p:blipFill>
          <a:blip r:embed="rId6" cstate="print"/>
          <a:srcRect/>
          <a:stretch>
            <a:fillRect/>
          </a:stretch>
        </p:blipFill>
        <p:spPr bwMode="auto">
          <a:xfrm>
            <a:off x="4716016" y="1772816"/>
            <a:ext cx="4193705" cy="2861820"/>
          </a:xfrm>
          <a:prstGeom prst="rect">
            <a:avLst/>
          </a:prstGeom>
          <a:noFill/>
          <a:ln>
            <a:noFill/>
          </a:ln>
        </p:spPr>
      </p:pic>
      <p:sp>
        <p:nvSpPr>
          <p:cNvPr id="9" name="Rectangle 6"/>
          <p:cNvSpPr/>
          <p:nvPr/>
        </p:nvSpPr>
        <p:spPr>
          <a:xfrm>
            <a:off x="4616624" y="4684806"/>
            <a:ext cx="439248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Some adolescents in Bibb Mfg. Co. Macon, Ga, January 1909</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7"/>
              </a:rPr>
              <a:t>The U.S. National </a:t>
            </a:r>
            <a:r>
              <a:rPr lang="en-US" sz="1200" dirty="0" smtClean="0">
                <a:solidFill>
                  <a:prstClr val="black"/>
                </a:solidFill>
                <a:latin typeface="Calibri"/>
                <a:hlinkClick r:id="rId7"/>
              </a:rPr>
              <a:t>Archives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036305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76872"/>
            <a:ext cx="8604448" cy="1656184"/>
          </a:xfrm>
          <a:ln w="25400">
            <a:solidFill>
              <a:srgbClr val="004A82"/>
            </a:solidFill>
          </a:ln>
        </p:spPr>
        <p:txBody>
          <a:bodyPr>
            <a:noAutofit/>
          </a:bodyPr>
          <a:lstStyle/>
          <a:p>
            <a:r>
              <a:rPr lang="el-GR" dirty="0" smtClean="0"/>
              <a:t>Η εμφάνιση της αναπτυξιακής ψυχολογίας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815033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564904"/>
            <a:ext cx="8229600" cy="1224136"/>
          </a:xfrm>
          <a:ln w="25400">
            <a:solidFill>
              <a:srgbClr val="004A82"/>
            </a:solidFill>
          </a:ln>
        </p:spPr>
        <p:txBody>
          <a:bodyPr>
            <a:noAutofit/>
          </a:bodyPr>
          <a:lstStyle/>
          <a:p>
            <a:r>
              <a:rPr lang="el-GR" dirty="0" smtClean="0"/>
              <a:t>Η θέση του παιδιού στην κοινωνία στο πέρασμα των αιώνων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313674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Ορόσημα στη θεσμοθέτηση της φροντίδας</a:t>
            </a:r>
            <a:br>
              <a:rPr lang="el-GR" dirty="0" smtClean="0"/>
            </a:br>
            <a:r>
              <a:rPr lang="el-GR" dirty="0" smtClean="0"/>
              <a:t> για το παιδί</a:t>
            </a:r>
            <a:endParaRPr lang="el-GR" sz="3600" b="0" dirty="0"/>
          </a:p>
        </p:txBody>
      </p:sp>
      <p:sp>
        <p:nvSpPr>
          <p:cNvPr id="3" name="Θέση περιεχομένου 2"/>
          <p:cNvSpPr>
            <a:spLocks noGrp="1"/>
          </p:cNvSpPr>
          <p:nvPr>
            <p:ph idx="1"/>
          </p:nvPr>
        </p:nvSpPr>
        <p:spPr/>
        <p:txBody>
          <a:bodyPr/>
          <a:lstStyle/>
          <a:p>
            <a:r>
              <a:rPr lang="el-GR" b="1" dirty="0">
                <a:solidFill>
                  <a:srgbClr val="820000"/>
                </a:solidFill>
              </a:rPr>
              <a:t>1890:</a:t>
            </a:r>
            <a:r>
              <a:rPr lang="el-GR" dirty="0"/>
              <a:t> Ιδρύεται η Εταιρεία Μελέτης του Παιδιού και εμφανίζεται το πρώτο περιοδικό για την ανάπτυξή του.</a:t>
            </a:r>
          </a:p>
          <a:p>
            <a:r>
              <a:rPr lang="el-GR" b="1" dirty="0">
                <a:solidFill>
                  <a:srgbClr val="820000"/>
                </a:solidFill>
              </a:rPr>
              <a:t>1890:</a:t>
            </a:r>
            <a:r>
              <a:rPr lang="el-GR" dirty="0"/>
              <a:t> Δημιουργούνται διάφοροι οργανισμοί παιδικής πρόνοιας για να συλλέξουν χρήματα για νοσοκομεία και ορφανοτροφεία και να στηρίξουν τις κοινωνικές μεταρρυθμίσεις προς όφελος των παιδιών.</a:t>
            </a:r>
          </a:p>
          <a:p>
            <a:r>
              <a:rPr lang="el-GR" b="1" dirty="0">
                <a:solidFill>
                  <a:srgbClr val="820000"/>
                </a:solidFill>
              </a:rPr>
              <a:t>1912: </a:t>
            </a:r>
            <a:r>
              <a:rPr lang="el-GR" dirty="0"/>
              <a:t>Ιδρύεται το Γραφείο για τα Παιδιά με στόχο την παρακολούθηση των συνθηκών εργασίας των παιδιών και τη διάδοση πληροφοριών σχετικά με τις αποτελεσματικές μεθόδους ανατροφής. </a:t>
            </a:r>
          </a:p>
          <a:p>
            <a:r>
              <a:rPr lang="el-GR" b="1" dirty="0">
                <a:solidFill>
                  <a:srgbClr val="820000"/>
                </a:solidFill>
              </a:rPr>
              <a:t>1915:</a:t>
            </a:r>
            <a:r>
              <a:rPr lang="el-GR" dirty="0"/>
              <a:t> Θεσπίζονται νόμοι και ξεκινά η μελέτη του παιδιού στα μεγάλα Πανεπιστήμια.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627422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ορισμός της ανάπτυξης</a:t>
            </a:r>
            <a:endParaRPr lang="el-GR" dirty="0"/>
          </a:p>
        </p:txBody>
      </p:sp>
      <p:sp>
        <p:nvSpPr>
          <p:cNvPr id="3" name="Θέση περιεχομένου 2"/>
          <p:cNvSpPr>
            <a:spLocks noGrp="1"/>
          </p:cNvSpPr>
          <p:nvPr>
            <p:ph idx="1"/>
          </p:nvPr>
        </p:nvSpPr>
        <p:spPr>
          <a:xfrm>
            <a:off x="457200" y="1196752"/>
            <a:ext cx="8229600" cy="864096"/>
          </a:xfrm>
        </p:spPr>
        <p:txBody>
          <a:bodyPr/>
          <a:lstStyle/>
          <a:p>
            <a:pPr marL="0" indent="0">
              <a:buNone/>
            </a:pPr>
            <a:r>
              <a:rPr lang="el-GR" dirty="0"/>
              <a:t>H αναπτυξιακή ψυχολογία αποτελεί έναν νέο επιστημονικό κλάδο που έκανε την εμφάνισή του τον 19ο αιώνα.</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
        <p:nvSpPr>
          <p:cNvPr id="5" name="Θέση περιεχομένου 2"/>
          <p:cNvSpPr txBox="1">
            <a:spLocks/>
          </p:cNvSpPr>
          <p:nvPr/>
        </p:nvSpPr>
        <p:spPr>
          <a:xfrm>
            <a:off x="611560" y="2708920"/>
            <a:ext cx="3384376" cy="2592288"/>
          </a:xfrm>
          <a:prstGeom prst="rect">
            <a:avLst/>
          </a:prstGeom>
          <a:ln w="19050">
            <a:solidFill>
              <a:srgbClr val="820000"/>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Ανάπτυξη ονομάζεται η διαδοχή των σωματικών, ψυχολογικών και κοινωνικών μεταβολών που διέρχονται οι άνθρωποι καθώς μεγαλώνουν.</a:t>
            </a:r>
          </a:p>
          <a:p>
            <a:pPr marL="0" indent="0" fontAlgn="auto">
              <a:spcAft>
                <a:spcPts val="0"/>
              </a:spcAft>
              <a:buFont typeface="Arial" pitchFamily="34" charset="0"/>
              <a:buNone/>
            </a:pPr>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232248"/>
            <a:ext cx="3071664" cy="3211956"/>
          </a:xfrm>
          <a:prstGeom prst="rect">
            <a:avLst/>
          </a:prstGeom>
        </p:spPr>
      </p:pic>
      <p:sp>
        <p:nvSpPr>
          <p:cNvPr id="7" name="Rectangle 6"/>
          <p:cNvSpPr/>
          <p:nvPr/>
        </p:nvSpPr>
        <p:spPr>
          <a:xfrm>
            <a:off x="4829436" y="5615604"/>
            <a:ext cx="31328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Anise Swallowtail Life Cycle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smtClean="0">
                <a:solidFill>
                  <a:prstClr val="black"/>
                </a:solidFill>
                <a:latin typeface="Calibri"/>
                <a:hlinkClick r:id="rId5"/>
              </a:rPr>
              <a:t>Bugboy52.40</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lumMod val="65000"/>
                    <a:lumOff val="35000"/>
                  </a:prstClr>
                </a:solidFill>
                <a:latin typeface="Calibri"/>
                <a:hlinkClick r:id="rId6"/>
              </a:rPr>
              <a:t>CC </a:t>
            </a:r>
            <a:r>
              <a:rPr lang="en-US" sz="1200" dirty="0">
                <a:solidFill>
                  <a:prstClr val="black">
                    <a:lumMod val="65000"/>
                    <a:lumOff val="35000"/>
                  </a:prstClr>
                </a:solidFill>
                <a:latin typeface="Calibri"/>
                <a:hlinkClick r:id="rId6"/>
              </a:rPr>
              <a:t>BY-SA 3.0</a:t>
            </a:r>
            <a:r>
              <a:rPr lang="el-GR" sz="1200" dirty="0" smtClean="0">
                <a:solidFill>
                  <a:prstClr val="black">
                    <a:lumMod val="65000"/>
                    <a:lumOff val="35000"/>
                  </a:prstClr>
                </a:solidFill>
                <a:latin typeface="Calibri"/>
                <a:hlinkClick r:id="rId6"/>
              </a:rPr>
              <a:t> </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539317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κύκλος της ζωής</a:t>
            </a:r>
            <a:endParaRPr lang="el-GR" dirty="0"/>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824" y="1241596"/>
            <a:ext cx="1439863" cy="1079897"/>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7561" y="2186478"/>
            <a:ext cx="1396966" cy="1047725"/>
          </a:xfrm>
          <a:prstGeom prst="rect">
            <a:avLst/>
          </a:prstGeom>
        </p:spPr>
      </p:pic>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3347" y="3046398"/>
            <a:ext cx="1236737" cy="1858008"/>
          </a:xfrm>
          <a:prstGeom prst="rect">
            <a:avLst/>
          </a:prstGeom>
        </p:spPr>
      </p:pic>
      <p:pic>
        <p:nvPicPr>
          <p:cNvPr id="11" name="Εικόνα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2573" y="4522826"/>
            <a:ext cx="1860796" cy="1241500"/>
          </a:xfrm>
          <a:prstGeom prst="rect">
            <a:avLst/>
          </a:prstGeom>
        </p:spPr>
      </p:pic>
      <p:pic>
        <p:nvPicPr>
          <p:cNvPr id="13" name="Εικόνα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0072" y="4623375"/>
            <a:ext cx="1552544" cy="1164408"/>
          </a:xfrm>
          <a:prstGeom prst="rect">
            <a:avLst/>
          </a:prstGeom>
        </p:spPr>
      </p:pic>
      <p:pic>
        <p:nvPicPr>
          <p:cNvPr id="15" name="Εικόνα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0584" y="3612632"/>
            <a:ext cx="1545773" cy="1029871"/>
          </a:xfrm>
          <a:prstGeom prst="rect">
            <a:avLst/>
          </a:prstGeom>
        </p:spPr>
      </p:pic>
      <p:pic>
        <p:nvPicPr>
          <p:cNvPr id="17" name="Εικόνα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1501" y="1934991"/>
            <a:ext cx="1115299" cy="1589398"/>
          </a:xfrm>
          <a:prstGeom prst="rect">
            <a:avLst/>
          </a:prstGeom>
        </p:spPr>
      </p:pic>
      <p:pic>
        <p:nvPicPr>
          <p:cNvPr id="19" name="Εικόνα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20692" y="4595512"/>
            <a:ext cx="1637156" cy="1096127"/>
          </a:xfrm>
          <a:prstGeom prst="rect">
            <a:avLst/>
          </a:prstGeom>
        </p:spPr>
      </p:pic>
      <p:pic>
        <p:nvPicPr>
          <p:cNvPr id="21" name="Εικόνα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11238" y="1023329"/>
            <a:ext cx="1069269" cy="1416124"/>
          </a:xfrm>
          <a:prstGeom prst="rect">
            <a:avLst/>
          </a:prstGeom>
        </p:spPr>
      </p:pic>
    </p:spTree>
    <p:extLst>
      <p:ext uri="{BB962C8B-B14F-4D97-AF65-F5344CB8AC3E}">
        <p14:creationId xmlns:p14="http://schemas.microsoft.com/office/powerpoint/2010/main" val="2088481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Αντικείμενο της αναπτυξιακής ψυχολογίας</a:t>
            </a:r>
            <a:endParaRPr lang="el-GR" dirty="0"/>
          </a:p>
        </p:txBody>
      </p:sp>
      <p:sp>
        <p:nvSpPr>
          <p:cNvPr id="3" name="Θέση περιεχομένου 2"/>
          <p:cNvSpPr>
            <a:spLocks noGrp="1"/>
          </p:cNvSpPr>
          <p:nvPr>
            <p:ph idx="1"/>
          </p:nvPr>
        </p:nvSpPr>
        <p:spPr>
          <a:xfrm>
            <a:off x="179512" y="2169129"/>
            <a:ext cx="3682752" cy="1728192"/>
          </a:xfrm>
          <a:ln w="19050">
            <a:solidFill>
              <a:srgbClr val="004A82"/>
            </a:solidFill>
          </a:ln>
        </p:spPr>
        <p:txBody>
          <a:bodyPr/>
          <a:lstStyle/>
          <a:p>
            <a:pPr marL="0" indent="0">
              <a:buNone/>
            </a:pPr>
            <a:r>
              <a:rPr lang="el-GR" b="1" dirty="0">
                <a:solidFill>
                  <a:srgbClr val="820000"/>
                </a:solidFill>
              </a:rPr>
              <a:t>Το είδος και η φύση των μεταβολών </a:t>
            </a:r>
            <a:r>
              <a:rPr lang="el-GR" dirty="0"/>
              <a:t>που διέρχονται οι άνθρωποι κατά τη διάρκεια της ζωής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
        <p:nvSpPr>
          <p:cNvPr id="5" name="Καμπύλο βέλος προς τα κάτω 4"/>
          <p:cNvSpPr/>
          <p:nvPr/>
        </p:nvSpPr>
        <p:spPr>
          <a:xfrm>
            <a:off x="3743908" y="1485322"/>
            <a:ext cx="1656184" cy="6838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5216895" y="2191268"/>
            <a:ext cx="3682752" cy="1728192"/>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a:solidFill>
                  <a:srgbClr val="820000"/>
                </a:solidFill>
              </a:rPr>
              <a:t>ΤΙ </a:t>
            </a:r>
            <a:r>
              <a:rPr lang="el-GR" dirty="0">
                <a:solidFill>
                  <a:prstClr val="black"/>
                </a:solidFill>
              </a:rPr>
              <a:t>μπορεί να κάνει το παιδί σε κάθε ηλικία;</a:t>
            </a:r>
          </a:p>
        </p:txBody>
      </p:sp>
      <p:sp>
        <p:nvSpPr>
          <p:cNvPr id="7" name="Θέση περιεχομένου 2"/>
          <p:cNvSpPr txBox="1">
            <a:spLocks/>
          </p:cNvSpPr>
          <p:nvPr/>
        </p:nvSpPr>
        <p:spPr>
          <a:xfrm>
            <a:off x="179512" y="4177002"/>
            <a:ext cx="3682752" cy="1728192"/>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a:solidFill>
                  <a:srgbClr val="820000"/>
                </a:solidFill>
              </a:rPr>
              <a:t>Οι παράγοντες </a:t>
            </a:r>
            <a:r>
              <a:rPr lang="el-GR" dirty="0">
                <a:solidFill>
                  <a:prstClr val="black"/>
                </a:solidFill>
              </a:rPr>
              <a:t>που προσδιορίζουν αυτές τις αλλαγές. </a:t>
            </a:r>
          </a:p>
          <a:p>
            <a:pPr fontAlgn="auto">
              <a:spcAft>
                <a:spcPts val="0"/>
              </a:spcAft>
            </a:pPr>
            <a:endParaRPr lang="el-GR" dirty="0">
              <a:solidFill>
                <a:prstClr val="black"/>
              </a:solidFill>
            </a:endParaRPr>
          </a:p>
        </p:txBody>
      </p:sp>
      <p:sp>
        <p:nvSpPr>
          <p:cNvPr id="9" name="Καμπύλο βέλος προς τα επάνω 8"/>
          <p:cNvSpPr/>
          <p:nvPr/>
        </p:nvSpPr>
        <p:spPr>
          <a:xfrm>
            <a:off x="3741809" y="5905194"/>
            <a:ext cx="1658283" cy="63371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10" name="Θέση περιεχομένου 2"/>
          <p:cNvSpPr txBox="1">
            <a:spLocks/>
          </p:cNvSpPr>
          <p:nvPr/>
        </p:nvSpPr>
        <p:spPr>
          <a:xfrm>
            <a:off x="5216895" y="4177002"/>
            <a:ext cx="3682752" cy="1728192"/>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a:solidFill>
                  <a:srgbClr val="820000"/>
                </a:solidFill>
              </a:rPr>
              <a:t>ΓΙΑΤΙ </a:t>
            </a:r>
            <a:r>
              <a:rPr lang="el-GR" dirty="0">
                <a:solidFill>
                  <a:prstClr val="black"/>
                </a:solidFill>
              </a:rPr>
              <a:t>μπορεί το παιδί να κάνει συγκεκριμένα πράγματα σε συγκεκριμένη ηλικία;</a:t>
            </a:r>
          </a:p>
        </p:txBody>
      </p:sp>
    </p:spTree>
    <p:extLst>
      <p:ext uri="{BB962C8B-B14F-4D97-AF65-F5344CB8AC3E}">
        <p14:creationId xmlns:p14="http://schemas.microsoft.com/office/powerpoint/2010/main" val="3456773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Γιατί μελετάμε την ανάπτυξη;</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Όταν γνωρίζουμε τις χαρακτηριστικές μεταβολές και τη συμπεριφορά που εμπίπτει στα πλαίσια του φυσιολογικού για κάθε ηλικία, τότε:</a:t>
            </a:r>
          </a:p>
          <a:p>
            <a:pPr marL="457200" indent="-457200">
              <a:buFont typeface="+mj-lt"/>
              <a:buAutoNum type="arabicPeriod"/>
            </a:pPr>
            <a:r>
              <a:rPr lang="el-GR" dirty="0"/>
              <a:t>Μπορούμε να κατανοούμε καλύτερα τα παιδιά και να επικοινωνούμε αποτελεσματικότερα μαζί τους</a:t>
            </a:r>
            <a:r>
              <a:rPr lang="el-GR" dirty="0" smtClean="0"/>
              <a:t>.</a:t>
            </a:r>
            <a:endParaRPr lang="el-GR" dirty="0"/>
          </a:p>
          <a:p>
            <a:pPr marL="457200" indent="-457200">
              <a:buFont typeface="+mj-lt"/>
              <a:buAutoNum type="arabicPeriod"/>
            </a:pPr>
            <a:r>
              <a:rPr lang="el-GR" dirty="0" smtClean="0"/>
              <a:t>Μπορούμε </a:t>
            </a:r>
            <a:r>
              <a:rPr lang="el-GR" dirty="0"/>
              <a:t>να έχουμε πιο ρεαλιστικές απαιτήσεις</a:t>
            </a:r>
            <a:r>
              <a:rPr lang="el-GR" dirty="0" smtClean="0"/>
              <a:t>.</a:t>
            </a:r>
            <a:endParaRPr lang="el-GR" dirty="0"/>
          </a:p>
          <a:p>
            <a:pPr marL="457200" indent="-457200">
              <a:buFont typeface="+mj-lt"/>
              <a:buAutoNum type="arabicPeriod"/>
            </a:pPr>
            <a:r>
              <a:rPr lang="el-GR" dirty="0" smtClean="0"/>
              <a:t>Μπορούμε </a:t>
            </a:r>
            <a:r>
              <a:rPr lang="el-GR" dirty="0"/>
              <a:t>να σχεδιάζουμε και να εφαρμόζουμε καλύτερα εκπαιδευτικά προγράμματα</a:t>
            </a:r>
            <a:r>
              <a:rPr lang="el-GR" dirty="0" smtClean="0"/>
              <a:t>.</a:t>
            </a:r>
            <a:endParaRPr lang="el-GR" dirty="0"/>
          </a:p>
          <a:p>
            <a:pPr marL="457200" indent="-457200">
              <a:buFont typeface="+mj-lt"/>
              <a:buAutoNum type="arabicPeriod"/>
            </a:pPr>
            <a:r>
              <a:rPr lang="el-GR" dirty="0" smtClean="0"/>
              <a:t>Μπορούμε </a:t>
            </a:r>
            <a:r>
              <a:rPr lang="el-GR" dirty="0"/>
              <a:t>να αντιλαμβανόμαστε πότε ένα παιδί δεν αναπτύσσεται ομαλά και αποκλίνει από το φυσιολογικό.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2786983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περίοδοι της ανάπτυξης</a:t>
            </a:r>
            <a:endParaRPr lang="el-GR" dirty="0"/>
          </a:p>
        </p:txBody>
      </p:sp>
      <p:sp>
        <p:nvSpPr>
          <p:cNvPr id="3" name="Θέση περιεχομένου 2"/>
          <p:cNvSpPr>
            <a:spLocks noGrp="1"/>
          </p:cNvSpPr>
          <p:nvPr>
            <p:ph idx="1"/>
          </p:nvPr>
        </p:nvSpPr>
        <p:spPr>
          <a:xfrm>
            <a:off x="457200" y="1196752"/>
            <a:ext cx="8229600" cy="1008112"/>
          </a:xfrm>
        </p:spPr>
        <p:txBody>
          <a:bodyPr/>
          <a:lstStyle/>
          <a:p>
            <a:pPr marL="0" indent="0">
              <a:buNone/>
            </a:pPr>
            <a:r>
              <a:rPr lang="el-GR" dirty="0"/>
              <a:t>Η ανάπτυξη είναι μια συνεχής </a:t>
            </a:r>
            <a:r>
              <a:rPr lang="el-GR" dirty="0" smtClean="0"/>
              <a:t>διαδικασία. Η </a:t>
            </a:r>
            <a:r>
              <a:rPr lang="el-GR" dirty="0"/>
              <a:t>διάκρισή της σε περιόδους γίνεται μόνο </a:t>
            </a:r>
            <a:r>
              <a:rPr lang="el-GR" dirty="0" smtClean="0"/>
              <a:t>για </a:t>
            </a:r>
            <a:r>
              <a:rPr lang="el-GR" dirty="0"/>
              <a:t>μεθοδολογικούς λόγους.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
        <p:nvSpPr>
          <p:cNvPr id="5" name="Line 16"/>
          <p:cNvSpPr>
            <a:spLocks noChangeShapeType="1"/>
          </p:cNvSpPr>
          <p:nvPr/>
        </p:nvSpPr>
        <p:spPr bwMode="auto">
          <a:xfrm flipH="1" flipV="1">
            <a:off x="5643563" y="4165600"/>
            <a:ext cx="7937" cy="2289175"/>
          </a:xfrm>
          <a:prstGeom prst="line">
            <a:avLst/>
          </a:prstGeom>
          <a:noFill/>
          <a:ln w="31750">
            <a:solidFill>
              <a:srgbClr val="820000"/>
            </a:solidFill>
            <a:prstDash val="sysDot"/>
            <a:round/>
            <a:headEnd/>
            <a:tailEnd/>
          </a:ln>
          <a:effectLst/>
        </p:spPr>
        <p:txBody>
          <a:bodyPr/>
          <a:lstStyle/>
          <a:p>
            <a:pPr fontAlgn="auto">
              <a:spcBef>
                <a:spcPts val="0"/>
              </a:spcBef>
              <a:spcAft>
                <a:spcPts val="0"/>
              </a:spcAft>
              <a:defRPr/>
            </a:pPr>
            <a:endParaRPr lang="en-US" kern="0" noProof="1">
              <a:solidFill>
                <a:sysClr val="windowText" lastClr="000000"/>
              </a:solidFill>
              <a:ea typeface="ＭＳ Ｐゴシック" pitchFamily="-97" charset="-128"/>
            </a:endParaRPr>
          </a:p>
        </p:txBody>
      </p:sp>
      <p:sp>
        <p:nvSpPr>
          <p:cNvPr id="6" name="Line 12"/>
          <p:cNvSpPr>
            <a:spLocks noChangeShapeType="1"/>
          </p:cNvSpPr>
          <p:nvPr/>
        </p:nvSpPr>
        <p:spPr bwMode="auto">
          <a:xfrm flipV="1">
            <a:off x="3635375" y="2133600"/>
            <a:ext cx="0" cy="1584325"/>
          </a:xfrm>
          <a:prstGeom prst="line">
            <a:avLst/>
          </a:prstGeom>
          <a:noFill/>
          <a:ln w="31750">
            <a:solidFill>
              <a:srgbClr val="820000"/>
            </a:solidFill>
            <a:prstDash val="sysDot"/>
            <a:round/>
            <a:headEnd/>
            <a:tailEnd/>
          </a:ln>
          <a:effectLst/>
        </p:spPr>
        <p:txBody>
          <a:bodyPr/>
          <a:lstStyle/>
          <a:p>
            <a:pPr fontAlgn="auto">
              <a:spcBef>
                <a:spcPts val="0"/>
              </a:spcBef>
              <a:spcAft>
                <a:spcPts val="0"/>
              </a:spcAft>
              <a:defRPr/>
            </a:pPr>
            <a:endParaRPr lang="en-US" kern="0" noProof="1">
              <a:solidFill>
                <a:sysClr val="windowText" lastClr="000000"/>
              </a:solidFill>
              <a:ea typeface="ＭＳ Ｐゴシック" pitchFamily="-97" charset="-128"/>
            </a:endParaRPr>
          </a:p>
        </p:txBody>
      </p:sp>
      <p:sp>
        <p:nvSpPr>
          <p:cNvPr id="7" name="Line 12"/>
          <p:cNvSpPr>
            <a:spLocks noChangeShapeType="1"/>
          </p:cNvSpPr>
          <p:nvPr/>
        </p:nvSpPr>
        <p:spPr bwMode="auto">
          <a:xfrm flipV="1">
            <a:off x="611188" y="2135188"/>
            <a:ext cx="0" cy="1843087"/>
          </a:xfrm>
          <a:prstGeom prst="line">
            <a:avLst/>
          </a:prstGeom>
          <a:noFill/>
          <a:ln w="31750">
            <a:solidFill>
              <a:srgbClr val="820000"/>
            </a:solidFill>
            <a:prstDash val="sysDot"/>
            <a:round/>
            <a:headEnd/>
            <a:tailEnd/>
          </a:ln>
          <a:effectLst/>
        </p:spPr>
        <p:txBody>
          <a:bodyPr/>
          <a:lstStyle/>
          <a:p>
            <a:pPr fontAlgn="auto">
              <a:spcBef>
                <a:spcPts val="0"/>
              </a:spcBef>
              <a:spcAft>
                <a:spcPts val="0"/>
              </a:spcAft>
              <a:defRPr/>
            </a:pPr>
            <a:endParaRPr lang="en-US" kern="0" noProof="1">
              <a:solidFill>
                <a:sysClr val="windowText" lastClr="000000"/>
              </a:solidFill>
              <a:ea typeface="ＭＳ Ｐゴシック" pitchFamily="-97" charset="-128"/>
            </a:endParaRPr>
          </a:p>
        </p:txBody>
      </p:sp>
      <p:sp>
        <p:nvSpPr>
          <p:cNvPr id="8" name="Line 16"/>
          <p:cNvSpPr>
            <a:spLocks noChangeShapeType="1"/>
          </p:cNvSpPr>
          <p:nvPr/>
        </p:nvSpPr>
        <p:spPr bwMode="auto">
          <a:xfrm flipV="1">
            <a:off x="2339975" y="4870450"/>
            <a:ext cx="6350" cy="1585913"/>
          </a:xfrm>
          <a:prstGeom prst="line">
            <a:avLst/>
          </a:prstGeom>
          <a:noFill/>
          <a:ln w="31750">
            <a:solidFill>
              <a:srgbClr val="820000"/>
            </a:solidFill>
            <a:prstDash val="sysDot"/>
            <a:round/>
            <a:headEnd/>
            <a:tailEnd/>
          </a:ln>
          <a:effectLst/>
        </p:spPr>
        <p:txBody>
          <a:bodyPr/>
          <a:lstStyle/>
          <a:p>
            <a:pPr fontAlgn="auto">
              <a:spcBef>
                <a:spcPts val="0"/>
              </a:spcBef>
              <a:spcAft>
                <a:spcPts val="0"/>
              </a:spcAft>
              <a:defRPr/>
            </a:pPr>
            <a:endParaRPr lang="en-US" kern="0" noProof="1">
              <a:solidFill>
                <a:sysClr val="windowText" lastClr="000000"/>
              </a:solidFill>
              <a:ea typeface="ＭＳ Ｐゴシック" pitchFamily="-97" charset="-128"/>
            </a:endParaRPr>
          </a:p>
        </p:txBody>
      </p:sp>
      <p:grpSp>
        <p:nvGrpSpPr>
          <p:cNvPr id="9" name="Gruppe 76"/>
          <p:cNvGrpSpPr>
            <a:grpSpLocks/>
          </p:cNvGrpSpPr>
          <p:nvPr/>
        </p:nvGrpSpPr>
        <p:grpSpPr bwMode="auto">
          <a:xfrm>
            <a:off x="323850" y="3646488"/>
            <a:ext cx="8250238" cy="1368425"/>
            <a:chOff x="478807" y="3859777"/>
            <a:chExt cx="8249946" cy="1367543"/>
          </a:xfrm>
        </p:grpSpPr>
        <p:grpSp>
          <p:nvGrpSpPr>
            <p:cNvPr id="10" name="Gruppe 74"/>
            <p:cNvGrpSpPr>
              <a:grpSpLocks/>
            </p:cNvGrpSpPr>
            <p:nvPr/>
          </p:nvGrpSpPr>
          <p:grpSpPr bwMode="auto">
            <a:xfrm>
              <a:off x="478807" y="3859777"/>
              <a:ext cx="8249946" cy="1173993"/>
              <a:chOff x="478807" y="3859777"/>
              <a:chExt cx="8249946" cy="1173993"/>
            </a:xfrm>
          </p:grpSpPr>
          <p:sp>
            <p:nvSpPr>
              <p:cNvPr id="12" name="Vinkel 118"/>
              <p:cNvSpPr>
                <a:spLocks noChangeArrowheads="1"/>
              </p:cNvSpPr>
              <p:nvPr/>
            </p:nvSpPr>
            <p:spPr bwMode="auto">
              <a:xfrm>
                <a:off x="3617788" y="3859777"/>
                <a:ext cx="2048197" cy="1156541"/>
              </a:xfrm>
              <a:prstGeom prst="chevron">
                <a:avLst>
                  <a:gd name="adj" fmla="val 49997"/>
                </a:avLst>
              </a:prstGeom>
              <a:gradFill rotWithShape="1">
                <a:gsLst>
                  <a:gs pos="0">
                    <a:srgbClr val="1F88C8"/>
                  </a:gs>
                  <a:gs pos="100000">
                    <a:srgbClr val="41A7C3"/>
                  </a:gs>
                </a:gsLst>
                <a:lin ang="5400000"/>
              </a:gradFill>
              <a:ln w="9525">
                <a:no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l-GR" altLang="el-GR" sz="1600" noProof="1">
                  <a:solidFill>
                    <a:srgbClr val="FFFFFF"/>
                  </a:solidFill>
                  <a:latin typeface="Calibri" panose="020F0502020204030204" pitchFamily="34" charset="0"/>
                </a:endParaRPr>
              </a:p>
            </p:txBody>
          </p:sp>
          <p:sp>
            <p:nvSpPr>
              <p:cNvPr id="13" name="Pentagon 119"/>
              <p:cNvSpPr>
                <a:spLocks noChangeArrowheads="1"/>
              </p:cNvSpPr>
              <p:nvPr/>
            </p:nvSpPr>
            <p:spPr bwMode="auto">
              <a:xfrm>
                <a:off x="478807" y="3878815"/>
                <a:ext cx="2124409" cy="1154955"/>
              </a:xfrm>
              <a:prstGeom prst="homePlate">
                <a:avLst>
                  <a:gd name="adj" fmla="val 50004"/>
                </a:avLst>
              </a:prstGeom>
              <a:gradFill rotWithShape="1">
                <a:gsLst>
                  <a:gs pos="0">
                    <a:srgbClr val="10253F"/>
                  </a:gs>
                  <a:gs pos="59000">
                    <a:srgbClr val="254061"/>
                  </a:gs>
                  <a:gs pos="100000">
                    <a:srgbClr val="254061"/>
                  </a:gs>
                </a:gsLst>
                <a:lin ang="5400000"/>
              </a:gradFill>
              <a:ln w="9525">
                <a:no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l-GR" altLang="el-GR" sz="1600" noProof="1">
                  <a:solidFill>
                    <a:srgbClr val="FFFFFF"/>
                  </a:solidFill>
                  <a:latin typeface="Calibri" panose="020F0502020204030204" pitchFamily="34" charset="0"/>
                </a:endParaRPr>
              </a:p>
            </p:txBody>
          </p:sp>
          <p:sp>
            <p:nvSpPr>
              <p:cNvPr id="14" name="Vinkel 120"/>
              <p:cNvSpPr>
                <a:spLocks noChangeArrowheads="1"/>
              </p:cNvSpPr>
              <p:nvPr/>
            </p:nvSpPr>
            <p:spPr bwMode="auto">
              <a:xfrm>
                <a:off x="2087198" y="3877228"/>
                <a:ext cx="2048197" cy="1156542"/>
              </a:xfrm>
              <a:prstGeom prst="chevron">
                <a:avLst>
                  <a:gd name="adj" fmla="val 49997"/>
                </a:avLst>
              </a:prstGeom>
              <a:gradFill rotWithShape="1">
                <a:gsLst>
                  <a:gs pos="0">
                    <a:srgbClr val="1F88C8"/>
                  </a:gs>
                  <a:gs pos="100000">
                    <a:srgbClr val="002060"/>
                  </a:gs>
                </a:gsLst>
                <a:lin ang="5400000"/>
              </a:gradFill>
              <a:ln w="9525">
                <a:no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l-GR" altLang="el-GR" sz="1400" b="1" noProof="1">
                  <a:solidFill>
                    <a:srgbClr val="FFFFFF"/>
                  </a:solidFill>
                  <a:latin typeface="Calibri" panose="020F0502020204030204" pitchFamily="34" charset="0"/>
                </a:endParaRPr>
              </a:p>
            </p:txBody>
          </p:sp>
          <p:sp>
            <p:nvSpPr>
              <p:cNvPr id="15" name="Vinkel 124"/>
              <p:cNvSpPr>
                <a:spLocks noChangeArrowheads="1"/>
              </p:cNvSpPr>
              <p:nvPr/>
            </p:nvSpPr>
            <p:spPr bwMode="auto">
              <a:xfrm>
                <a:off x="5149966" y="3877228"/>
                <a:ext cx="2048197" cy="1156542"/>
              </a:xfrm>
              <a:prstGeom prst="chevron">
                <a:avLst>
                  <a:gd name="adj" fmla="val 49997"/>
                </a:avLst>
              </a:prstGeom>
              <a:gradFill rotWithShape="1">
                <a:gsLst>
                  <a:gs pos="0">
                    <a:srgbClr val="8EABDE"/>
                  </a:gs>
                  <a:gs pos="50000">
                    <a:srgbClr val="8EABDE"/>
                  </a:gs>
                  <a:gs pos="100000">
                    <a:srgbClr val="8FACE1"/>
                  </a:gs>
                </a:gsLst>
                <a:lin ang="5400000" scaled="1"/>
              </a:gradFill>
              <a:ln w="25400">
                <a:noFill/>
                <a:miter lim="800000"/>
                <a:headEnd/>
                <a:tailEnd/>
              </a:ln>
            </p:spPr>
            <p:txBody>
              <a:bodyPr anchor="ctr"/>
              <a:lstStyle>
                <a:lvl1pPr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l-GR" altLang="el-GR" sz="4800" b="1" noProof="1">
                  <a:solidFill>
                    <a:srgbClr val="FFFFFF"/>
                  </a:solidFill>
                  <a:latin typeface="Calibri" panose="020F0502020204030204" pitchFamily="34" charset="0"/>
                </a:endParaRPr>
              </a:p>
            </p:txBody>
          </p:sp>
          <p:sp>
            <p:nvSpPr>
              <p:cNvPr id="16" name="Vinkel 125"/>
              <p:cNvSpPr>
                <a:spLocks noChangeArrowheads="1"/>
              </p:cNvSpPr>
              <p:nvPr/>
            </p:nvSpPr>
            <p:spPr bwMode="auto">
              <a:xfrm>
                <a:off x="6680556" y="3877228"/>
                <a:ext cx="2048197" cy="1156542"/>
              </a:xfrm>
              <a:prstGeom prst="chevron">
                <a:avLst>
                  <a:gd name="adj" fmla="val 49997"/>
                </a:avLst>
              </a:prstGeom>
              <a:gradFill rotWithShape="1">
                <a:gsLst>
                  <a:gs pos="0">
                    <a:srgbClr val="C2D1ED"/>
                  </a:gs>
                  <a:gs pos="50000">
                    <a:srgbClr val="C2D1ED"/>
                  </a:gs>
                  <a:gs pos="100000">
                    <a:srgbClr val="9AB5E4"/>
                  </a:gs>
                </a:gsLst>
                <a:lin ang="5400000" scaled="1"/>
              </a:gradFill>
              <a:ln w="25400">
                <a:noFill/>
                <a:miter lim="800000"/>
                <a:headEnd/>
                <a:tailEnd/>
              </a:ln>
            </p:spPr>
            <p:txBody>
              <a:bodyPr anchor="ctr"/>
              <a:lstStyle>
                <a:lvl1pPr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l-GR" altLang="el-GR" sz="4800" b="1" noProof="1">
                  <a:solidFill>
                    <a:srgbClr val="FFFFFF"/>
                  </a:solidFill>
                  <a:latin typeface="Calibri" panose="020F0502020204030204" pitchFamily="34" charset="0"/>
                </a:endParaRPr>
              </a:p>
            </p:txBody>
          </p:sp>
        </p:grpSp>
        <p:sp>
          <p:nvSpPr>
            <p:cNvPr id="11" name="Rectangle 3"/>
            <p:cNvSpPr>
              <a:spLocks noChangeArrowheads="1"/>
            </p:cNvSpPr>
            <p:nvPr/>
          </p:nvSpPr>
          <p:spPr bwMode="auto">
            <a:xfrm>
              <a:off x="489922" y="5027424"/>
              <a:ext cx="7648188" cy="199896"/>
            </a:xfrm>
            <a:prstGeom prst="rect">
              <a:avLst/>
            </a:prstGeom>
            <a:gradFill rotWithShape="1">
              <a:gsLst>
                <a:gs pos="0">
                  <a:srgbClr val="969696"/>
                </a:gs>
                <a:gs pos="100000">
                  <a:srgbClr val="FFFFFF">
                    <a:alpha val="0"/>
                  </a:srgbClr>
                </a:gs>
              </a:gsLst>
              <a:lin ang="5400000" scaled="1"/>
            </a:gradFill>
            <a:ln w="9525">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noProof="1">
                <a:solidFill>
                  <a:srgbClr val="000000"/>
                </a:solidFill>
              </a:endParaRPr>
            </a:p>
          </p:txBody>
        </p:sp>
      </p:grpSp>
      <p:sp>
        <p:nvSpPr>
          <p:cNvPr id="17" name="Rektangel 145"/>
          <p:cNvSpPr>
            <a:spLocks noChangeArrowheads="1"/>
          </p:cNvSpPr>
          <p:nvPr/>
        </p:nvSpPr>
        <p:spPr bwMode="auto">
          <a:xfrm>
            <a:off x="682625" y="2278063"/>
            <a:ext cx="17827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eaLnBrk="1" hangingPunct="1">
              <a:buClr>
                <a:srgbClr val="EEECE1"/>
              </a:buClr>
            </a:pPr>
            <a:r>
              <a:rPr lang="el-GR" altLang="el-GR" sz="2200" b="1" dirty="0">
                <a:solidFill>
                  <a:srgbClr val="820000"/>
                </a:solidFill>
                <a:latin typeface="Calibri"/>
              </a:rPr>
              <a:t>Από τη σύλληψη ως τη γέννηση</a:t>
            </a:r>
          </a:p>
        </p:txBody>
      </p:sp>
      <p:sp>
        <p:nvSpPr>
          <p:cNvPr id="18" name="Rektangel 146"/>
          <p:cNvSpPr>
            <a:spLocks noChangeArrowheads="1"/>
          </p:cNvSpPr>
          <p:nvPr/>
        </p:nvSpPr>
        <p:spPr bwMode="auto">
          <a:xfrm>
            <a:off x="3924300" y="2278063"/>
            <a:ext cx="18383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eaLnBrk="1" hangingPunct="1">
              <a:buClr>
                <a:srgbClr val="EEECE1"/>
              </a:buClr>
            </a:pPr>
            <a:r>
              <a:rPr lang="el-GR" altLang="el-GR" sz="2200" b="1" dirty="0">
                <a:solidFill>
                  <a:srgbClr val="820000"/>
                </a:solidFill>
                <a:latin typeface="Calibri"/>
              </a:rPr>
              <a:t>2</a:t>
            </a:r>
            <a:r>
              <a:rPr lang="en-US" altLang="el-GR" sz="2200" b="1" dirty="0">
                <a:solidFill>
                  <a:srgbClr val="820000"/>
                </a:solidFill>
                <a:latin typeface="Calibri"/>
              </a:rPr>
              <a:t> ½ </a:t>
            </a:r>
            <a:r>
              <a:rPr lang="el-GR" altLang="el-GR" sz="2200" b="1" dirty="0">
                <a:solidFill>
                  <a:srgbClr val="820000"/>
                </a:solidFill>
                <a:latin typeface="Calibri"/>
              </a:rPr>
              <a:t>-6 ετών</a:t>
            </a:r>
            <a:endParaRPr lang="el-GR" altLang="el-GR" sz="2200" noProof="1">
              <a:solidFill>
                <a:srgbClr val="820000"/>
              </a:solidFill>
              <a:latin typeface="Calibri"/>
            </a:endParaRPr>
          </a:p>
        </p:txBody>
      </p:sp>
      <p:sp>
        <p:nvSpPr>
          <p:cNvPr id="19" name="Rektangel 148"/>
          <p:cNvSpPr>
            <a:spLocks noChangeArrowheads="1"/>
          </p:cNvSpPr>
          <p:nvPr/>
        </p:nvSpPr>
        <p:spPr bwMode="auto">
          <a:xfrm>
            <a:off x="2411413" y="5086350"/>
            <a:ext cx="23272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eaLnBrk="1" hangingPunct="1">
              <a:buClr>
                <a:srgbClr val="EEECE1"/>
              </a:buClr>
            </a:pPr>
            <a:r>
              <a:rPr lang="el-GR" altLang="el-GR" sz="2200" b="1">
                <a:solidFill>
                  <a:srgbClr val="820000"/>
                </a:solidFill>
                <a:latin typeface="Calibri"/>
              </a:rPr>
              <a:t>Γέννηση </a:t>
            </a:r>
            <a:r>
              <a:rPr lang="en-US" altLang="el-GR" sz="2200" b="1">
                <a:solidFill>
                  <a:srgbClr val="820000"/>
                </a:solidFill>
                <a:latin typeface="Calibri"/>
              </a:rPr>
              <a:t>–</a:t>
            </a:r>
            <a:r>
              <a:rPr lang="el-GR" altLang="el-GR" sz="2200" b="1">
                <a:solidFill>
                  <a:srgbClr val="820000"/>
                </a:solidFill>
                <a:latin typeface="Calibri"/>
              </a:rPr>
              <a:t> 2</a:t>
            </a:r>
            <a:r>
              <a:rPr lang="en-US" altLang="el-GR" sz="2200" b="1">
                <a:solidFill>
                  <a:srgbClr val="820000"/>
                </a:solidFill>
                <a:latin typeface="Calibri"/>
              </a:rPr>
              <a:t> ½ </a:t>
            </a:r>
            <a:r>
              <a:rPr lang="el-GR" altLang="el-GR" sz="2200" b="1">
                <a:solidFill>
                  <a:srgbClr val="820000"/>
                </a:solidFill>
                <a:latin typeface="Calibri"/>
              </a:rPr>
              <a:t>ετών</a:t>
            </a:r>
            <a:endParaRPr lang="el-GR" altLang="el-GR" sz="2200" noProof="1">
              <a:solidFill>
                <a:srgbClr val="820000"/>
              </a:solidFill>
              <a:latin typeface="Calibri"/>
            </a:endParaRPr>
          </a:p>
        </p:txBody>
      </p:sp>
      <p:sp>
        <p:nvSpPr>
          <p:cNvPr id="20" name="Rektangel 149"/>
          <p:cNvSpPr>
            <a:spLocks noChangeArrowheads="1"/>
          </p:cNvSpPr>
          <p:nvPr/>
        </p:nvSpPr>
        <p:spPr bwMode="auto">
          <a:xfrm>
            <a:off x="5867400" y="5159375"/>
            <a:ext cx="2536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eaLnBrk="1" hangingPunct="1">
              <a:buClr>
                <a:srgbClr val="EEECE1"/>
              </a:buClr>
            </a:pPr>
            <a:r>
              <a:rPr lang="el-GR" altLang="el-GR" sz="2200" b="1">
                <a:solidFill>
                  <a:srgbClr val="820000"/>
                </a:solidFill>
                <a:latin typeface="Calibri"/>
              </a:rPr>
              <a:t>6-11 ετών</a:t>
            </a:r>
          </a:p>
        </p:txBody>
      </p:sp>
      <p:sp>
        <p:nvSpPr>
          <p:cNvPr id="21" name="26 - TextBox"/>
          <p:cNvSpPr txBox="1">
            <a:spLocks noChangeArrowheads="1"/>
          </p:cNvSpPr>
          <p:nvPr/>
        </p:nvSpPr>
        <p:spPr bwMode="auto">
          <a:xfrm>
            <a:off x="274344" y="4005263"/>
            <a:ext cx="18497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200" b="1" dirty="0">
                <a:solidFill>
                  <a:prstClr val="white"/>
                </a:solidFill>
                <a:latin typeface="Calibri"/>
              </a:rPr>
              <a:t>Προγεννητική περίοδος</a:t>
            </a:r>
          </a:p>
        </p:txBody>
      </p:sp>
      <p:sp>
        <p:nvSpPr>
          <p:cNvPr id="22" name="35 - TextBox"/>
          <p:cNvSpPr txBox="1">
            <a:spLocks noChangeArrowheads="1"/>
          </p:cNvSpPr>
          <p:nvPr/>
        </p:nvSpPr>
        <p:spPr bwMode="auto">
          <a:xfrm>
            <a:off x="2340846" y="3885332"/>
            <a:ext cx="14398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200" b="1" dirty="0">
                <a:solidFill>
                  <a:prstClr val="white"/>
                </a:solidFill>
                <a:latin typeface="Calibri"/>
              </a:rPr>
              <a:t>Βρεφική ηλικία</a:t>
            </a:r>
          </a:p>
        </p:txBody>
      </p:sp>
      <p:sp>
        <p:nvSpPr>
          <p:cNvPr id="23" name="36 - TextBox"/>
          <p:cNvSpPr txBox="1">
            <a:spLocks noChangeArrowheads="1"/>
          </p:cNvSpPr>
          <p:nvPr/>
        </p:nvSpPr>
        <p:spPr bwMode="auto">
          <a:xfrm>
            <a:off x="3896703" y="3896470"/>
            <a:ext cx="1439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200" b="1" dirty="0">
                <a:solidFill>
                  <a:prstClr val="white"/>
                </a:solidFill>
                <a:latin typeface="Calibri"/>
              </a:rPr>
              <a:t>Νηπιακή</a:t>
            </a:r>
          </a:p>
          <a:p>
            <a:pPr algn="ctr" eaLnBrk="1" hangingPunct="1"/>
            <a:r>
              <a:rPr lang="el-GR" altLang="el-GR" sz="2200" b="1" dirty="0">
                <a:solidFill>
                  <a:prstClr val="white"/>
                </a:solidFill>
                <a:latin typeface="Calibri"/>
              </a:rPr>
              <a:t>ηλικία</a:t>
            </a:r>
          </a:p>
        </p:txBody>
      </p:sp>
      <p:sp>
        <p:nvSpPr>
          <p:cNvPr id="24" name="37 - TextBox"/>
          <p:cNvSpPr txBox="1">
            <a:spLocks noChangeArrowheads="1"/>
          </p:cNvSpPr>
          <p:nvPr/>
        </p:nvSpPr>
        <p:spPr bwMode="auto">
          <a:xfrm>
            <a:off x="5369712" y="3914802"/>
            <a:ext cx="1439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200" b="1" dirty="0">
                <a:solidFill>
                  <a:prstClr val="black"/>
                </a:solidFill>
                <a:latin typeface="Calibri"/>
              </a:rPr>
              <a:t>Σχολική</a:t>
            </a:r>
          </a:p>
          <a:p>
            <a:pPr algn="ctr" eaLnBrk="1" hangingPunct="1"/>
            <a:r>
              <a:rPr lang="el-GR" altLang="el-GR" sz="2200" b="1" dirty="0">
                <a:solidFill>
                  <a:prstClr val="black"/>
                </a:solidFill>
                <a:latin typeface="Calibri"/>
              </a:rPr>
              <a:t>ηλικία</a:t>
            </a:r>
          </a:p>
        </p:txBody>
      </p:sp>
      <p:sp>
        <p:nvSpPr>
          <p:cNvPr id="25" name="38 - TextBox"/>
          <p:cNvSpPr txBox="1">
            <a:spLocks noChangeArrowheads="1"/>
          </p:cNvSpPr>
          <p:nvPr/>
        </p:nvSpPr>
        <p:spPr bwMode="auto">
          <a:xfrm>
            <a:off x="6900068" y="3860056"/>
            <a:ext cx="1439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200" b="1" dirty="0">
                <a:solidFill>
                  <a:prstClr val="black"/>
                </a:solidFill>
                <a:latin typeface="Calibri"/>
              </a:rPr>
              <a:t>Εφηβική</a:t>
            </a:r>
          </a:p>
          <a:p>
            <a:pPr algn="ctr" eaLnBrk="1" hangingPunct="1"/>
            <a:r>
              <a:rPr lang="el-GR" altLang="el-GR" sz="2200" b="1" dirty="0">
                <a:solidFill>
                  <a:prstClr val="black"/>
                </a:solidFill>
                <a:latin typeface="Calibri"/>
              </a:rPr>
              <a:t>ηλικία</a:t>
            </a:r>
          </a:p>
        </p:txBody>
      </p:sp>
      <p:sp>
        <p:nvSpPr>
          <p:cNvPr id="26" name="Line 12"/>
          <p:cNvSpPr>
            <a:spLocks noChangeShapeType="1"/>
          </p:cNvSpPr>
          <p:nvPr/>
        </p:nvSpPr>
        <p:spPr bwMode="auto">
          <a:xfrm flipV="1">
            <a:off x="6588125" y="2060575"/>
            <a:ext cx="0" cy="1584325"/>
          </a:xfrm>
          <a:prstGeom prst="line">
            <a:avLst/>
          </a:prstGeom>
          <a:noFill/>
          <a:ln w="31750">
            <a:solidFill>
              <a:srgbClr val="820000"/>
            </a:solidFill>
            <a:prstDash val="sysDot"/>
            <a:round/>
            <a:headEnd/>
            <a:tailEnd/>
          </a:ln>
          <a:effectLst/>
        </p:spPr>
        <p:txBody>
          <a:bodyPr/>
          <a:lstStyle/>
          <a:p>
            <a:pPr fontAlgn="auto">
              <a:spcBef>
                <a:spcPts val="0"/>
              </a:spcBef>
              <a:spcAft>
                <a:spcPts val="0"/>
              </a:spcAft>
              <a:defRPr/>
            </a:pPr>
            <a:endParaRPr lang="en-US" sz="2400" kern="0" noProof="1">
              <a:solidFill>
                <a:srgbClr val="820000"/>
              </a:solidFill>
              <a:latin typeface="Calibri"/>
              <a:ea typeface="ＭＳ Ｐゴシック" pitchFamily="-97" charset="-128"/>
            </a:endParaRPr>
          </a:p>
        </p:txBody>
      </p:sp>
      <p:sp>
        <p:nvSpPr>
          <p:cNvPr id="27" name="Rektangel 147"/>
          <p:cNvSpPr>
            <a:spLocks noChangeArrowheads="1"/>
          </p:cNvSpPr>
          <p:nvPr/>
        </p:nvSpPr>
        <p:spPr bwMode="auto">
          <a:xfrm>
            <a:off x="6732588" y="2203450"/>
            <a:ext cx="19812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eaLnBrk="1" hangingPunct="1">
              <a:buClr>
                <a:srgbClr val="EEECE1"/>
              </a:buClr>
            </a:pPr>
            <a:r>
              <a:rPr lang="el-GR" altLang="el-GR" sz="2200" b="1" dirty="0">
                <a:solidFill>
                  <a:srgbClr val="820000"/>
                </a:solidFill>
                <a:latin typeface="Calibri"/>
              </a:rPr>
              <a:t>11-19 ετών</a:t>
            </a:r>
          </a:p>
        </p:txBody>
      </p:sp>
    </p:spTree>
    <p:extLst>
      <p:ext uri="{BB962C8B-B14F-4D97-AF65-F5344CB8AC3E}">
        <p14:creationId xmlns:p14="http://schemas.microsoft.com/office/powerpoint/2010/main" val="108146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Scale>
                                      <p:cBhvr>
                                        <p:cTn id="1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9"/>
                                        </p:tgtEl>
                                        <p:attrNameLst>
                                          <p:attrName>ppt_x</p:attrName>
                                          <p:attrName>ppt_y</p:attrName>
                                        </p:attrNameLst>
                                      </p:cBhvr>
                                    </p:animMotion>
                                    <p:animEffect transition="in" filter="fade">
                                      <p:cBhvr>
                                        <p:cTn id="21" dur="1000"/>
                                        <p:tgtEl>
                                          <p:spTgt spid="19"/>
                                        </p:tgtEl>
                                      </p:cBhvr>
                                    </p:animEffect>
                                  </p:childTnLst>
                                </p:cTn>
                              </p:par>
                              <p:par>
                                <p:cTn id="22" presetID="5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Scale>
                                      <p:cBhvr>
                                        <p:cTn id="31"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8"/>
                                        </p:tgtEl>
                                        <p:attrNameLst>
                                          <p:attrName>ppt_x</p:attrName>
                                          <p:attrName>ppt_y</p:attrName>
                                        </p:attrNameLst>
                                      </p:cBhvr>
                                    </p:animMotion>
                                    <p:animEffect transition="in" filter="fade">
                                      <p:cBhvr>
                                        <p:cTn id="33" dur="1000"/>
                                        <p:tgtEl>
                                          <p:spTgt spid="18"/>
                                        </p:tgtEl>
                                      </p:cBhvr>
                                    </p:animEffect>
                                  </p:childTnLst>
                                </p:cTn>
                              </p:par>
                              <p:par>
                                <p:cTn id="34" presetID="5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Scale>
                                      <p:cBhvr>
                                        <p:cTn id="3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
                                        </p:tgtEl>
                                        <p:attrNameLst>
                                          <p:attrName>ppt_x</p:attrName>
                                          <p:attrName>ppt_y</p:attrName>
                                        </p:attrNameLst>
                                      </p:cBhvr>
                                    </p:animMotion>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Scale>
                                      <p:cBhvr>
                                        <p:cTn id="4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5"/>
                                        </p:tgtEl>
                                        <p:attrNameLst>
                                          <p:attrName>ppt_x</p:attrName>
                                          <p:attrName>ppt_y</p:attrName>
                                        </p:attrNameLst>
                                      </p:cBhvr>
                                    </p:animMotion>
                                    <p:animEffect transition="in" filter="fade">
                                      <p:cBhvr>
                                        <p:cTn id="45" dur="1000"/>
                                        <p:tgtEl>
                                          <p:spTgt spid="5"/>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Scale>
                                      <p:cBhvr>
                                        <p:cTn id="48"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0"/>
                                        </p:tgtEl>
                                        <p:attrNameLst>
                                          <p:attrName>ppt_x</p:attrName>
                                          <p:attrName>ppt_y</p:attrName>
                                        </p:attrNameLst>
                                      </p:cBhvr>
                                    </p:animMotion>
                                    <p:animEffect transition="in" filter="fade">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Scale>
                                      <p:cBhvr>
                                        <p:cTn id="55"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6"/>
                                        </p:tgtEl>
                                        <p:attrNameLst>
                                          <p:attrName>ppt_x</p:attrName>
                                          <p:attrName>ppt_y</p:attrName>
                                        </p:attrNameLst>
                                      </p:cBhvr>
                                    </p:animMotion>
                                    <p:animEffect transition="in" filter="fade">
                                      <p:cBhvr>
                                        <p:cTn id="57" dur="1000"/>
                                        <p:tgtEl>
                                          <p:spTgt spid="26"/>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Scale>
                                      <p:cBhvr>
                                        <p:cTn id="6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7"/>
                                        </p:tgtEl>
                                        <p:attrNameLst>
                                          <p:attrName>ppt_x</p:attrName>
                                          <p:attrName>ppt_y</p:attrName>
                                        </p:attrNameLst>
                                      </p:cBhvr>
                                    </p:animMotion>
                                    <p:animEffect transition="in" filter="fade">
                                      <p:cBhvr>
                                        <p:cTn id="6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τομείς της ανάπτυξης </a:t>
            </a:r>
            <a:r>
              <a:rPr lang="el-GR" sz="3200" b="0" dirty="0" smtClean="0"/>
              <a:t>(1 από 3)</a:t>
            </a:r>
            <a:endParaRPr lang="el-GR" sz="3200" b="0" dirty="0"/>
          </a:p>
        </p:txBody>
      </p:sp>
      <p:sp>
        <p:nvSpPr>
          <p:cNvPr id="3" name="Θέση περιεχομένου 2"/>
          <p:cNvSpPr>
            <a:spLocks noGrp="1"/>
          </p:cNvSpPr>
          <p:nvPr>
            <p:ph idx="1"/>
          </p:nvPr>
        </p:nvSpPr>
        <p:spPr>
          <a:xfrm>
            <a:off x="457200" y="1196752"/>
            <a:ext cx="8229600" cy="2736304"/>
          </a:xfrm>
          <a:ln w="19050">
            <a:solidFill>
              <a:srgbClr val="004A82"/>
            </a:solidFill>
          </a:ln>
        </p:spPr>
        <p:txBody>
          <a:bodyPr/>
          <a:lstStyle/>
          <a:p>
            <a:pPr marL="0" indent="0" algn="ctr">
              <a:buNone/>
            </a:pPr>
            <a:r>
              <a:rPr lang="el-GR" b="1" dirty="0" err="1" smtClean="0">
                <a:solidFill>
                  <a:srgbClr val="820000"/>
                </a:solidFill>
              </a:rPr>
              <a:t>Βιοσωματικός</a:t>
            </a:r>
            <a:r>
              <a:rPr lang="el-GR" b="1" dirty="0" smtClean="0">
                <a:solidFill>
                  <a:srgbClr val="820000"/>
                </a:solidFill>
              </a:rPr>
              <a:t> - </a:t>
            </a:r>
            <a:r>
              <a:rPr lang="el-GR" b="1" dirty="0">
                <a:solidFill>
                  <a:srgbClr val="820000"/>
                </a:solidFill>
              </a:rPr>
              <a:t>ψυχοκινητικός τομέας</a:t>
            </a:r>
          </a:p>
          <a:p>
            <a:r>
              <a:rPr lang="el-GR" dirty="0"/>
              <a:t>Ασχολείται με τη βιολογική και τη σωματική ανάπτυξη</a:t>
            </a:r>
            <a:r>
              <a:rPr lang="el-GR" dirty="0" smtClean="0"/>
              <a:t>.</a:t>
            </a:r>
            <a:endParaRPr lang="el-GR" dirty="0"/>
          </a:p>
          <a:p>
            <a:r>
              <a:rPr lang="el-GR" dirty="0"/>
              <a:t>Μελετά τις μεταβολές στο σώμα και τα όργανά του (π.χ. εγκέφαλος, νευρικό σύστημα, μυϊκό σύστημα, κ.λπ.) και τους τρόπους με τους οποίους ο αναπτυσσόμενος άνθρωπος χρησιμοποιεί το σώμα του (π.χ. κινητικές δεξιότητες).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
        <p:nvSpPr>
          <p:cNvPr id="5" name="Ορθογώνιο 4"/>
          <p:cNvSpPr/>
          <p:nvPr/>
        </p:nvSpPr>
        <p:spPr>
          <a:xfrm>
            <a:off x="693912" y="4509120"/>
            <a:ext cx="7776864" cy="923330"/>
          </a:xfrm>
          <a:prstGeom prst="rect">
            <a:avLst/>
          </a:prstGeom>
        </p:spPr>
        <p:txBody>
          <a:bodyPr wrap="square">
            <a:spAutoFit/>
          </a:bodyPr>
          <a:lstStyle/>
          <a:p>
            <a:pPr algn="ctr">
              <a:spcBef>
                <a:spcPts val="1200"/>
              </a:spcBef>
            </a:pPr>
            <a:r>
              <a:rPr lang="el-GR" sz="2200" dirty="0">
                <a:solidFill>
                  <a:prstClr val="black"/>
                </a:solidFill>
                <a:latin typeface="Calibri"/>
              </a:rPr>
              <a:t>Πότε αρχίζει το παιδί να στέκεται όρθιο</a:t>
            </a:r>
            <a:r>
              <a:rPr lang="el-GR" sz="2200" dirty="0" smtClean="0">
                <a:solidFill>
                  <a:prstClr val="black"/>
                </a:solidFill>
                <a:latin typeface="Calibri"/>
              </a:rPr>
              <a:t>;</a:t>
            </a:r>
            <a:endParaRPr lang="el-GR" sz="2200" dirty="0">
              <a:solidFill>
                <a:prstClr val="black"/>
              </a:solidFill>
              <a:latin typeface="Calibri"/>
            </a:endParaRPr>
          </a:p>
          <a:p>
            <a:pPr algn="ctr">
              <a:spcBef>
                <a:spcPts val="1200"/>
              </a:spcBef>
            </a:pPr>
            <a:r>
              <a:rPr lang="el-GR" sz="2200" dirty="0">
                <a:solidFill>
                  <a:prstClr val="black"/>
                </a:solidFill>
                <a:latin typeface="Calibri"/>
              </a:rPr>
              <a:t>Σε ποια ηλικία μπορεί να κρατάει το μολύβι και να ζωγραφίζει;</a:t>
            </a:r>
          </a:p>
        </p:txBody>
      </p:sp>
    </p:spTree>
    <p:extLst>
      <p:ext uri="{BB962C8B-B14F-4D97-AF65-F5344CB8AC3E}">
        <p14:creationId xmlns:p14="http://schemas.microsoft.com/office/powerpoint/2010/main" val="367352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τομείς της ανάπτυξης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57200" y="1196752"/>
            <a:ext cx="8229600" cy="2808312"/>
          </a:xfrm>
          <a:ln w="19050">
            <a:solidFill>
              <a:srgbClr val="004A82"/>
            </a:solidFill>
          </a:ln>
        </p:spPr>
        <p:txBody>
          <a:bodyPr/>
          <a:lstStyle/>
          <a:p>
            <a:pPr marL="0" indent="0" algn="ctr">
              <a:buNone/>
            </a:pPr>
            <a:r>
              <a:rPr lang="el-GR" b="1" dirty="0">
                <a:solidFill>
                  <a:srgbClr val="820000"/>
                </a:solidFill>
              </a:rPr>
              <a:t>Γνωστικός τομέας</a:t>
            </a:r>
          </a:p>
          <a:p>
            <a:r>
              <a:rPr lang="el-GR" dirty="0"/>
              <a:t>Περιλαμβάνει τις μεταβολές στη λογική και τη σκέψη, την απόκτηση της γλώσσας και τους τρόπους με τους οποίους επέρχεται η μάθηση</a:t>
            </a:r>
            <a:r>
              <a:rPr lang="el-GR" dirty="0" smtClean="0"/>
              <a:t>.</a:t>
            </a:r>
            <a:endParaRPr lang="el-GR" dirty="0"/>
          </a:p>
          <a:p>
            <a:r>
              <a:rPr lang="el-GR" dirty="0"/>
              <a:t>Μελετά την επεξεργασία των πληροφοριών, τη δημιουργικότητα, τη νοημοσύνη.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5" name="Ορθογώνιο 4"/>
          <p:cNvSpPr/>
          <p:nvPr/>
        </p:nvSpPr>
        <p:spPr>
          <a:xfrm>
            <a:off x="395536" y="4653136"/>
            <a:ext cx="8568952" cy="1354217"/>
          </a:xfrm>
          <a:prstGeom prst="rect">
            <a:avLst/>
          </a:prstGeom>
        </p:spPr>
        <p:txBody>
          <a:bodyPr wrap="square">
            <a:spAutoFit/>
          </a:bodyPr>
          <a:lstStyle/>
          <a:p>
            <a:pPr algn="ctr">
              <a:spcBef>
                <a:spcPts val="1200"/>
              </a:spcBef>
            </a:pPr>
            <a:r>
              <a:rPr lang="el-GR" sz="2400" dirty="0">
                <a:solidFill>
                  <a:prstClr val="black"/>
                </a:solidFill>
                <a:latin typeface="Calibri"/>
              </a:rPr>
              <a:t>Σε ποια ηλικία αρχίζουν τα παιδιά να μιλάνε</a:t>
            </a:r>
            <a:r>
              <a:rPr lang="el-GR" sz="2400" dirty="0" smtClean="0">
                <a:solidFill>
                  <a:prstClr val="black"/>
                </a:solidFill>
                <a:latin typeface="Calibri"/>
              </a:rPr>
              <a:t>;</a:t>
            </a:r>
            <a:endParaRPr lang="el-GR" sz="2400" dirty="0">
              <a:solidFill>
                <a:prstClr val="black"/>
              </a:solidFill>
              <a:latin typeface="Calibri"/>
            </a:endParaRPr>
          </a:p>
          <a:p>
            <a:pPr algn="ctr">
              <a:spcBef>
                <a:spcPts val="1200"/>
              </a:spcBef>
            </a:pPr>
            <a:r>
              <a:rPr lang="el-GR" sz="2400" dirty="0">
                <a:solidFill>
                  <a:prstClr val="black"/>
                </a:solidFill>
                <a:latin typeface="Calibri"/>
              </a:rPr>
              <a:t>Πώς αλλάζει ο τρόπος σκέψης του παιδιού με την πάροδο της ηλικίας;</a:t>
            </a:r>
          </a:p>
        </p:txBody>
      </p:sp>
    </p:spTree>
    <p:extLst>
      <p:ext uri="{BB962C8B-B14F-4D97-AF65-F5344CB8AC3E}">
        <p14:creationId xmlns:p14="http://schemas.microsoft.com/office/powerpoint/2010/main" val="1268759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τομείς της ανάπτυξης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57200" y="1340768"/>
            <a:ext cx="8229600" cy="2304256"/>
          </a:xfrm>
          <a:ln w="19050">
            <a:solidFill>
              <a:srgbClr val="004A82"/>
            </a:solidFill>
          </a:ln>
        </p:spPr>
        <p:txBody>
          <a:bodyPr/>
          <a:lstStyle/>
          <a:p>
            <a:pPr marL="0" indent="0" algn="ctr">
              <a:buNone/>
            </a:pPr>
            <a:r>
              <a:rPr lang="el-GR" b="1" dirty="0">
                <a:solidFill>
                  <a:srgbClr val="820000"/>
                </a:solidFill>
              </a:rPr>
              <a:t>Ψυχοκοινωνικός - συναισθηματικός τομέας</a:t>
            </a:r>
          </a:p>
          <a:p>
            <a:r>
              <a:rPr lang="el-GR" dirty="0"/>
              <a:t>Μελετά τα συναισθήματα και τους τρόπους με τους οποίους το άτομο αναπτύσσει σχέσεις με τους άλλους ανθρώπους</a:t>
            </a:r>
            <a:r>
              <a:rPr lang="el-GR" dirty="0" smtClean="0"/>
              <a:t>.</a:t>
            </a:r>
            <a:endParaRPr lang="el-GR" dirty="0"/>
          </a:p>
          <a:p>
            <a:r>
              <a:rPr lang="el-GR" dirty="0"/>
              <a:t>Περιλαμβάνει θέματα όπως τις σχέσεις με την οικογένεια, τους συνομηλίκους, την ανάπτυξη της ταυτότητας, κ.λπ.</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
        <p:nvSpPr>
          <p:cNvPr id="5" name="Ορθογώνιο 4"/>
          <p:cNvSpPr/>
          <p:nvPr/>
        </p:nvSpPr>
        <p:spPr>
          <a:xfrm>
            <a:off x="215008" y="4365104"/>
            <a:ext cx="8928992" cy="984885"/>
          </a:xfrm>
          <a:prstGeom prst="rect">
            <a:avLst/>
          </a:prstGeom>
        </p:spPr>
        <p:txBody>
          <a:bodyPr wrap="square">
            <a:spAutoFit/>
          </a:bodyPr>
          <a:lstStyle/>
          <a:p>
            <a:pPr algn="ctr">
              <a:spcBef>
                <a:spcPts val="1200"/>
              </a:spcBef>
            </a:pPr>
            <a:r>
              <a:rPr lang="el-GR" sz="2400" dirty="0">
                <a:solidFill>
                  <a:prstClr val="black"/>
                </a:solidFill>
                <a:latin typeface="Calibri"/>
              </a:rPr>
              <a:t>Πότε διαφοροποιείται η συμπεριφορά του παιδιού με βάση το φύλο</a:t>
            </a:r>
            <a:r>
              <a:rPr lang="el-GR" sz="2400" dirty="0" smtClean="0">
                <a:solidFill>
                  <a:prstClr val="black"/>
                </a:solidFill>
                <a:latin typeface="Calibri"/>
              </a:rPr>
              <a:t>;</a:t>
            </a:r>
            <a:endParaRPr lang="el-GR" sz="2400" dirty="0">
              <a:solidFill>
                <a:prstClr val="black"/>
              </a:solidFill>
              <a:latin typeface="Calibri"/>
            </a:endParaRPr>
          </a:p>
          <a:p>
            <a:pPr algn="ctr">
              <a:spcBef>
                <a:spcPts val="1200"/>
              </a:spcBef>
            </a:pPr>
            <a:r>
              <a:rPr lang="el-GR" sz="2400" dirty="0">
                <a:solidFill>
                  <a:prstClr val="black"/>
                </a:solidFill>
                <a:latin typeface="Calibri"/>
              </a:rPr>
              <a:t>Πώς εκδηλώνεται η επιθετικότητα στις διάφορες ηλικίες;</a:t>
            </a:r>
          </a:p>
        </p:txBody>
      </p:sp>
    </p:spTree>
    <p:extLst>
      <p:ext uri="{BB962C8B-B14F-4D97-AF65-F5344CB8AC3E}">
        <p14:creationId xmlns:p14="http://schemas.microsoft.com/office/powerpoint/2010/main" val="1083147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Παράγοντες που επηρεάζουν την ανάπτυξη </a:t>
            </a:r>
            <a:r>
              <a:rPr lang="el-GR" sz="3200" b="0" dirty="0" smtClean="0"/>
              <a:t>(1 από 3)</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grpSp>
        <p:nvGrpSpPr>
          <p:cNvPr id="5" name="Group 53"/>
          <p:cNvGrpSpPr>
            <a:grpSpLocks/>
          </p:cNvGrpSpPr>
          <p:nvPr/>
        </p:nvGrpSpPr>
        <p:grpSpPr bwMode="auto">
          <a:xfrm>
            <a:off x="2738805" y="2177187"/>
            <a:ext cx="3960565" cy="3412979"/>
            <a:chOff x="762000" y="1066800"/>
            <a:chExt cx="2895600" cy="2895600"/>
          </a:xfrm>
        </p:grpSpPr>
        <p:sp>
          <p:nvSpPr>
            <p:cNvPr id="6" name="Quad Arrow Callout 3"/>
            <p:cNvSpPr>
              <a:spLocks noChangeArrowheads="1"/>
            </p:cNvSpPr>
            <p:nvPr/>
          </p:nvSpPr>
          <p:spPr bwMode="auto">
            <a:xfrm>
              <a:off x="762000" y="1066800"/>
              <a:ext cx="2895600" cy="2895600"/>
            </a:xfrm>
            <a:custGeom>
              <a:avLst/>
              <a:gdLst>
                <a:gd name="T0" fmla="*/ 1447800 w 2895600"/>
                <a:gd name="T1" fmla="*/ 0 h 2895600"/>
                <a:gd name="T2" fmla="*/ 0 w 2895600"/>
                <a:gd name="T3" fmla="*/ 1447800 h 2895600"/>
                <a:gd name="T4" fmla="*/ 1447800 w 2895600"/>
                <a:gd name="T5" fmla="*/ 2895600 h 2895600"/>
                <a:gd name="T6" fmla="*/ 2895600 w 2895600"/>
                <a:gd name="T7" fmla="*/ 1447800 h 2895600"/>
                <a:gd name="T8" fmla="*/ 3 60000 65536"/>
                <a:gd name="T9" fmla="*/ 2 60000 65536"/>
                <a:gd name="T10" fmla="*/ 1 60000 65536"/>
                <a:gd name="T11" fmla="*/ 0 60000 65536"/>
                <a:gd name="T12" fmla="*/ 751075 w 2895600"/>
                <a:gd name="T13" fmla="*/ 751075 h 2895600"/>
                <a:gd name="T14" fmla="*/ 2144525 w 2895600"/>
                <a:gd name="T15" fmla="*/ 2144525 h 2895600"/>
              </a:gdLst>
              <a:ahLst/>
              <a:cxnLst>
                <a:cxn ang="T8">
                  <a:pos x="T0" y="T1"/>
                </a:cxn>
                <a:cxn ang="T9">
                  <a:pos x="T2" y="T3"/>
                </a:cxn>
                <a:cxn ang="T10">
                  <a:pos x="T4" y="T5"/>
                </a:cxn>
                <a:cxn ang="T11">
                  <a:pos x="T6" y="T7"/>
                </a:cxn>
              </a:cxnLst>
              <a:rect l="T12" t="T13" r="T14" b="T15"/>
              <a:pathLst>
                <a:path w="2895600" h="2895600">
                  <a:moveTo>
                    <a:pt x="0" y="1447800"/>
                  </a:moveTo>
                  <a:lnTo>
                    <a:pt x="536120" y="911680"/>
                  </a:lnTo>
                  <a:lnTo>
                    <a:pt x="536120" y="1179740"/>
                  </a:lnTo>
                  <a:lnTo>
                    <a:pt x="751075" y="1179740"/>
                  </a:lnTo>
                  <a:lnTo>
                    <a:pt x="751075" y="751075"/>
                  </a:lnTo>
                  <a:lnTo>
                    <a:pt x="1179740" y="751075"/>
                  </a:lnTo>
                  <a:lnTo>
                    <a:pt x="1179740" y="536120"/>
                  </a:lnTo>
                  <a:lnTo>
                    <a:pt x="911680" y="536120"/>
                  </a:lnTo>
                  <a:lnTo>
                    <a:pt x="1447800" y="0"/>
                  </a:lnTo>
                  <a:lnTo>
                    <a:pt x="1983920" y="536120"/>
                  </a:lnTo>
                  <a:lnTo>
                    <a:pt x="1715860" y="536120"/>
                  </a:lnTo>
                  <a:lnTo>
                    <a:pt x="1715860" y="751075"/>
                  </a:lnTo>
                  <a:lnTo>
                    <a:pt x="2144525" y="751075"/>
                  </a:lnTo>
                  <a:lnTo>
                    <a:pt x="2144525" y="1179740"/>
                  </a:lnTo>
                  <a:lnTo>
                    <a:pt x="2359480" y="1179740"/>
                  </a:lnTo>
                  <a:lnTo>
                    <a:pt x="2359480" y="911680"/>
                  </a:lnTo>
                  <a:lnTo>
                    <a:pt x="2895600" y="1447800"/>
                  </a:lnTo>
                  <a:lnTo>
                    <a:pt x="2359480" y="1983920"/>
                  </a:lnTo>
                  <a:lnTo>
                    <a:pt x="2359480" y="1715860"/>
                  </a:lnTo>
                  <a:lnTo>
                    <a:pt x="2144525" y="1715860"/>
                  </a:lnTo>
                  <a:lnTo>
                    <a:pt x="2144525" y="2144525"/>
                  </a:lnTo>
                  <a:lnTo>
                    <a:pt x="1715860" y="2144525"/>
                  </a:lnTo>
                  <a:lnTo>
                    <a:pt x="1715860" y="2359480"/>
                  </a:lnTo>
                  <a:lnTo>
                    <a:pt x="1983920" y="2359480"/>
                  </a:lnTo>
                  <a:lnTo>
                    <a:pt x="1447800" y="2895600"/>
                  </a:lnTo>
                  <a:lnTo>
                    <a:pt x="911680" y="2359480"/>
                  </a:lnTo>
                  <a:lnTo>
                    <a:pt x="1179740" y="2359480"/>
                  </a:lnTo>
                  <a:lnTo>
                    <a:pt x="1179740" y="2144525"/>
                  </a:lnTo>
                  <a:lnTo>
                    <a:pt x="751075" y="2144525"/>
                  </a:lnTo>
                  <a:lnTo>
                    <a:pt x="751075" y="1715860"/>
                  </a:lnTo>
                  <a:lnTo>
                    <a:pt x="536120" y="1715860"/>
                  </a:lnTo>
                  <a:lnTo>
                    <a:pt x="536120" y="1983920"/>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grpSp>
          <p:nvGrpSpPr>
            <p:cNvPr id="7" name="Group 6"/>
            <p:cNvGrpSpPr>
              <a:grpSpLocks/>
            </p:cNvGrpSpPr>
            <p:nvPr/>
          </p:nvGrpSpPr>
          <p:grpSpPr bwMode="auto">
            <a:xfrm>
              <a:off x="1985963" y="1260475"/>
              <a:ext cx="417512" cy="415925"/>
              <a:chOff x="2503771" y="1621902"/>
              <a:chExt cx="417512" cy="415925"/>
            </a:xfrm>
          </p:grpSpPr>
          <p:sp>
            <p:nvSpPr>
              <p:cNvPr id="19" name="Ellipse 53"/>
              <p:cNvSpPr>
                <a:spLocks noChangeArrowheads="1"/>
              </p:cNvSpPr>
              <p:nvPr/>
            </p:nvSpPr>
            <p:spPr bwMode="auto">
              <a:xfrm>
                <a:off x="2504185" y="1622134"/>
                <a:ext cx="417544" cy="41619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20" name="Tekstboks 54"/>
              <p:cNvSpPr txBox="1">
                <a:spLocks noChangeArrowheads="1"/>
              </p:cNvSpPr>
              <p:nvPr/>
            </p:nvSpPr>
            <p:spPr bwMode="auto">
              <a:xfrm>
                <a:off x="2605782" y="1642716"/>
                <a:ext cx="224237"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a-DK" altLang="el-GR" sz="2400">
                    <a:solidFill>
                      <a:srgbClr val="000000"/>
                    </a:solidFill>
                    <a:latin typeface="Calibri" panose="020F0502020204030204" pitchFamily="34" charset="0"/>
                  </a:rPr>
                  <a:t>1</a:t>
                </a:r>
              </a:p>
            </p:txBody>
          </p:sp>
        </p:grpSp>
        <p:sp>
          <p:nvSpPr>
            <p:cNvPr id="9" name="TextBox 8"/>
            <p:cNvSpPr txBox="1">
              <a:spLocks noChangeArrowheads="1"/>
            </p:cNvSpPr>
            <p:nvPr/>
          </p:nvSpPr>
          <p:spPr bwMode="auto">
            <a:xfrm>
              <a:off x="1557137" y="2188199"/>
              <a:ext cx="1351001" cy="652800"/>
            </a:xfrm>
            <a:prstGeom prst="rect">
              <a:avLst/>
            </a:prstGeom>
            <a:solidFill>
              <a:schemeClr val="bg1"/>
            </a:solidFill>
            <a:ln w="9525">
              <a:noFill/>
              <a:miter lim="800000"/>
              <a:headEnd/>
              <a:tailEnd/>
            </a:ln>
          </p:spPr>
          <p:txBody>
            <a:bodyPr>
              <a:spAutoFit/>
            </a:bodyPr>
            <a:lstStyle/>
            <a:p>
              <a:pPr algn="ctr">
                <a:defRPr/>
              </a:pPr>
              <a:r>
                <a:rPr lang="el-GR" sz="2200" b="1" dirty="0">
                  <a:solidFill>
                    <a:srgbClr val="820000"/>
                  </a:solidFill>
                  <a:latin typeface="Calibri"/>
                </a:rPr>
                <a:t>Γενετικοί παράγοντες</a:t>
              </a:r>
              <a:endParaRPr lang="en-US" sz="2200" b="1" dirty="0">
                <a:solidFill>
                  <a:srgbClr val="820000"/>
                </a:solidFill>
                <a:latin typeface="Calibri"/>
              </a:endParaRPr>
            </a:p>
          </p:txBody>
        </p:sp>
        <p:grpSp>
          <p:nvGrpSpPr>
            <p:cNvPr id="10" name="Group 9"/>
            <p:cNvGrpSpPr>
              <a:grpSpLocks/>
            </p:cNvGrpSpPr>
            <p:nvPr/>
          </p:nvGrpSpPr>
          <p:grpSpPr bwMode="auto">
            <a:xfrm>
              <a:off x="3048000" y="2268538"/>
              <a:ext cx="428100" cy="493238"/>
              <a:chOff x="2503527" y="1621491"/>
              <a:chExt cx="428100" cy="493238"/>
            </a:xfrm>
          </p:grpSpPr>
          <p:sp>
            <p:nvSpPr>
              <p:cNvPr id="17" name="Ellipse 53"/>
              <p:cNvSpPr>
                <a:spLocks noChangeArrowheads="1"/>
              </p:cNvSpPr>
              <p:nvPr/>
            </p:nvSpPr>
            <p:spPr bwMode="auto">
              <a:xfrm>
                <a:off x="2503031" y="1621031"/>
                <a:ext cx="418590" cy="41619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18" name="Tekstboks 54"/>
              <p:cNvSpPr txBox="1">
                <a:spLocks noChangeArrowheads="1"/>
              </p:cNvSpPr>
              <p:nvPr/>
            </p:nvSpPr>
            <p:spPr bwMode="auto">
              <a:xfrm>
                <a:off x="2590969" y="1653064"/>
                <a:ext cx="340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a-DK" altLang="el-GR" sz="2400">
                    <a:solidFill>
                      <a:srgbClr val="000000"/>
                    </a:solidFill>
                    <a:latin typeface="Calibri" panose="020F0502020204030204" pitchFamily="34" charset="0"/>
                  </a:rPr>
                  <a:t>2</a:t>
                </a:r>
              </a:p>
            </p:txBody>
          </p:sp>
        </p:grpSp>
        <p:grpSp>
          <p:nvGrpSpPr>
            <p:cNvPr id="11" name="Group 12"/>
            <p:cNvGrpSpPr>
              <a:grpSpLocks/>
            </p:cNvGrpSpPr>
            <p:nvPr/>
          </p:nvGrpSpPr>
          <p:grpSpPr bwMode="auto">
            <a:xfrm>
              <a:off x="1985963" y="3335338"/>
              <a:ext cx="417512" cy="415925"/>
              <a:chOff x="2503771" y="1621491"/>
              <a:chExt cx="417512" cy="415925"/>
            </a:xfrm>
          </p:grpSpPr>
          <p:sp>
            <p:nvSpPr>
              <p:cNvPr id="15" name="Ellipse 53"/>
              <p:cNvSpPr>
                <a:spLocks noChangeArrowheads="1"/>
              </p:cNvSpPr>
              <p:nvPr/>
            </p:nvSpPr>
            <p:spPr bwMode="auto">
              <a:xfrm>
                <a:off x="2504185" y="1621902"/>
                <a:ext cx="417544" cy="415009"/>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16" name="Tekstboks 54"/>
              <p:cNvSpPr txBox="1">
                <a:spLocks noChangeArrowheads="1"/>
              </p:cNvSpPr>
              <p:nvPr/>
            </p:nvSpPr>
            <p:spPr bwMode="auto">
              <a:xfrm>
                <a:off x="2608936" y="1658708"/>
                <a:ext cx="224238"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a-DK" altLang="el-GR" sz="2400">
                    <a:solidFill>
                      <a:srgbClr val="000000"/>
                    </a:solidFill>
                    <a:latin typeface="Calibri" panose="020F0502020204030204" pitchFamily="34" charset="0"/>
                  </a:rPr>
                  <a:t>3</a:t>
                </a:r>
              </a:p>
            </p:txBody>
          </p:sp>
        </p:grpSp>
        <p:grpSp>
          <p:nvGrpSpPr>
            <p:cNvPr id="12" name="Group 15"/>
            <p:cNvGrpSpPr>
              <a:grpSpLocks/>
            </p:cNvGrpSpPr>
            <p:nvPr/>
          </p:nvGrpSpPr>
          <p:grpSpPr bwMode="auto">
            <a:xfrm>
              <a:off x="990600" y="2268538"/>
              <a:ext cx="417513" cy="415925"/>
              <a:chOff x="2503527" y="1621491"/>
              <a:chExt cx="417513" cy="415925"/>
            </a:xfrm>
          </p:grpSpPr>
          <p:sp>
            <p:nvSpPr>
              <p:cNvPr id="13" name="Ellipse 53"/>
              <p:cNvSpPr>
                <a:spLocks noChangeArrowheads="1"/>
              </p:cNvSpPr>
              <p:nvPr/>
            </p:nvSpPr>
            <p:spPr bwMode="auto">
              <a:xfrm>
                <a:off x="2503059" y="1621031"/>
                <a:ext cx="417545" cy="41619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14" name="Tekstboks 54"/>
              <p:cNvSpPr txBox="1">
                <a:spLocks noChangeArrowheads="1"/>
              </p:cNvSpPr>
              <p:nvPr/>
            </p:nvSpPr>
            <p:spPr bwMode="auto">
              <a:xfrm>
                <a:off x="2617951" y="1653064"/>
                <a:ext cx="224238"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a-DK" altLang="el-GR" sz="2400">
                    <a:solidFill>
                      <a:srgbClr val="000000"/>
                    </a:solidFill>
                    <a:latin typeface="Calibri" panose="020F0502020204030204" pitchFamily="34" charset="0"/>
                  </a:rPr>
                  <a:t>4</a:t>
                </a:r>
              </a:p>
            </p:txBody>
          </p:sp>
        </p:grpSp>
      </p:grpSp>
      <p:sp>
        <p:nvSpPr>
          <p:cNvPr id="21" name="22 - Ορθογώνιο"/>
          <p:cNvSpPr/>
          <p:nvPr/>
        </p:nvSpPr>
        <p:spPr>
          <a:xfrm>
            <a:off x="564563" y="3454624"/>
            <a:ext cx="2089150" cy="769441"/>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a:spAutoFit/>
          </a:bodyPr>
          <a:lstStyle/>
          <a:p>
            <a:pPr marL="0" lvl="1" algn="ctr">
              <a:buClr>
                <a:prstClr val="black"/>
              </a:buClr>
              <a:defRPr/>
            </a:pPr>
            <a:r>
              <a:rPr lang="el-GR" sz="2200" b="1" dirty="0">
                <a:solidFill>
                  <a:srgbClr val="820000"/>
                </a:solidFill>
              </a:rPr>
              <a:t>Χρωμοσωμικές ανωμαλίες </a:t>
            </a:r>
          </a:p>
        </p:txBody>
      </p:sp>
      <p:sp>
        <p:nvSpPr>
          <p:cNvPr id="22" name="23 - Ορθογώνιο"/>
          <p:cNvSpPr/>
          <p:nvPr/>
        </p:nvSpPr>
        <p:spPr>
          <a:xfrm>
            <a:off x="3124285" y="5634497"/>
            <a:ext cx="3240088" cy="769441"/>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a:spAutoFit/>
          </a:bodyPr>
          <a:lstStyle/>
          <a:p>
            <a:pPr marL="0" lvl="1" algn="ctr">
              <a:buClr>
                <a:prstClr val="black"/>
              </a:buClr>
              <a:defRPr/>
            </a:pPr>
            <a:r>
              <a:rPr lang="el-GR" sz="2200" b="1" dirty="0">
                <a:solidFill>
                  <a:srgbClr val="820000"/>
                </a:solidFill>
              </a:rPr>
              <a:t>Ανωμαλίες στη βιοχημεία του εγκεφάλου</a:t>
            </a:r>
          </a:p>
        </p:txBody>
      </p:sp>
      <p:sp>
        <p:nvSpPr>
          <p:cNvPr id="23" name="24 - Ορθογώνιο"/>
          <p:cNvSpPr/>
          <p:nvPr/>
        </p:nvSpPr>
        <p:spPr>
          <a:xfrm>
            <a:off x="2771800" y="1363415"/>
            <a:ext cx="4032820" cy="769441"/>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lvl="1" algn="ctr">
              <a:buClr>
                <a:prstClr val="black"/>
              </a:buClr>
              <a:defRPr/>
            </a:pPr>
            <a:r>
              <a:rPr lang="el-GR" sz="2200" b="1" dirty="0">
                <a:solidFill>
                  <a:srgbClr val="820000"/>
                </a:solidFill>
              </a:rPr>
              <a:t>Ανωμαλίες στη φυσιολογία του εγκεφάλου</a:t>
            </a:r>
          </a:p>
        </p:txBody>
      </p:sp>
      <p:sp>
        <p:nvSpPr>
          <p:cNvPr id="24" name="25 - Ορθογώνιο"/>
          <p:cNvSpPr/>
          <p:nvPr/>
        </p:nvSpPr>
        <p:spPr>
          <a:xfrm>
            <a:off x="6784462" y="3522975"/>
            <a:ext cx="1912682" cy="769441"/>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lvl="1" algn="ctr">
              <a:buClr>
                <a:prstClr val="black"/>
              </a:buClr>
              <a:defRPr/>
            </a:pPr>
            <a:r>
              <a:rPr lang="el-GR" sz="2200" b="1" dirty="0">
                <a:solidFill>
                  <a:srgbClr val="820000"/>
                </a:solidFill>
              </a:rPr>
              <a:t>Φυλοσύνδετα προβλήματα</a:t>
            </a:r>
          </a:p>
        </p:txBody>
      </p:sp>
    </p:spTree>
    <p:extLst>
      <p:ext uri="{BB962C8B-B14F-4D97-AF65-F5344CB8AC3E}">
        <p14:creationId xmlns:p14="http://schemas.microsoft.com/office/powerpoint/2010/main" val="135363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H </a:t>
            </a:r>
            <a:r>
              <a:rPr lang="el-GR" dirty="0" smtClean="0"/>
              <a:t>σύγχρονη θεώρηση</a:t>
            </a:r>
            <a:endParaRPr lang="el-GR" dirty="0"/>
          </a:p>
        </p:txBody>
      </p:sp>
      <p:sp>
        <p:nvSpPr>
          <p:cNvPr id="3" name="Θέση περιεχομένου 2"/>
          <p:cNvSpPr>
            <a:spLocks noGrp="1"/>
          </p:cNvSpPr>
          <p:nvPr>
            <p:ph idx="1"/>
          </p:nvPr>
        </p:nvSpPr>
        <p:spPr>
          <a:xfrm>
            <a:off x="611560" y="1052727"/>
            <a:ext cx="8229600" cy="1224136"/>
          </a:xfrm>
        </p:spPr>
        <p:txBody>
          <a:bodyPr/>
          <a:lstStyle/>
          <a:p>
            <a:pPr marL="0" indent="0">
              <a:buNone/>
            </a:pPr>
            <a:r>
              <a:rPr lang="el-GR" dirty="0"/>
              <a:t>Η παιδική ηλικία αποτελεί σήμερα αντικείμενο έντονου ενδιαφέροντος των ανθρωπολόγων, των κοινωνιολόγων, των ψυχολόγων και άλλων επιστημόνων.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
        <p:nvSpPr>
          <p:cNvPr id="5" name="Θέση περιεχομένου 2"/>
          <p:cNvSpPr txBox="1">
            <a:spLocks/>
          </p:cNvSpPr>
          <p:nvPr/>
        </p:nvSpPr>
        <p:spPr>
          <a:xfrm>
            <a:off x="107504" y="2636912"/>
            <a:ext cx="3024336" cy="2592288"/>
          </a:xfrm>
          <a:prstGeom prst="rect">
            <a:avLst/>
          </a:prstGeom>
          <a:ln w="19050">
            <a:solidFill>
              <a:srgbClr val="820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Τα παιδιά παίζουν κεντρικό ρόλο στις περισσότερες οικογένειες και έχουν </a:t>
            </a:r>
            <a:r>
              <a:rPr lang="el-GR" dirty="0" smtClean="0">
                <a:solidFill>
                  <a:prstClr val="black"/>
                </a:solidFill>
              </a:rPr>
              <a:t>δικαιώματα που </a:t>
            </a:r>
            <a:r>
              <a:rPr lang="el-GR" dirty="0">
                <a:solidFill>
                  <a:prstClr val="black"/>
                </a:solidFill>
              </a:rPr>
              <a:t>κατοχυρώνονται από το Κράτος</a:t>
            </a:r>
            <a:r>
              <a:rPr lang="el-GR" dirty="0" smtClean="0">
                <a:solidFill>
                  <a:prstClr val="black"/>
                </a:solidFill>
              </a:rPr>
              <a:t>.</a:t>
            </a:r>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520280"/>
            <a:ext cx="1798892" cy="2708920"/>
          </a:xfrm>
          <a:prstGeom prst="rect">
            <a:avLst/>
          </a:prstGeom>
        </p:spPr>
      </p:pic>
      <p:sp>
        <p:nvSpPr>
          <p:cNvPr id="7" name="Rectangle 6"/>
          <p:cNvSpPr/>
          <p:nvPr/>
        </p:nvSpPr>
        <p:spPr>
          <a:xfrm>
            <a:off x="2638128" y="5464717"/>
            <a:ext cx="417646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Mikaela_Cooper-Age-10-DOB-July-14-1996-image012</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3"/>
              </a:rPr>
              <a:t>mikaela.cooper</a:t>
            </a:r>
            <a:r>
              <a:rPr lang="en-US" sz="1200" dirty="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lumMod val="65000"/>
                    <a:lumOff val="35000"/>
                  </a:prstClr>
                </a:solidFill>
                <a:latin typeface="Calibri"/>
                <a:hlinkClick r:id="rId5"/>
              </a:rPr>
              <a:t>CC </a:t>
            </a:r>
            <a:r>
              <a:rPr lang="en-US" sz="1200" dirty="0">
                <a:solidFill>
                  <a:prstClr val="black">
                    <a:lumMod val="65000"/>
                    <a:lumOff val="35000"/>
                  </a:prstClr>
                </a:solidFill>
                <a:latin typeface="Calibri"/>
                <a:hlinkClick r:id="rId5"/>
              </a:rPr>
              <a:t>BY 2.0</a:t>
            </a:r>
            <a:endParaRPr lang="en-US" sz="1200" dirty="0">
              <a:solidFill>
                <a:prstClr val="black">
                  <a:lumMod val="65000"/>
                  <a:lumOff val="35000"/>
                </a:prstClr>
              </a:solidFill>
              <a:latin typeface="Calibri"/>
            </a:endParaRPr>
          </a:p>
        </p:txBody>
      </p:sp>
      <p:sp>
        <p:nvSpPr>
          <p:cNvPr id="8" name="Θέση περιεχομένου 2"/>
          <p:cNvSpPr txBox="1">
            <a:spLocks/>
          </p:cNvSpPr>
          <p:nvPr/>
        </p:nvSpPr>
        <p:spPr>
          <a:xfrm>
            <a:off x="5506796" y="2615836"/>
            <a:ext cx="3477072" cy="2592288"/>
          </a:xfrm>
          <a:prstGeom prst="rect">
            <a:avLst/>
          </a:prstGeom>
          <a:ln w="19050">
            <a:solidFill>
              <a:srgbClr val="820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Οι γονείς αφιερώνουν μεγάλο μέρος του χρόνου και της ενεργητικότητάς τους στο να μεγαλώσουν τα παιδιά τους και φαίνονται να ικανοποιούνται απ’ αυτό.</a:t>
            </a:r>
          </a:p>
        </p:txBody>
      </p:sp>
    </p:spTree>
    <p:extLst>
      <p:ext uri="{BB962C8B-B14F-4D97-AF65-F5344CB8AC3E}">
        <p14:creationId xmlns:p14="http://schemas.microsoft.com/office/powerpoint/2010/main" val="3715607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Παράγοντες που επηρεάζουν την ανάπτυξη </a:t>
            </a:r>
            <a:r>
              <a:rPr lang="el-GR" sz="3200" b="0" dirty="0" smtClean="0"/>
              <a:t>(2 από 3)</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grpSp>
        <p:nvGrpSpPr>
          <p:cNvPr id="5" name="Group 53"/>
          <p:cNvGrpSpPr>
            <a:grpSpLocks/>
          </p:cNvGrpSpPr>
          <p:nvPr/>
        </p:nvGrpSpPr>
        <p:grpSpPr bwMode="auto">
          <a:xfrm>
            <a:off x="2738805" y="2177187"/>
            <a:ext cx="3960565" cy="3412979"/>
            <a:chOff x="762000" y="1066800"/>
            <a:chExt cx="2895600" cy="2895600"/>
          </a:xfrm>
        </p:grpSpPr>
        <p:sp>
          <p:nvSpPr>
            <p:cNvPr id="6" name="Quad Arrow Callout 3"/>
            <p:cNvSpPr>
              <a:spLocks noChangeArrowheads="1"/>
            </p:cNvSpPr>
            <p:nvPr/>
          </p:nvSpPr>
          <p:spPr bwMode="auto">
            <a:xfrm>
              <a:off x="762000" y="1066800"/>
              <a:ext cx="2895600" cy="2895600"/>
            </a:xfrm>
            <a:custGeom>
              <a:avLst/>
              <a:gdLst>
                <a:gd name="T0" fmla="*/ 1447800 w 2895600"/>
                <a:gd name="T1" fmla="*/ 0 h 2895600"/>
                <a:gd name="T2" fmla="*/ 0 w 2895600"/>
                <a:gd name="T3" fmla="*/ 1447800 h 2895600"/>
                <a:gd name="T4" fmla="*/ 1447800 w 2895600"/>
                <a:gd name="T5" fmla="*/ 2895600 h 2895600"/>
                <a:gd name="T6" fmla="*/ 2895600 w 2895600"/>
                <a:gd name="T7" fmla="*/ 1447800 h 2895600"/>
                <a:gd name="T8" fmla="*/ 3 60000 65536"/>
                <a:gd name="T9" fmla="*/ 2 60000 65536"/>
                <a:gd name="T10" fmla="*/ 1 60000 65536"/>
                <a:gd name="T11" fmla="*/ 0 60000 65536"/>
                <a:gd name="T12" fmla="*/ 751075 w 2895600"/>
                <a:gd name="T13" fmla="*/ 751075 h 2895600"/>
                <a:gd name="T14" fmla="*/ 2144525 w 2895600"/>
                <a:gd name="T15" fmla="*/ 2144525 h 2895600"/>
              </a:gdLst>
              <a:ahLst/>
              <a:cxnLst>
                <a:cxn ang="T8">
                  <a:pos x="T0" y="T1"/>
                </a:cxn>
                <a:cxn ang="T9">
                  <a:pos x="T2" y="T3"/>
                </a:cxn>
                <a:cxn ang="T10">
                  <a:pos x="T4" y="T5"/>
                </a:cxn>
                <a:cxn ang="T11">
                  <a:pos x="T6" y="T7"/>
                </a:cxn>
              </a:cxnLst>
              <a:rect l="T12" t="T13" r="T14" b="T15"/>
              <a:pathLst>
                <a:path w="2895600" h="2895600">
                  <a:moveTo>
                    <a:pt x="0" y="1447800"/>
                  </a:moveTo>
                  <a:lnTo>
                    <a:pt x="536120" y="911680"/>
                  </a:lnTo>
                  <a:lnTo>
                    <a:pt x="536120" y="1179740"/>
                  </a:lnTo>
                  <a:lnTo>
                    <a:pt x="751075" y="1179740"/>
                  </a:lnTo>
                  <a:lnTo>
                    <a:pt x="751075" y="751075"/>
                  </a:lnTo>
                  <a:lnTo>
                    <a:pt x="1179740" y="751075"/>
                  </a:lnTo>
                  <a:lnTo>
                    <a:pt x="1179740" y="536120"/>
                  </a:lnTo>
                  <a:lnTo>
                    <a:pt x="911680" y="536120"/>
                  </a:lnTo>
                  <a:lnTo>
                    <a:pt x="1447800" y="0"/>
                  </a:lnTo>
                  <a:lnTo>
                    <a:pt x="1983920" y="536120"/>
                  </a:lnTo>
                  <a:lnTo>
                    <a:pt x="1715860" y="536120"/>
                  </a:lnTo>
                  <a:lnTo>
                    <a:pt x="1715860" y="751075"/>
                  </a:lnTo>
                  <a:lnTo>
                    <a:pt x="2144525" y="751075"/>
                  </a:lnTo>
                  <a:lnTo>
                    <a:pt x="2144525" y="1179740"/>
                  </a:lnTo>
                  <a:lnTo>
                    <a:pt x="2359480" y="1179740"/>
                  </a:lnTo>
                  <a:lnTo>
                    <a:pt x="2359480" y="911680"/>
                  </a:lnTo>
                  <a:lnTo>
                    <a:pt x="2895600" y="1447800"/>
                  </a:lnTo>
                  <a:lnTo>
                    <a:pt x="2359480" y="1983920"/>
                  </a:lnTo>
                  <a:lnTo>
                    <a:pt x="2359480" y="1715860"/>
                  </a:lnTo>
                  <a:lnTo>
                    <a:pt x="2144525" y="1715860"/>
                  </a:lnTo>
                  <a:lnTo>
                    <a:pt x="2144525" y="2144525"/>
                  </a:lnTo>
                  <a:lnTo>
                    <a:pt x="1715860" y="2144525"/>
                  </a:lnTo>
                  <a:lnTo>
                    <a:pt x="1715860" y="2359480"/>
                  </a:lnTo>
                  <a:lnTo>
                    <a:pt x="1983920" y="2359480"/>
                  </a:lnTo>
                  <a:lnTo>
                    <a:pt x="1447800" y="2895600"/>
                  </a:lnTo>
                  <a:lnTo>
                    <a:pt x="911680" y="2359480"/>
                  </a:lnTo>
                  <a:lnTo>
                    <a:pt x="1179740" y="2359480"/>
                  </a:lnTo>
                  <a:lnTo>
                    <a:pt x="1179740" y="2144525"/>
                  </a:lnTo>
                  <a:lnTo>
                    <a:pt x="751075" y="2144525"/>
                  </a:lnTo>
                  <a:lnTo>
                    <a:pt x="751075" y="1715860"/>
                  </a:lnTo>
                  <a:lnTo>
                    <a:pt x="536120" y="1715860"/>
                  </a:lnTo>
                  <a:lnTo>
                    <a:pt x="536120" y="1983920"/>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grpSp>
          <p:nvGrpSpPr>
            <p:cNvPr id="7" name="Group 6"/>
            <p:cNvGrpSpPr>
              <a:grpSpLocks/>
            </p:cNvGrpSpPr>
            <p:nvPr/>
          </p:nvGrpSpPr>
          <p:grpSpPr bwMode="auto">
            <a:xfrm>
              <a:off x="1985963" y="1260475"/>
              <a:ext cx="417512" cy="415925"/>
              <a:chOff x="2503771" y="1621902"/>
              <a:chExt cx="417512" cy="415925"/>
            </a:xfrm>
          </p:grpSpPr>
          <p:sp>
            <p:nvSpPr>
              <p:cNvPr id="19" name="Ellipse 53"/>
              <p:cNvSpPr>
                <a:spLocks noChangeArrowheads="1"/>
              </p:cNvSpPr>
              <p:nvPr/>
            </p:nvSpPr>
            <p:spPr bwMode="auto">
              <a:xfrm>
                <a:off x="2504185" y="1622134"/>
                <a:ext cx="417544" cy="41619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20" name="Tekstboks 54"/>
              <p:cNvSpPr txBox="1">
                <a:spLocks noChangeArrowheads="1"/>
              </p:cNvSpPr>
              <p:nvPr/>
            </p:nvSpPr>
            <p:spPr bwMode="auto">
              <a:xfrm>
                <a:off x="2605782" y="1642716"/>
                <a:ext cx="224237"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a-DK" altLang="el-GR" sz="2400">
                    <a:solidFill>
                      <a:srgbClr val="000000"/>
                    </a:solidFill>
                    <a:latin typeface="Calibri" panose="020F0502020204030204" pitchFamily="34" charset="0"/>
                  </a:rPr>
                  <a:t>1</a:t>
                </a:r>
              </a:p>
            </p:txBody>
          </p:sp>
        </p:grpSp>
        <p:sp>
          <p:nvSpPr>
            <p:cNvPr id="9" name="TextBox 8"/>
            <p:cNvSpPr txBox="1">
              <a:spLocks noChangeArrowheads="1"/>
            </p:cNvSpPr>
            <p:nvPr/>
          </p:nvSpPr>
          <p:spPr bwMode="auto">
            <a:xfrm>
              <a:off x="1441825" y="2194335"/>
              <a:ext cx="1585087" cy="652800"/>
            </a:xfrm>
            <a:prstGeom prst="rect">
              <a:avLst/>
            </a:prstGeom>
            <a:solidFill>
              <a:schemeClr val="bg1"/>
            </a:solidFill>
            <a:ln w="9525">
              <a:noFill/>
              <a:miter lim="800000"/>
              <a:headEnd/>
              <a:tailEnd/>
            </a:ln>
          </p:spPr>
          <p:txBody>
            <a:bodyPr wrap="square">
              <a:spAutoFit/>
            </a:bodyPr>
            <a:lstStyle/>
            <a:p>
              <a:pPr algn="ctr">
                <a:defRPr/>
              </a:pPr>
              <a:r>
                <a:rPr lang="el-GR" sz="2200" b="1" dirty="0">
                  <a:solidFill>
                    <a:srgbClr val="820000"/>
                  </a:solidFill>
                  <a:latin typeface="Calibri"/>
                </a:rPr>
                <a:t>Περιβαλλοντικοί παράγοντες</a:t>
              </a:r>
            </a:p>
          </p:txBody>
        </p:sp>
        <p:grpSp>
          <p:nvGrpSpPr>
            <p:cNvPr id="10" name="Group 9"/>
            <p:cNvGrpSpPr>
              <a:grpSpLocks/>
            </p:cNvGrpSpPr>
            <p:nvPr/>
          </p:nvGrpSpPr>
          <p:grpSpPr bwMode="auto">
            <a:xfrm>
              <a:off x="3048000" y="2268538"/>
              <a:ext cx="428100" cy="493238"/>
              <a:chOff x="2503527" y="1621491"/>
              <a:chExt cx="428100" cy="493238"/>
            </a:xfrm>
          </p:grpSpPr>
          <p:sp>
            <p:nvSpPr>
              <p:cNvPr id="17" name="Ellipse 53"/>
              <p:cNvSpPr>
                <a:spLocks noChangeArrowheads="1"/>
              </p:cNvSpPr>
              <p:nvPr/>
            </p:nvSpPr>
            <p:spPr bwMode="auto">
              <a:xfrm>
                <a:off x="2503031" y="1621031"/>
                <a:ext cx="418590" cy="41619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18" name="Tekstboks 54"/>
              <p:cNvSpPr txBox="1">
                <a:spLocks noChangeArrowheads="1"/>
              </p:cNvSpPr>
              <p:nvPr/>
            </p:nvSpPr>
            <p:spPr bwMode="auto">
              <a:xfrm>
                <a:off x="2590969" y="1653064"/>
                <a:ext cx="340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a-DK" altLang="el-GR" sz="2400">
                    <a:solidFill>
                      <a:srgbClr val="000000"/>
                    </a:solidFill>
                    <a:latin typeface="Calibri" panose="020F0502020204030204" pitchFamily="34" charset="0"/>
                  </a:rPr>
                  <a:t>2</a:t>
                </a:r>
              </a:p>
            </p:txBody>
          </p:sp>
        </p:grpSp>
        <p:grpSp>
          <p:nvGrpSpPr>
            <p:cNvPr id="11" name="Group 12"/>
            <p:cNvGrpSpPr>
              <a:grpSpLocks/>
            </p:cNvGrpSpPr>
            <p:nvPr/>
          </p:nvGrpSpPr>
          <p:grpSpPr bwMode="auto">
            <a:xfrm>
              <a:off x="1985963" y="3335338"/>
              <a:ext cx="417512" cy="415925"/>
              <a:chOff x="2503771" y="1621491"/>
              <a:chExt cx="417512" cy="415925"/>
            </a:xfrm>
          </p:grpSpPr>
          <p:sp>
            <p:nvSpPr>
              <p:cNvPr id="15" name="Ellipse 53"/>
              <p:cNvSpPr>
                <a:spLocks noChangeArrowheads="1"/>
              </p:cNvSpPr>
              <p:nvPr/>
            </p:nvSpPr>
            <p:spPr bwMode="auto">
              <a:xfrm>
                <a:off x="2504185" y="1621902"/>
                <a:ext cx="417544" cy="415009"/>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16" name="Tekstboks 54"/>
              <p:cNvSpPr txBox="1">
                <a:spLocks noChangeArrowheads="1"/>
              </p:cNvSpPr>
              <p:nvPr/>
            </p:nvSpPr>
            <p:spPr bwMode="auto">
              <a:xfrm>
                <a:off x="2608936" y="1658708"/>
                <a:ext cx="224238"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a-DK" altLang="el-GR" sz="2400">
                    <a:solidFill>
                      <a:srgbClr val="000000"/>
                    </a:solidFill>
                    <a:latin typeface="Calibri" panose="020F0502020204030204" pitchFamily="34" charset="0"/>
                  </a:rPr>
                  <a:t>3</a:t>
                </a:r>
              </a:p>
            </p:txBody>
          </p:sp>
        </p:grpSp>
        <p:grpSp>
          <p:nvGrpSpPr>
            <p:cNvPr id="12" name="Group 15"/>
            <p:cNvGrpSpPr>
              <a:grpSpLocks/>
            </p:cNvGrpSpPr>
            <p:nvPr/>
          </p:nvGrpSpPr>
          <p:grpSpPr bwMode="auto">
            <a:xfrm>
              <a:off x="990600" y="2268538"/>
              <a:ext cx="417513" cy="415925"/>
              <a:chOff x="2503527" y="1621491"/>
              <a:chExt cx="417513" cy="415925"/>
            </a:xfrm>
          </p:grpSpPr>
          <p:sp>
            <p:nvSpPr>
              <p:cNvPr id="13" name="Ellipse 53"/>
              <p:cNvSpPr>
                <a:spLocks noChangeArrowheads="1"/>
              </p:cNvSpPr>
              <p:nvPr/>
            </p:nvSpPr>
            <p:spPr bwMode="auto">
              <a:xfrm>
                <a:off x="2503059" y="1621031"/>
                <a:ext cx="417545" cy="41619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14" name="Tekstboks 54"/>
              <p:cNvSpPr txBox="1">
                <a:spLocks noChangeArrowheads="1"/>
              </p:cNvSpPr>
              <p:nvPr/>
            </p:nvSpPr>
            <p:spPr bwMode="auto">
              <a:xfrm>
                <a:off x="2617951" y="1653064"/>
                <a:ext cx="224238"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a-DK" altLang="el-GR" sz="2400">
                    <a:solidFill>
                      <a:srgbClr val="000000"/>
                    </a:solidFill>
                    <a:latin typeface="Calibri" panose="020F0502020204030204" pitchFamily="34" charset="0"/>
                  </a:rPr>
                  <a:t>4</a:t>
                </a:r>
              </a:p>
            </p:txBody>
          </p:sp>
        </p:grpSp>
      </p:grpSp>
      <p:sp>
        <p:nvSpPr>
          <p:cNvPr id="21" name="22 - Ορθογώνιο"/>
          <p:cNvSpPr/>
          <p:nvPr/>
        </p:nvSpPr>
        <p:spPr>
          <a:xfrm>
            <a:off x="564563" y="3404996"/>
            <a:ext cx="2089150" cy="1446550"/>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a:spAutoFit/>
          </a:bodyPr>
          <a:lstStyle/>
          <a:p>
            <a:pPr marL="0" lvl="1" algn="ctr">
              <a:buClr>
                <a:prstClr val="black"/>
              </a:buClr>
              <a:defRPr/>
            </a:pPr>
            <a:r>
              <a:rPr lang="el-GR" sz="2200" b="1" dirty="0">
                <a:solidFill>
                  <a:srgbClr val="820000"/>
                </a:solidFill>
              </a:rPr>
              <a:t>Απόρριψη από τους γονείς ή / και τους συνομηλίκους</a:t>
            </a:r>
          </a:p>
        </p:txBody>
      </p:sp>
      <p:sp>
        <p:nvSpPr>
          <p:cNvPr id="22" name="23 - Ορθογώνιο"/>
          <p:cNvSpPr/>
          <p:nvPr/>
        </p:nvSpPr>
        <p:spPr>
          <a:xfrm>
            <a:off x="3124285" y="5634497"/>
            <a:ext cx="3240088" cy="769441"/>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a:spAutoFit/>
          </a:bodyPr>
          <a:lstStyle/>
          <a:p>
            <a:pPr marL="0" lvl="1" algn="ctr">
              <a:buClr>
                <a:prstClr val="black"/>
              </a:buClr>
              <a:defRPr/>
            </a:pPr>
            <a:r>
              <a:rPr lang="el-GR" sz="2200" b="1" dirty="0">
                <a:solidFill>
                  <a:srgbClr val="820000"/>
                </a:solidFill>
              </a:rPr>
              <a:t>Κακές ενδοοικογενειακές σχέσεις, βία, κακοποίηση</a:t>
            </a:r>
          </a:p>
        </p:txBody>
      </p:sp>
      <p:sp>
        <p:nvSpPr>
          <p:cNvPr id="23" name="24 - Ορθογώνιο"/>
          <p:cNvSpPr/>
          <p:nvPr/>
        </p:nvSpPr>
        <p:spPr>
          <a:xfrm>
            <a:off x="2771800" y="1363415"/>
            <a:ext cx="4032820" cy="769441"/>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lvl="1" algn="ctr">
              <a:buClr>
                <a:prstClr val="black"/>
              </a:buClr>
              <a:defRPr/>
            </a:pPr>
            <a:r>
              <a:rPr lang="el-GR" sz="2200" b="1" dirty="0">
                <a:solidFill>
                  <a:srgbClr val="820000"/>
                </a:solidFill>
              </a:rPr>
              <a:t>Χημικές ουσίες, ακτινοβολία, μόλυνση στο περιβάλλον</a:t>
            </a:r>
          </a:p>
        </p:txBody>
      </p:sp>
      <p:sp>
        <p:nvSpPr>
          <p:cNvPr id="24" name="25 - Ορθογώνιο"/>
          <p:cNvSpPr/>
          <p:nvPr/>
        </p:nvSpPr>
        <p:spPr>
          <a:xfrm>
            <a:off x="6784462" y="3404996"/>
            <a:ext cx="1912682" cy="1446550"/>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lvl="1" algn="ctr">
              <a:buClr>
                <a:prstClr val="black"/>
              </a:buClr>
              <a:defRPr/>
            </a:pPr>
            <a:r>
              <a:rPr lang="el-GR" sz="2200" b="1" dirty="0">
                <a:solidFill>
                  <a:srgbClr val="820000"/>
                </a:solidFill>
              </a:rPr>
              <a:t>Χαμηλό </a:t>
            </a:r>
            <a:r>
              <a:rPr lang="el-GR" sz="2200" b="1" dirty="0" err="1">
                <a:solidFill>
                  <a:srgbClr val="820000"/>
                </a:solidFill>
              </a:rPr>
              <a:t>κοινωνικο</a:t>
            </a:r>
            <a:r>
              <a:rPr lang="el-GR" sz="2200" b="1" dirty="0">
                <a:solidFill>
                  <a:srgbClr val="820000"/>
                </a:solidFill>
              </a:rPr>
              <a:t>-</a:t>
            </a:r>
          </a:p>
          <a:p>
            <a:pPr marL="0" lvl="1" algn="ctr">
              <a:buClr>
                <a:prstClr val="black"/>
              </a:buClr>
              <a:defRPr/>
            </a:pPr>
            <a:r>
              <a:rPr lang="el-GR" sz="2200" b="1" dirty="0">
                <a:solidFill>
                  <a:srgbClr val="820000"/>
                </a:solidFill>
              </a:rPr>
              <a:t>οικονομικό επίπεδο</a:t>
            </a:r>
          </a:p>
        </p:txBody>
      </p:sp>
    </p:spTree>
    <p:extLst>
      <p:ext uri="{BB962C8B-B14F-4D97-AF65-F5344CB8AC3E}">
        <p14:creationId xmlns:p14="http://schemas.microsoft.com/office/powerpoint/2010/main" val="24051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Παράγοντες που επηρεάζουν την ανάπτυξη </a:t>
            </a:r>
            <a:r>
              <a:rPr lang="el-GR" sz="3200" b="0" dirty="0" smtClean="0"/>
              <a:t>(3 από 3)</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grpSp>
        <p:nvGrpSpPr>
          <p:cNvPr id="5" name="Group 53"/>
          <p:cNvGrpSpPr>
            <a:grpSpLocks/>
          </p:cNvGrpSpPr>
          <p:nvPr/>
        </p:nvGrpSpPr>
        <p:grpSpPr bwMode="auto">
          <a:xfrm>
            <a:off x="2738805" y="2177187"/>
            <a:ext cx="3960565" cy="3412979"/>
            <a:chOff x="762000" y="1066800"/>
            <a:chExt cx="2895600" cy="2895600"/>
          </a:xfrm>
        </p:grpSpPr>
        <p:sp>
          <p:nvSpPr>
            <p:cNvPr id="6" name="Quad Arrow Callout 3"/>
            <p:cNvSpPr>
              <a:spLocks noChangeArrowheads="1"/>
            </p:cNvSpPr>
            <p:nvPr/>
          </p:nvSpPr>
          <p:spPr bwMode="auto">
            <a:xfrm>
              <a:off x="762000" y="1066800"/>
              <a:ext cx="2895600" cy="2895600"/>
            </a:xfrm>
            <a:custGeom>
              <a:avLst/>
              <a:gdLst>
                <a:gd name="T0" fmla="*/ 1447800 w 2895600"/>
                <a:gd name="T1" fmla="*/ 0 h 2895600"/>
                <a:gd name="T2" fmla="*/ 0 w 2895600"/>
                <a:gd name="T3" fmla="*/ 1447800 h 2895600"/>
                <a:gd name="T4" fmla="*/ 1447800 w 2895600"/>
                <a:gd name="T5" fmla="*/ 2895600 h 2895600"/>
                <a:gd name="T6" fmla="*/ 2895600 w 2895600"/>
                <a:gd name="T7" fmla="*/ 1447800 h 2895600"/>
                <a:gd name="T8" fmla="*/ 3 60000 65536"/>
                <a:gd name="T9" fmla="*/ 2 60000 65536"/>
                <a:gd name="T10" fmla="*/ 1 60000 65536"/>
                <a:gd name="T11" fmla="*/ 0 60000 65536"/>
                <a:gd name="T12" fmla="*/ 751075 w 2895600"/>
                <a:gd name="T13" fmla="*/ 751075 h 2895600"/>
                <a:gd name="T14" fmla="*/ 2144525 w 2895600"/>
                <a:gd name="T15" fmla="*/ 2144525 h 2895600"/>
              </a:gdLst>
              <a:ahLst/>
              <a:cxnLst>
                <a:cxn ang="T8">
                  <a:pos x="T0" y="T1"/>
                </a:cxn>
                <a:cxn ang="T9">
                  <a:pos x="T2" y="T3"/>
                </a:cxn>
                <a:cxn ang="T10">
                  <a:pos x="T4" y="T5"/>
                </a:cxn>
                <a:cxn ang="T11">
                  <a:pos x="T6" y="T7"/>
                </a:cxn>
              </a:cxnLst>
              <a:rect l="T12" t="T13" r="T14" b="T15"/>
              <a:pathLst>
                <a:path w="2895600" h="2895600">
                  <a:moveTo>
                    <a:pt x="0" y="1447800"/>
                  </a:moveTo>
                  <a:lnTo>
                    <a:pt x="536120" y="911680"/>
                  </a:lnTo>
                  <a:lnTo>
                    <a:pt x="536120" y="1179740"/>
                  </a:lnTo>
                  <a:lnTo>
                    <a:pt x="751075" y="1179740"/>
                  </a:lnTo>
                  <a:lnTo>
                    <a:pt x="751075" y="751075"/>
                  </a:lnTo>
                  <a:lnTo>
                    <a:pt x="1179740" y="751075"/>
                  </a:lnTo>
                  <a:lnTo>
                    <a:pt x="1179740" y="536120"/>
                  </a:lnTo>
                  <a:lnTo>
                    <a:pt x="911680" y="536120"/>
                  </a:lnTo>
                  <a:lnTo>
                    <a:pt x="1447800" y="0"/>
                  </a:lnTo>
                  <a:lnTo>
                    <a:pt x="1983920" y="536120"/>
                  </a:lnTo>
                  <a:lnTo>
                    <a:pt x="1715860" y="536120"/>
                  </a:lnTo>
                  <a:lnTo>
                    <a:pt x="1715860" y="751075"/>
                  </a:lnTo>
                  <a:lnTo>
                    <a:pt x="2144525" y="751075"/>
                  </a:lnTo>
                  <a:lnTo>
                    <a:pt x="2144525" y="1179740"/>
                  </a:lnTo>
                  <a:lnTo>
                    <a:pt x="2359480" y="1179740"/>
                  </a:lnTo>
                  <a:lnTo>
                    <a:pt x="2359480" y="911680"/>
                  </a:lnTo>
                  <a:lnTo>
                    <a:pt x="2895600" y="1447800"/>
                  </a:lnTo>
                  <a:lnTo>
                    <a:pt x="2359480" y="1983920"/>
                  </a:lnTo>
                  <a:lnTo>
                    <a:pt x="2359480" y="1715860"/>
                  </a:lnTo>
                  <a:lnTo>
                    <a:pt x="2144525" y="1715860"/>
                  </a:lnTo>
                  <a:lnTo>
                    <a:pt x="2144525" y="2144525"/>
                  </a:lnTo>
                  <a:lnTo>
                    <a:pt x="1715860" y="2144525"/>
                  </a:lnTo>
                  <a:lnTo>
                    <a:pt x="1715860" y="2359480"/>
                  </a:lnTo>
                  <a:lnTo>
                    <a:pt x="1983920" y="2359480"/>
                  </a:lnTo>
                  <a:lnTo>
                    <a:pt x="1447800" y="2895600"/>
                  </a:lnTo>
                  <a:lnTo>
                    <a:pt x="911680" y="2359480"/>
                  </a:lnTo>
                  <a:lnTo>
                    <a:pt x="1179740" y="2359480"/>
                  </a:lnTo>
                  <a:lnTo>
                    <a:pt x="1179740" y="2144525"/>
                  </a:lnTo>
                  <a:lnTo>
                    <a:pt x="751075" y="2144525"/>
                  </a:lnTo>
                  <a:lnTo>
                    <a:pt x="751075" y="1715860"/>
                  </a:lnTo>
                  <a:lnTo>
                    <a:pt x="536120" y="1715860"/>
                  </a:lnTo>
                  <a:lnTo>
                    <a:pt x="536120" y="1983920"/>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grpSp>
          <p:nvGrpSpPr>
            <p:cNvPr id="7" name="Group 6"/>
            <p:cNvGrpSpPr>
              <a:grpSpLocks/>
            </p:cNvGrpSpPr>
            <p:nvPr/>
          </p:nvGrpSpPr>
          <p:grpSpPr bwMode="auto">
            <a:xfrm>
              <a:off x="1985963" y="1260475"/>
              <a:ext cx="417512" cy="415925"/>
              <a:chOff x="2503771" y="1621902"/>
              <a:chExt cx="417512" cy="415925"/>
            </a:xfrm>
          </p:grpSpPr>
          <p:sp>
            <p:nvSpPr>
              <p:cNvPr id="19" name="Ellipse 53"/>
              <p:cNvSpPr>
                <a:spLocks noChangeArrowheads="1"/>
              </p:cNvSpPr>
              <p:nvPr/>
            </p:nvSpPr>
            <p:spPr bwMode="auto">
              <a:xfrm>
                <a:off x="2504185" y="1622134"/>
                <a:ext cx="417544" cy="41619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20" name="Tekstboks 54"/>
              <p:cNvSpPr txBox="1">
                <a:spLocks noChangeArrowheads="1"/>
              </p:cNvSpPr>
              <p:nvPr/>
            </p:nvSpPr>
            <p:spPr bwMode="auto">
              <a:xfrm>
                <a:off x="2605782" y="1642716"/>
                <a:ext cx="224237"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a-DK" altLang="el-GR" sz="2400">
                    <a:solidFill>
                      <a:srgbClr val="000000"/>
                    </a:solidFill>
                    <a:latin typeface="Calibri" panose="020F0502020204030204" pitchFamily="34" charset="0"/>
                  </a:rPr>
                  <a:t>1</a:t>
                </a:r>
              </a:p>
            </p:txBody>
          </p:sp>
        </p:grpSp>
        <p:sp>
          <p:nvSpPr>
            <p:cNvPr id="9" name="TextBox 8"/>
            <p:cNvSpPr txBox="1">
              <a:spLocks noChangeArrowheads="1"/>
            </p:cNvSpPr>
            <p:nvPr/>
          </p:nvSpPr>
          <p:spPr bwMode="auto">
            <a:xfrm>
              <a:off x="1422062" y="2166791"/>
              <a:ext cx="1625443" cy="652800"/>
            </a:xfrm>
            <a:prstGeom prst="rect">
              <a:avLst/>
            </a:prstGeom>
            <a:solidFill>
              <a:schemeClr val="bg1"/>
            </a:solidFill>
            <a:ln w="9525">
              <a:noFill/>
              <a:miter lim="800000"/>
              <a:headEnd/>
              <a:tailEnd/>
            </a:ln>
          </p:spPr>
          <p:txBody>
            <a:bodyPr wrap="square">
              <a:spAutoFit/>
            </a:bodyPr>
            <a:lstStyle/>
            <a:p>
              <a:pPr algn="ctr">
                <a:defRPr/>
              </a:pPr>
              <a:r>
                <a:rPr lang="el-GR" sz="2200" b="1" dirty="0">
                  <a:solidFill>
                    <a:srgbClr val="820000"/>
                  </a:solidFill>
                  <a:latin typeface="Calibri"/>
                </a:rPr>
                <a:t>Αντισταθμιστικοί παράγοντες</a:t>
              </a:r>
            </a:p>
          </p:txBody>
        </p:sp>
        <p:grpSp>
          <p:nvGrpSpPr>
            <p:cNvPr id="10" name="Group 9"/>
            <p:cNvGrpSpPr>
              <a:grpSpLocks/>
            </p:cNvGrpSpPr>
            <p:nvPr/>
          </p:nvGrpSpPr>
          <p:grpSpPr bwMode="auto">
            <a:xfrm>
              <a:off x="3048000" y="2268538"/>
              <a:ext cx="428100" cy="493238"/>
              <a:chOff x="2503527" y="1621491"/>
              <a:chExt cx="428100" cy="493238"/>
            </a:xfrm>
          </p:grpSpPr>
          <p:sp>
            <p:nvSpPr>
              <p:cNvPr id="17" name="Ellipse 53"/>
              <p:cNvSpPr>
                <a:spLocks noChangeArrowheads="1"/>
              </p:cNvSpPr>
              <p:nvPr/>
            </p:nvSpPr>
            <p:spPr bwMode="auto">
              <a:xfrm>
                <a:off x="2503031" y="1621031"/>
                <a:ext cx="418590" cy="41619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18" name="Tekstboks 54"/>
              <p:cNvSpPr txBox="1">
                <a:spLocks noChangeArrowheads="1"/>
              </p:cNvSpPr>
              <p:nvPr/>
            </p:nvSpPr>
            <p:spPr bwMode="auto">
              <a:xfrm>
                <a:off x="2590969" y="1653064"/>
                <a:ext cx="340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a-DK" altLang="el-GR" sz="2400">
                    <a:solidFill>
                      <a:srgbClr val="000000"/>
                    </a:solidFill>
                    <a:latin typeface="Calibri" panose="020F0502020204030204" pitchFamily="34" charset="0"/>
                  </a:rPr>
                  <a:t>2</a:t>
                </a:r>
              </a:p>
            </p:txBody>
          </p:sp>
        </p:grpSp>
        <p:grpSp>
          <p:nvGrpSpPr>
            <p:cNvPr id="11" name="Group 12"/>
            <p:cNvGrpSpPr>
              <a:grpSpLocks/>
            </p:cNvGrpSpPr>
            <p:nvPr/>
          </p:nvGrpSpPr>
          <p:grpSpPr bwMode="auto">
            <a:xfrm>
              <a:off x="1985963" y="3335338"/>
              <a:ext cx="417512" cy="415925"/>
              <a:chOff x="2503771" y="1621491"/>
              <a:chExt cx="417512" cy="415925"/>
            </a:xfrm>
          </p:grpSpPr>
          <p:sp>
            <p:nvSpPr>
              <p:cNvPr id="15" name="Ellipse 53"/>
              <p:cNvSpPr>
                <a:spLocks noChangeArrowheads="1"/>
              </p:cNvSpPr>
              <p:nvPr/>
            </p:nvSpPr>
            <p:spPr bwMode="auto">
              <a:xfrm>
                <a:off x="2504185" y="1621902"/>
                <a:ext cx="417544" cy="415009"/>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16" name="Tekstboks 54"/>
              <p:cNvSpPr txBox="1">
                <a:spLocks noChangeArrowheads="1"/>
              </p:cNvSpPr>
              <p:nvPr/>
            </p:nvSpPr>
            <p:spPr bwMode="auto">
              <a:xfrm>
                <a:off x="2608936" y="1658708"/>
                <a:ext cx="224238"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a-DK" altLang="el-GR" sz="2400">
                    <a:solidFill>
                      <a:srgbClr val="000000"/>
                    </a:solidFill>
                    <a:latin typeface="Calibri" panose="020F0502020204030204" pitchFamily="34" charset="0"/>
                  </a:rPr>
                  <a:t>3</a:t>
                </a:r>
              </a:p>
            </p:txBody>
          </p:sp>
        </p:grpSp>
        <p:grpSp>
          <p:nvGrpSpPr>
            <p:cNvPr id="12" name="Group 15"/>
            <p:cNvGrpSpPr>
              <a:grpSpLocks/>
            </p:cNvGrpSpPr>
            <p:nvPr/>
          </p:nvGrpSpPr>
          <p:grpSpPr bwMode="auto">
            <a:xfrm>
              <a:off x="990600" y="2268538"/>
              <a:ext cx="417513" cy="415925"/>
              <a:chOff x="2503527" y="1621491"/>
              <a:chExt cx="417513" cy="415925"/>
            </a:xfrm>
          </p:grpSpPr>
          <p:sp>
            <p:nvSpPr>
              <p:cNvPr id="13" name="Ellipse 53"/>
              <p:cNvSpPr>
                <a:spLocks noChangeArrowheads="1"/>
              </p:cNvSpPr>
              <p:nvPr/>
            </p:nvSpPr>
            <p:spPr bwMode="auto">
              <a:xfrm>
                <a:off x="2503059" y="1621031"/>
                <a:ext cx="417545" cy="416191"/>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9"/>
                  </a:srgbClr>
                </a:outerShdw>
              </a:effectLst>
            </p:spPr>
            <p:txBody>
              <a:bodyPr anchor="ctr"/>
              <a:lstStyle/>
              <a:p>
                <a:pPr algn="ctr">
                  <a:defRPr/>
                </a:pPr>
                <a:endParaRPr lang="en-US">
                  <a:solidFill>
                    <a:srgbClr val="FFFFFF"/>
                  </a:solidFill>
                  <a:latin typeface="Calibri" pitchFamily="-109" charset="0"/>
                  <a:ea typeface="ＭＳ Ｐゴシック" pitchFamily="-109" charset="-128"/>
                </a:endParaRPr>
              </a:p>
            </p:txBody>
          </p:sp>
          <p:sp>
            <p:nvSpPr>
              <p:cNvPr id="14" name="Tekstboks 54"/>
              <p:cNvSpPr txBox="1">
                <a:spLocks noChangeArrowheads="1"/>
              </p:cNvSpPr>
              <p:nvPr/>
            </p:nvSpPr>
            <p:spPr bwMode="auto">
              <a:xfrm>
                <a:off x="2617951" y="1653064"/>
                <a:ext cx="224238"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a-DK" altLang="el-GR" sz="2400">
                    <a:solidFill>
                      <a:srgbClr val="000000"/>
                    </a:solidFill>
                    <a:latin typeface="Calibri" panose="020F0502020204030204" pitchFamily="34" charset="0"/>
                  </a:rPr>
                  <a:t>4</a:t>
                </a:r>
              </a:p>
            </p:txBody>
          </p:sp>
        </p:grpSp>
      </p:grpSp>
      <p:sp>
        <p:nvSpPr>
          <p:cNvPr id="21" name="22 - Ορθογώνιο"/>
          <p:cNvSpPr/>
          <p:nvPr/>
        </p:nvSpPr>
        <p:spPr>
          <a:xfrm>
            <a:off x="353618" y="3182517"/>
            <a:ext cx="2330185" cy="1446550"/>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lvl="1" algn="ctr">
              <a:buClr>
                <a:prstClr val="black"/>
              </a:buClr>
              <a:defRPr/>
            </a:pPr>
            <a:r>
              <a:rPr lang="el-GR" sz="2200" b="1" dirty="0">
                <a:solidFill>
                  <a:srgbClr val="820000"/>
                </a:solidFill>
              </a:rPr>
              <a:t>Έγκαιρη τροποποίηση του δυσλειτουργικού περιβάλλοντος</a:t>
            </a:r>
          </a:p>
        </p:txBody>
      </p:sp>
      <p:sp>
        <p:nvSpPr>
          <p:cNvPr id="22" name="23 - Ορθογώνιο"/>
          <p:cNvSpPr/>
          <p:nvPr/>
        </p:nvSpPr>
        <p:spPr>
          <a:xfrm>
            <a:off x="2848257" y="5681608"/>
            <a:ext cx="3895987" cy="769441"/>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lvl="1" algn="ctr">
              <a:buClr>
                <a:prstClr val="black"/>
              </a:buClr>
              <a:defRPr/>
            </a:pPr>
            <a:r>
              <a:rPr lang="el-GR" sz="2200" b="1" dirty="0">
                <a:solidFill>
                  <a:srgbClr val="820000"/>
                </a:solidFill>
              </a:rPr>
              <a:t>Έγκαιρη ένταξη σε κατάλληλο θεραπευτικό πρόγραμμα</a:t>
            </a:r>
          </a:p>
        </p:txBody>
      </p:sp>
      <p:sp>
        <p:nvSpPr>
          <p:cNvPr id="23" name="24 - Ορθογώνιο"/>
          <p:cNvSpPr/>
          <p:nvPr/>
        </p:nvSpPr>
        <p:spPr>
          <a:xfrm>
            <a:off x="1998748" y="1360536"/>
            <a:ext cx="5400600" cy="769441"/>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lvl="1" algn="ctr">
              <a:buClr>
                <a:prstClr val="black"/>
              </a:buClr>
              <a:defRPr/>
            </a:pPr>
            <a:r>
              <a:rPr lang="el-GR" sz="2200" b="1" dirty="0">
                <a:solidFill>
                  <a:srgbClr val="820000"/>
                </a:solidFill>
              </a:rPr>
              <a:t>Θετικά ατομικά χαρακτηριστικά (υψηλή νοημοσύνη, ισχυρή προσωπικότητα) </a:t>
            </a:r>
          </a:p>
        </p:txBody>
      </p:sp>
      <p:sp>
        <p:nvSpPr>
          <p:cNvPr id="24" name="25 - Ορθογώνιο"/>
          <p:cNvSpPr/>
          <p:nvPr/>
        </p:nvSpPr>
        <p:spPr>
          <a:xfrm>
            <a:off x="6771297" y="3109825"/>
            <a:ext cx="2180026" cy="1785104"/>
          </a:xfrm>
          <a:prstGeom prst="rect">
            <a:avLst/>
          </a:prstGeom>
          <a:noFill/>
          <a:ln w="19050">
            <a:solidFill>
              <a:srgbClr val="820000"/>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lvl="1" algn="ctr">
              <a:buClr>
                <a:prstClr val="black"/>
              </a:buClr>
              <a:defRPr/>
            </a:pPr>
            <a:r>
              <a:rPr lang="el-GR" sz="2200" b="1" dirty="0">
                <a:solidFill>
                  <a:srgbClr val="820000"/>
                </a:solidFill>
              </a:rPr>
              <a:t>Ύπαρξη προσώπων που παρέχουν συναισθηματική στήριξη</a:t>
            </a:r>
          </a:p>
        </p:txBody>
      </p:sp>
    </p:spTree>
    <p:extLst>
      <p:ext uri="{BB962C8B-B14F-4D97-AF65-F5344CB8AC3E}">
        <p14:creationId xmlns:p14="http://schemas.microsoft.com/office/powerpoint/2010/main" val="91877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Τέλος</a:t>
            </a:r>
            <a:endParaRPr lang="el-GR" dirty="0"/>
          </a:p>
        </p:txBody>
      </p:sp>
      <p:sp>
        <p:nvSpPr>
          <p:cNvPr id="3" name="Θέση περιεχομένου 2"/>
          <p:cNvSpPr>
            <a:spLocks noGrp="1"/>
          </p:cNvSpPr>
          <p:nvPr>
            <p:ph idx="1"/>
          </p:nvPr>
        </p:nvSpPr>
        <p:spPr>
          <a:xfrm>
            <a:off x="291304" y="2037333"/>
            <a:ext cx="7067128" cy="2016224"/>
          </a:xfrm>
          <a:ln w="19050">
            <a:solidFill>
              <a:srgbClr val="004A82"/>
            </a:solidFill>
          </a:ln>
        </p:spPr>
        <p:txBody>
          <a:bodyPr/>
          <a:lstStyle/>
          <a:p>
            <a:pPr marL="0" indent="0">
              <a:buNone/>
            </a:pPr>
            <a:r>
              <a:rPr lang="el-GR" dirty="0"/>
              <a:t>Ο κόσμος δεν μας προσφέρθηκε από τους γονείς μας. </a:t>
            </a:r>
            <a:r>
              <a:rPr lang="el-GR" dirty="0" smtClean="0"/>
              <a:t> Μας </a:t>
            </a:r>
            <a:r>
              <a:rPr lang="el-GR" dirty="0"/>
              <a:t>τον δάνεισαν τα παιδιά μας</a:t>
            </a:r>
            <a:r>
              <a:rPr lang="el-GR" dirty="0" smtClean="0"/>
              <a:t>.                               </a:t>
            </a:r>
            <a:endParaRPr lang="el-GR" dirty="0"/>
          </a:p>
          <a:p>
            <a:pPr marL="0" indent="0" algn="r">
              <a:buNone/>
            </a:pPr>
            <a:r>
              <a:rPr lang="el-GR" dirty="0" smtClean="0"/>
              <a:t>Αφρικανική </a:t>
            </a:r>
            <a:r>
              <a:rPr lang="el-GR" dirty="0"/>
              <a:t>παροιμία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645024"/>
            <a:ext cx="3146472" cy="2300858"/>
          </a:xfrm>
          <a:prstGeom prst="rect">
            <a:avLst/>
          </a:prstGeom>
        </p:spPr>
      </p:pic>
      <p:sp>
        <p:nvSpPr>
          <p:cNvPr id="6" name="Rectangle 6"/>
          <p:cNvSpPr/>
          <p:nvPr/>
        </p:nvSpPr>
        <p:spPr>
          <a:xfrm>
            <a:off x="5961932" y="5885404"/>
            <a:ext cx="279299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library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OpenClips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417929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Κατερίνα </a:t>
            </a:r>
            <a:r>
              <a:rPr lang="el-GR" sz="2000" dirty="0" err="1" smtClean="0"/>
              <a:t>Μανιαδάκη</a:t>
            </a:r>
            <a:r>
              <a:rPr lang="el-GR" sz="2000" dirty="0" smtClean="0"/>
              <a:t> 2014. </a:t>
            </a:r>
            <a:r>
              <a:rPr lang="el-GR" sz="2000" dirty="0"/>
              <a:t>Κατερίνα </a:t>
            </a:r>
            <a:r>
              <a:rPr lang="el-GR" sz="2000" dirty="0" err="1"/>
              <a:t>Μανιαδάκη</a:t>
            </a:r>
            <a:r>
              <a:rPr lang="el-GR" sz="2000" dirty="0"/>
              <a:t>. </a:t>
            </a:r>
            <a:r>
              <a:rPr lang="el-GR" sz="2000" dirty="0"/>
              <a:t>«Αναπτυξιακή Ψυχολογία (Θ). </a:t>
            </a:r>
            <a:r>
              <a:rPr lang="el-GR" sz="2000" dirty="0" smtClean="0"/>
              <a:t>Ενότητα 1</a:t>
            </a:r>
            <a:r>
              <a:rPr lang="en-US" sz="2000" dirty="0" smtClean="0"/>
              <a:t>:</a:t>
            </a:r>
            <a:r>
              <a:rPr lang="el-GR" sz="2000" dirty="0" smtClean="0"/>
              <a:t> </a:t>
            </a:r>
            <a:r>
              <a:rPr lang="el-GR" sz="2000" dirty="0"/>
              <a:t>Η θέση του παιδιού στην ιστορία και η εμφάνιση της αναπτυξιακής ψυχολογίας».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026131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2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0" indent="0">
              <a:buNone/>
            </a:pPr>
            <a:r>
              <a:rPr lang="el-GR" sz="2000" dirty="0" smtClean="0"/>
              <a:t>Εικόνες στη σελίδα 21</a:t>
            </a:r>
            <a:r>
              <a:rPr lang="en-US" sz="2000" dirty="0" smtClean="0"/>
              <a:t>:</a:t>
            </a:r>
            <a:endParaRPr lang="el-GR" sz="2000" dirty="0" smtClean="0"/>
          </a:p>
          <a:p>
            <a:pPr marL="457200" indent="-457200">
              <a:buFont typeface="+mj-lt"/>
              <a:buAutoNum type="arabicPeriod"/>
            </a:pPr>
            <a:r>
              <a:rPr lang="en-US" sz="2000" dirty="0">
                <a:solidFill>
                  <a:prstClr val="black"/>
                </a:solidFill>
                <a:hlinkClick r:id="rId3"/>
              </a:rPr>
              <a:t>Human embryo</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smtClean="0">
                <a:solidFill>
                  <a:prstClr val="black"/>
                </a:solidFill>
                <a:hlinkClick r:id="rId4"/>
              </a:rPr>
              <a:t>Anatomist90</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5"/>
              </a:rPr>
              <a:t>CC BY-SA 3.0</a:t>
            </a:r>
            <a:r>
              <a:rPr lang="el-GR" sz="2000" dirty="0">
                <a:solidFill>
                  <a:prstClr val="black">
                    <a:lumMod val="65000"/>
                    <a:lumOff val="35000"/>
                  </a:prstClr>
                </a:solidFill>
                <a:hlinkClick r:id="rId5"/>
              </a:rPr>
              <a:t> </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6"/>
              </a:rPr>
              <a:t>Baby-first teeth</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7"/>
              </a:rPr>
              <a:t>Ejdzej</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5"/>
              </a:rPr>
              <a:t>CC BY-SA 3.0</a:t>
            </a:r>
            <a:r>
              <a:rPr lang="el-GR" sz="2000" dirty="0">
                <a:solidFill>
                  <a:prstClr val="black">
                    <a:lumMod val="65000"/>
                    <a:lumOff val="35000"/>
                  </a:prstClr>
                </a:solidFill>
                <a:hlinkClick r:id="rId5"/>
              </a:rPr>
              <a:t> </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8"/>
              </a:rPr>
              <a:t>boy</a:t>
            </a:r>
            <a:r>
              <a:rPr lang="en-US" sz="2000" dirty="0">
                <a:solidFill>
                  <a:prstClr val="black">
                    <a:lumMod val="65000"/>
                    <a:lumOff val="35000"/>
                  </a:prstClr>
                </a:solidFill>
              </a:rPr>
              <a:t>”,  </a:t>
            </a:r>
            <a:r>
              <a:rPr lang="el-GR" sz="2000" dirty="0" smtClean="0">
                <a:solidFill>
                  <a:prstClr val="black">
                    <a:lumMod val="65000"/>
                    <a:lumOff val="35000"/>
                  </a:prstClr>
                </a:solidFill>
              </a:rPr>
              <a:t>από</a:t>
            </a:r>
            <a:r>
              <a:rPr lang="en-US" sz="2000" dirty="0" smtClean="0">
                <a:solidFill>
                  <a:prstClr val="black"/>
                </a:solidFill>
                <a:hlinkClick r:id="rId9"/>
              </a:rPr>
              <a:t>White77</a:t>
            </a:r>
            <a:r>
              <a:rPr lang="el-GR" sz="2000" dirty="0" smtClean="0">
                <a:solidFill>
                  <a:prstClr val="black"/>
                </a:solidFill>
              </a:rPr>
              <a:t> </a:t>
            </a:r>
            <a:r>
              <a:rPr lang="el-GR" sz="2000" dirty="0">
                <a:solidFill>
                  <a:prstClr val="black">
                    <a:lumMod val="65000"/>
                    <a:lumOff val="35000"/>
                  </a:prstClr>
                </a:solidFill>
              </a:rPr>
              <a:t>διαθέσιμο ως κοινό κτήμα</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8"/>
              </a:rPr>
              <a:t>boy</a:t>
            </a:r>
            <a:r>
              <a:rPr lang="en-US" sz="2000" dirty="0">
                <a:solidFill>
                  <a:prstClr val="black">
                    <a:lumMod val="65000"/>
                    <a:lumOff val="35000"/>
                  </a:prstClr>
                </a:solidFill>
              </a:rPr>
              <a:t>”,  </a:t>
            </a:r>
            <a:r>
              <a:rPr lang="el-GR" sz="2000" dirty="0" smtClean="0">
                <a:solidFill>
                  <a:prstClr val="black">
                    <a:lumMod val="65000"/>
                    <a:lumOff val="35000"/>
                  </a:prstClr>
                </a:solidFill>
              </a:rPr>
              <a:t>από</a:t>
            </a:r>
            <a:r>
              <a:rPr lang="en-US" sz="2000" dirty="0" smtClean="0">
                <a:solidFill>
                  <a:prstClr val="black"/>
                </a:solidFill>
                <a:hlinkClick r:id="rId9"/>
              </a:rPr>
              <a:t>White77</a:t>
            </a:r>
            <a:r>
              <a:rPr lang="el-GR" sz="2000" dirty="0" smtClean="0">
                <a:solidFill>
                  <a:prstClr val="black"/>
                </a:solidFill>
              </a:rPr>
              <a:t> </a:t>
            </a:r>
            <a:r>
              <a:rPr lang="el-GR" sz="2000" dirty="0">
                <a:solidFill>
                  <a:prstClr val="black">
                    <a:lumMod val="65000"/>
                    <a:lumOff val="35000"/>
                  </a:prstClr>
                </a:solidFill>
              </a:rPr>
              <a:t>διαθέσιμο ως κοινό </a:t>
            </a:r>
            <a:r>
              <a:rPr lang="el-GR" sz="2000" dirty="0" smtClean="0">
                <a:solidFill>
                  <a:prstClr val="black">
                    <a:lumMod val="65000"/>
                    <a:lumOff val="35000"/>
                  </a:prstClr>
                </a:solidFill>
              </a:rPr>
              <a:t>κτήμα</a:t>
            </a:r>
          </a:p>
          <a:p>
            <a:pPr marL="457200" indent="-457200">
              <a:buFont typeface="+mj-lt"/>
              <a:buAutoNum type="arabicPeriod"/>
            </a:pPr>
            <a:r>
              <a:rPr lang="en-US" sz="2000" dirty="0" smtClean="0">
                <a:solidFill>
                  <a:prstClr val="black">
                    <a:lumMod val="65000"/>
                    <a:lumOff val="35000"/>
                  </a:prstClr>
                </a:solidFill>
              </a:rPr>
              <a:t>“</a:t>
            </a:r>
            <a:r>
              <a:rPr lang="en-US" sz="2000" dirty="0" err="1" smtClean="0">
                <a:solidFill>
                  <a:prstClr val="black"/>
                </a:solidFill>
                <a:hlinkClick r:id="rId10"/>
              </a:rPr>
              <a:t>Khumi</a:t>
            </a:r>
            <a:r>
              <a:rPr lang="en-US" sz="2000" dirty="0" smtClean="0">
                <a:solidFill>
                  <a:prstClr val="black"/>
                </a:solidFill>
                <a:hlinkClick r:id="rId10"/>
              </a:rPr>
              <a:t> </a:t>
            </a:r>
            <a:r>
              <a:rPr lang="en-US" sz="2000" dirty="0">
                <a:solidFill>
                  <a:prstClr val="black"/>
                </a:solidFill>
                <a:hlinkClick r:id="rId10"/>
              </a:rPr>
              <a:t>Girl 1</a:t>
            </a:r>
            <a:r>
              <a:rPr lang="en-US" sz="2000" dirty="0">
                <a:solidFill>
                  <a:prstClr val="black">
                    <a:lumMod val="65000"/>
                    <a:lumOff val="35000"/>
                  </a:prstClr>
                </a:solidFill>
              </a:rPr>
              <a:t>”,  </a:t>
            </a:r>
            <a:r>
              <a:rPr lang="el-GR" sz="2000" dirty="0" smtClean="0">
                <a:solidFill>
                  <a:prstClr val="black">
                    <a:lumMod val="65000"/>
                    <a:lumOff val="35000"/>
                  </a:prstClr>
                </a:solidFill>
              </a:rPr>
              <a:t>από</a:t>
            </a:r>
            <a:r>
              <a:rPr lang="en-US" sz="2000" dirty="0" err="1" smtClean="0">
                <a:solidFill>
                  <a:prstClr val="black"/>
                </a:solidFill>
                <a:hlinkClick r:id="rId11"/>
              </a:rPr>
              <a:t>Rushafi</a:t>
            </a:r>
            <a:r>
              <a:rPr lang="el-GR" sz="2000" dirty="0" smtClean="0">
                <a:solidFill>
                  <a:prstClr val="black"/>
                </a:solidFill>
              </a:rPr>
              <a:t> </a:t>
            </a:r>
            <a:r>
              <a:rPr lang="el-GR" sz="2000" dirty="0">
                <a:solidFill>
                  <a:prstClr val="black">
                    <a:lumMod val="65000"/>
                    <a:lumOff val="35000"/>
                  </a:prstClr>
                </a:solidFill>
              </a:rPr>
              <a:t>διαθέσιμο ως κοινό κτήμα</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12"/>
              </a:rPr>
              <a:t>Teens sharing a song</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smtClean="0">
                <a:solidFill>
                  <a:prstClr val="black"/>
                </a:solidFill>
                <a:hlinkClick r:id="rId13"/>
              </a:rPr>
              <a:t>Flickr </a:t>
            </a:r>
            <a:r>
              <a:rPr lang="en-US" sz="2000" dirty="0">
                <a:solidFill>
                  <a:prstClr val="black"/>
                </a:solidFill>
                <a:hlinkClick r:id="rId13"/>
              </a:rPr>
              <a:t>upload bot</a:t>
            </a:r>
            <a:r>
              <a:rPr lang="el-GR" sz="2000" dirty="0">
                <a:solidFill>
                  <a:prstClr val="black"/>
                </a:solidFill>
                <a:hlinkClick r:id="rId13"/>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14"/>
              </a:rPr>
              <a:t>CC BY 2.0</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a:solidFill>
                  <a:prstClr val="black"/>
                </a:solidFill>
                <a:hlinkClick r:id="rId15"/>
              </a:rPr>
              <a:t>Flickr - DavidDennisPhotos.com - Man Shopping in Cairo</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16"/>
              </a:rPr>
              <a:t>Dudubot</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17"/>
              </a:rPr>
              <a:t>CC BY-SA 2.0</a:t>
            </a:r>
            <a:endParaRPr lang="en-US" sz="2000" dirty="0">
              <a:solidFill>
                <a:prstClr val="black">
                  <a:lumMod val="65000"/>
                  <a:lumOff val="35000"/>
                </a:prstClr>
              </a:solidFill>
            </a:endParaRPr>
          </a:p>
          <a:p>
            <a:pPr marL="457200" indent="-457200">
              <a:buFont typeface="+mj-lt"/>
              <a:buAutoNum type="arabicPeriod"/>
            </a:pPr>
            <a:r>
              <a:rPr lang="en-US" sz="2000" dirty="0">
                <a:solidFill>
                  <a:prstClr val="black">
                    <a:lumMod val="65000"/>
                    <a:lumOff val="35000"/>
                  </a:prstClr>
                </a:solidFill>
              </a:rPr>
              <a:t>“</a:t>
            </a:r>
            <a:r>
              <a:rPr lang="en-US" sz="2000" dirty="0" err="1">
                <a:solidFill>
                  <a:prstClr val="black"/>
                </a:solidFill>
                <a:hlinkClick r:id="rId18"/>
              </a:rPr>
              <a:t>NoraRoberts</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19"/>
              </a:rPr>
              <a:t>Entheta</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17"/>
              </a:rPr>
              <a:t>CC BY-SA 2.0</a:t>
            </a:r>
          </a:p>
          <a:p>
            <a:pPr marL="457200" indent="-457200">
              <a:buFont typeface="+mj-lt"/>
              <a:buAutoNum type="arabicPeriod"/>
            </a:pPr>
            <a:r>
              <a:rPr lang="en-US" sz="2000" dirty="0">
                <a:solidFill>
                  <a:prstClr val="black">
                    <a:lumMod val="65000"/>
                    <a:lumOff val="35000"/>
                  </a:prstClr>
                </a:solidFill>
              </a:rPr>
              <a:t>“</a:t>
            </a:r>
            <a:r>
              <a:rPr lang="en-US" sz="2000" dirty="0" err="1">
                <a:solidFill>
                  <a:prstClr val="black"/>
                </a:solidFill>
                <a:hlinkClick r:id="rId20"/>
              </a:rPr>
              <a:t>HappyPensioneer</a:t>
            </a:r>
            <a:r>
              <a:rPr lang="en-US" sz="2000" dirty="0">
                <a:solidFill>
                  <a:prstClr val="black">
                    <a:lumMod val="65000"/>
                    <a:lumOff val="35000"/>
                  </a:prstClr>
                </a:solidFill>
              </a:rPr>
              <a:t>”,  </a:t>
            </a:r>
            <a:r>
              <a:rPr lang="el-GR" sz="2000" dirty="0" smtClean="0">
                <a:solidFill>
                  <a:prstClr val="black">
                    <a:lumMod val="65000"/>
                    <a:lumOff val="35000"/>
                  </a:prstClr>
                </a:solidFill>
              </a:rPr>
              <a:t>από </a:t>
            </a:r>
            <a:r>
              <a:rPr lang="en-US" sz="2000" dirty="0" err="1" smtClean="0">
                <a:solidFill>
                  <a:prstClr val="black"/>
                </a:solidFill>
                <a:hlinkClick r:id="rId21"/>
              </a:rPr>
              <a:t>Miuki</a:t>
            </a:r>
            <a:r>
              <a:rPr lang="el-GR" sz="2000" dirty="0" smtClean="0">
                <a:solidFill>
                  <a:prstClr val="black"/>
                </a:solidFill>
              </a:rPr>
              <a:t> </a:t>
            </a:r>
            <a:r>
              <a:rPr lang="el-GR" sz="2000" dirty="0">
                <a:solidFill>
                  <a:prstClr val="black">
                    <a:lumMod val="65000"/>
                    <a:lumOff val="35000"/>
                  </a:prstClr>
                </a:solidFill>
              </a:rPr>
              <a:t>διαθέσιμο με άδεια </a:t>
            </a:r>
            <a:r>
              <a:rPr lang="en-US" sz="2000" dirty="0">
                <a:solidFill>
                  <a:prstClr val="black">
                    <a:lumMod val="65000"/>
                    <a:lumOff val="35000"/>
                  </a:prstClr>
                </a:solidFill>
                <a:hlinkClick r:id="rId5"/>
              </a:rPr>
              <a:t>CC BY-SA 3.0</a:t>
            </a:r>
            <a:r>
              <a:rPr lang="el-GR" sz="2000" dirty="0">
                <a:solidFill>
                  <a:prstClr val="black">
                    <a:lumMod val="65000"/>
                    <a:lumOff val="35000"/>
                  </a:prstClr>
                </a:solidFill>
                <a:hlinkClick r:id="rId5"/>
              </a:rPr>
              <a:t> </a:t>
            </a:r>
            <a:endParaRPr lang="en-US" sz="2000" dirty="0">
              <a:solidFill>
                <a:prstClr val="black">
                  <a:lumMod val="65000"/>
                  <a:lumOff val="35000"/>
                </a:prstClr>
              </a:solidFill>
            </a:endParaRPr>
          </a:p>
          <a:p>
            <a:pPr marL="457200" indent="-457200">
              <a:buFont typeface="+mj-lt"/>
              <a:buAutoNum type="arabicPeriod"/>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H θέση του παιδιού στην κοινωνία</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1027022"/>
            <a:ext cx="5000810" cy="3469312"/>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
        <p:nvSpPr>
          <p:cNvPr id="6" name="Rectangle 6"/>
          <p:cNvSpPr/>
          <p:nvPr/>
        </p:nvSpPr>
        <p:spPr>
          <a:xfrm>
            <a:off x="1095741" y="4496334"/>
            <a:ext cx="7200800"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No Known Restrictions A little spinner in Globe Cotton Mill. Augusta, Ga., by Lewis W. Hine, 1909 (LOC)</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Flickr upload bot</a:t>
            </a:r>
            <a:endParaRPr lang="en-US" sz="1200" dirty="0">
              <a:solidFill>
                <a:prstClr val="black"/>
              </a:solidFill>
              <a:latin typeface="Calibri"/>
            </a:endParaRPr>
          </a:p>
          <a:p>
            <a:pPr algn="ct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8" name="Σύννεφο 7"/>
          <p:cNvSpPr/>
          <p:nvPr/>
        </p:nvSpPr>
        <p:spPr>
          <a:xfrm>
            <a:off x="2267744" y="5271144"/>
            <a:ext cx="5534272" cy="1267768"/>
          </a:xfrm>
          <a:prstGeom prst="cloud">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prstClr val="black"/>
                </a:solidFill>
                <a:cs typeface="Arial" charset="0"/>
              </a:rPr>
              <a:t>Ήταν όμως πάντα </a:t>
            </a:r>
            <a:r>
              <a:rPr lang="el-GR" sz="2400" b="1" dirty="0">
                <a:solidFill>
                  <a:prstClr val="black"/>
                </a:solidFill>
                <a:cs typeface="Arial" charset="0"/>
              </a:rPr>
              <a:t>έ</a:t>
            </a:r>
            <a:r>
              <a:rPr lang="el-GR" sz="2400" b="1" dirty="0" smtClean="0">
                <a:solidFill>
                  <a:prstClr val="black"/>
                </a:solidFill>
                <a:cs typeface="Arial" charset="0"/>
              </a:rPr>
              <a:t>τσι</a:t>
            </a:r>
            <a:r>
              <a:rPr lang="en-US" sz="2400" b="1" dirty="0" smtClean="0">
                <a:solidFill>
                  <a:prstClr val="black"/>
                </a:solidFill>
                <a:cs typeface="Arial" charset="0"/>
              </a:rPr>
              <a:t>;</a:t>
            </a:r>
            <a:endParaRPr lang="el-GR" sz="2400" b="1" dirty="0">
              <a:solidFill>
                <a:prstClr val="black"/>
              </a:solidFill>
              <a:cs typeface="Arial" charset="0"/>
            </a:endParaRPr>
          </a:p>
        </p:txBody>
      </p:sp>
    </p:spTree>
    <p:extLst>
      <p:ext uri="{BB962C8B-B14F-4D97-AF65-F5344CB8AC3E}">
        <p14:creationId xmlns:p14="http://schemas.microsoft.com/office/powerpoint/2010/main" val="2912109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φαινόμενο της έκθεσης βρεφών</a:t>
            </a:r>
            <a:endParaRPr lang="el-GR" dirty="0"/>
          </a:p>
        </p:txBody>
      </p:sp>
      <p:sp>
        <p:nvSpPr>
          <p:cNvPr id="3" name="Θέση περιεχομένου 2"/>
          <p:cNvSpPr>
            <a:spLocks noGrp="1"/>
          </p:cNvSpPr>
          <p:nvPr>
            <p:ph idx="1"/>
          </p:nvPr>
        </p:nvSpPr>
        <p:spPr>
          <a:xfrm>
            <a:off x="457200" y="1196752"/>
            <a:ext cx="8229600" cy="2016224"/>
          </a:xfrm>
        </p:spPr>
        <p:txBody>
          <a:bodyPr>
            <a:normAutofit lnSpcReduction="10000"/>
          </a:bodyPr>
          <a:lstStyle/>
          <a:p>
            <a:pPr>
              <a:spcBef>
                <a:spcPts val="1200"/>
              </a:spcBef>
            </a:pPr>
            <a:r>
              <a:rPr lang="el-GR" dirty="0"/>
              <a:t>Είναι κοινός τόπος ότι σε όλη τη διάρκεια της αρχαιότητας, η κοινωνική και οικονομική αστάθεια οδηγούσε συχνά τους γονείς στην εγκατάλειψη («έκθεση») του βρέφους τους</a:t>
            </a:r>
            <a:r>
              <a:rPr lang="el-GR" dirty="0" smtClean="0"/>
              <a:t>.</a:t>
            </a:r>
            <a:endParaRPr lang="el-GR" dirty="0"/>
          </a:p>
          <a:p>
            <a:pPr>
              <a:spcBef>
                <a:spcPts val="1200"/>
              </a:spcBef>
            </a:pPr>
            <a:r>
              <a:rPr lang="el-GR" dirty="0"/>
              <a:t>Επίσης, το έθιμο της βρεφοκτονίας, κυριαρχούσε μεταξύ Ελλήνων και Ρωμαίων.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7" y="3570981"/>
            <a:ext cx="3006001" cy="1935113"/>
          </a:xfrm>
          <a:prstGeom prst="rect">
            <a:avLst/>
          </a:prstGeom>
        </p:spPr>
      </p:pic>
      <p:sp>
        <p:nvSpPr>
          <p:cNvPr id="6" name="Rectangle 6"/>
          <p:cNvSpPr/>
          <p:nvPr/>
        </p:nvSpPr>
        <p:spPr>
          <a:xfrm>
            <a:off x="457200" y="5539820"/>
            <a:ext cx="361965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0 </a:t>
            </a:r>
            <a:r>
              <a:rPr lang="en-US" sz="1200" dirty="0" err="1">
                <a:solidFill>
                  <a:prstClr val="black"/>
                </a:solidFill>
                <a:latin typeface="Calibri"/>
                <a:hlinkClick r:id="rId3"/>
              </a:rPr>
              <a:t>Lupa</a:t>
            </a:r>
            <a:r>
              <a:rPr lang="en-US" sz="1200" dirty="0">
                <a:solidFill>
                  <a:prstClr val="black"/>
                </a:solidFill>
                <a:latin typeface="Calibri"/>
                <a:hlinkClick r:id="rId3"/>
              </a:rPr>
              <a:t> </a:t>
            </a:r>
            <a:r>
              <a:rPr lang="en-US" sz="1200" dirty="0" err="1">
                <a:solidFill>
                  <a:prstClr val="black"/>
                </a:solidFill>
                <a:latin typeface="Calibri"/>
                <a:hlinkClick r:id="rId3"/>
              </a:rPr>
              <a:t>Capitolina</a:t>
            </a:r>
            <a:r>
              <a:rPr lang="en-US" sz="1200" dirty="0">
                <a:solidFill>
                  <a:prstClr val="black"/>
                </a:solidFill>
                <a:latin typeface="Calibri"/>
                <a:hlinkClick r:id="rId3"/>
              </a:rPr>
              <a:t> (2)</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Jean-Pol GRANDMONT</a:t>
            </a:r>
            <a:r>
              <a:rPr lang="en-US" sz="1200" dirty="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7" name="Ορθογώνιο 6"/>
          <p:cNvSpPr/>
          <p:nvPr/>
        </p:nvSpPr>
        <p:spPr>
          <a:xfrm>
            <a:off x="4259805" y="3384376"/>
            <a:ext cx="4464496" cy="2308324"/>
          </a:xfrm>
          <a:prstGeom prst="rect">
            <a:avLst/>
          </a:prstGeom>
          <a:ln w="19050">
            <a:solidFill>
              <a:srgbClr val="820000"/>
            </a:solidFill>
          </a:ln>
        </p:spPr>
        <p:txBody>
          <a:bodyPr wrap="square">
            <a:spAutoFit/>
          </a:bodyPr>
          <a:lstStyle/>
          <a:p>
            <a:r>
              <a:rPr lang="el-GR" sz="2400" dirty="0">
                <a:solidFill>
                  <a:prstClr val="black"/>
                </a:solidFill>
                <a:latin typeface="Calibri"/>
              </a:rPr>
              <a:t>Ο Ρέμος και ο Ρωμύλος, σύμφωνα με το μύθο, εγκαταλείφθηκαν από τη μητέρα τους και ανατράφηκαν από μία λύκαινα. Αργότερα ο Ρέμος σκότωσε το Ρωμύλο και ίδρυσε τη Ρώμη.</a:t>
            </a:r>
          </a:p>
        </p:txBody>
      </p:sp>
    </p:spTree>
    <p:extLst>
      <p:ext uri="{BB962C8B-B14F-4D97-AF65-F5344CB8AC3E}">
        <p14:creationId xmlns:p14="http://schemas.microsoft.com/office/powerpoint/2010/main" val="4268539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Η έκθεση βρεφών στην Αρχαιά Ελλάδα</a:t>
            </a:r>
            <a:endParaRPr lang="el-GR" dirty="0"/>
          </a:p>
        </p:txBody>
      </p:sp>
      <p:sp>
        <p:nvSpPr>
          <p:cNvPr id="3" name="Θέση περιεχομένου 2"/>
          <p:cNvSpPr>
            <a:spLocks noGrp="1"/>
          </p:cNvSpPr>
          <p:nvPr>
            <p:ph idx="1"/>
          </p:nvPr>
        </p:nvSpPr>
        <p:spPr>
          <a:xfrm>
            <a:off x="457200" y="1124744"/>
            <a:ext cx="8229600" cy="5400600"/>
          </a:xfrm>
        </p:spPr>
        <p:txBody>
          <a:bodyPr>
            <a:normAutofit fontScale="92500"/>
          </a:bodyPr>
          <a:lstStyle/>
          <a:p>
            <a:r>
              <a:rPr lang="el-GR" dirty="0"/>
              <a:t>Οι Έλληνες των ιστορικών χρόνων εγκατέλειπαν πολύ συχνά τα βρέφη τους, είτε στους αγρούς είτε μέσα στην ίδια την πόλη, όπου περισυλλέγονταν από όσους φρόντιζαν για την τήρηση της τάξης. </a:t>
            </a:r>
          </a:p>
          <a:p>
            <a:r>
              <a:rPr lang="el-GR" dirty="0"/>
              <a:t>Το φαινόμενο της έκθεσης βρεφών αναφέρεται συχνά από τον Αριστοφάνη στις κωμωδίες του (π.χ. στις Νεφέλες) σαν καθημερινό φαινόμενο της ζωής στην κλασσική Αθήνα.</a:t>
            </a:r>
          </a:p>
          <a:p>
            <a:r>
              <a:rPr lang="el-GR" dirty="0"/>
              <a:t>Τοποθετούσαν το νεογέννητο μέσα σε καλάθι ή συνηθέστερα μέσα σε ρηχό αγγείο και το άφηναν έκθετο σε κάποιο δημόσιο χώρο, π.χ. στην Αγορά, ή κοντά στο Γυμνάσιο ή στην είσοδο κάποιου ναού. Συνήθως το βρέφος πέθαινε από την πείνα.</a:t>
            </a:r>
          </a:p>
          <a:p>
            <a:r>
              <a:rPr lang="el-GR" dirty="0"/>
              <a:t>Εάν ο λόγος της απόρριψης ήταν προφανής και οφειλόταν σε φυσικό ελάττωμα, το βρέφος δεν το άγγιζε κανείς και ο θάνατος του ήταν βέβαιος. Εάν όμως φαινόταν υγιές, ίσως κάποιος να το αναλάμβανε.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860384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νομιμότητα του φαινομένου</a:t>
            </a:r>
            <a:endParaRPr lang="el-GR" dirty="0"/>
          </a:p>
        </p:txBody>
      </p:sp>
      <p:sp>
        <p:nvSpPr>
          <p:cNvPr id="3" name="Θέση περιεχομένου 2"/>
          <p:cNvSpPr>
            <a:spLocks noGrp="1"/>
          </p:cNvSpPr>
          <p:nvPr>
            <p:ph idx="1"/>
          </p:nvPr>
        </p:nvSpPr>
        <p:spPr>
          <a:xfrm>
            <a:off x="107503" y="1025351"/>
            <a:ext cx="8712969" cy="5696123"/>
          </a:xfrm>
        </p:spPr>
        <p:txBody>
          <a:bodyPr>
            <a:normAutofit/>
          </a:bodyPr>
          <a:lstStyle/>
          <a:p>
            <a:r>
              <a:rPr lang="el-GR" dirty="0"/>
              <a:t>Η εγκατάλειψη των βρεφών ήταν συνήθεια επιτρεπόμενη και από το νόμο και από τα ήθη της εποχής και της κοινωνίας, με την προϋπόθεση ότι μια τέτοια απόφαση θα είχε ληφθεί ή εγκριθεί από τον πατέρα.</a:t>
            </a:r>
          </a:p>
          <a:p>
            <a:r>
              <a:rPr lang="el-GR" dirty="0"/>
              <a:t>Ειδικά στη Σπάρτη, η διαδικασία αυτή ήταν θεσμοθετημένη. Τρεις μέρες μετά τη γέννηση, οι Σπαρτιάτισσες μητέρες έφερναν τα βρέφη τους στην επιτροπή Γερόντων, η οποία αξιολογούσε τη σωματική τους αρτιότητα.</a:t>
            </a:r>
          </a:p>
          <a:p>
            <a:r>
              <a:rPr lang="el-GR" dirty="0"/>
              <a:t>Όσα παιδιά κρίνονταν ανεπαρκή για τη στρατιωτική εκπαίδευση, αφήνονταν σε ειδικό μέρος και η πρόνοιά τους αφηνόταν στο Θεό, χωρίς η πόλη να επιφορτιστεί το μίασμα της παιδοκτονίας.</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937255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116632"/>
            <a:ext cx="9111512" cy="908720"/>
          </a:xfrm>
        </p:spPr>
        <p:txBody>
          <a:bodyPr>
            <a:noAutofit/>
          </a:bodyPr>
          <a:lstStyle/>
          <a:p>
            <a:r>
              <a:rPr lang="el-GR" dirty="0" smtClean="0"/>
              <a:t>Η έκθεση βρεφών στη σύγχρονη Ελλάδα</a:t>
            </a:r>
            <a:br>
              <a:rPr lang="el-GR" dirty="0" smtClean="0"/>
            </a:br>
            <a:r>
              <a:rPr lang="el-GR" sz="3200" b="0" dirty="0" smtClean="0"/>
              <a:t>(1 από 2)</a:t>
            </a:r>
            <a:endParaRPr lang="el-GR" sz="3200" b="0" dirty="0"/>
          </a:p>
        </p:txBody>
      </p:sp>
      <p:sp>
        <p:nvSpPr>
          <p:cNvPr id="3" name="Θέση περιεχομένου 2"/>
          <p:cNvSpPr>
            <a:spLocks noGrp="1"/>
          </p:cNvSpPr>
          <p:nvPr>
            <p:ph idx="1"/>
          </p:nvPr>
        </p:nvSpPr>
        <p:spPr>
          <a:xfrm>
            <a:off x="107504" y="1315790"/>
            <a:ext cx="5842992" cy="5040560"/>
          </a:xfrm>
        </p:spPr>
        <p:txBody>
          <a:bodyPr>
            <a:normAutofit lnSpcReduction="10000"/>
          </a:bodyPr>
          <a:lstStyle/>
          <a:p>
            <a:r>
              <a:rPr lang="el-GR" dirty="0"/>
              <a:t>Κατά τον πρώτο αιώνα ζωής του νεοελληνικού κράτους, η υγειονομική κατάσταση ήταν άθλια και κάθε είδους επιδημίες μάστιζαν τη χώρα πλήττοντας εξαιρετικά την παιδική ηλικία. </a:t>
            </a:r>
          </a:p>
          <a:p>
            <a:r>
              <a:rPr lang="el-GR" dirty="0"/>
              <a:t>Η μέση διάρκεια ζωής των Ελλήνων κυμαινόταν γύρω στα 35 χρόνια, ενώ το 20% των βρεφών πέθαινε κατά το πρώτο έτος. </a:t>
            </a:r>
          </a:p>
          <a:p>
            <a:r>
              <a:rPr lang="el-GR" dirty="0"/>
              <a:t>Όσα παιδιά κατόρθωναν να επιζήσουν, περιφέρονταν ρακένδυτα στους δρόμους, τρεφόμενα από την ελεημοσύνη των περαστικών και με μικροκλοπές.</a:t>
            </a:r>
          </a:p>
          <a:p>
            <a:endParaRPr lang="el-GR" dirty="0"/>
          </a:p>
        </p:txBody>
      </p:sp>
      <p:sp>
        <p:nvSpPr>
          <p:cNvPr id="4" name="Θέση αριθμού διαφάνειας 3"/>
          <p:cNvSpPr>
            <a:spLocks noGrp="1"/>
          </p:cNvSpPr>
          <p:nvPr>
            <p:ph type="sldNum" sz="quarter" idx="12"/>
          </p:nvPr>
        </p:nvSpPr>
        <p:spPr>
          <a:xfrm>
            <a:off x="6977913" y="6462497"/>
            <a:ext cx="2133600" cy="365125"/>
          </a:xfrm>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853" y="1098424"/>
            <a:ext cx="1534519" cy="2315728"/>
          </a:xfrm>
          <a:prstGeom prst="rect">
            <a:avLst/>
          </a:prstGeom>
        </p:spPr>
      </p:pic>
      <p:sp>
        <p:nvSpPr>
          <p:cNvPr id="6" name="Rectangle 6"/>
          <p:cNvSpPr/>
          <p:nvPr/>
        </p:nvSpPr>
        <p:spPr>
          <a:xfrm>
            <a:off x="5896529" y="3468147"/>
            <a:ext cx="3173914" cy="646331"/>
          </a:xfrm>
          <a:prstGeom prst="rect">
            <a:avLst/>
          </a:prstGeom>
        </p:spPr>
        <p:txBody>
          <a:bodyPr wrap="square">
            <a:spAutoFit/>
          </a:bodyPr>
          <a:lstStyle/>
          <a:p>
            <a:r>
              <a:rPr lang="en-US" sz="1200" dirty="0" smtClean="0">
                <a:solidFill>
                  <a:prstClr val="black">
                    <a:lumMod val="65000"/>
                    <a:lumOff val="35000"/>
                  </a:prstClr>
                </a:solidFill>
                <a:latin typeface="Calibri"/>
              </a:rPr>
              <a:t>“</a:t>
            </a:r>
            <a:r>
              <a:rPr lang="de-DE" sz="1200" dirty="0">
                <a:solidFill>
                  <a:prstClr val="black"/>
                </a:solidFill>
                <a:latin typeface="Calibri"/>
                <a:hlinkClick r:id="rId3"/>
              </a:rPr>
              <a:t>Bundesarchiv Bild 183-2003-0703-500, Rückführung deutscher Kinder aus Polen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r>
              <a:rPr lang="en-US" sz="1200" dirty="0" smtClean="0">
                <a:solidFill>
                  <a:prstClr val="black"/>
                </a:solidFill>
                <a:latin typeface="Calibri"/>
                <a:hlinkClick r:id="rId5"/>
              </a:rPr>
              <a:t>Thgoiter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6"/>
              </a:rPr>
              <a:t>CC BY-SA 3.0 DE</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2" y="4153170"/>
            <a:ext cx="2222572" cy="1748507"/>
          </a:xfrm>
          <a:prstGeom prst="rect">
            <a:avLst/>
          </a:prstGeom>
        </p:spPr>
      </p:pic>
      <p:sp>
        <p:nvSpPr>
          <p:cNvPr id="8" name="Rectangle 6"/>
          <p:cNvSpPr/>
          <p:nvPr/>
        </p:nvSpPr>
        <p:spPr>
          <a:xfrm>
            <a:off x="5989996" y="5962140"/>
            <a:ext cx="3033690" cy="461665"/>
          </a:xfrm>
          <a:prstGeom prst="rect">
            <a:avLst/>
          </a:prstGeom>
        </p:spPr>
        <p:txBody>
          <a:bodyPr wrap="square">
            <a:spAutoFit/>
          </a:bodyPr>
          <a:lstStyle/>
          <a:p>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WWII London Blitz East London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r>
              <a:rPr lang="en-US" sz="1200" dirty="0" smtClean="0">
                <a:solidFill>
                  <a:prstClr val="black"/>
                </a:solidFill>
                <a:latin typeface="Calibri"/>
                <a:hlinkClick r:id="rId9"/>
              </a:rPr>
              <a:t>FlickreviewR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10"/>
              </a:rPr>
              <a:t>CC BY-SA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834504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Η έκθεση βρεφών στη σύγχρονη Ελλάδα</a:t>
            </a:r>
            <a:r>
              <a:rPr lang="el-GR" dirty="0"/>
              <a:t/>
            </a:r>
            <a:br>
              <a:rPr lang="el-GR" dirty="0"/>
            </a:b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lstStyle/>
          <a:p>
            <a:r>
              <a:rPr lang="el-GR" dirty="0"/>
              <a:t>Στη χώρα μας το φαινόμενο της εγκατάλειψης βρεφών εξακολουθεί να υπάρχει, χωρίς να έχει πάρει ανησυχητικές διαστάσεις, παρόλο που παρατηρείται αύξηση των παιδιών που εγκαταλείπονται στα μαιευτήρια.</a:t>
            </a:r>
          </a:p>
          <a:p>
            <a:r>
              <a:rPr lang="el-GR" dirty="0"/>
              <a:t>Περισσότερα από 60 βρέφη, σύμφωνα με τις πλέον συντηρητικές εκτιμήσεις, εγκαταλείπονται κάθε χρόνο από τους γονείς τους, είτε σε σκαλιά πολυκατοικιών και αυλόγυρους εκκλησιών είτε στα μεγάλα δημόσια μαιευτήρια της χώρας. </a:t>
            </a:r>
          </a:p>
          <a:p>
            <a:r>
              <a:rPr lang="el-GR" dirty="0"/>
              <a:t>Φαίνεται ότι πάντα θα υπάρχουν μητέρες σε απόγνωση που αισθάνονται ότι έχουν σοβαρούς λόγους να εγκαταλείψουν το παιδί τους κατά τη γέννηση.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4591909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fc239c70c4f32c4aec1438f344de6a2c55e8fc"/>
  <p:tag name="ISPRING_RESOURCE_PATHS_HASH_PRESENTER" val="1cb4ec468cd0d661562147b9a37bee439f91f0"/>
</p:tagLst>
</file>

<file path=ppt/theme/theme1.xml><?xml version="1.0" encoding="utf-8"?>
<a:theme xmlns:a="http://schemas.openxmlformats.org/drawingml/2006/main" name="OC_template_updated">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TotalTime>
  <Words>2842</Words>
  <Application>Microsoft Office PowerPoint</Application>
  <PresentationFormat>On-screen Show (4:3)</PresentationFormat>
  <Paragraphs>286</Paragraphs>
  <Slides>40</Slides>
  <Notes>14</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OC_template_updated</vt:lpstr>
      <vt:lpstr>1_OC_template_updated</vt:lpstr>
      <vt:lpstr>Αναπτυξιακή Ψυχολογία (Θ)</vt:lpstr>
      <vt:lpstr>Η θέση του παιδιού στην κοινωνία στο πέρασμα των αιώνων</vt:lpstr>
      <vt:lpstr>H σύγχρονη θεώρηση</vt:lpstr>
      <vt:lpstr>H θέση του παιδιού στην κοινωνία</vt:lpstr>
      <vt:lpstr>Το φαινόμενο της έκθεσης βρεφών</vt:lpstr>
      <vt:lpstr>Η έκθεση βρεφών στην Αρχαιά Ελλάδα</vt:lpstr>
      <vt:lpstr>Η νομιμότητα του φαινομένου</vt:lpstr>
      <vt:lpstr>Η έκθεση βρεφών στη σύγχρονη Ελλάδα (1 από 2)</vt:lpstr>
      <vt:lpstr>Η έκθεση βρεφών στη σύγχρονη Ελλάδα (2 από 2)</vt:lpstr>
      <vt:lpstr>Η έκθεση βρεφών στον κόσμο</vt:lpstr>
      <vt:lpstr>Η βρεφοδόχος (1883-1960)</vt:lpstr>
      <vt:lpstr>Επαναφορά της βρεφοδόχου</vt:lpstr>
      <vt:lpstr>Η θηλυκή βρεφοκτονία (1 από 2)</vt:lpstr>
      <vt:lpstr>Η θηλυκή βρεφοκτονία (2 από 2)</vt:lpstr>
      <vt:lpstr>Συνέπεια της θηλυκής βρεφοκτονίας</vt:lpstr>
      <vt:lpstr>Η παιδική εργασία το 17ο -19ο αιώνα (1 από 3)</vt:lpstr>
      <vt:lpstr>Η παιδική εργασία το 17ο -19ο αιώνα (2 από 3)</vt:lpstr>
      <vt:lpstr>Η παιδική εργασία το 17ο -19ο αιώνα (3 από 3)</vt:lpstr>
      <vt:lpstr>Η εμφάνιση της αναπτυξιακής ψυχολογίας</vt:lpstr>
      <vt:lpstr>Ορόσημα στη θεσμοθέτηση της φροντίδας  για το παιδί</vt:lpstr>
      <vt:lpstr>Ο ορισμός της ανάπτυξης</vt:lpstr>
      <vt:lpstr>Ο κύκλος της ζωής</vt:lpstr>
      <vt:lpstr>Αντικείμενο της αναπτυξιακής ψυχολογίας</vt:lpstr>
      <vt:lpstr>Γιατί μελετάμε την ανάπτυξη;</vt:lpstr>
      <vt:lpstr>Οι περίοδοι της ανάπτυξης</vt:lpstr>
      <vt:lpstr>Οι τομείς της ανάπτυξης (1 από 3)</vt:lpstr>
      <vt:lpstr>Οι τομείς της ανάπτυξης (2 από 3)</vt:lpstr>
      <vt:lpstr>Οι τομείς της ανάπτυξης (3 από 3)</vt:lpstr>
      <vt:lpstr>Παράγοντες που επηρεάζουν την ανάπτυξη (1 από 3)</vt:lpstr>
      <vt:lpstr>Παράγοντες που επηρεάζουν την ανάπτυξη (2 από 3)</vt:lpstr>
      <vt:lpstr>Παράγοντες που επηρεάζουν την ανάπτυξη (3 από 3)</vt:lpstr>
      <vt:lpstr>Τέλος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 (1/2)</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42</cp:revision>
  <dcterms:created xsi:type="dcterms:W3CDTF">2013-03-04T13:35:19Z</dcterms:created>
  <dcterms:modified xsi:type="dcterms:W3CDTF">2015-03-02T10:57:24Z</dcterms:modified>
</cp:coreProperties>
</file>