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9" r:id="rId2"/>
    <p:sldMasterId id="2147483711" r:id="rId3"/>
    <p:sldMasterId id="2147483722" r:id="rId4"/>
  </p:sldMasterIdLst>
  <p:notesMasterIdLst>
    <p:notesMasterId r:id="rId32"/>
  </p:notesMasterIdLst>
  <p:handoutMasterIdLst>
    <p:handoutMasterId r:id="rId33"/>
  </p:handoutMasterIdLst>
  <p:sldIdLst>
    <p:sldId id="285" r:id="rId5"/>
    <p:sldId id="273" r:id="rId6"/>
    <p:sldId id="292" r:id="rId7"/>
    <p:sldId id="261" r:id="rId8"/>
    <p:sldId id="262" r:id="rId9"/>
    <p:sldId id="282" r:id="rId10"/>
    <p:sldId id="283" r:id="rId11"/>
    <p:sldId id="264" r:id="rId12"/>
    <p:sldId id="276" r:id="rId13"/>
    <p:sldId id="265" r:id="rId14"/>
    <p:sldId id="275" r:id="rId15"/>
    <p:sldId id="266" r:id="rId16"/>
    <p:sldId id="284" r:id="rId17"/>
    <p:sldId id="268" r:id="rId18"/>
    <p:sldId id="277" r:id="rId19"/>
    <p:sldId id="269" r:id="rId20"/>
    <p:sldId id="278" r:id="rId21"/>
    <p:sldId id="279" r:id="rId22"/>
    <p:sldId id="280" r:id="rId23"/>
    <p:sldId id="281" r:id="rId24"/>
    <p:sldId id="286" r:id="rId25"/>
    <p:sldId id="287" r:id="rId26"/>
    <p:sldId id="288" r:id="rId27"/>
    <p:sldId id="293" r:id="rId28"/>
    <p:sldId id="294" r:id="rId29"/>
    <p:sldId id="290" r:id="rId30"/>
    <p:sldId id="291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003300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75714" indent="-298352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93406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70769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148131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625494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102856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580219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057581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fld id="{4DB0D605-9743-4AA6-9369-C62F9E82F22B}" type="slidenum">
              <a:rPr lang="en-US" sz="1300">
                <a:latin typeface="Times New Roman" pitchFamily="18" charset="0"/>
              </a:rPr>
              <a:pPr/>
              <a:t>19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13337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736" y="4860692"/>
            <a:ext cx="5682592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9075"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57486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979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341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656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3433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8593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75714" indent="-298352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93406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70769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148131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625494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102856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580219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057581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fld id="{4DB0D605-9743-4AA6-9369-C62F9E82F22B}" type="slidenum">
              <a:rPr lang="en-US" sz="1300">
                <a:latin typeface="Times New Roman" pitchFamily="18" charset="0"/>
              </a:rPr>
              <a:pPr/>
              <a:t>16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13337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736" y="4860692"/>
            <a:ext cx="5682592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46907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671884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75714" indent="-298352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93406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70769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148131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625494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102856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580219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057581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fld id="{4DB0D605-9743-4AA6-9369-C62F9E82F22B}" type="slidenum">
              <a:rPr lang="en-US" sz="1300">
                <a:latin typeface="Times New Roman" pitchFamily="18" charset="0"/>
              </a:rPr>
              <a:pPr/>
              <a:t>17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13337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736" y="4860692"/>
            <a:ext cx="5682592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9075"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4433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75714" indent="-298352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93406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70769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148131" indent="-238681" eaLnBrk="0" hangingPunct="0"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625494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3102856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580219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4057581" indent="-23868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fld id="{4DB0D605-9743-4AA6-9369-C62F9E82F22B}" type="slidenum">
              <a:rPr lang="en-US" sz="1300">
                <a:latin typeface="Times New Roman" pitchFamily="18" charset="0"/>
              </a:rPr>
              <a:pPr/>
              <a:t>18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77875"/>
            <a:ext cx="5113337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736" y="4860692"/>
            <a:ext cx="5682592" cy="46057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69075"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3736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45AA-8A04-4F8E-8C9E-B3F6820A031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3455559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E015-444D-42BB-886E-909169A7D68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833889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72D7-A281-4B65-9582-B95CB421FB2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9536056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7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3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2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1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9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6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1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Tpn_3bag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PhilippN" TargetMode="External"/><Relationship Id="rId4" Type="http://schemas.openxmlformats.org/officeDocument/2006/relationships/hyperlink" Target="http://commons.wikimedia.org/wiki/File:Infusionspumpe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mesupplygroup.wordpress.com/2009/01/02/infusion-and-iv-supplies/iv_needles_and_catheter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Calleamanecer&amp;action=edit&amp;redlink=1" TargetMode="External"/><Relationship Id="rId4" Type="http://schemas.openxmlformats.org/officeDocument/2006/relationships/hyperlink" Target="http://commons.wikimedia.org/wiki/File:ICU_IV_1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>
                <a:solidFill>
                  <a:schemeClr val="tx1"/>
                </a:solidFill>
                <a:latin typeface="+mn-lt"/>
              </a:rPr>
              <a:t>Χειρουργική Νοσηλευτική 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Ι</a:t>
            </a:r>
            <a:r>
              <a:rPr lang="el-GR" sz="4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Παρεντερική διατροφή</a:t>
            </a:r>
          </a:p>
          <a:p>
            <a:endParaRPr lang="en-US" sz="2800" dirty="0" smtClean="0"/>
          </a:p>
          <a:p>
            <a:r>
              <a:rPr lang="el-GR" sz="2400" dirty="0" smtClean="0"/>
              <a:t>Μ. Μπουζίκα, Χ.Τσίου, Β. Κουτσοπούλου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2400" dirty="0" smtClean="0">
                <a:solidFill>
                  <a:prstClr val="black"/>
                </a:solidFill>
              </a:rPr>
              <a:t>Τμήμα Νοσηλευτικής</a:t>
            </a: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latin typeface="+mn-lt"/>
              </a:rPr>
              <a:t>Επιπλοκές </a:t>
            </a:r>
            <a:r>
              <a:rPr lang="el-GR" altLang="el-GR" sz="3200" b="0" dirty="0" smtClean="0">
                <a:latin typeface="+mn-lt"/>
              </a:rPr>
              <a:t>(1 από 2)</a:t>
            </a:r>
            <a:endParaRPr lang="en-US" altLang="el-GR" sz="3200" b="0" dirty="0" smtClean="0">
              <a:latin typeface="+mn-lt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4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b="1" dirty="0" smtClean="0">
                <a:solidFill>
                  <a:srgbClr val="820000"/>
                </a:solidFill>
              </a:rPr>
              <a:t>Από τον καθετηριασμό,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πνευμοθώρακας, υδροθώρακας,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εμβολή αέρα, διάτρηση,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διαταραχές καρδιακού ρυθμού, τρώση καρωτίδας,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αποκοπή άκρου καθετήρα.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b="1" dirty="0" smtClean="0">
                <a:solidFill>
                  <a:srgbClr val="820000"/>
                </a:solidFill>
              </a:rPr>
              <a:t>Μεταβολικές,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υπογλυκαιμία, υπεργλυκαιμία,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οσμωτική διούρηση ( μέτρια αύξηση σακχάρου 150-200 mg.</a:t>
            </a:r>
          </a:p>
        </p:txBody>
      </p:sp>
      <p:sp>
        <p:nvSpPr>
          <p:cNvPr id="1024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B9AA534F-53C6-4A22-858B-F410C51B1071}" type="slidenum">
              <a:rPr lang="el-GR" altLang="el-GR" sz="1400" smtClean="0"/>
              <a:pPr eaLnBrk="1" hangingPunct="1"/>
              <a:t>9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378302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latin typeface="+mn-lt"/>
              </a:rPr>
              <a:t>Επιπλοκές </a:t>
            </a:r>
            <a:r>
              <a:rPr lang="el-GR" altLang="el-GR" sz="3200" b="0" dirty="0" smtClean="0">
                <a:latin typeface="+mn-lt"/>
              </a:rPr>
              <a:t>(2 από 2)</a:t>
            </a:r>
            <a:endParaRPr lang="en-US" altLang="el-GR" sz="3200" b="0" dirty="0" smtClean="0">
              <a:latin typeface="+mn-lt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4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b="1" dirty="0" smtClean="0">
                <a:solidFill>
                  <a:srgbClr val="820000"/>
                </a:solidFill>
              </a:rPr>
              <a:t>Άλλες διαταραχές,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οξεοβασικής ισορροπίας,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νεφρικής λειτουργίας, ηπατικής λειτουργίας,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αναπνευστικής λειτουργίας,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ανοχής στο λίπος.</a:t>
            </a:r>
          </a:p>
        </p:txBody>
      </p:sp>
      <p:sp>
        <p:nvSpPr>
          <p:cNvPr id="1024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B9AA534F-53C6-4A22-858B-F410C51B1071}" type="slidenum">
              <a:rPr lang="el-GR" altLang="el-GR" sz="1400" smtClean="0"/>
              <a:pPr eaLnBrk="1" hangingPunct="1"/>
              <a:t>10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21238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Νοσηλευτική φροντίδα ασθενή </a:t>
            </a:r>
            <a:r>
              <a:rPr lang="el-GR" sz="3600" b="0" dirty="0" smtClean="0"/>
              <a:t>(1 από </a:t>
            </a:r>
            <a:r>
              <a:rPr lang="en-US" sz="3600" b="0" dirty="0" smtClean="0"/>
              <a:t>4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544616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altLang="el-GR" sz="2400" b="1" dirty="0" smtClean="0"/>
              <a:t>Προετοιμασία 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Νοσηλευτή</a:t>
            </a:r>
            <a:r>
              <a:rPr lang="el-GR" altLang="el-GR" sz="2400" b="1" dirty="0" smtClean="0"/>
              <a:t>, </a:t>
            </a:r>
            <a:r>
              <a:rPr lang="el-GR" altLang="el-GR" sz="2400" b="1" dirty="0" smtClean="0">
                <a:solidFill>
                  <a:srgbClr val="003300"/>
                </a:solidFill>
              </a:rPr>
              <a:t>υλικού</a:t>
            </a:r>
            <a:r>
              <a:rPr lang="el-GR" altLang="el-GR" sz="2400" b="1" dirty="0" smtClean="0"/>
              <a:t> και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ασθενή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.</a:t>
            </a:r>
            <a:endParaRPr lang="el-GR" altLang="el-GR" sz="2400" b="1" dirty="0" smtClean="0">
              <a:solidFill>
                <a:srgbClr val="82000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Βγάζουμε το διάλυμα από το ψυγείο 30 λεπτά πριν την χορήγηση του (εάν έχει εμπλουτιστεί στο φαρμακείο), ή το εμπλουτίζουμε σύμφωνα με την ιατρική οδηγία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Έλεγχος ιατρικής οδηγίας και διαλύματος για τα συστατικά (πχ αμινοξέα 9</a:t>
            </a:r>
            <a:r>
              <a:rPr lang="en-GB" altLang="el-GR" sz="2400" dirty="0" smtClean="0"/>
              <a:t>g</a:t>
            </a:r>
            <a:r>
              <a:rPr lang="el-GR" altLang="el-GR" sz="2400" dirty="0" smtClean="0"/>
              <a:t> 11</a:t>
            </a:r>
            <a:r>
              <a:rPr lang="en-GB" altLang="el-GR" sz="2400" dirty="0" smtClean="0"/>
              <a:t>g</a:t>
            </a:r>
            <a:r>
              <a:rPr lang="el-GR" altLang="el-GR" sz="2400" dirty="0" smtClean="0"/>
              <a:t>, πρόσθετων ιχνοστοιχείων, βιταμινών και ηλεκτρολυτών) &amp; ημερομηνία λήξης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Το διάλυμα ετοιμάζεται στο φαρμακείο! Εάν το διάλυμα δεν είναι έτοιμο, η σειρά ανάμιξης είναι η ακόλουθη: γλυκόζη, ηλεκτρολύτες , ακολουθούν λίπος + βιταμίνες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Αναγράφετε στο σάκο ονοματεπώνυμο, αναλογίες συστατικών, ημερομηνία &amp; ώρα  παρασκευής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</p:txBody>
      </p:sp>
      <p:sp>
        <p:nvSpPr>
          <p:cNvPr id="1126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D0E5F3A2-CCA0-4463-8E00-EFE1839A5DFB}" type="slidenum">
              <a:rPr lang="el-GR" altLang="el-GR" sz="1400" smtClean="0"/>
              <a:pPr eaLnBrk="1" hangingPunct="1"/>
              <a:t>11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34518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Νοσηλευτική φροντίδα ασθενή </a:t>
            </a:r>
            <a:r>
              <a:rPr lang="el-GR" sz="3600" b="0" dirty="0" smtClean="0"/>
              <a:t>(2 από </a:t>
            </a:r>
            <a:r>
              <a:rPr lang="en-US" sz="3600" b="0" dirty="0" smtClean="0"/>
              <a:t>4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pic>
        <p:nvPicPr>
          <p:cNvPr id="3074" name="Picture 2" descr="Tpn 3b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418047" cy="5131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/>
          <p:nvPr/>
        </p:nvSpPr>
        <p:spPr>
          <a:xfrm>
            <a:off x="683568" y="6310610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Tpn </a:t>
            </a:r>
            <a:r>
              <a:rPr lang="en-US" sz="1200" dirty="0" smtClean="0">
                <a:latin typeface="+mn-lt"/>
                <a:hlinkClick r:id="rId4"/>
              </a:rPr>
              <a:t>3bag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latin typeface="+mn-lt"/>
                <a:hlinkClick r:id="rId5"/>
              </a:rPr>
              <a:t>File Upload Bot (Magnus Manske</a:t>
            </a:r>
            <a:r>
              <a:rPr lang="en-US" sz="1200" dirty="0" smtClean="0">
                <a:latin typeface="+mn-lt"/>
                <a:hlinkClick r:id="rId5"/>
              </a:rPr>
              <a:t>)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  <p:pic>
        <p:nvPicPr>
          <p:cNvPr id="12292" name="Picture 5" descr="tpn mix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25" y="1196752"/>
            <a:ext cx="3635896" cy="5131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09829" y="635635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Εργαστήριο Χειρουργικής Νοσηλευτικής Ι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290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25E973EE-204F-4483-A2FC-1C23BD6B5590}" type="slidenum">
              <a:rPr lang="el-GR" altLang="el-GR" sz="1400" smtClean="0"/>
              <a:pPr eaLnBrk="1" hangingPunct="1"/>
              <a:t>12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42150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Νοσηλευτική φροντίδα ασθενή </a:t>
            </a:r>
            <a:r>
              <a:rPr lang="el-GR" sz="3600" b="0" dirty="0" smtClean="0"/>
              <a:t>(3 από </a:t>
            </a:r>
            <a:r>
              <a:rPr lang="en-US" sz="3600" b="0" dirty="0" smtClean="0"/>
              <a:t>4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1" y="1125538"/>
            <a:ext cx="5112568" cy="5472112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Ηλεκτρονική αντλία, συσκευή χορήγησης, γάντια, γάζα με οινόπνευμα, 10</a:t>
            </a:r>
            <a:r>
              <a:rPr lang="en-GB" altLang="el-GR" sz="2400" dirty="0" smtClean="0"/>
              <a:t>ml </a:t>
            </a:r>
            <a:r>
              <a:rPr lang="el-GR" altLang="el-GR" sz="2400" dirty="0" smtClean="0"/>
              <a:t>σύριγγα με φυσιολογικό ορό για έκπλυση γραμμής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Ενημέρωση ασθενή, έλεγχος κεντρικής φλεβικής γραμμής (σημεία λοίμωξης στο σημείο εισόδου του καθετήρα, ημερομηνία εισαγωγής, βατότητα αυλού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Πλύσιμο χεριών σύμφωνα με την πολιτική του ιδρύματος, εφαρμογή καθαρών γαντιών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</p:txBody>
      </p:sp>
      <p:pic>
        <p:nvPicPr>
          <p:cNvPr id="4098" name="Picture 2" descr="Infusionspum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836840" cy="49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/>
          <p:nvPr/>
        </p:nvSpPr>
        <p:spPr>
          <a:xfrm>
            <a:off x="6061853" y="6182148"/>
            <a:ext cx="2254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hlinkClick r:id="rId4"/>
              </a:rPr>
              <a:t>Infusionspumpe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hlinkClick r:id="rId5"/>
              </a:rPr>
              <a:t>PhilippN</a:t>
            </a:r>
            <a:r>
              <a:rPr lang="el-GR" sz="1200" dirty="0" smtClean="0"/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13314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2240" y="641298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0E64CD10-DB7B-4735-88B8-D6E8DCB357B0}" type="slidenum">
              <a:rPr lang="el-GR" altLang="el-GR" sz="1400" smtClean="0"/>
              <a:pPr eaLnBrk="1" hangingPunct="1"/>
              <a:t>13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26004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Νοσηλευτική φροντίδα ασθενή </a:t>
            </a:r>
            <a:r>
              <a:rPr lang="el-GR" sz="3600" b="0" dirty="0" smtClean="0"/>
              <a:t>(</a:t>
            </a:r>
            <a:r>
              <a:rPr lang="en-US" sz="3600" b="0" dirty="0" smtClean="0"/>
              <a:t>4</a:t>
            </a:r>
            <a:r>
              <a:rPr lang="el-GR" sz="3600" b="0" dirty="0" smtClean="0"/>
              <a:t> από </a:t>
            </a:r>
            <a:r>
              <a:rPr lang="en-US" sz="3600" b="0" dirty="0" smtClean="0"/>
              <a:t>4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556792"/>
            <a:ext cx="8507288" cy="3744416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b="1" dirty="0" smtClean="0"/>
              <a:t>Αυστηρή </a:t>
            </a:r>
            <a:r>
              <a:rPr lang="en-GB" altLang="el-GR" sz="2400" b="1" dirty="0" smtClean="0"/>
              <a:t>Aseptic Non-Touch Technique (ANTT) </a:t>
            </a:r>
            <a:r>
              <a:rPr lang="en-GB" altLang="el-GR" sz="2400" dirty="0" smtClean="0"/>
              <a:t>(BSUH protocol 2009, NICE 2006)</a:t>
            </a:r>
            <a:r>
              <a:rPr lang="en-US" altLang="el-GR" sz="2400" dirty="0"/>
              <a:t>,</a:t>
            </a:r>
            <a:endParaRPr lang="en-GB" altLang="el-GR" sz="24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GB" altLang="el-GR" sz="2400" dirty="0" smtClean="0"/>
              <a:t>x</a:t>
            </a:r>
            <a:r>
              <a:rPr lang="el-GR" altLang="el-GR" sz="2400" dirty="0" smtClean="0"/>
              <a:t>ρήση μόνο του αυλού που προορίζεται για την Παρ. Σίτισης (επικολλάται ετικέτα στον αυλό)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Σύνδεση Παρ. Σιτ. με συσκευή  χορήγησης και αποβολή αέρα, καθαρισμός θύρας εισόδου με γάζα + οινόπνευμα, σύνδεση με τη θύρα εισόδου, έναρξη έγχυσης σύμφωνα με την ιατρική οδηγία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</p:txBody>
      </p:sp>
      <p:sp>
        <p:nvSpPr>
          <p:cNvPr id="13314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0E64CD10-DB7B-4735-88B8-D6E8DCB357B0}" type="slidenum">
              <a:rPr lang="el-GR" altLang="el-GR" sz="1400" smtClean="0"/>
              <a:pPr eaLnBrk="1" hangingPunct="1"/>
              <a:t>14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30187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dirty="0" smtClean="0">
                <a:latin typeface="+mn-lt"/>
              </a:rPr>
              <a:t>Εκτίμηση του ασθενή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b="1" dirty="0" smtClean="0">
                <a:solidFill>
                  <a:srgbClr val="004A82"/>
                </a:solidFill>
              </a:rPr>
              <a:t>ΖΣ, ισοζύγιο υγρών</a:t>
            </a:r>
            <a:r>
              <a:rPr lang="el-GR" altLang="el-GR" sz="2400" dirty="0" smtClean="0"/>
              <a:t>, ζύγισμα ασθενή / βδομάδα,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Παρακολούθηση από την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 διαιτολογική </a:t>
            </a:r>
            <a:r>
              <a:rPr lang="el-GR" altLang="el-GR" sz="2400" dirty="0" smtClean="0"/>
              <a:t>ομάδα του νοσοκομείου,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b="1" dirty="0" smtClean="0">
                <a:solidFill>
                  <a:srgbClr val="004A82"/>
                </a:solidFill>
              </a:rPr>
              <a:t>εργαστηριακές εξετάσεις </a:t>
            </a:r>
            <a:r>
              <a:rPr lang="el-GR" altLang="el-GR" sz="2400" dirty="0" smtClean="0"/>
              <a:t>(σακχάρου, χοληστερίνης, ουρίας, κρεατινίνης, γενική αίματος, έλεγχος πήξης),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τεστ ούρων για σάκχαρο,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b="1" dirty="0" smtClean="0">
                <a:solidFill>
                  <a:srgbClr val="004A82"/>
                </a:solidFill>
              </a:rPr>
              <a:t>έγκαιρη κινητοποίηση του ασθενή </a:t>
            </a:r>
            <a:r>
              <a:rPr lang="el-GR" altLang="el-GR" sz="2400" dirty="0" smtClean="0"/>
              <a:t>για καλύτερη χρησιμοποίηση του αζώτου,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αποφυγή αναδίπλωσης του καθετήρα - κατάλληλη θέση,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/>
              <a:t>ψυχολογική υποστήριξη.</a:t>
            </a:r>
          </a:p>
        </p:txBody>
      </p:sp>
      <p:sp>
        <p:nvSpPr>
          <p:cNvPr id="1433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49DFB8CF-FE86-4905-AB27-0EBEB3833974}" type="slidenum">
              <a:rPr lang="el-GR" altLang="el-GR" sz="1400" smtClean="0"/>
              <a:pPr eaLnBrk="1" hangingPunct="1"/>
              <a:t>15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14421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1" cy="1558386"/>
          </a:xfrm>
        </p:spPr>
        <p:txBody>
          <a:bodyPr>
            <a:noAutofit/>
          </a:bodyPr>
          <a:lstStyle/>
          <a:p>
            <a:pPr>
              <a:spcBef>
                <a:spcPts val="775"/>
              </a:spcBef>
            </a:pPr>
            <a:r>
              <a:rPr lang="en-GB" sz="2800" dirty="0">
                <a:ea typeface="Arial Unicode MS" pitchFamily="34" charset="-128"/>
                <a:cs typeface="Arial Unicode MS" pitchFamily="34" charset="-128"/>
              </a:rPr>
              <a:t>Νοσοκομείο Brighton, UK</a:t>
            </a:r>
            <a:br>
              <a:rPr lang="en-GB" sz="2800" dirty="0">
                <a:ea typeface="Arial Unicode MS" pitchFamily="34" charset="-128"/>
                <a:cs typeface="Arial Unicode MS" pitchFamily="34" charset="-128"/>
              </a:rPr>
            </a:br>
            <a:r>
              <a:rPr lang="en-GB" sz="2800" dirty="0">
                <a:ea typeface="Arial Unicode MS" pitchFamily="34" charset="-128"/>
                <a:cs typeface="Arial Unicode MS" pitchFamily="34" charset="-128"/>
              </a:rPr>
              <a:t>Πρωτόκολλο Εντερικής Διατροφής μέσω </a:t>
            </a:r>
            <a:r>
              <a:rPr lang="el-GR" sz="2800" dirty="0" smtClean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2800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en-GB" sz="2800" dirty="0" smtClean="0">
                <a:ea typeface="Arial Unicode MS" pitchFamily="34" charset="-128"/>
                <a:cs typeface="Arial Unicode MS" pitchFamily="34" charset="-128"/>
              </a:rPr>
              <a:t>Ρινογαστρικού </a:t>
            </a:r>
            <a:r>
              <a:rPr lang="en-GB" sz="2800" dirty="0">
                <a:ea typeface="Arial Unicode MS" pitchFamily="34" charset="-128"/>
                <a:cs typeface="Arial Unicode MS" pitchFamily="34" charset="-128"/>
              </a:rPr>
              <a:t>Σωλήνα (ΡΓΣ)</a:t>
            </a:r>
            <a:r>
              <a:rPr lang="ar-SA" sz="3200" dirty="0" smtClean="0"/>
              <a:t>‏</a:t>
            </a:r>
            <a:r>
              <a:rPr lang="el-GR" sz="3200" dirty="0" smtClean="0"/>
              <a:t> </a:t>
            </a:r>
            <a:r>
              <a:rPr lang="el-GR" sz="2200" b="0" dirty="0" smtClean="0"/>
              <a:t>(1 από 4)</a:t>
            </a:r>
            <a:endParaRPr lang="el-GR" sz="2200" b="0" dirty="0"/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2403301" y="1828653"/>
            <a:ext cx="4337396" cy="929203"/>
          </a:xfrm>
          <a:prstGeom prst="rect">
            <a:avLst/>
          </a:prstGeom>
          <a:solidFill>
            <a:srgbClr val="DDEE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</a:pPr>
            <a:r>
              <a:rPr lang="en-GB" sz="2200" b="1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1.	</a:t>
            </a:r>
            <a:r>
              <a:rPr lang="en-GB" sz="22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Εκτιμήστε </a:t>
            </a:r>
            <a:r>
              <a:rPr lang="en-GB" sz="22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τις διαιτητικές ανάγκες του ασθενή</a:t>
            </a:r>
          </a:p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2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Ενδείκνυται εντερική διατροφή;</a:t>
            </a:r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 flipH="1">
            <a:off x="4571999" y="2757856"/>
            <a:ext cx="1" cy="926630"/>
          </a:xfrm>
          <a:prstGeom prst="line">
            <a:avLst/>
          </a:prstGeom>
          <a:noFill/>
          <a:ln w="28440">
            <a:solidFill>
              <a:srgbClr val="004B8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200" dirty="0">
              <a:latin typeface="+mn-lt"/>
            </a:endParaRPr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2555701" y="3684485"/>
            <a:ext cx="4032596" cy="607064"/>
          </a:xfrm>
          <a:prstGeom prst="rect">
            <a:avLst/>
          </a:prstGeom>
          <a:solidFill>
            <a:srgbClr val="DDEE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2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Συζητήστε τις ανάγκες του ασθενή με τον θεράποντα ιατρό</a:t>
            </a:r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 flipH="1">
            <a:off x="4571999" y="4291550"/>
            <a:ext cx="0" cy="649618"/>
          </a:xfrm>
          <a:prstGeom prst="line">
            <a:avLst/>
          </a:prstGeom>
          <a:noFill/>
          <a:ln w="28440">
            <a:solidFill>
              <a:srgbClr val="004B8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200" dirty="0">
              <a:latin typeface="+mn-lt"/>
            </a:endParaRPr>
          </a:p>
        </p:txBody>
      </p:sp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1877814" y="4934485"/>
            <a:ext cx="5388371" cy="1412797"/>
          </a:xfrm>
          <a:prstGeom prst="rect">
            <a:avLst/>
          </a:prstGeom>
          <a:solidFill>
            <a:srgbClr val="FFDDD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2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Σε ασθενείς με εκτομή οισοφάγου, αναστόμωση λεπτού εντέρου και οξεία παγκρεατίτιδα, το πλάνο φροντίδας πρέπει να συζητηθεί με τον Διευθυντή Ιατρό</a:t>
            </a:r>
          </a:p>
        </p:txBody>
      </p:sp>
      <p:sp>
        <p:nvSpPr>
          <p:cNvPr id="84" name="Text Box 81"/>
          <p:cNvSpPr txBox="1">
            <a:spLocks noChangeArrowheads="1"/>
          </p:cNvSpPr>
          <p:nvPr/>
        </p:nvSpPr>
        <p:spPr bwMode="auto">
          <a:xfrm>
            <a:off x="28580" y="2683513"/>
            <a:ext cx="2078048" cy="175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Το παρόν κείμενο προορίζεται μόνο για χρήση στα πλαίσια της εκπαιδευτικής διαδικασίας στο Εργαστηριακό μέρος του μαθήματος ΠΑΘΟΛΟΓΙΚΗ / ΧΕΙΡΟΥΡΓΙΚΗ ΝΟΣΗΛΕΥΤΙΚΗ Ι, από τους φοιτητές του Τμήματος Νοσηλευτικής Β’, ΣΕΥΠ, ΤΕΙ Αθήνας.</a:t>
            </a:r>
            <a:r>
              <a:rPr lang="en-GB" sz="10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000" b="1" dirty="0">
                <a:solidFill>
                  <a:srgbClr val="000000"/>
                </a:solidFill>
                <a:latin typeface="Arial" charset="0"/>
              </a:rPr>
              <a:t>Ομάδα Εργαστηρίων Γ’ Εξαμήνου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9860" y="156577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1892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Τίτλος 1"/>
          <p:cNvSpPr>
            <a:spLocks noGrp="1"/>
          </p:cNvSpPr>
          <p:nvPr>
            <p:ph type="title"/>
          </p:nvPr>
        </p:nvSpPr>
        <p:spPr>
          <a:xfrm>
            <a:off x="117284" y="-21160"/>
            <a:ext cx="8928991" cy="1527559"/>
          </a:xfrm>
        </p:spPr>
        <p:txBody>
          <a:bodyPr>
            <a:noAutofit/>
          </a:bodyPr>
          <a:lstStyle/>
          <a:p>
            <a:pPr>
              <a:spcBef>
                <a:spcPts val="775"/>
              </a:spcBef>
            </a:pPr>
            <a:r>
              <a:rPr lang="en-GB" sz="2400" dirty="0">
                <a:latin typeface="+mn-lt"/>
                <a:ea typeface="Arial Unicode MS" pitchFamily="34" charset="-128"/>
                <a:cs typeface="Arial Unicode MS" pitchFamily="34" charset="-128"/>
              </a:rPr>
              <a:t>Νοσοκομείο Brighton, UK</a:t>
            </a:r>
            <a:br>
              <a:rPr lang="en-GB" sz="2400" dirty="0"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en-GB" sz="2400" dirty="0">
                <a:latin typeface="+mn-lt"/>
                <a:ea typeface="Arial Unicode MS" pitchFamily="34" charset="-128"/>
                <a:cs typeface="Arial Unicode MS" pitchFamily="34" charset="-128"/>
              </a:rPr>
              <a:t>Πρωτόκολλο Εντερικής Διατροφής </a:t>
            </a:r>
            <a:r>
              <a:rPr lang="en-GB" sz="2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μέσω</a:t>
            </a:r>
            <a:r>
              <a:rPr lang="el-GR" sz="2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2400" dirty="0" smtClean="0"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en-GB" sz="2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Ρινογαστρικού</a:t>
            </a:r>
            <a:r>
              <a:rPr lang="el-GR" sz="2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>
                <a:latin typeface="+mn-lt"/>
                <a:ea typeface="Arial Unicode MS" pitchFamily="34" charset="-128"/>
                <a:cs typeface="Arial Unicode MS" pitchFamily="34" charset="-128"/>
              </a:rPr>
              <a:t>Σωλήνα (ΡΓΣ)</a:t>
            </a:r>
            <a:r>
              <a:rPr lang="ar-SA" sz="2400" dirty="0" smtClean="0">
                <a:latin typeface="+mn-lt"/>
              </a:rPr>
              <a:t>‏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200" b="0" dirty="0" smtClean="0"/>
              <a:t>(2 από 4)</a:t>
            </a:r>
            <a:endParaRPr lang="el-GR" sz="2200" b="0" dirty="0"/>
          </a:p>
        </p:txBody>
      </p:sp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3840" y="1578408"/>
            <a:ext cx="2206860" cy="1289687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2.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	Εκτιμήστε 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τις διαιτητικές ανάγκες του ασθενή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Ενδείκνυται εντερική διατροφή;</a:t>
            </a:r>
          </a:p>
        </p:txBody>
      </p:sp>
      <p:cxnSp>
        <p:nvCxnSpPr>
          <p:cNvPr id="10" name="Γωνιακή σύνδεση 9"/>
          <p:cNvCxnSpPr>
            <a:stCxn id="30763" idx="2"/>
            <a:endCxn id="30764" idx="1"/>
          </p:cNvCxnSpPr>
          <p:nvPr/>
        </p:nvCxnSpPr>
        <p:spPr>
          <a:xfrm rot="5400000">
            <a:off x="762205" y="2832864"/>
            <a:ext cx="309835" cy="380297"/>
          </a:xfrm>
          <a:prstGeom prst="bentConnector4">
            <a:avLst>
              <a:gd name="adj1" fmla="val 29380"/>
              <a:gd name="adj2" fmla="val 160111"/>
            </a:avLst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726973" y="3050151"/>
            <a:ext cx="760593" cy="255558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Ναι</a:t>
            </a:r>
          </a:p>
        </p:txBody>
      </p:sp>
      <p:cxnSp>
        <p:nvCxnSpPr>
          <p:cNvPr id="12" name="Γωνιακή σύνδεση 11"/>
          <p:cNvCxnSpPr>
            <a:stCxn id="30764" idx="2"/>
            <a:endCxn id="30765" idx="0"/>
          </p:cNvCxnSpPr>
          <p:nvPr/>
        </p:nvCxnSpPr>
        <p:spPr>
          <a:xfrm rot="5400000">
            <a:off x="1007325" y="3398172"/>
            <a:ext cx="192408" cy="7482"/>
          </a:xfrm>
          <a:prstGeom prst="bentConnector3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5" name="Text Box 45"/>
          <p:cNvSpPr txBox="1">
            <a:spLocks noChangeArrowheads="1"/>
          </p:cNvSpPr>
          <p:nvPr/>
        </p:nvSpPr>
        <p:spPr bwMode="auto">
          <a:xfrm>
            <a:off x="-11124" y="3498117"/>
            <a:ext cx="2221823" cy="255558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Ικανός να λάβει τροφή;</a:t>
            </a:r>
          </a:p>
        </p:txBody>
      </p:sp>
      <p:cxnSp>
        <p:nvCxnSpPr>
          <p:cNvPr id="23" name="Ευθύγραμμο βέλος σύνδεσης 22"/>
          <p:cNvCxnSpPr>
            <a:stCxn id="30765" idx="2"/>
            <a:endCxn id="30766" idx="0"/>
          </p:cNvCxnSpPr>
          <p:nvPr/>
        </p:nvCxnSpPr>
        <p:spPr>
          <a:xfrm>
            <a:off x="1099788" y="3753675"/>
            <a:ext cx="3741" cy="285900"/>
          </a:xfrm>
          <a:prstGeom prst="straightConnector1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Γωνιακή σύνδεση 35"/>
          <p:cNvCxnSpPr>
            <a:stCxn id="30765" idx="2"/>
            <a:endCxn id="30771" idx="1"/>
          </p:cNvCxnSpPr>
          <p:nvPr/>
        </p:nvCxnSpPr>
        <p:spPr>
          <a:xfrm rot="16200000" flipH="1">
            <a:off x="2194125" y="2659338"/>
            <a:ext cx="82148" cy="2270822"/>
          </a:xfrm>
          <a:prstGeom prst="bentConnector2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-17033" y="4039575"/>
            <a:ext cx="2241124" cy="1437420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Ναι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ενθαρρύνετε 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την λήψη δίαιτας και συμπληρωμάτων διατροφής (υπέρ-θερμιδικά σκευάσματα. Ξεκινήστε διάγραμμα διατροφής.</a:t>
            </a:r>
          </a:p>
        </p:txBody>
      </p:sp>
      <p:sp>
        <p:nvSpPr>
          <p:cNvPr id="30771" name="Text Box 51"/>
          <p:cNvSpPr txBox="1">
            <a:spLocks noChangeArrowheads="1"/>
          </p:cNvSpPr>
          <p:nvPr/>
        </p:nvSpPr>
        <p:spPr bwMode="auto">
          <a:xfrm>
            <a:off x="3370610" y="3708044"/>
            <a:ext cx="539551" cy="255558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Όχι</a:t>
            </a:r>
          </a:p>
        </p:txBody>
      </p:sp>
      <p:cxnSp>
        <p:nvCxnSpPr>
          <p:cNvPr id="38" name="Ευθύγραμμο βέλος σύνδεσης 37"/>
          <p:cNvCxnSpPr>
            <a:stCxn id="30771" idx="2"/>
          </p:cNvCxnSpPr>
          <p:nvPr/>
        </p:nvCxnSpPr>
        <p:spPr>
          <a:xfrm flipH="1">
            <a:off x="3640385" y="3963602"/>
            <a:ext cx="1" cy="341351"/>
          </a:xfrm>
          <a:prstGeom prst="straightConnector1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8" name="Text Box 48"/>
          <p:cNvSpPr txBox="1">
            <a:spLocks noChangeArrowheads="1"/>
          </p:cNvSpPr>
          <p:nvPr/>
        </p:nvSpPr>
        <p:spPr bwMode="auto">
          <a:xfrm>
            <a:off x="2339293" y="4304953"/>
            <a:ext cx="3109831" cy="1094762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Έναρξη Εντερικής διατροφής (ΕΔ) 30ml / ώρα</a:t>
            </a:r>
          </a:p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Ελέγξτε τον Όγκο του Γαστρικού Υπολείμματος (ΟΓΥ) μετά από 4 ώρες</a:t>
            </a:r>
          </a:p>
        </p:txBody>
      </p:sp>
      <p:cxnSp>
        <p:nvCxnSpPr>
          <p:cNvPr id="43" name="Ευθύγραμμο βέλος σύνδεσης 42"/>
          <p:cNvCxnSpPr>
            <a:stCxn id="30768" idx="2"/>
            <a:endCxn id="30769" idx="0"/>
          </p:cNvCxnSpPr>
          <p:nvPr/>
        </p:nvCxnSpPr>
        <p:spPr>
          <a:xfrm flipH="1">
            <a:off x="3894208" y="5399715"/>
            <a:ext cx="1" cy="284620"/>
          </a:xfrm>
          <a:prstGeom prst="straightConnector1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2725151" y="5684335"/>
            <a:ext cx="2338114" cy="457408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Όγκος γαστρικού 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υπολείμματος&gt; 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200ml</a:t>
            </a:r>
          </a:p>
        </p:txBody>
      </p:sp>
      <p:cxnSp>
        <p:nvCxnSpPr>
          <p:cNvPr id="46" name="Ευθύγραμμο βέλος σύνδεσης 45"/>
          <p:cNvCxnSpPr>
            <a:stCxn id="30769" idx="2"/>
            <a:endCxn id="30770" idx="0"/>
          </p:cNvCxnSpPr>
          <p:nvPr/>
        </p:nvCxnSpPr>
        <p:spPr>
          <a:xfrm>
            <a:off x="3894208" y="6141743"/>
            <a:ext cx="1" cy="290505"/>
          </a:xfrm>
          <a:prstGeom prst="straightConnector1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Ευθύγραμμο βέλος σύνδεσης 50"/>
          <p:cNvCxnSpPr>
            <a:stCxn id="30769" idx="3"/>
            <a:endCxn id="30774" idx="1"/>
          </p:cNvCxnSpPr>
          <p:nvPr/>
        </p:nvCxnSpPr>
        <p:spPr>
          <a:xfrm flipV="1">
            <a:off x="5063265" y="5734765"/>
            <a:ext cx="412390" cy="178274"/>
          </a:xfrm>
          <a:prstGeom prst="straightConnector1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0" name="Text Box 50"/>
          <p:cNvSpPr txBox="1">
            <a:spLocks noChangeArrowheads="1"/>
          </p:cNvSpPr>
          <p:nvPr/>
        </p:nvSpPr>
        <p:spPr bwMode="auto">
          <a:xfrm>
            <a:off x="2647221" y="6432248"/>
            <a:ext cx="2493976" cy="260431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Δείτε διάγραμμα 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3 &amp; 4</a:t>
            </a:r>
          </a:p>
        </p:txBody>
      </p:sp>
      <p:sp>
        <p:nvSpPr>
          <p:cNvPr id="30774" name="Text Box 54"/>
          <p:cNvSpPr txBox="1">
            <a:spLocks noChangeArrowheads="1"/>
          </p:cNvSpPr>
          <p:nvPr/>
        </p:nvSpPr>
        <p:spPr bwMode="auto">
          <a:xfrm>
            <a:off x="5475655" y="5606986"/>
            <a:ext cx="462434" cy="255558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Όχι</a:t>
            </a:r>
          </a:p>
        </p:txBody>
      </p:sp>
      <p:cxnSp>
        <p:nvCxnSpPr>
          <p:cNvPr id="53" name="Ευθύγραμμο βέλος σύνδεσης 52"/>
          <p:cNvCxnSpPr>
            <a:stCxn id="30774" idx="0"/>
          </p:cNvCxnSpPr>
          <p:nvPr/>
        </p:nvCxnSpPr>
        <p:spPr>
          <a:xfrm flipV="1">
            <a:off x="5706872" y="3565722"/>
            <a:ext cx="0" cy="2041264"/>
          </a:xfrm>
          <a:prstGeom prst="straightConnector1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6" name="Text Box 56"/>
          <p:cNvSpPr txBox="1">
            <a:spLocks noChangeArrowheads="1"/>
          </p:cNvSpPr>
          <p:nvPr/>
        </p:nvSpPr>
        <p:spPr bwMode="auto">
          <a:xfrm>
            <a:off x="2339293" y="1578408"/>
            <a:ext cx="3873594" cy="2089906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Επιστρέψτε το γαστρικό υπόλειμμα στον ασθενή μέσω του ΡΓΣ</a:t>
            </a: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αυξήστε τη ροή της ΕΔ κατά 30mls/ώρα κάθε 4 ώρες μέχρι να πετύχετε την επιθυμητή ροή</a:t>
            </a: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24 cal/kg/day</a:t>
            </a: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πχ 85kg ασθενής = 85ml/ώρα</a:t>
            </a: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Μέγιστη ροή 100ml/ώρα</a:t>
            </a:r>
          </a:p>
        </p:txBody>
      </p:sp>
      <p:sp>
        <p:nvSpPr>
          <p:cNvPr id="30777" name="Text Box 57"/>
          <p:cNvSpPr txBox="1">
            <a:spLocks noChangeArrowheads="1"/>
          </p:cNvSpPr>
          <p:nvPr/>
        </p:nvSpPr>
        <p:spPr bwMode="auto">
          <a:xfrm>
            <a:off x="6212887" y="1578407"/>
            <a:ext cx="2748039" cy="2088000"/>
          </a:xfrm>
          <a:prstGeom prst="rect">
            <a:avLst/>
          </a:prstGeom>
          <a:solidFill>
            <a:srgbClr val="CFFDD4"/>
          </a:soli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ts val="388"/>
              </a:spcBef>
              <a:buClr>
                <a:srgbClr val="820000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υνεχής 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ΕΔ χωρίς διακοπή (διάλειμμα) παρά μόνο πριν από επεμβατικές διαδικασίες (4 ώρες πριν)</a:t>
            </a:r>
            <a:r>
              <a:rPr lang="ar-SA" sz="1600" dirty="0">
                <a:solidFill>
                  <a:srgbClr val="000000"/>
                </a:solidFill>
                <a:latin typeface="+mn-lt"/>
              </a:rPr>
              <a:t>‏</a:t>
            </a:r>
            <a:endParaRPr lang="en-GB" sz="1600" dirty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388"/>
              </a:spcBef>
              <a:buClr>
                <a:srgbClr val="820000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Παύση ΕΔ για μία ώρα πριν και μετά τη χορήγηση του σκευάσματος phenytoin (αντί επιληπτικό) </a:t>
            </a:r>
          </a:p>
        </p:txBody>
      </p:sp>
      <p:cxnSp>
        <p:nvCxnSpPr>
          <p:cNvPr id="57" name="Γωνιακή σύνδεση 56"/>
          <p:cNvCxnSpPr>
            <a:endCxn id="30772" idx="1"/>
          </p:cNvCxnSpPr>
          <p:nvPr/>
        </p:nvCxnSpPr>
        <p:spPr>
          <a:xfrm rot="16200000" flipH="1">
            <a:off x="5830363" y="3776040"/>
            <a:ext cx="669260" cy="453808"/>
          </a:xfrm>
          <a:prstGeom prst="bentConnector2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2" name="Text Box 52"/>
          <p:cNvSpPr txBox="1">
            <a:spLocks noChangeArrowheads="1"/>
          </p:cNvSpPr>
          <p:nvPr/>
        </p:nvSpPr>
        <p:spPr bwMode="auto">
          <a:xfrm>
            <a:off x="6391897" y="3790193"/>
            <a:ext cx="2660032" cy="1094762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Ελέγξτε τον όγκο του γαστρικού υπολείμματος κάθε 6 ώρες για 48 ώρες</a:t>
            </a:r>
          </a:p>
          <a:p>
            <a:pPr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Γαστρικό υπόλειμμα &gt; 200ml</a:t>
            </a:r>
          </a:p>
        </p:txBody>
      </p:sp>
      <p:cxnSp>
        <p:nvCxnSpPr>
          <p:cNvPr id="59" name="Ευθύγραμμο βέλος σύνδεσης 58"/>
          <p:cNvCxnSpPr>
            <a:stCxn id="30772" idx="2"/>
            <a:endCxn id="30773" idx="0"/>
          </p:cNvCxnSpPr>
          <p:nvPr/>
        </p:nvCxnSpPr>
        <p:spPr>
          <a:xfrm flipH="1">
            <a:off x="7034141" y="4884955"/>
            <a:ext cx="687772" cy="190004"/>
          </a:xfrm>
          <a:prstGeom prst="straightConnector1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ύγραμμο βέλος σύνδεσης 60"/>
          <p:cNvCxnSpPr>
            <a:stCxn id="30772" idx="2"/>
            <a:endCxn id="30767" idx="0"/>
          </p:cNvCxnSpPr>
          <p:nvPr/>
        </p:nvCxnSpPr>
        <p:spPr>
          <a:xfrm>
            <a:off x="7721913" y="4884955"/>
            <a:ext cx="710837" cy="229405"/>
          </a:xfrm>
          <a:prstGeom prst="straightConnector1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3" name="Text Box 53"/>
          <p:cNvSpPr txBox="1">
            <a:spLocks noChangeArrowheads="1"/>
          </p:cNvSpPr>
          <p:nvPr/>
        </p:nvSpPr>
        <p:spPr bwMode="auto">
          <a:xfrm>
            <a:off x="6415772" y="5074959"/>
            <a:ext cx="1236737" cy="649512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Ναι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                              δείτε διάγραμμα 3</a:t>
            </a:r>
          </a:p>
        </p:txBody>
      </p:sp>
      <p:sp>
        <p:nvSpPr>
          <p:cNvPr id="30767" name="Text Box 47"/>
          <p:cNvSpPr txBox="1">
            <a:spLocks noChangeArrowheads="1"/>
          </p:cNvSpPr>
          <p:nvPr/>
        </p:nvSpPr>
        <p:spPr bwMode="auto">
          <a:xfrm>
            <a:off x="8172400" y="5114360"/>
            <a:ext cx="520700" cy="255558"/>
          </a:xfrm>
          <a:prstGeom prst="rect">
            <a:avLst/>
          </a:prstGeom>
          <a:solidFill>
            <a:srgbClr val="E2FEE5"/>
          </a:solidFill>
          <a:ln w="9360">
            <a:solidFill>
              <a:srgbClr val="0058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Όχι</a:t>
            </a:r>
          </a:p>
        </p:txBody>
      </p:sp>
      <p:cxnSp>
        <p:nvCxnSpPr>
          <p:cNvPr id="65" name="Ευθύγραμμο βέλος σύνδεσης 64"/>
          <p:cNvCxnSpPr>
            <a:stCxn id="30767" idx="2"/>
          </p:cNvCxnSpPr>
          <p:nvPr/>
        </p:nvCxnSpPr>
        <p:spPr>
          <a:xfrm flipH="1">
            <a:off x="8172400" y="5369918"/>
            <a:ext cx="260350" cy="452766"/>
          </a:xfrm>
          <a:prstGeom prst="straightConnector1">
            <a:avLst/>
          </a:prstGeom>
          <a:ln w="25400">
            <a:solidFill>
              <a:srgbClr val="005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6391897" y="5822684"/>
            <a:ext cx="2206860" cy="1043466"/>
          </a:xfrm>
          <a:prstGeom prst="rect">
            <a:avLst/>
          </a:prstGeom>
          <a:solidFill>
            <a:srgbClr val="E2FEE5"/>
          </a:soli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Αναλογιστείτε  τη χρήση μικρού εύρους ΡΓΣ (fine bore) ΡΓΣ αφότου έχει εδραιωθεί η ΕΔ</a:t>
            </a:r>
          </a:p>
        </p:txBody>
      </p:sp>
      <p:sp>
        <p:nvSpPr>
          <p:cNvPr id="30799" name="Text Box 79"/>
          <p:cNvSpPr txBox="1">
            <a:spLocks noChangeArrowheads="1"/>
          </p:cNvSpPr>
          <p:nvPr/>
        </p:nvSpPr>
        <p:spPr bwMode="auto">
          <a:xfrm>
            <a:off x="173751" y="5644340"/>
            <a:ext cx="1985274" cy="1043466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ts val="625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Διατηρήστε τα επίπεδα Γλυκόζης από 81 mg/dL μέχρι 126 mg/dL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60000" y="147600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53964" y="639080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z="1000" smtClean="0"/>
              <a:pPr>
                <a:defRPr/>
              </a:pPr>
              <a:t>17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689764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84504"/>
            <a:ext cx="8229600" cy="1308100"/>
          </a:xfrm>
        </p:spPr>
        <p:txBody>
          <a:bodyPr anchor="t">
            <a:noAutofit/>
          </a:bodyPr>
          <a:lstStyle/>
          <a:p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Νοσοκομείο Brighton, UK</a:t>
            </a:r>
            <a:br>
              <a:rPr lang="en-GB" sz="2400" dirty="0">
                <a:ea typeface="Arial Unicode MS" pitchFamily="34" charset="-128"/>
                <a:cs typeface="Arial Unicode MS" pitchFamily="34" charset="-128"/>
              </a:rPr>
            </a:b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Πρωτόκολλο Εντερικής Διατροφής μέσω 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2400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Ρινογαστρικού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Σωλήνα 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(ΡΓΣ</a:t>
            </a:r>
            <a:r>
              <a:rPr lang="en-GB" sz="2400" dirty="0" smtClean="0"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l-GR" sz="2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200" b="0" dirty="0" smtClean="0"/>
              <a:t>(3 από 4)</a:t>
            </a:r>
            <a:endParaRPr lang="el-GR" sz="2200" dirty="0"/>
          </a:p>
        </p:txBody>
      </p:sp>
      <p:sp>
        <p:nvSpPr>
          <p:cNvPr id="30778" name="Text Box 58"/>
          <p:cNvSpPr txBox="1">
            <a:spLocks noChangeArrowheads="1"/>
          </p:cNvSpPr>
          <p:nvPr/>
        </p:nvSpPr>
        <p:spPr bwMode="auto">
          <a:xfrm>
            <a:off x="185046" y="1527546"/>
            <a:ext cx="1785937" cy="1289687"/>
          </a:xfrm>
          <a:prstGeom prst="rect">
            <a:avLst/>
          </a:prstGeom>
          <a:solidFill>
            <a:srgbClr val="FFFF9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3.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	Εκτιμήστε 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τις διαιτητικές ανάγκες του ασθενή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Ενδείκνυται εντερική διατροφή;</a:t>
            </a:r>
          </a:p>
        </p:txBody>
      </p:sp>
      <p:cxnSp>
        <p:nvCxnSpPr>
          <p:cNvPr id="6" name="Ευθύγραμμο βέλος σύνδεσης 5"/>
          <p:cNvCxnSpPr>
            <a:stCxn id="30778" idx="2"/>
            <a:endCxn id="30779" idx="0"/>
          </p:cNvCxnSpPr>
          <p:nvPr/>
        </p:nvCxnSpPr>
        <p:spPr>
          <a:xfrm flipH="1">
            <a:off x="597924" y="2817233"/>
            <a:ext cx="480091" cy="1831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9" name="Text Box 59"/>
          <p:cNvSpPr txBox="1">
            <a:spLocks noChangeArrowheads="1"/>
          </p:cNvSpPr>
          <p:nvPr/>
        </p:nvSpPr>
        <p:spPr bwMode="auto">
          <a:xfrm>
            <a:off x="291790" y="3000364"/>
            <a:ext cx="612268" cy="255558"/>
          </a:xfrm>
          <a:prstGeom prst="rect">
            <a:avLst/>
          </a:prstGeom>
          <a:solidFill>
            <a:srgbClr val="FFFF9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Ναι</a:t>
            </a:r>
          </a:p>
        </p:txBody>
      </p:sp>
      <p:cxnSp>
        <p:nvCxnSpPr>
          <p:cNvPr id="11" name="Γωνιακή σύνδεση 10"/>
          <p:cNvCxnSpPr>
            <a:stCxn id="30779" idx="3"/>
            <a:endCxn id="30780" idx="0"/>
          </p:cNvCxnSpPr>
          <p:nvPr/>
        </p:nvCxnSpPr>
        <p:spPr>
          <a:xfrm>
            <a:off x="904058" y="3128143"/>
            <a:ext cx="81434" cy="280900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0" name="Text Box 60"/>
          <p:cNvSpPr txBox="1">
            <a:spLocks noChangeArrowheads="1"/>
          </p:cNvSpPr>
          <p:nvPr/>
        </p:nvSpPr>
        <p:spPr bwMode="auto">
          <a:xfrm>
            <a:off x="0" y="3409043"/>
            <a:ext cx="1970983" cy="452535"/>
          </a:xfrm>
          <a:prstGeom prst="rect">
            <a:avLst/>
          </a:prstGeom>
          <a:solidFill>
            <a:srgbClr val="FFFF9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Ικανός να λάβει τροφή;</a:t>
            </a:r>
          </a:p>
        </p:txBody>
      </p:sp>
      <p:cxnSp>
        <p:nvCxnSpPr>
          <p:cNvPr id="8" name="Ευθύγραμμο βέλος σύνδεσης 7"/>
          <p:cNvCxnSpPr>
            <a:stCxn id="30780" idx="2"/>
          </p:cNvCxnSpPr>
          <p:nvPr/>
        </p:nvCxnSpPr>
        <p:spPr>
          <a:xfrm flipH="1">
            <a:off x="985491" y="3861578"/>
            <a:ext cx="1" cy="2829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Γωνιακή σύνδεση 9"/>
          <p:cNvCxnSpPr>
            <a:endCxn id="30782" idx="1"/>
          </p:cNvCxnSpPr>
          <p:nvPr/>
        </p:nvCxnSpPr>
        <p:spPr>
          <a:xfrm>
            <a:off x="1403648" y="3861578"/>
            <a:ext cx="602565" cy="124307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1" name="Text Box 61"/>
          <p:cNvSpPr txBox="1">
            <a:spLocks noChangeArrowheads="1"/>
          </p:cNvSpPr>
          <p:nvPr/>
        </p:nvSpPr>
        <p:spPr bwMode="auto">
          <a:xfrm>
            <a:off x="0" y="4144528"/>
            <a:ext cx="3749286" cy="846489"/>
          </a:xfrm>
          <a:prstGeom prst="rect">
            <a:avLst/>
          </a:prstGeom>
          <a:solidFill>
            <a:srgbClr val="FFFF9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Ναι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ενθαρρύνετε 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την λήψη δίαιτας και συμπληρωμάτων διατροφής (υπέρ-θερμιδικά σκευάσματα. Ξεκινήστε διάγραμμα διατροφής.</a:t>
            </a:r>
          </a:p>
        </p:txBody>
      </p:sp>
      <p:sp>
        <p:nvSpPr>
          <p:cNvPr id="30782" name="Text Box 62"/>
          <p:cNvSpPr txBox="1">
            <a:spLocks noChangeArrowheads="1"/>
          </p:cNvSpPr>
          <p:nvPr/>
        </p:nvSpPr>
        <p:spPr bwMode="auto">
          <a:xfrm>
            <a:off x="2006213" y="3858106"/>
            <a:ext cx="547430" cy="255558"/>
          </a:xfrm>
          <a:prstGeom prst="rect">
            <a:avLst/>
          </a:prstGeom>
          <a:solidFill>
            <a:srgbClr val="FFFF9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Όχι</a:t>
            </a:r>
          </a:p>
        </p:txBody>
      </p:sp>
      <p:cxnSp>
        <p:nvCxnSpPr>
          <p:cNvPr id="12" name="Γωνιακή σύνδεση 11"/>
          <p:cNvCxnSpPr>
            <a:stCxn id="30782" idx="0"/>
            <a:endCxn id="30783" idx="1"/>
          </p:cNvCxnSpPr>
          <p:nvPr/>
        </p:nvCxnSpPr>
        <p:spPr>
          <a:xfrm rot="5400000" flipH="1" flipV="1">
            <a:off x="1483741" y="2887049"/>
            <a:ext cx="1767244" cy="174870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3" name="Text Box 63"/>
          <p:cNvSpPr txBox="1">
            <a:spLocks noChangeArrowheads="1"/>
          </p:cNvSpPr>
          <p:nvPr/>
        </p:nvSpPr>
        <p:spPr bwMode="auto">
          <a:xfrm>
            <a:off x="2454798" y="1517833"/>
            <a:ext cx="2767792" cy="1146058"/>
          </a:xfrm>
          <a:prstGeom prst="rect">
            <a:avLst/>
          </a:prstGeom>
          <a:solidFill>
            <a:srgbClr val="FFFF9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Έναρξη Εντερικής διατροφής (ΕΔ)</a:t>
            </a:r>
            <a:r>
              <a:rPr lang="ar-SA" sz="1600" dirty="0">
                <a:solidFill>
                  <a:srgbClr val="000000"/>
                </a:solidFill>
                <a:latin typeface="+mn-lt"/>
              </a:rPr>
              <a:t>‏</a:t>
            </a:r>
            <a:endParaRPr lang="en-GB" sz="1600" dirty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30ml / ώρα</a:t>
            </a:r>
          </a:p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Ελέγξτε το γαστρικό υπόλειμμα μετά από 4 ώρες</a:t>
            </a:r>
          </a:p>
        </p:txBody>
      </p:sp>
      <p:cxnSp>
        <p:nvCxnSpPr>
          <p:cNvPr id="16" name="Γωνιακή σύνδεση 15"/>
          <p:cNvCxnSpPr>
            <a:stCxn id="30783" idx="3"/>
            <a:endCxn id="30784" idx="3"/>
          </p:cNvCxnSpPr>
          <p:nvPr/>
        </p:nvCxnSpPr>
        <p:spPr>
          <a:xfrm flipH="1">
            <a:off x="5123745" y="2090862"/>
            <a:ext cx="98845" cy="854150"/>
          </a:xfrm>
          <a:prstGeom prst="bentConnector3">
            <a:avLst>
              <a:gd name="adj1" fmla="val -12682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4" name="Text Box 64"/>
          <p:cNvSpPr txBox="1">
            <a:spLocks noChangeArrowheads="1"/>
          </p:cNvSpPr>
          <p:nvPr/>
        </p:nvSpPr>
        <p:spPr bwMode="auto">
          <a:xfrm>
            <a:off x="2553643" y="2817233"/>
            <a:ext cx="2570102" cy="255558"/>
          </a:xfrm>
          <a:prstGeom prst="rect">
            <a:avLst/>
          </a:prstGeom>
          <a:solidFill>
            <a:srgbClr val="FFFF9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Γαστρικό υπόλειμμα &gt; 200ml</a:t>
            </a:r>
          </a:p>
        </p:txBody>
      </p:sp>
      <p:cxnSp>
        <p:nvCxnSpPr>
          <p:cNvPr id="18" name="Ευθύγραμμο βέλος σύνδεσης 17"/>
          <p:cNvCxnSpPr>
            <a:stCxn id="30784" idx="2"/>
            <a:endCxn id="30786" idx="0"/>
          </p:cNvCxnSpPr>
          <p:nvPr/>
        </p:nvCxnSpPr>
        <p:spPr>
          <a:xfrm flipH="1">
            <a:off x="3626178" y="3072791"/>
            <a:ext cx="212516" cy="2217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>
            <a:endCxn id="30785" idx="0"/>
          </p:cNvCxnSpPr>
          <p:nvPr/>
        </p:nvCxnSpPr>
        <p:spPr>
          <a:xfrm>
            <a:off x="4499992" y="3072791"/>
            <a:ext cx="371725" cy="4347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6" name="Text Box 66"/>
          <p:cNvSpPr txBox="1">
            <a:spLocks noChangeArrowheads="1"/>
          </p:cNvSpPr>
          <p:nvPr/>
        </p:nvSpPr>
        <p:spPr bwMode="auto">
          <a:xfrm>
            <a:off x="2987824" y="3294546"/>
            <a:ext cx="1276707" cy="797244"/>
          </a:xfrm>
          <a:prstGeom prst="rect">
            <a:avLst/>
          </a:prstGeom>
          <a:solidFill>
            <a:srgbClr val="FFFF9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Όχι                                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δείτε το διάγραμμα 2</a:t>
            </a:r>
          </a:p>
        </p:txBody>
      </p:sp>
      <p:sp>
        <p:nvSpPr>
          <p:cNvPr id="30785" name="Text Box 65"/>
          <p:cNvSpPr txBox="1">
            <a:spLocks noChangeArrowheads="1"/>
          </p:cNvSpPr>
          <p:nvPr/>
        </p:nvSpPr>
        <p:spPr bwMode="auto">
          <a:xfrm>
            <a:off x="4619689" y="3507531"/>
            <a:ext cx="504056" cy="255558"/>
          </a:xfrm>
          <a:prstGeom prst="rect">
            <a:avLst/>
          </a:prstGeom>
          <a:solidFill>
            <a:srgbClr val="FFFF9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Ναι</a:t>
            </a:r>
          </a:p>
        </p:txBody>
      </p:sp>
      <p:cxnSp>
        <p:nvCxnSpPr>
          <p:cNvPr id="22" name="Γωνιακή σύνδεση 21"/>
          <p:cNvCxnSpPr/>
          <p:nvPr/>
        </p:nvCxnSpPr>
        <p:spPr>
          <a:xfrm flipV="1">
            <a:off x="5115952" y="2164895"/>
            <a:ext cx="566896" cy="1470415"/>
          </a:xfrm>
          <a:prstGeom prst="bentConnector3">
            <a:avLst>
              <a:gd name="adj1" fmla="val 6561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7" name="Text Box 67"/>
          <p:cNvSpPr txBox="1">
            <a:spLocks noChangeArrowheads="1"/>
          </p:cNvSpPr>
          <p:nvPr/>
        </p:nvSpPr>
        <p:spPr bwMode="auto">
          <a:xfrm>
            <a:off x="5690641" y="1493377"/>
            <a:ext cx="2664296" cy="1343035"/>
          </a:xfrm>
          <a:prstGeom prst="rect">
            <a:avLst/>
          </a:prstGeom>
          <a:solidFill>
            <a:srgbClr val="FFFF9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Επιστρέψτε μέχρι 200ml γαστρικού υπολείμματος και διατηρήστε την ίδια ροή</a:t>
            </a:r>
          </a:p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Ελέγξτε το γαστρικό υπόλειμμα μετά από 4 ώρες</a:t>
            </a:r>
          </a:p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Γαστρικό υπόλειμμα &gt; 200ml;</a:t>
            </a:r>
          </a:p>
        </p:txBody>
      </p:sp>
      <p:cxnSp>
        <p:nvCxnSpPr>
          <p:cNvPr id="27" name="Γωνιακή σύνδεση 26"/>
          <p:cNvCxnSpPr>
            <a:endCxn id="30790" idx="0"/>
          </p:cNvCxnSpPr>
          <p:nvPr/>
        </p:nvCxnSpPr>
        <p:spPr>
          <a:xfrm>
            <a:off x="8354937" y="1629741"/>
            <a:ext cx="394532" cy="136365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Γωνιακή σύνδεση 28"/>
          <p:cNvCxnSpPr/>
          <p:nvPr/>
        </p:nvCxnSpPr>
        <p:spPr>
          <a:xfrm rot="16200000" flipH="1">
            <a:off x="8351915" y="2711657"/>
            <a:ext cx="255558" cy="249511"/>
          </a:xfrm>
          <a:prstGeom prst="bentConnector3">
            <a:avLst>
              <a:gd name="adj1" fmla="val -13483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0" name="Text Box 70"/>
          <p:cNvSpPr txBox="1">
            <a:spLocks noChangeArrowheads="1"/>
          </p:cNvSpPr>
          <p:nvPr/>
        </p:nvSpPr>
        <p:spPr bwMode="auto">
          <a:xfrm>
            <a:off x="8354937" y="1766106"/>
            <a:ext cx="789063" cy="846489"/>
          </a:xfrm>
          <a:prstGeom prst="rect">
            <a:avLst/>
          </a:prstGeom>
          <a:solidFill>
            <a:srgbClr val="FFFF9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Όχι                                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δείτε το διάγραμμα 2</a:t>
            </a:r>
          </a:p>
        </p:txBody>
      </p:sp>
      <p:sp>
        <p:nvSpPr>
          <p:cNvPr id="30788" name="Text Box 68"/>
          <p:cNvSpPr txBox="1">
            <a:spLocks noChangeArrowheads="1"/>
          </p:cNvSpPr>
          <p:nvPr/>
        </p:nvSpPr>
        <p:spPr bwMode="auto">
          <a:xfrm>
            <a:off x="5690641" y="2974131"/>
            <a:ext cx="3425984" cy="1987314"/>
          </a:xfrm>
          <a:prstGeom prst="rect">
            <a:avLst/>
          </a:prstGeom>
          <a:solidFill>
            <a:srgbClr val="FFFF9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Ναι</a:t>
            </a:r>
            <a:r>
              <a:rPr lang="el-GR" sz="1600" b="1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1600" b="1" dirty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Επιστρέψτε μέχρι 200ml γαστρικού υπολείμματος</a:t>
            </a:r>
          </a:p>
          <a:p>
            <a:pPr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Μειώστε τη ροή της ΕΔ κατά 30mls (ελάχιστη ροή 10ml /ώρα</a:t>
            </a:r>
          </a:p>
          <a:p>
            <a:pPr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Επανελέγξτε σε 4 ώρες.</a:t>
            </a:r>
          </a:p>
          <a:p>
            <a:pPr eaLnBrk="1" hangingPunct="1"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Γαστρικό υπόλειμμα &gt; 200ml</a:t>
            </a:r>
          </a:p>
        </p:txBody>
      </p:sp>
      <p:cxnSp>
        <p:nvCxnSpPr>
          <p:cNvPr id="34" name="Ευθύγραμμο βέλος σύνδεσης 33"/>
          <p:cNvCxnSpPr>
            <a:stCxn id="30788" idx="1"/>
          </p:cNvCxnSpPr>
          <p:nvPr/>
        </p:nvCxnSpPr>
        <p:spPr>
          <a:xfrm flipH="1">
            <a:off x="4067944" y="3967788"/>
            <a:ext cx="1622697" cy="10679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9" name="Text Box 69"/>
          <p:cNvSpPr txBox="1">
            <a:spLocks noChangeArrowheads="1"/>
          </p:cNvSpPr>
          <p:nvPr/>
        </p:nvSpPr>
        <p:spPr bwMode="auto">
          <a:xfrm>
            <a:off x="1" y="5067738"/>
            <a:ext cx="4067944" cy="1736989"/>
          </a:xfrm>
          <a:prstGeom prst="rect">
            <a:avLst/>
          </a:prstGeom>
          <a:solidFill>
            <a:srgbClr val="FFFF9B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Ναι</a:t>
            </a:r>
            <a:r>
              <a:rPr lang="el-GR" sz="1600" b="1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α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πορρίψατε 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το γαστρικό υπόλειμμα</a:t>
            </a:r>
          </a:p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Μειώστε τη ροή στην ελάχιστη δόση: 10ml/ώρα</a:t>
            </a:r>
          </a:p>
          <a:p>
            <a:pPr eaLnBrk="1" hangingPunct="1">
              <a:spcBef>
                <a:spcPts val="388"/>
              </a:spcBef>
              <a:buClr>
                <a:srgbClr val="FF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Εάν δεν υπάρχει βελτίωση σε 24 ώρες επανεξετάστε τη φαρμακευτική αγωγή: οπιώδη αναλγητικά, καταστολή / μυοχαλαρωτικά / 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δυσκοιλιότητα</a:t>
            </a:r>
            <a:endParaRPr lang="en-GB" sz="1600" dirty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067944" y="5035725"/>
            <a:ext cx="5048681" cy="1774845"/>
          </a:xfrm>
          <a:prstGeom prst="rect">
            <a:avLst/>
          </a:prstGeom>
          <a:solidFill>
            <a:srgbClr val="FFFF9B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463"/>
              </a:spcBef>
              <a:buClr>
                <a:srgbClr val="FF0000"/>
              </a:buClr>
              <a:buSzPct val="100000"/>
            </a:pPr>
            <a:r>
              <a:rPr lang="en-GB" sz="1600" b="1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Έναρξη προ-κινητικών φαρμάκων</a:t>
            </a:r>
          </a:p>
          <a:p>
            <a:pPr lvl="0">
              <a:spcBef>
                <a:spcPts val="388"/>
              </a:spcBef>
              <a:buClr>
                <a:srgbClr val="FF0000"/>
              </a:buClr>
              <a:buSzPct val="100000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sz="1600" baseline="300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η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 επιλογή: metoclopramide (Primperan) 10mgs TDS για 24 ώρες</a:t>
            </a:r>
          </a:p>
          <a:p>
            <a:pPr lvl="0">
              <a:spcBef>
                <a:spcPts val="388"/>
              </a:spcBef>
              <a:buClr>
                <a:srgbClr val="FF0000"/>
              </a:buClr>
              <a:buSzPct val="100000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1600" baseline="300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η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 επιλογή: Ερυθρομυκίνη </a:t>
            </a:r>
            <a:r>
              <a:rPr lang="en-GB" sz="1600" b="1" dirty="0">
                <a:solidFill>
                  <a:srgbClr val="82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250mgs IV QDs (4 δόσεις μόνο)</a:t>
            </a:r>
            <a:r>
              <a:rPr lang="ar-SA" sz="1600" b="1" dirty="0">
                <a:solidFill>
                  <a:srgbClr val="820000"/>
                </a:solidFill>
                <a:latin typeface="+mn-lt"/>
              </a:rPr>
              <a:t>‏</a:t>
            </a:r>
            <a:endParaRPr lang="en-GB" sz="1600" b="1" dirty="0">
              <a:solidFill>
                <a:srgbClr val="82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ts val="388"/>
              </a:spcBef>
              <a:buClr>
                <a:srgbClr val="FF0000"/>
              </a:buClr>
              <a:buSzPct val="100000"/>
            </a:pPr>
            <a:r>
              <a:rPr lang="en-GB" sz="1600" b="1" dirty="0">
                <a:solidFill>
                  <a:srgbClr val="82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Αναλογιστείτε: Ρινονηστιδικός σωλήνας (NJ)</a:t>
            </a:r>
            <a:r>
              <a:rPr lang="ar-SA" sz="1600" b="1" dirty="0">
                <a:solidFill>
                  <a:srgbClr val="820000"/>
                </a:solidFill>
                <a:latin typeface="+mn-lt"/>
              </a:rPr>
              <a:t>‏</a:t>
            </a:r>
            <a:endParaRPr lang="en-GB" sz="1600" b="1" dirty="0">
              <a:solidFill>
                <a:srgbClr val="82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ts val="388"/>
              </a:spcBef>
              <a:buClr>
                <a:srgbClr val="FF0000"/>
              </a:buClr>
              <a:buSzPct val="100000"/>
            </a:pPr>
            <a:r>
              <a:rPr lang="en-GB" sz="1600" b="1" dirty="0">
                <a:solidFill>
                  <a:srgbClr val="82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Αναλογιστείτε : Ολική Παρεντερική σίτιση/glutamine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9532" y="1368000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83025" y="644928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5055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Χειρουργική Νοσηλευτική Ι (Ε)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/>
              <a:t>Γ’ Εξάμηνο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l-GR" sz="2800" dirty="0"/>
              <a:t>Τμήμα Νοσηλευτικής, ΤΕΙ Αθήνας 2013</a:t>
            </a:r>
            <a:br>
              <a:rPr lang="el-GR" sz="2800" dirty="0"/>
            </a:br>
            <a:r>
              <a:rPr lang="el-GR" sz="2800" dirty="0"/>
              <a:t>Το Εργαστήριο Διδάσκεται Σε Ομάδες 20 Ατόμων Από Τους Εξής Καθηγητές:</a:t>
            </a:r>
          </a:p>
          <a:p>
            <a:pPr marL="0" indent="0">
              <a:buNone/>
              <a:defRPr/>
            </a:pPr>
            <a:endParaRPr lang="el-GR" sz="2800" dirty="0" smtClean="0"/>
          </a:p>
          <a:p>
            <a:pPr marL="0" indent="0">
              <a:buNone/>
              <a:defRPr/>
            </a:pPr>
            <a:r>
              <a:rPr lang="el-GR" sz="2800" dirty="0" smtClean="0"/>
              <a:t>Μ</a:t>
            </a:r>
            <a:r>
              <a:rPr lang="el-GR" sz="2800" dirty="0"/>
              <a:t>. </a:t>
            </a:r>
            <a:r>
              <a:rPr lang="el-GR" sz="2800" dirty="0" smtClean="0"/>
              <a:t>Μπουζίκα, </a:t>
            </a:r>
            <a:r>
              <a:rPr lang="el-GR" sz="2800" dirty="0"/>
              <a:t>Χ. </a:t>
            </a:r>
            <a:r>
              <a:rPr lang="el-GR" sz="2800" dirty="0" smtClean="0"/>
              <a:t>Τσίου, </a:t>
            </a:r>
            <a:r>
              <a:rPr lang="el-GR" sz="2800" dirty="0"/>
              <a:t>Β. </a:t>
            </a:r>
            <a:r>
              <a:rPr lang="el-GR" sz="2800" dirty="0" smtClean="0"/>
              <a:t>Κουτσοπούλου, </a:t>
            </a:r>
            <a:r>
              <a:rPr lang="el-GR" sz="2800" dirty="0"/>
              <a:t>Ο. </a:t>
            </a:r>
            <a:r>
              <a:rPr lang="el-GR" sz="2800" dirty="0" smtClean="0"/>
              <a:t>Γκοβίνα, </a:t>
            </a:r>
            <a:r>
              <a:rPr lang="el-GR" sz="2800" dirty="0"/>
              <a:t>Σ. </a:t>
            </a:r>
            <a:r>
              <a:rPr lang="el-GR" sz="2800" dirty="0" smtClean="0"/>
              <a:t>Παρισσόπουλο, </a:t>
            </a:r>
            <a:r>
              <a:rPr lang="el-GR" sz="2800" dirty="0"/>
              <a:t>Θ. </a:t>
            </a:r>
            <a:r>
              <a:rPr lang="el-GR" sz="2800" dirty="0" smtClean="0"/>
              <a:t>Στρουμπούκη, </a:t>
            </a:r>
            <a:r>
              <a:rPr lang="el-GR" sz="2800" dirty="0"/>
              <a:t>Γ. </a:t>
            </a:r>
            <a:r>
              <a:rPr lang="el-GR" sz="2800" dirty="0" smtClean="0"/>
              <a:t>Τούλια, </a:t>
            </a:r>
            <a:r>
              <a:rPr lang="el-GR" sz="2800" dirty="0"/>
              <a:t>Θ. </a:t>
            </a:r>
            <a:r>
              <a:rPr lang="el-GR" sz="2800" dirty="0" smtClean="0"/>
              <a:t>Κατσούλα</a:t>
            </a:r>
            <a:endParaRPr lang="en-US" sz="2800" dirty="0"/>
          </a:p>
          <a:p>
            <a:pPr>
              <a:defRPr/>
            </a:pPr>
            <a:endParaRPr lang="el-GR" sz="2800" dirty="0"/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32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9679"/>
            <a:ext cx="8229600" cy="1187073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ea typeface="Arial Unicode MS" pitchFamily="34" charset="-128"/>
                <a:cs typeface="Arial Unicode MS" pitchFamily="34" charset="-128"/>
              </a:rPr>
              <a:t>Νοσοκομείο Brighton, UK</a:t>
            </a:r>
            <a:br>
              <a:rPr lang="en-GB" sz="2700" dirty="0">
                <a:ea typeface="Arial Unicode MS" pitchFamily="34" charset="-128"/>
                <a:cs typeface="Arial Unicode MS" pitchFamily="34" charset="-128"/>
              </a:rPr>
            </a:br>
            <a:r>
              <a:rPr lang="en-GB" sz="2700" dirty="0">
                <a:ea typeface="Arial Unicode MS" pitchFamily="34" charset="-128"/>
                <a:cs typeface="Arial Unicode MS" pitchFamily="34" charset="-128"/>
              </a:rPr>
              <a:t>Πρωτόκολλο Εντερικής Διατροφής </a:t>
            </a:r>
            <a:r>
              <a:rPr lang="en-GB" sz="2700" dirty="0" smtClean="0">
                <a:ea typeface="Arial Unicode MS" pitchFamily="34" charset="-128"/>
                <a:cs typeface="Arial Unicode MS" pitchFamily="34" charset="-128"/>
              </a:rPr>
              <a:t>μέσω</a:t>
            </a:r>
            <a:r>
              <a:rPr lang="el-GR" sz="2700" dirty="0" smtClean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2700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en-GB" sz="2700" dirty="0" smtClean="0">
                <a:ea typeface="Arial Unicode MS" pitchFamily="34" charset="-128"/>
                <a:cs typeface="Arial Unicode MS" pitchFamily="34" charset="-128"/>
              </a:rPr>
              <a:t>Ρινογαστρικού </a:t>
            </a:r>
            <a:r>
              <a:rPr lang="en-GB" sz="2700" dirty="0">
                <a:ea typeface="Arial Unicode MS" pitchFamily="34" charset="-128"/>
                <a:cs typeface="Arial Unicode MS" pitchFamily="34" charset="-128"/>
              </a:rPr>
              <a:t>Σωλήνα (ΡΓΣ)</a:t>
            </a:r>
            <a:r>
              <a:rPr lang="ar-SA" sz="3200" dirty="0"/>
              <a:t>‏</a:t>
            </a:r>
            <a:r>
              <a:rPr lang="el-GR" sz="3200" dirty="0"/>
              <a:t> </a:t>
            </a:r>
            <a:r>
              <a:rPr lang="el-GR" sz="2400" b="0" dirty="0" smtClean="0"/>
              <a:t>(</a:t>
            </a:r>
            <a:r>
              <a:rPr lang="en-US" sz="2400" b="0" dirty="0" smtClean="0"/>
              <a:t>4</a:t>
            </a:r>
            <a:r>
              <a:rPr lang="el-GR" sz="2400" b="0" dirty="0" smtClean="0"/>
              <a:t> </a:t>
            </a:r>
            <a:r>
              <a:rPr lang="el-GR" sz="2400" b="0" dirty="0"/>
              <a:t>από 4)</a:t>
            </a:r>
            <a:endParaRPr lang="el-GR" sz="2400" dirty="0"/>
          </a:p>
        </p:txBody>
      </p:sp>
      <p:sp>
        <p:nvSpPr>
          <p:cNvPr id="30791" name="Text Box 71"/>
          <p:cNvSpPr txBox="1">
            <a:spLocks noChangeArrowheads="1"/>
          </p:cNvSpPr>
          <p:nvPr/>
        </p:nvSpPr>
        <p:spPr bwMode="auto">
          <a:xfrm>
            <a:off x="737237" y="1319919"/>
            <a:ext cx="1785937" cy="1289687"/>
          </a:xfrm>
          <a:prstGeom prst="rect">
            <a:avLst/>
          </a:prstGeom>
          <a:solidFill>
            <a:srgbClr val="FFE5FF"/>
          </a:solidFill>
          <a:ln w="9360">
            <a:solidFill>
              <a:srgbClr val="820000"/>
            </a:solidFill>
            <a:miter lim="800000"/>
            <a:headEnd/>
            <a:tailEnd/>
          </a:ln>
        </p:spPr>
        <p:txBody>
          <a:bodyPr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Εκτιμήστε τις διαιτητικές ανάγκες του ασθενή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Ενδείκνυται εντερική διατροφή;</a:t>
            </a:r>
          </a:p>
        </p:txBody>
      </p:sp>
      <p:cxnSp>
        <p:nvCxnSpPr>
          <p:cNvPr id="5" name="Ευθύγραμμο βέλος σύνδεσης 4"/>
          <p:cNvCxnSpPr>
            <a:stCxn id="30791" idx="2"/>
            <a:endCxn id="30792" idx="0"/>
          </p:cNvCxnSpPr>
          <p:nvPr/>
        </p:nvCxnSpPr>
        <p:spPr>
          <a:xfrm flipH="1">
            <a:off x="763389" y="2609606"/>
            <a:ext cx="866817" cy="316262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>
            <a:stCxn id="30791" idx="2"/>
            <a:endCxn id="30793" idx="0"/>
          </p:cNvCxnSpPr>
          <p:nvPr/>
        </p:nvCxnSpPr>
        <p:spPr>
          <a:xfrm>
            <a:off x="1630206" y="2609606"/>
            <a:ext cx="739151" cy="217773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2" name="Text Box 72"/>
          <p:cNvSpPr txBox="1">
            <a:spLocks noChangeArrowheads="1"/>
          </p:cNvSpPr>
          <p:nvPr/>
        </p:nvSpPr>
        <p:spPr bwMode="auto">
          <a:xfrm>
            <a:off x="51122" y="2925868"/>
            <a:ext cx="1424534" cy="649512"/>
          </a:xfrm>
          <a:prstGeom prst="rect">
            <a:avLst/>
          </a:prstGeom>
          <a:solidFill>
            <a:srgbClr val="FFE5FF"/>
          </a:solidFill>
          <a:ln w="9360">
            <a:solidFill>
              <a:srgbClr val="82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Η Εντερική Διατροφή αντενδείκνυται</a:t>
            </a:r>
          </a:p>
        </p:txBody>
      </p:sp>
      <p:sp>
        <p:nvSpPr>
          <p:cNvPr id="30793" name="Text Box 73"/>
          <p:cNvSpPr txBox="1">
            <a:spLocks noChangeArrowheads="1"/>
          </p:cNvSpPr>
          <p:nvPr/>
        </p:nvSpPr>
        <p:spPr bwMode="auto">
          <a:xfrm>
            <a:off x="1721966" y="2827379"/>
            <a:ext cx="1294781" cy="846489"/>
          </a:xfrm>
          <a:prstGeom prst="rect">
            <a:avLst/>
          </a:prstGeom>
          <a:solidFill>
            <a:srgbClr val="FFE5FF"/>
          </a:solidFill>
          <a:ln w="9360">
            <a:solidFill>
              <a:srgbClr val="82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Αδύνατη η εδραίωση Εντερικής διατροφής</a:t>
            </a:r>
          </a:p>
        </p:txBody>
      </p:sp>
      <p:cxnSp>
        <p:nvCxnSpPr>
          <p:cNvPr id="9" name="Ευθύγραμμο βέλος σύνδεσης 8"/>
          <p:cNvCxnSpPr>
            <a:stCxn id="30792" idx="2"/>
            <a:endCxn id="30794" idx="0"/>
          </p:cNvCxnSpPr>
          <p:nvPr/>
        </p:nvCxnSpPr>
        <p:spPr>
          <a:xfrm>
            <a:off x="763389" y="3575380"/>
            <a:ext cx="1613" cy="405059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>
            <a:stCxn id="30793" idx="2"/>
            <a:endCxn id="30795" idx="0"/>
          </p:cNvCxnSpPr>
          <p:nvPr/>
        </p:nvCxnSpPr>
        <p:spPr>
          <a:xfrm>
            <a:off x="2369357" y="3673868"/>
            <a:ext cx="0" cy="306571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4" name="Text Box 74"/>
          <p:cNvSpPr txBox="1">
            <a:spLocks noChangeArrowheads="1"/>
          </p:cNvSpPr>
          <p:nvPr/>
        </p:nvSpPr>
        <p:spPr bwMode="auto">
          <a:xfrm>
            <a:off x="514310" y="3980439"/>
            <a:ext cx="501384" cy="255558"/>
          </a:xfrm>
          <a:prstGeom prst="rect">
            <a:avLst/>
          </a:prstGeom>
          <a:solidFill>
            <a:srgbClr val="FFE5FF"/>
          </a:solidFill>
          <a:ln w="9360">
            <a:solidFill>
              <a:srgbClr val="82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Ναι</a:t>
            </a:r>
          </a:p>
        </p:txBody>
      </p:sp>
      <p:sp>
        <p:nvSpPr>
          <p:cNvPr id="30795" name="Text Box 75"/>
          <p:cNvSpPr txBox="1">
            <a:spLocks noChangeArrowheads="1"/>
          </p:cNvSpPr>
          <p:nvPr/>
        </p:nvSpPr>
        <p:spPr bwMode="auto">
          <a:xfrm>
            <a:off x="2144155" y="3980439"/>
            <a:ext cx="450403" cy="255558"/>
          </a:xfrm>
          <a:prstGeom prst="rect">
            <a:avLst/>
          </a:prstGeom>
          <a:solidFill>
            <a:srgbClr val="FFE5FF"/>
          </a:solidFill>
          <a:ln w="9360">
            <a:solidFill>
              <a:srgbClr val="82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Ναι</a:t>
            </a:r>
          </a:p>
        </p:txBody>
      </p:sp>
      <p:cxnSp>
        <p:nvCxnSpPr>
          <p:cNvPr id="20" name="Ευθύγραμμο βέλος σύνδεσης 19"/>
          <p:cNvCxnSpPr>
            <a:stCxn id="30794" idx="2"/>
          </p:cNvCxnSpPr>
          <p:nvPr/>
        </p:nvCxnSpPr>
        <p:spPr>
          <a:xfrm>
            <a:off x="765002" y="4235997"/>
            <a:ext cx="0" cy="345131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30795" idx="2"/>
          </p:cNvCxnSpPr>
          <p:nvPr/>
        </p:nvCxnSpPr>
        <p:spPr>
          <a:xfrm flipH="1">
            <a:off x="2369356" y="4235997"/>
            <a:ext cx="1" cy="345131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6" name="Text Box 76"/>
          <p:cNvSpPr txBox="1">
            <a:spLocks noChangeArrowheads="1"/>
          </p:cNvSpPr>
          <p:nvPr/>
        </p:nvSpPr>
        <p:spPr bwMode="auto">
          <a:xfrm>
            <a:off x="39733" y="4581128"/>
            <a:ext cx="3180944" cy="1094762"/>
          </a:xfrm>
          <a:prstGeom prst="rect">
            <a:avLst/>
          </a:prstGeom>
          <a:solidFill>
            <a:srgbClr val="FFE5FF"/>
          </a:solidFill>
          <a:ln w="9360">
            <a:solidFill>
              <a:srgbClr val="82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Έναρξη Ολικής Παρεντερικής διατροφής μέσω κεντρικού φλεβικού καθετήρα με ροή : 1ml/kg/ώρα</a:t>
            </a:r>
          </a:p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Γλουταμίνη 6ml/ώρα</a:t>
            </a:r>
          </a:p>
        </p:txBody>
      </p:sp>
      <p:cxnSp>
        <p:nvCxnSpPr>
          <p:cNvPr id="24" name="Ευθύγραμμο βέλος σύνδεσης 23"/>
          <p:cNvCxnSpPr>
            <a:stCxn id="30796" idx="2"/>
            <a:endCxn id="30797" idx="0"/>
          </p:cNvCxnSpPr>
          <p:nvPr/>
        </p:nvCxnSpPr>
        <p:spPr>
          <a:xfrm>
            <a:off x="1630205" y="5675890"/>
            <a:ext cx="0" cy="477054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7" name="Text Box 77"/>
          <p:cNvSpPr txBox="1">
            <a:spLocks noChangeArrowheads="1"/>
          </p:cNvSpPr>
          <p:nvPr/>
        </p:nvSpPr>
        <p:spPr bwMode="auto">
          <a:xfrm>
            <a:off x="97280" y="6152944"/>
            <a:ext cx="3065850" cy="457408"/>
          </a:xfrm>
          <a:prstGeom prst="rect">
            <a:avLst/>
          </a:prstGeom>
          <a:solidFill>
            <a:srgbClr val="FFE5FF"/>
          </a:solidFill>
          <a:ln w="9360">
            <a:solidFill>
              <a:srgbClr val="820000"/>
            </a:solidFill>
            <a:miter lim="800000"/>
            <a:headEnd/>
            <a:tailEnd/>
          </a:ln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Εάν δεν υπάρχει αντένδειξη, διατηρήστε ΕΔ σε ροή 10ml/ώρα</a:t>
            </a:r>
          </a:p>
        </p:txBody>
      </p:sp>
      <p:cxnSp>
        <p:nvCxnSpPr>
          <p:cNvPr id="26" name="Γωνιακή σύνδεση 25"/>
          <p:cNvCxnSpPr>
            <a:stCxn id="30797" idx="3"/>
            <a:endCxn id="30798" idx="1"/>
          </p:cNvCxnSpPr>
          <p:nvPr/>
        </p:nvCxnSpPr>
        <p:spPr>
          <a:xfrm flipV="1">
            <a:off x="3163130" y="5128509"/>
            <a:ext cx="387462" cy="1253139"/>
          </a:xfrm>
          <a:prstGeom prst="bentConnector3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8" name="Text Box 78"/>
          <p:cNvSpPr txBox="1">
            <a:spLocks noChangeArrowheads="1"/>
          </p:cNvSpPr>
          <p:nvPr/>
        </p:nvSpPr>
        <p:spPr bwMode="auto">
          <a:xfrm>
            <a:off x="3550592" y="3472106"/>
            <a:ext cx="1741488" cy="3312805"/>
          </a:xfrm>
          <a:prstGeom prst="rect">
            <a:avLst/>
          </a:prstGeom>
          <a:solidFill>
            <a:srgbClr val="FFE5FF"/>
          </a:solidFill>
          <a:ln w="9360">
            <a:solidFill>
              <a:srgbClr val="820000"/>
            </a:solidFill>
            <a:miter lim="800000"/>
            <a:headEnd/>
            <a:tailEnd/>
          </a:ln>
        </p:spPr>
        <p:txBody>
          <a:bodyPr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Ελέγξτε για βελτίωση απορρόφησης της ΕΔ κάθε 24 ώρες</a:t>
            </a:r>
          </a:p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Σε περίπτωση  βελτίωσης μειώστε σταδιακά την παρεντερική διατροφή και παράλληλα αυξήστε την ΕΔ.</a:t>
            </a:r>
          </a:p>
          <a:p>
            <a:pPr eaLnBrk="1" hangingPunct="1">
              <a:lnSpc>
                <a:spcPct val="80000"/>
              </a:lnSpc>
              <a:spcBef>
                <a:spcPts val="388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Σταματήστε την παρεντερική διατροφή αφότου εδραιωθεί η ΕΔ (επιθυμητή δόση)</a:t>
            </a:r>
            <a:r>
              <a:rPr lang="ar-SA" sz="1600" dirty="0">
                <a:solidFill>
                  <a:srgbClr val="000000"/>
                </a:solidFill>
                <a:latin typeface="+mn-lt"/>
              </a:rPr>
              <a:t>‏</a:t>
            </a:r>
            <a:endParaRPr lang="en-GB" sz="1600" dirty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00" name="Text Box 80"/>
          <p:cNvSpPr txBox="1">
            <a:spLocks noChangeArrowheads="1"/>
          </p:cNvSpPr>
          <p:nvPr/>
        </p:nvSpPr>
        <p:spPr bwMode="auto">
          <a:xfrm>
            <a:off x="5436096" y="1353434"/>
            <a:ext cx="3707904" cy="547544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5782" tIns="29007" rIns="55782" bIns="29007">
            <a:spAutoFit/>
          </a:bodyPr>
          <a:lstStyle>
            <a:lvl1pPr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277813" eaLnBrk="0" hangingPunct="0"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277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6738" algn="l"/>
                <a:tab pos="1133475" algn="l"/>
                <a:tab pos="1700213" algn="l"/>
                <a:tab pos="2266950" algn="l"/>
                <a:tab pos="2833688" algn="l"/>
                <a:tab pos="3400425" algn="l"/>
                <a:tab pos="3967163" algn="l"/>
                <a:tab pos="4533900" algn="l"/>
                <a:tab pos="5100638" algn="l"/>
                <a:tab pos="5667375" algn="l"/>
                <a:tab pos="6234113" algn="l"/>
              </a:tabLs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References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Briggs, D. 1996. Nasogastric practise in intensive carte units: A study. Nursing Standard 10 (49): 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42-45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                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Elias M Stroud. 2004. 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Nut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rtion 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in acute care. Journal of Clinical Medicine 45: 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405-407</a:t>
            </a:r>
            <a:endParaRPr lang="en-GB" sz="1600" dirty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Griffiths, R. D. 2003. 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Nutrition 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support in critically ill septic patients. Current Opinion in Clinical 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Nutrition 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and Metabolic Care. 6:203-210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             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Heyland, D. K. et al. 2003. 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Canadian 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clinical guidelines for nutrition support in mechanically ventilated, 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critically 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ill adult patients. Journal of Parentral and Enteral Nutrition 27 (5): 355-373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     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Riley, M. 2002. Establishing nutritional guidelines for critically ill patients: Part 1. Professional Nurse 17(10): 580-583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           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6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Riley, M. 2002. Establishing nutritional guidelines for critically ill patients: Part 2. Professional Nurse 17 (11): 655-658.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9532" y="1211907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10400" y="6453606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5492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Μερόπη Μπόυζικα2014. Μερόπη Μπούζικα. «Χειρουργική Νοσηλευτική Ι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3</a:t>
            </a:r>
            <a:r>
              <a:rPr lang="en-US" sz="2000" dirty="0" smtClean="0"/>
              <a:t>:</a:t>
            </a:r>
            <a:r>
              <a:rPr lang="el-GR" sz="2000" dirty="0" smtClean="0"/>
              <a:t> Παρεντερική διατροφή».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3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2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Στόχοι μαθήματος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λάβει ο ασθενής τις απαραίτητες γνώσεις για τη φροντίδα ασθενή με παρεντερική διατροφή.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30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Ορισμοί</a:t>
            </a:r>
            <a:endParaRPr lang="en-US" altLang="el-GR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b="1" dirty="0" smtClean="0">
                <a:solidFill>
                  <a:srgbClr val="820000"/>
                </a:solidFill>
              </a:rPr>
              <a:t>Παρεντερική Διατροφή (ΠΔ)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,</a:t>
            </a:r>
            <a:endParaRPr lang="el-GR" altLang="el-GR" sz="2400" b="1" dirty="0" smtClean="0">
              <a:solidFill>
                <a:srgbClr val="820000"/>
              </a:solidFill>
            </a:endParaRPr>
          </a:p>
          <a:p>
            <a:pPr marL="363538" lvl="1" indent="0" eaLnBrk="1" hangingPunct="1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altLang="el-GR" sz="2400" dirty="0" smtClean="0"/>
              <a:t>κάθε μέθοδος σίτισης που παρακάμπτει το ΓΣ &amp; ή χορήγηση θρεπτικών συστατικών 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ενδοφλέβια</a:t>
            </a:r>
            <a:r>
              <a:rPr lang="en-US" altLang="el-GR" sz="2400" b="1" dirty="0" smtClean="0">
                <a:solidFill>
                  <a:srgbClr val="004A82"/>
                </a:solidFill>
              </a:rPr>
              <a:t>,</a:t>
            </a:r>
            <a:endParaRPr lang="el-GR" altLang="el-GR" sz="2400" b="1" dirty="0" smtClean="0">
              <a:solidFill>
                <a:srgbClr val="004A8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b="1" dirty="0" smtClean="0">
                <a:solidFill>
                  <a:srgbClr val="820000"/>
                </a:solidFill>
              </a:rPr>
              <a:t>Ολική ΠΔ </a:t>
            </a:r>
          </a:p>
          <a:p>
            <a:pPr marL="363538" lvl="1" indent="0" eaLnBrk="1" hangingPunct="1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 όταν καλύπτει όλες τις θρεπτικές απαιτήσεις του οργανισμού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</p:txBody>
      </p:sp>
      <p:sp>
        <p:nvSpPr>
          <p:cNvPr id="614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99BC9EFE-842C-40C3-9802-F276CB4EF7BE}" type="slidenum">
              <a:rPr lang="el-GR" altLang="el-GR" sz="1400" smtClean="0"/>
              <a:pPr eaLnBrk="1" hangingPunct="1"/>
              <a:t>3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170727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Ενδείξεις &amp; αντενδείξεις ΠΔ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2160" y="1196752"/>
            <a:ext cx="5217912" cy="5400600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Clr>
                <a:srgbClr val="820000"/>
              </a:buClr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Ενδείξεις :</a:t>
            </a:r>
            <a:endParaRPr lang="en-US" altLang="el-GR" sz="2400" b="1" dirty="0" smtClean="0">
              <a:solidFill>
                <a:srgbClr val="82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820000"/>
              </a:buClr>
            </a:pPr>
            <a:r>
              <a:rPr lang="el-GR" altLang="el-GR" sz="2400" dirty="0" smtClean="0"/>
              <a:t>Αδυναμία απορρόφησης θρεπτικών συστατικών,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820000"/>
              </a:buClr>
            </a:pPr>
            <a:r>
              <a:rPr lang="el-GR" altLang="el-GR" sz="2400" dirty="0" smtClean="0"/>
              <a:t>Τεχνητή διατροφή &gt; 4 εβδομάδες,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820000"/>
              </a:buClr>
            </a:pPr>
            <a:r>
              <a:rPr lang="el-GR" altLang="el-GR" sz="2400" dirty="0" smtClean="0"/>
              <a:t>Εκτεταμένη εκτομή λεπτού εντέρου,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820000"/>
              </a:buClr>
            </a:pPr>
            <a:r>
              <a:rPr lang="el-GR" altLang="el-GR" sz="2400" dirty="0" smtClean="0"/>
              <a:t>Διαρροϊκά σύνδρομα,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820000"/>
              </a:buClr>
            </a:pPr>
            <a:r>
              <a:rPr lang="el-GR" altLang="el-GR" sz="2400" dirty="0" smtClean="0"/>
              <a:t>Μη ελεγχόμενος εμετός,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820000"/>
              </a:buClr>
            </a:pPr>
            <a:r>
              <a:rPr lang="el-GR" altLang="el-GR" sz="2400" dirty="0" smtClean="0"/>
              <a:t>Βαριά οξεία παγκρεατίτιδα,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820000"/>
              </a:buClr>
            </a:pPr>
            <a:r>
              <a:rPr lang="el-GR" altLang="el-GR" sz="2400" dirty="0" smtClean="0"/>
              <a:t>Κακή θρέψη,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820000"/>
              </a:buClr>
            </a:pPr>
            <a:r>
              <a:rPr lang="el-GR" altLang="el-GR" sz="2400" dirty="0" smtClean="0"/>
              <a:t>Μη λειτουργικότητα του ΓΣ,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820000"/>
              </a:buClr>
            </a:pPr>
            <a:r>
              <a:rPr lang="el-GR" altLang="el-GR" sz="2400" dirty="0" smtClean="0"/>
              <a:t>Τραύματα ή εγκαύματα,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820000"/>
              </a:buClr>
            </a:pPr>
            <a:r>
              <a:rPr lang="el-GR" altLang="el-GR" sz="2400" dirty="0" smtClean="0"/>
              <a:t>Φλεγμονώδεις παθήσεις του εντέρου.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76055" y="1124744"/>
            <a:ext cx="4067945" cy="2376289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Clr>
                <a:srgbClr val="004A82"/>
              </a:buClr>
              <a:buNone/>
            </a:pPr>
            <a:r>
              <a:rPr lang="el-GR" altLang="el-GR" sz="2200" b="1" dirty="0" smtClean="0">
                <a:solidFill>
                  <a:srgbClr val="004A82"/>
                </a:solidFill>
              </a:rPr>
              <a:t>Αντενδείξεις :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004A82"/>
              </a:buClr>
            </a:pPr>
            <a:r>
              <a:rPr lang="el-GR" altLang="el-GR" sz="2200" dirty="0" smtClean="0"/>
              <a:t>Φυσιολογική λειτουργία ΓΣ,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004A82"/>
              </a:buClr>
            </a:pPr>
            <a:r>
              <a:rPr lang="el-GR" altLang="el-GR" sz="2200" dirty="0" smtClean="0"/>
              <a:t>Μεταβολικές -ηλεκτρολυτικές διαταραχές,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004A82"/>
              </a:buClr>
            </a:pPr>
            <a:r>
              <a:rPr lang="el-GR" altLang="el-GR" sz="2200" dirty="0" smtClean="0"/>
              <a:t>Ύπαρξη shock.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004A82"/>
              </a:buClr>
            </a:pPr>
            <a:endParaRPr lang="el-GR" altLang="el-GR" sz="2200" dirty="0" smtClean="0"/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5004048" y="1124744"/>
            <a:ext cx="0" cy="5328592"/>
          </a:xfrm>
          <a:prstGeom prst="line">
            <a:avLst/>
          </a:prstGeom>
          <a:ln w="3175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>
            <a:off x="4860032" y="1124744"/>
            <a:ext cx="0" cy="5328592"/>
          </a:xfrm>
          <a:prstGeom prst="line">
            <a:avLst/>
          </a:prstGeom>
          <a:ln w="317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ED56C0B8-6719-4FB6-B3E1-B9DF9BEA9CFE}" type="slidenum">
              <a:rPr lang="el-GR" altLang="el-GR" sz="1400" smtClean="0"/>
              <a:pPr eaLnBrk="1" hangingPunct="1"/>
              <a:t>4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25696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Φλεβική </a:t>
            </a:r>
            <a:r>
              <a:rPr lang="el-GR" dirty="0" smtClean="0"/>
              <a:t>προσπέλαση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35896" y="1268760"/>
            <a:ext cx="5508104" cy="5183857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Περιφερική φλεβική γραμμή (σπάνια και μόνο με ειδικό σκεύασμα παρεντερικής θρέψης),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Κεντρική φλεβική γραμμή,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smtClean="0"/>
              <a:t>Απλός κεντρικός φλεβικός καθετήρας,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n-GB" altLang="el-GR" sz="2400" dirty="0" smtClean="0"/>
              <a:t>Hickman</a:t>
            </a:r>
            <a:r>
              <a:rPr lang="el-GR" altLang="el-GR" sz="2400" dirty="0" smtClean="0"/>
              <a:t> (&gt;30 μέρες),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smtClean="0"/>
              <a:t>Περιφερικά εισαγόμενος κεντρικός καθετήρας (</a:t>
            </a:r>
            <a:r>
              <a:rPr lang="en-GB" altLang="el-GR" sz="2400" dirty="0" smtClean="0"/>
              <a:t>PICC)</a:t>
            </a:r>
            <a:r>
              <a:rPr lang="el-GR" altLang="el-GR" sz="2400" dirty="0" smtClean="0"/>
              <a:t>.</a:t>
            </a:r>
          </a:p>
        </p:txBody>
      </p:sp>
      <p:pic>
        <p:nvPicPr>
          <p:cNvPr id="10" name="Picture 2" descr="Multi-Dose Vial Access Spikes. Handy for Doing IV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323445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98234" y="5877272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dmesupplygroup.wordpress.com</a:t>
            </a:r>
            <a:endParaRPr lang="el-GR" sz="1200" dirty="0">
              <a:latin typeface="+mn-lt"/>
            </a:endParaRPr>
          </a:p>
        </p:txBody>
      </p:sp>
      <p:sp>
        <p:nvSpPr>
          <p:cNvPr id="8194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25E79C9C-BA13-4780-AE4D-DFFECCE9EE1F}" type="slidenum">
              <a:rPr lang="el-GR" altLang="el-GR" sz="1400" smtClean="0"/>
              <a:pPr eaLnBrk="1" hangingPunct="1"/>
              <a:t>5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27511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Φλεβική </a:t>
            </a:r>
            <a:r>
              <a:rPr lang="el-GR" dirty="0" smtClean="0"/>
              <a:t>προσπέλαση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90319" y="1268760"/>
            <a:ext cx="5327650" cy="496783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Ενδείξεις,</a:t>
            </a:r>
            <a:endParaRPr lang="en-GB" altLang="el-GR" sz="2400" dirty="0" smtClean="0"/>
          </a:p>
          <a:p>
            <a:pPr lvl="1"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διάρκεια σίτισης &gt; από 3 εβδομάδες, χορήγηση μεγάλων ποσοτήτων θερμίδων &gt; από 3000</a:t>
            </a:r>
            <a:r>
              <a:rPr lang="en-GB" altLang="el-GR" sz="2400" dirty="0" smtClean="0"/>
              <a:t>kC</a:t>
            </a:r>
            <a:r>
              <a:rPr lang="el-GR" altLang="el-GR" sz="2400" dirty="0" smtClean="0"/>
              <a:t>al/ 24ωρο (</a:t>
            </a:r>
            <a:r>
              <a:rPr lang="en-GB" altLang="el-GR" sz="2400" dirty="0" smtClean="0"/>
              <a:t>NICE 2006</a:t>
            </a:r>
            <a:r>
              <a:rPr lang="el-GR" altLang="el-GR" sz="2400" dirty="0" smtClean="0"/>
              <a:t>).</a:t>
            </a:r>
            <a:endParaRPr lang="en-GB" altLang="el-GR" sz="2400" dirty="0" smtClean="0"/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έσω σφαγίτιδα και υποκλείδιος φλέβας, αποφυγή χρήσης της μηριαίας.</a:t>
            </a:r>
            <a:endParaRPr lang="en-GB" altLang="el-GR" sz="2400" dirty="0" smtClean="0"/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Υπερ</a:t>
            </a:r>
            <a:r>
              <a:rPr lang="en-GB" altLang="el-GR" sz="2400" dirty="0" smtClean="0"/>
              <a:t>-</a:t>
            </a:r>
            <a:r>
              <a:rPr lang="el-GR" altLang="el-GR" sz="2400" dirty="0" smtClean="0"/>
              <a:t>οσμωτικό διάλυμα σίτισης, ερεθισμός μικρών φλεβών, κίνδυνος θρομβοφλεβίτιδας).</a:t>
            </a:r>
            <a:endParaRPr lang="en-GB" altLang="el-GR" sz="24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226778" cy="4844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/>
          <p:nvPr/>
        </p:nvSpPr>
        <p:spPr>
          <a:xfrm>
            <a:off x="932286" y="6112971"/>
            <a:ext cx="2153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ICU IV </a:t>
            </a:r>
            <a:r>
              <a:rPr lang="en-US" sz="1200" dirty="0" smtClean="0">
                <a:latin typeface="+mn-lt"/>
                <a:hlinkClick r:id="rId4"/>
              </a:rPr>
              <a:t>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latin typeface="+mn-lt"/>
                <a:hlinkClick r:id="rId5"/>
              </a:rPr>
              <a:t>Calleamanecer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8194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25E79C9C-BA13-4780-AE4D-DFFECCE9EE1F}" type="slidenum">
              <a:rPr lang="el-GR" altLang="el-GR" sz="1400" smtClean="0"/>
              <a:pPr eaLnBrk="1" hangingPunct="1"/>
              <a:t>6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30741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Συστατικά των διαλυμάτων της </a:t>
            </a:r>
            <a:r>
              <a:rPr lang="el-GR" sz="4400" dirty="0" smtClean="0"/>
              <a:t>ΠΔ</a:t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640960" cy="5373216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b="1" dirty="0" smtClean="0">
                <a:solidFill>
                  <a:srgbClr val="004A82"/>
                </a:solidFill>
              </a:rPr>
              <a:t>Θρεπτικά συστατικά: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υδατάνθρακες 	50%,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Πρωτεΐνες 	20%,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Λίπη 		30%,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Βιταμίνες,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Μέταλλα,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Υγρά.</a:t>
            </a:r>
            <a:endParaRPr lang="el-GR" altLang="el-GR" sz="2400" dirty="0"/>
          </a:p>
        </p:txBody>
      </p:sp>
      <p:sp>
        <p:nvSpPr>
          <p:cNvPr id="921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8716AC8C-1B65-4CF0-AC9F-D097F1BE1D6F}" type="slidenum">
              <a:rPr lang="el-GR" altLang="el-GR" sz="1400" smtClean="0"/>
              <a:pPr eaLnBrk="1" hangingPunct="1"/>
              <a:t>7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6399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Συστατικά των διαλυμάτων της </a:t>
            </a:r>
            <a:r>
              <a:rPr lang="el-GR" sz="4400" dirty="0" smtClean="0"/>
              <a:t>ΠΔ</a:t>
            </a:r>
            <a:br>
              <a:rPr lang="el-GR" sz="4400" dirty="0" smtClean="0"/>
            </a:b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640960" cy="5445224"/>
          </a:xfrm>
        </p:spPr>
        <p:txBody>
          <a:bodyPr>
            <a:noAutofit/>
          </a:bodyPr>
          <a:lstStyle/>
          <a:p>
            <a:pPr marL="457200" lvl="1" indent="0" eaLnBrk="1" hangingPunct="1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altLang="el-GR" sz="2400" b="1" dirty="0" smtClean="0">
                <a:solidFill>
                  <a:srgbClr val="004A82"/>
                </a:solidFill>
              </a:rPr>
              <a:t>Κατάλληλη μορφή διαλύματος για απευθείας  έγχυση στο αίμα.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b="1" dirty="0" smtClean="0">
                <a:solidFill>
                  <a:srgbClr val="004A82"/>
                </a:solidFill>
              </a:rPr>
              <a:t>Διαλύματα </a:t>
            </a:r>
            <a:r>
              <a:rPr lang="el-GR" altLang="el-GR" sz="2400" dirty="0" smtClean="0">
                <a:solidFill>
                  <a:srgbClr val="004A82"/>
                </a:solidFill>
              </a:rPr>
              <a:t>: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κρυσταλλικών αμινοξέων 10, 20, 35, 50%,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υπέρτονα διαλύματα γλυκόζης 10,20,35,50%,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Γαλακτοποιημένα εναιωρήματα λίπους σε πυκνότητες 10 ή 20%,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βιταμίνες, ιχνοστοιχεία, ηλεκτρολύτες.</a:t>
            </a:r>
          </a:p>
        </p:txBody>
      </p:sp>
      <p:sp>
        <p:nvSpPr>
          <p:cNvPr id="921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8716AC8C-1B65-4CF0-AC9F-D097F1BE1D6F}" type="slidenum">
              <a:rPr lang="el-GR" altLang="el-GR" sz="1400" smtClean="0"/>
              <a:pPr eaLnBrk="1" hangingPunct="1"/>
              <a:t>8</a:t>
            </a:fld>
            <a:endParaRPr lang="el-GR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273048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6e683ff79b12dabca8031eeef39a4e3c138897d"/>
</p:tagLst>
</file>

<file path=ppt/theme/theme1.xml><?xml version="1.0" encoding="utf-8"?>
<a:theme xmlns:a="http://schemas.openxmlformats.org/drawingml/2006/main" name="OC_template_updated">
  <a:themeElements>
    <a:clrScheme name="Προσαρμοσμένο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198</TotalTime>
  <Words>1872</Words>
  <Application>Microsoft Office PowerPoint</Application>
  <PresentationFormat>Προβολή στην οθόνη (4:3)</PresentationFormat>
  <Paragraphs>273</Paragraphs>
  <Slides>27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OC_template_updated</vt:lpstr>
      <vt:lpstr>1_OC_template_updated</vt:lpstr>
      <vt:lpstr>2_OC_template_updated</vt:lpstr>
      <vt:lpstr>3_OC_template_updated</vt:lpstr>
      <vt:lpstr>Χειρουργική Νοσηλευτική Ι (Ε)</vt:lpstr>
      <vt:lpstr>Χειρουργική Νοσηλευτική Ι (Ε)</vt:lpstr>
      <vt:lpstr>Στόχοι μαθήματος</vt:lpstr>
      <vt:lpstr>Ορισμοί</vt:lpstr>
      <vt:lpstr>Ενδείξεις &amp; αντενδείξεις ΠΔ</vt:lpstr>
      <vt:lpstr>Φλεβική προσπέλαση (1 από 2)</vt:lpstr>
      <vt:lpstr>Φλεβική προσπέλαση (2 από 2)</vt:lpstr>
      <vt:lpstr>Συστατικά των διαλυμάτων της ΠΔ (1 από 2)</vt:lpstr>
      <vt:lpstr>Συστατικά των διαλυμάτων της ΠΔ (2 από 2)</vt:lpstr>
      <vt:lpstr>Επιπλοκές (1 από 2)</vt:lpstr>
      <vt:lpstr>Επιπλοκές (2 από 2)</vt:lpstr>
      <vt:lpstr>Νοσηλευτική φροντίδα ασθενή (1 από 4)</vt:lpstr>
      <vt:lpstr>Νοσηλευτική φροντίδα ασθενή (2 από 4)</vt:lpstr>
      <vt:lpstr>Νοσηλευτική φροντίδα ασθενή (3 από 4)</vt:lpstr>
      <vt:lpstr>Νοσηλευτική φροντίδα ασθενή (4 από 4)</vt:lpstr>
      <vt:lpstr>Εκτίμηση του ασθενή</vt:lpstr>
      <vt:lpstr>Νοσοκομείο Brighton, UK Πρωτόκολλο Εντερικής Διατροφής μέσω  Ρινογαστρικού Σωλήνα (ΡΓΣ)‏ (1 από 4)</vt:lpstr>
      <vt:lpstr>Νοσοκομείο Brighton, UK Πρωτόκολλο Εντερικής Διατροφής μέσω Ρινογαστρικού  Σωλήνα (ΡΓΣ)‏ (2 από 4)</vt:lpstr>
      <vt:lpstr>Νοσοκομείο Brighton, UK Πρωτόκολλο Εντερικής Διατροφής μέσω  Ρινογαστρικού Σωλήνα (ΡΓΣ) (3 από 4)</vt:lpstr>
      <vt:lpstr>Νοσοκομείο Brighton, UK Πρωτόκολλο Εντερικής Διατροφής μέσω Ρινογαστρικού Σωλήνα (ΡΓΣ)‏ (4 από 4)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Χειρουργική Νοσηλευτική Ι Εργαστήριο</dc:title>
  <dc:creator>opencourses@teiath.gr</dc:creator>
  <cp:lastModifiedBy>natasakar new</cp:lastModifiedBy>
  <cp:revision>36</cp:revision>
  <dcterms:created xsi:type="dcterms:W3CDTF">2013-10-15T13:25:55Z</dcterms:created>
  <dcterms:modified xsi:type="dcterms:W3CDTF">2015-03-13T11:21:28Z</dcterms:modified>
</cp:coreProperties>
</file>