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6"/>
  </p:notesMasterIdLst>
  <p:handoutMasterIdLst>
    <p:handoutMasterId r:id="rId47"/>
  </p:handoutMasterIdLst>
  <p:sldIdLst>
    <p:sldId id="29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300" r:id="rId41"/>
    <p:sldId id="301" r:id="rId42"/>
    <p:sldId id="302" r:id="rId43"/>
    <p:sldId id="298" r:id="rId44"/>
    <p:sldId id="303" r:id="rId45"/>
  </p:sldIdLst>
  <p:sldSz cx="9144000" cy="6858000" type="screen4x3"/>
  <p:notesSz cx="7104063" cy="10234613"/>
  <p:custDataLst>
    <p:tags r:id="rId48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1" autoAdjust="0"/>
    <p:restoredTop sz="93257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464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111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96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3377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763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789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8251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387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073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483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576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59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3836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37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8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9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5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6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9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8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1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4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9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9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l-GR" sz="3100" b="1" dirty="0"/>
              <a:t>3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Σχεδίαση γεφυρωμάτων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8408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Νόμοι των δοκών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3528392" cy="282097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63688" y="2276872"/>
            <a:ext cx="348172" cy="430887"/>
          </a:xfrm>
          <a:prstGeom prst="rect">
            <a:avLst/>
          </a:prstGeom>
          <a:ln w="57150">
            <a:solidFill>
              <a:srgbClr val="820000"/>
            </a:solidFill>
          </a:ln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820000"/>
                </a:solidFill>
                <a:latin typeface="+mn-lt"/>
              </a:rPr>
              <a:t>Α</a:t>
            </a:r>
            <a:endParaRPr lang="el-GR" sz="2200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067944" y="2412754"/>
            <a:ext cx="4676024" cy="430887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Όσο το μήκος της γέφυρας </a:t>
            </a:r>
            <a:r>
              <a:rPr lang="el-GR" sz="2200" dirty="0" smtClean="0">
                <a:latin typeface="+mn-lt"/>
              </a:rPr>
              <a:t>μειώνεται…</a:t>
            </a:r>
            <a:endParaRPr lang="el-GR" sz="2200" dirty="0"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17" y="3581765"/>
            <a:ext cx="3147371" cy="2778080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5908119" y="4755361"/>
            <a:ext cx="490840" cy="430887"/>
          </a:xfrm>
          <a:prstGeom prst="rect">
            <a:avLst/>
          </a:prstGeom>
          <a:ln w="57150">
            <a:solidFill>
              <a:srgbClr val="820000"/>
            </a:solidFill>
          </a:ln>
        </p:spPr>
        <p:txBody>
          <a:bodyPr wrap="none">
            <a:spAutoFit/>
          </a:bodyPr>
          <a:lstStyle/>
          <a:p>
            <a:r>
              <a:rPr lang="el-GR" sz="2200" dirty="0">
                <a:solidFill>
                  <a:srgbClr val="820000"/>
                </a:solidFill>
                <a:latin typeface="+mn-lt"/>
              </a:rPr>
              <a:t>2Α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20554" y="4957638"/>
            <a:ext cx="4176463" cy="1107996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..τόσο αυξάνεται και η ελαστική της παραμόρφωση</a:t>
            </a:r>
          </a:p>
          <a:p>
            <a:endParaRPr lang="el-GR" sz="22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75" y="6359845"/>
            <a:ext cx="1938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605" y="4005064"/>
            <a:ext cx="1938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Συμπεράσματα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3600"/>
              </a:spcBef>
              <a:buFont typeface="+mj-lt"/>
              <a:buAutoNum type="alphaUcPeriod"/>
            </a:pPr>
            <a:r>
              <a:rPr lang="el-GR" sz="2400" dirty="0"/>
              <a:t>Μείωση της διατομής του γεφυρώματος πρέπει να γίνεται κατά την παρειογλωσσική του διάσταση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από </a:t>
            </a:r>
            <a:r>
              <a:rPr lang="el-GR" sz="2400" dirty="0"/>
              <a:t>τη γλωσσική </a:t>
            </a:r>
            <a:r>
              <a:rPr lang="el-GR" sz="2400" dirty="0" smtClean="0"/>
              <a:t>πλευρά.</a:t>
            </a:r>
            <a:endParaRPr lang="el-GR" sz="2400" dirty="0"/>
          </a:p>
          <a:p>
            <a:pPr marL="457200" indent="-457200">
              <a:spcBef>
                <a:spcPts val="3600"/>
              </a:spcBef>
              <a:buFont typeface="+mj-lt"/>
              <a:buAutoNum type="alphaUcPeriod"/>
            </a:pPr>
            <a:r>
              <a:rPr lang="el-GR" sz="2400" dirty="0"/>
              <a:t>Στα εκτεταμένα γεφυρώματα πρέπει να δίνεται μεγάλη </a:t>
            </a:r>
            <a:r>
              <a:rPr lang="el-GR" sz="2400" dirty="0" smtClean="0"/>
              <a:t>διατομή.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15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Συμπεράσματα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83186"/>
            <a:ext cx="8229600" cy="486789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987824" y="5013176"/>
            <a:ext cx="1981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352800" y="4343400"/>
            <a:ext cx="1295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5" title="βέλος"/>
          <p:cNvSpPr>
            <a:spLocks noChangeShapeType="1"/>
          </p:cNvSpPr>
          <p:nvPr/>
        </p:nvSpPr>
        <p:spPr bwMode="auto">
          <a:xfrm flipV="1">
            <a:off x="2267744" y="4601234"/>
            <a:ext cx="1152128" cy="699973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043608" y="5328428"/>
            <a:ext cx="2729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1/3 της διάστασης του φυσικού δοντιού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5713148"/>
            <a:ext cx="1938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Τύποι γεφυρωμάτων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Γεφυρώματα σχήματος εφιππίου (</a:t>
            </a:r>
            <a:r>
              <a:rPr lang="en-US" sz="2400" dirty="0"/>
              <a:t>saddle pontic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Γεφυρώματα τροποποιημένου εφιππίου (</a:t>
            </a:r>
            <a:r>
              <a:rPr lang="en-US" sz="2400" dirty="0"/>
              <a:t>ridge lap pontic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Υγιεινό γεφύρωμα (</a:t>
            </a:r>
            <a:r>
              <a:rPr lang="en-US" sz="2400" dirty="0"/>
              <a:t>hygienic pontic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Κωνικό ή σφαιροειδές ή σχήματος σφαίρας πυροβόλου όπλου (</a:t>
            </a:r>
            <a:r>
              <a:rPr lang="en-US" sz="2400" dirty="0"/>
              <a:t>conical or bullet or spheroid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69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Γεφύρωμα σχήματος εφιππίου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291867"/>
            <a:ext cx="2895851" cy="47979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18248" y="6213877"/>
            <a:ext cx="193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0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Γεφύρωμα σχήματος εφιππίου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139869"/>
            <a:ext cx="56403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835696" y="616530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71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Γεφύρωμα σχήματος εφιππίου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84784"/>
            <a:ext cx="3787327" cy="242050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86" y="2996952"/>
            <a:ext cx="3859628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1126" y="3925048"/>
            <a:ext cx="1850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104" y="5897027"/>
            <a:ext cx="1835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5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5)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37" y="1368073"/>
            <a:ext cx="6626926" cy="464555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01362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2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78656"/>
            <a:ext cx="3312368" cy="401334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366" y="1478656"/>
            <a:ext cx="3582198" cy="40133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560556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560556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0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796" y="1196975"/>
            <a:ext cx="399640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54452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29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Σχεδίαση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(1 από 5)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072" y="1700808"/>
            <a:ext cx="5718544" cy="373107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55172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64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56792"/>
            <a:ext cx="3800073" cy="261255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245" y="3140968"/>
            <a:ext cx="3943084" cy="2652277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39552" y="616530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4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556792"/>
            <a:ext cx="3888433" cy="25438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729" y="3356992"/>
            <a:ext cx="4073071" cy="265654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539552" y="616530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2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(1 από 7)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268760"/>
            <a:ext cx="3083250" cy="494581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621785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4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64601"/>
            <a:ext cx="8229600" cy="470506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5229200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5" y="1025352"/>
            <a:ext cx="790017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112363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20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72" y="1196975"/>
            <a:ext cx="752285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24622" y="6309320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50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72816"/>
            <a:ext cx="8229600" cy="42080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131840" y="3068960"/>
            <a:ext cx="2362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665240" y="4797152"/>
            <a:ext cx="1295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707904" y="5373216"/>
            <a:ext cx="1371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Line 9" title="βέλος"/>
          <p:cNvSpPr>
            <a:spLocks noChangeShapeType="1"/>
          </p:cNvSpPr>
          <p:nvPr/>
        </p:nvSpPr>
        <p:spPr bwMode="auto">
          <a:xfrm flipV="1">
            <a:off x="4307583" y="2564903"/>
            <a:ext cx="2064617" cy="15677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6372200" y="2349459"/>
            <a:ext cx="9319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200" dirty="0">
                <a:latin typeface="+mn-lt"/>
              </a:rPr>
              <a:t>&gt; 3χιλ.</a:t>
            </a:r>
            <a:endParaRPr lang="en-GB" altLang="el-GR" sz="2200" dirty="0">
              <a:latin typeface="+mn-lt"/>
            </a:endParaRPr>
          </a:p>
        </p:txBody>
      </p:sp>
      <p:sp>
        <p:nvSpPr>
          <p:cNvPr id="11" name="Line 9" title="βέλος"/>
          <p:cNvSpPr>
            <a:spLocks noChangeShapeType="1"/>
          </p:cNvSpPr>
          <p:nvPr/>
        </p:nvSpPr>
        <p:spPr bwMode="auto">
          <a:xfrm>
            <a:off x="4536679" y="5211280"/>
            <a:ext cx="1475482" cy="179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6026054" y="5003884"/>
            <a:ext cx="12333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0.5-3 χιλ.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5848" y="5970245"/>
            <a:ext cx="1886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1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43" y="1170694"/>
            <a:ext cx="731480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18248" y="6217849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64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Υγιεινό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68760"/>
            <a:ext cx="4144488" cy="27847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3140968"/>
            <a:ext cx="4141757" cy="2976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6144817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©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Τσούτσος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Α, Ανδριτσάκης Δ. Ακίνητη κλινική Προσθετική – Έγχρωμος Άτλαντας. 1η  έκδοση, εκδόσεις Datamedica, Αθήνα 1987</a:t>
            </a:r>
          </a:p>
        </p:txBody>
      </p:sp>
    </p:spTree>
    <p:extLst>
      <p:ext uri="{BB962C8B-B14F-4D97-AF65-F5344CB8AC3E}">
        <p14:creationId xmlns:p14="http://schemas.microsoft.com/office/powerpoint/2010/main" val="10673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Γεφύρωμα κωνικό ή σφαιροειδές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203428"/>
            <a:ext cx="350833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18248" y="6283317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53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Σχεδίαση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 </a:t>
            </a:r>
            <a:r>
              <a:rPr lang="el-GR" sz="2400" b="1" dirty="0">
                <a:solidFill>
                  <a:srgbClr val="075075"/>
                </a:solidFill>
              </a:rPr>
              <a:t>βασικός στόχος </a:t>
            </a:r>
            <a:r>
              <a:rPr lang="el-GR" sz="2400" dirty="0"/>
              <a:t>της σωστής σχεδίασης του γεφυρώματος είναι η αποτροπή της </a:t>
            </a:r>
            <a:r>
              <a:rPr lang="el-GR" sz="2400" b="1" dirty="0">
                <a:solidFill>
                  <a:srgbClr val="820000"/>
                </a:solidFill>
              </a:rPr>
              <a:t>κάμψης </a:t>
            </a:r>
            <a:r>
              <a:rPr lang="el-GR" sz="2400" dirty="0"/>
              <a:t>που μπορεί να υποστεί κατά τη λειτουργία του στο </a:t>
            </a:r>
            <a:r>
              <a:rPr lang="el-GR" sz="2400" dirty="0" smtClean="0"/>
              <a:t>στόμα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19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Γεφύρωμα κωνικό ή σφαιροειδές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0" y="1196975"/>
            <a:ext cx="781847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83568" y="6237312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8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Γεφύρωμα κωνικό ή σφαιροειδές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77" y="1196975"/>
            <a:ext cx="772264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83568" y="6237312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47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Γεφύρωμα κωνικό ή σφαιροειδές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85" y="1196975"/>
            <a:ext cx="742782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83768" y="63281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6924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Σχέδια γεφυρωμάτων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ΕΦΙΠΠΙΟ:  </a:t>
            </a:r>
            <a:r>
              <a:rPr lang="el-GR" sz="2400" dirty="0"/>
              <a:t>Δεν χρησιμοποιείται πλέον.</a:t>
            </a:r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ΤΡΟΠΟΠΟΙΗΜΕΝΟ ΕΦΙΠΠΙΟ: </a:t>
            </a:r>
            <a:r>
              <a:rPr lang="el-GR" sz="2400" dirty="0"/>
              <a:t>α)Σε πρόσθιες γέφυρες ή σε γέφυρες που βρίσκονται σε ορατά σημεία του φραγμού.  β)Σε μεταλλοκεραμικές προσθέσεις.</a:t>
            </a:r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ΥΓΙΕΙΝΟ:</a:t>
            </a:r>
            <a:r>
              <a:rPr lang="el-GR" sz="2400" dirty="0"/>
              <a:t> σε οπίσθιες γέφυρες, κυρίως σε ασθενείς με περιοδοντίτιδα </a:t>
            </a:r>
            <a:r>
              <a:rPr lang="el-GR" sz="2400" dirty="0" smtClean="0"/>
              <a:t>. 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ΚΩΝΙΚΟ Ή ΣΦΑΙΡΟΕΙΔΕΣ: </a:t>
            </a:r>
            <a:r>
              <a:rPr lang="el-GR" sz="2400" dirty="0"/>
              <a:t>Δεν έχει σαφείς ενδείξεις.</a:t>
            </a:r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41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Τρίγωνα αυτοκαθαρισμού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41232"/>
            <a:ext cx="7395089" cy="44992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919085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3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Ύπαρξη απαραίτητου </a:t>
            </a:r>
            <a:r>
              <a:rPr lang="el-GR" dirty="0" smtClean="0">
                <a:solidFill>
                  <a:srgbClr val="075075"/>
                </a:solidFill>
              </a:rPr>
              <a:t>χώρου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170694"/>
            <a:ext cx="44876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83768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7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28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39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3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smtClean="0"/>
              <a:t>Σχεδίαση γεφυρωμάτων».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132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45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Σχεδίαση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96752"/>
            <a:ext cx="6716103" cy="441256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18248" y="5705832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2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7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498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</a:t>
            </a:r>
            <a:r>
              <a:rPr lang="el-GR" sz="2000" dirty="0"/>
              <a:t>Α., Δρούκας Β. 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Τσούτσος </a:t>
            </a:r>
            <a:r>
              <a:rPr lang="en-GB" sz="2000" dirty="0"/>
              <a:t>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n-GB" sz="2000" dirty="0"/>
              <a:t>Αθήνα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128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Σχεδίαση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κάμψη του γεφυρώματος είναι συνάρτηση της δύναμης που ασκείται καθώς και των υλικών που επιλέγονται για την κατασκευή του.</a:t>
            </a:r>
            <a:br>
              <a:rPr lang="el-GR" sz="2400" dirty="0"/>
            </a:br>
            <a:r>
              <a:rPr lang="el-GR" sz="2400" dirty="0"/>
              <a:t>Επίσης επηρεάζεται από το μήκος του και το πάχος του.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22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Σχεδίαση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έκταση της νωδής </a:t>
            </a:r>
            <a:r>
              <a:rPr lang="el-GR" sz="2400" dirty="0"/>
              <a:t>περιοχής καθορίζει το μήκος του γεφυρώματος και επομένως την κάμψη </a:t>
            </a:r>
            <a:r>
              <a:rPr lang="el-GR" sz="2400" dirty="0" smtClean="0"/>
              <a:t>του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74" y="2276872"/>
            <a:ext cx="8535140" cy="318848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14774" y="5733256"/>
            <a:ext cx="8535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3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Νόμοι των δοκών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24744"/>
            <a:ext cx="7035842" cy="476206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6093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8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Νόμοι των δοκών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320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Ελαστικ</a:t>
            </a:r>
            <a:r>
              <a:rPr lang="el-GR" sz="2400" b="1" dirty="0">
                <a:solidFill>
                  <a:srgbClr val="075075"/>
                </a:solidFill>
              </a:rPr>
              <a:t>ή</a:t>
            </a:r>
            <a:r>
              <a:rPr lang="el-GR" sz="2400" b="1" dirty="0" smtClean="0">
                <a:solidFill>
                  <a:srgbClr val="075075"/>
                </a:solidFill>
              </a:rPr>
              <a:t> παραμόρφωση Α</a:t>
            </a:r>
            <a:endParaRPr lang="el-GR" sz="2400" b="1" dirty="0">
              <a:solidFill>
                <a:srgbClr val="075075"/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700808"/>
            <a:ext cx="5951670" cy="451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8248" y="6213877"/>
            <a:ext cx="193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66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Νόμοι των δοκών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3414343" cy="314976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85894" y="2782089"/>
            <a:ext cx="490840" cy="430887"/>
          </a:xfrm>
          <a:prstGeom prst="rect">
            <a:avLst/>
          </a:prstGeom>
          <a:ln w="57150">
            <a:solidFill>
              <a:srgbClr val="820000"/>
            </a:solidFill>
          </a:ln>
        </p:spPr>
        <p:txBody>
          <a:bodyPr wrap="none">
            <a:spAutoFit/>
          </a:bodyPr>
          <a:lstStyle/>
          <a:p>
            <a:r>
              <a:rPr lang="el-GR" sz="2200" dirty="0">
                <a:solidFill>
                  <a:srgbClr val="820000"/>
                </a:solidFill>
                <a:latin typeface="+mn-lt"/>
              </a:rPr>
              <a:t>2Α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067944" y="2412754"/>
            <a:ext cx="4694619" cy="430887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Όσο το μήκος της γέφυρας αυξάνεται…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848" y="3212976"/>
            <a:ext cx="3258810" cy="3002080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6169833" y="4538061"/>
            <a:ext cx="490840" cy="430887"/>
          </a:xfrm>
          <a:prstGeom prst="rect">
            <a:avLst/>
          </a:prstGeom>
          <a:ln w="57150">
            <a:solidFill>
              <a:srgbClr val="820000"/>
            </a:solidFill>
          </a:ln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820000"/>
                </a:solidFill>
                <a:latin typeface="+mn-lt"/>
              </a:rPr>
              <a:t>3Α</a:t>
            </a:r>
            <a:endParaRPr lang="el-GR" sz="2200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58282" y="4968948"/>
            <a:ext cx="4176463" cy="1107996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..τόσο αυξάνεται και η ελαστική της παραμόρφωση</a:t>
            </a:r>
          </a:p>
          <a:p>
            <a:endParaRPr lang="el-GR" sz="2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376136"/>
            <a:ext cx="1938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6215056"/>
            <a:ext cx="1938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115</TotalTime>
  <Words>1454</Words>
  <Application>Microsoft Office PowerPoint</Application>
  <PresentationFormat>Προβολή στην οθόνη (4:3)</PresentationFormat>
  <Paragraphs>210</Paragraphs>
  <Slides>43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43</vt:i4>
      </vt:variant>
    </vt:vector>
  </HeadingPairs>
  <TitlesOfParts>
    <vt:vector size="45" baseType="lpstr">
      <vt:lpstr>OC_template_updated</vt:lpstr>
      <vt:lpstr>1_OC_template_updated</vt:lpstr>
      <vt:lpstr>Ακίνητη Προσθετική ΙI</vt:lpstr>
      <vt:lpstr>Σχεδίαση γεφυρωμάτων (1 από 5)</vt:lpstr>
      <vt:lpstr>Σχεδίαση γεφυρωμάτων (2 από 5)</vt:lpstr>
      <vt:lpstr>Σχεδίαση γεφυρωμάτων (3 από 5)</vt:lpstr>
      <vt:lpstr>Σχεδίαση γεφυρωμάτων (4 από 5)</vt:lpstr>
      <vt:lpstr>Σχεδίαση γεφυρωμάτων (5 από 5)</vt:lpstr>
      <vt:lpstr>Νόμοι των δοκών (1 από 4)</vt:lpstr>
      <vt:lpstr>Νόμοι των δοκών (2 από 4)</vt:lpstr>
      <vt:lpstr>Νόμοι των δοκών (3 από 4)</vt:lpstr>
      <vt:lpstr>Νόμοι των δοκών (4 από 4)</vt:lpstr>
      <vt:lpstr>Συμπεράσματα (1 από 2)</vt:lpstr>
      <vt:lpstr>Συμπεράσματα (2 από 2)</vt:lpstr>
      <vt:lpstr>Τύποι γεφυρωμάτων</vt:lpstr>
      <vt:lpstr>Γεφύρωμα σχήματος εφιππίου (1 από 3)</vt:lpstr>
      <vt:lpstr>Γεφύρωμα σχήματος εφιππίου (2 από 3)</vt:lpstr>
      <vt:lpstr>Γεφύρωμα σχήματος εφιππίου (3 από 3)</vt:lpstr>
      <vt:lpstr>Γεφύρωμα τροποποιημένο εφίππιο  (1 από 5)</vt:lpstr>
      <vt:lpstr>Γεφύρωμα τροποποιημένο εφίππιο  (2 από 5)</vt:lpstr>
      <vt:lpstr>Γεφύρωμα τροποποιημένο εφίππιο  (3 από 5)</vt:lpstr>
      <vt:lpstr>Γεφύρωμα τροποποιημένο εφίππιο  (4 από 5)</vt:lpstr>
      <vt:lpstr>Γεφύρωμα τροποποιημένο εφίππιο  (5 από 5)</vt:lpstr>
      <vt:lpstr>Υγιεινό γεφύρωμα (1 από 7)</vt:lpstr>
      <vt:lpstr>Υγιεινό γεφύρωμα (2 από 7)</vt:lpstr>
      <vt:lpstr>Υγιεινό γεφύρωμα (3 από 7)</vt:lpstr>
      <vt:lpstr>Υγιεινό γεφύρωμα (4 από 7)</vt:lpstr>
      <vt:lpstr>Υγιεινό γεφύρωμα (5 από 7)</vt:lpstr>
      <vt:lpstr>Υγιεινό γεφύρωμα (6 από 7)</vt:lpstr>
      <vt:lpstr>Υγιεινό γεφύρωμα (7 από 7)</vt:lpstr>
      <vt:lpstr>Γεφύρωμα κωνικό ή σφαιροειδές (1 από 4)</vt:lpstr>
      <vt:lpstr>Γεφύρωμα κωνικό ή σφαιροειδές (2 από 4)</vt:lpstr>
      <vt:lpstr>Γεφύρωμα κωνικό ή σφαιροειδές (3 από 4)</vt:lpstr>
      <vt:lpstr>Γεφύρωμα κωνικό ή σφαιροειδές (4 από 4)</vt:lpstr>
      <vt:lpstr>Σχέδια γεφυρωμάτων</vt:lpstr>
      <vt:lpstr>Τρίγωνα αυτοκαθαρισμού</vt:lpstr>
      <vt:lpstr>Ύπαρξη απαραίτητου χώρου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20</cp:revision>
  <dcterms:created xsi:type="dcterms:W3CDTF">2014-01-16T09:54:10Z</dcterms:created>
  <dcterms:modified xsi:type="dcterms:W3CDTF">2015-07-06T08:37:01Z</dcterms:modified>
</cp:coreProperties>
</file>