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3"/>
  </p:notesMasterIdLst>
  <p:handoutMasterIdLst>
    <p:handoutMasterId r:id="rId34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57" r:id="rId26"/>
    <p:sldId id="262" r:id="rId27"/>
    <p:sldId id="264" r:id="rId28"/>
    <p:sldId id="288" r:id="rId29"/>
    <p:sldId id="289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6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0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6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3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5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0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9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5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orkscometti/2885907349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workscomett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/2.0/deed.en" TargetMode="External"/><Relationship Id="rId5" Type="http://schemas.openxmlformats.org/officeDocument/2006/relationships/hyperlink" Target="http://www.flickr.com/photos/cproppe/" TargetMode="External"/><Relationship Id="rId4" Type="http://schemas.openxmlformats.org/officeDocument/2006/relationships/hyperlink" Target="http://www.flickr.com/photos/cproppe/4438825125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striatic/88443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utils.ncbi.nlm.nih.gov/entrez/query.fcgi?cmd=Retrieve&amp;db=pubmed&amp;doptAbs?tract&amp;list_uids=12593094" TargetMode="External"/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utils.ncbi.nlm.nih.gov/entrez/query.fcgi?cmd=Retrieve&amp;db=pubmed&amp;doptAbs?tract&amp;list_uids=1221183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Plastic_oxygen_mask_on_an_ER_patient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exicare.com/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://www.med-pass.com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12" Type="http://schemas.openxmlformats.org/officeDocument/2006/relationships/hyperlink" Target="http://creativecommons.org/licenses/by/3.0/deed.en" TargetMode="External"/><Relationship Id="rId17" Type="http://schemas.openxmlformats.org/officeDocument/2006/relationships/hyperlink" Target="http://www.med-pass.com/documentation-for-oxygen-therapy-continuous-or-prn-sample.html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communityeyehealth/5616635758/" TargetMode="External"/><Relationship Id="rId11" Type="http://schemas.openxmlformats.org/officeDocument/2006/relationships/hyperlink" Target="http://commons.wikimedia.org/wiki/User:Owain.davies" TargetMode="External"/><Relationship Id="rId5" Type="http://schemas.openxmlformats.org/officeDocument/2006/relationships/hyperlink" Target="http://commons.wikimedia.org/wiki/User:Jmh649" TargetMode="External"/><Relationship Id="rId15" Type="http://schemas.openxmlformats.org/officeDocument/2006/relationships/hyperlink" Target="http://www.flickr.com/" TargetMode="External"/><Relationship Id="rId10" Type="http://schemas.openxmlformats.org/officeDocument/2006/relationships/hyperlink" Target="http://en.wikipedia.org/wiki/File:Oxygen_piping.png" TargetMode="External"/><Relationship Id="rId4" Type="http://schemas.openxmlformats.org/officeDocument/2006/relationships/hyperlink" Target="http://commons.wikimedia.org/wiki/File:OCD_handwash.jpg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flickr.com/photos/easy-pics/8578127478/in/photostrea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icid.salisbury.nhs.uk/ClinicalManagement/Respiratory/Pages/Humidificationprotocol.aspx" TargetMode="External"/><Relationship Id="rId3" Type="http://schemas.openxmlformats.org/officeDocument/2006/relationships/hyperlink" Target="http://www.freedigitalphotos.net/images/agree-terms.php?id=10074193" TargetMode="External"/><Relationship Id="rId7" Type="http://schemas.openxmlformats.org/officeDocument/2006/relationships/hyperlink" Target="http://www.parklandscientific.com/anesthesia_accessories.aspx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hyperlink" Target="http://www.freedigitalphotos.net/images/Medical_Equipment_g280-Oxygen_Mask_Medical_Supply_p13939.html" TargetMode="External"/><Relationship Id="rId15" Type="http://schemas.openxmlformats.org/officeDocument/2006/relationships/hyperlink" Target="http://commons.wikimedia.org/wiki/File:Plastic_oxygen_mask_on_an_ER_patient.jpg" TargetMode="External"/><Relationship Id="rId10" Type="http://schemas.openxmlformats.org/officeDocument/2006/relationships/hyperlink" Target="http://pixabay.com/en/users/Nemo/" TargetMode="External"/><Relationship Id="rId4" Type="http://schemas.openxmlformats.org/officeDocument/2006/relationships/hyperlink" Target="http://www.freedigitalphotos.net/images/view_photog.php?photogid=1449" TargetMode="External"/><Relationship Id="rId9" Type="http://schemas.openxmlformats.org/officeDocument/2006/relationships/hyperlink" Target="http://pixabay.com/en/water-glass-cup-cartoon-free-aqua-38154/" TargetMode="Externa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9.jpeg"/><Relationship Id="rId3" Type="http://schemas.openxmlformats.org/officeDocument/2006/relationships/hyperlink" Target="http://www.flickr.com/photos/47292442@N02/5467308548/" TargetMode="External"/><Relationship Id="rId7" Type="http://schemas.openxmlformats.org/officeDocument/2006/relationships/hyperlink" Target="http://www.flickr.com/photos/colinflipper/3044478165/" TargetMode="External"/><Relationship Id="rId12" Type="http://schemas.openxmlformats.org/officeDocument/2006/relationships/hyperlink" Target="http://productcatalogue.hartmann.info/" TargetMode="External"/><Relationship Id="rId2" Type="http://schemas.openxmlformats.org/officeDocument/2006/relationships/image" Target="../media/image15.jpeg"/><Relationship Id="rId16" Type="http://schemas.openxmlformats.org/officeDocument/2006/relationships/hyperlink" Target="http://creativecommons.org/licenses/by-sa/2.0/deed.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8.gif"/><Relationship Id="rId5" Type="http://schemas.openxmlformats.org/officeDocument/2006/relationships/hyperlink" Target="http://creativecommons.org/licenses/by-nc-sa/2.0/" TargetMode="External"/><Relationship Id="rId15" Type="http://schemas.openxmlformats.org/officeDocument/2006/relationships/hyperlink" Target="http://www.flickr.com/people/30071740@N05" TargetMode="External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www.flickr.com/photos/47292442@N02/" TargetMode="External"/><Relationship Id="rId9" Type="http://schemas.openxmlformats.org/officeDocument/2006/relationships/hyperlink" Target="http://en.m.wikipedia.org/wiki/File:Hill-Rom_hospital_bed_TV_remote_control.JPG" TargetMode="External"/><Relationship Id="rId14" Type="http://schemas.openxmlformats.org/officeDocument/2006/relationships/hyperlink" Target="http://commons.wikimedia.org/wiki/File:Curtain_privacy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OCD_handwash.jp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communityeyehealth/5616635758/" TargetMode="External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icon-bucket-can-trash-theme-27850/" TargetMode="External"/><Relationship Id="rId9" Type="http://schemas.openxmlformats.org/officeDocument/2006/relationships/hyperlink" Target="http://commons.wikimedia.org/wiki/User:Jmh64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Οξυγονοθεραπεία (Γ’ Μέρος)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</a:t>
            </a:r>
            <a:r>
              <a:rPr lang="el-GR" sz="2400" dirty="0" smtClean="0"/>
              <a:t>. Παρισσόπουλος</a:t>
            </a:r>
            <a:r>
              <a:rPr lang="el-GR" sz="2400" dirty="0" smtClean="0"/>
              <a:t>, Β</a:t>
            </a:r>
            <a:r>
              <a:rPr lang="el-GR" sz="2400" dirty="0" smtClean="0"/>
              <a:t>. Κουτσοπούλου</a:t>
            </a:r>
            <a:r>
              <a:rPr lang="el-GR" sz="2400" dirty="0"/>
              <a:t>, Χ</a:t>
            </a:r>
            <a:r>
              <a:rPr lang="el-GR" sz="2400" dirty="0" smtClean="0"/>
              <a:t>. Τσίου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7139136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Ιατρική </a:t>
            </a:r>
            <a:r>
              <a:rPr lang="el-GR" sz="2400" dirty="0" smtClean="0"/>
              <a:t>οδηγία</a:t>
            </a:r>
            <a:r>
              <a:rPr lang="en-US" sz="2400" dirty="0" smtClean="0"/>
              <a:t>,</a:t>
            </a:r>
            <a:endParaRPr lang="en-GB" sz="2400" dirty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Παροχή οξυγόνου </a:t>
            </a:r>
            <a:r>
              <a:rPr lang="el-GR" sz="2400" dirty="0" smtClean="0"/>
              <a:t>(επιτοίχια ή φιάλη/οβίδα)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Ροόμετρο για ρύθμιση της ροής Ο</a:t>
            </a:r>
            <a:r>
              <a:rPr lang="en-US" sz="2400" baseline="-25000" dirty="0" smtClean="0"/>
              <a:t>2,</a:t>
            </a:r>
            <a:endParaRPr lang="el-GR" sz="2400" dirty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Υγραντήρας </a:t>
            </a:r>
            <a:r>
              <a:rPr lang="el-GR" sz="2400" dirty="0" smtClean="0"/>
              <a:t>με</a:t>
            </a:r>
            <a:r>
              <a:rPr lang="en-US" sz="2400" dirty="0" smtClean="0"/>
              <a:t> Sterile Water</a:t>
            </a:r>
            <a:r>
              <a:rPr lang="en-GB" sz="2400" dirty="0" smtClean="0"/>
              <a:t> </a:t>
            </a:r>
            <a:r>
              <a:rPr lang="el-GR" sz="2400" dirty="0"/>
              <a:t>για εφύγρανση του 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 smtClean="0"/>
              <a:t>Εξοπλισμό </a:t>
            </a:r>
            <a:r>
              <a:rPr lang="el-GR" sz="2400" dirty="0"/>
              <a:t>ανάλογα με την ιατρική </a:t>
            </a:r>
            <a:r>
              <a:rPr lang="el-GR" sz="2400" dirty="0" smtClean="0"/>
              <a:t>οδηγία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004A82"/>
              </a:buClr>
              <a:buFont typeface="Wingdings" pitchFamily="2" charset="2"/>
              <a:buChar char="ú"/>
            </a:pPr>
            <a:r>
              <a:rPr lang="el-GR" sz="2400" dirty="0"/>
              <a:t>Ρινική </a:t>
            </a:r>
            <a:r>
              <a:rPr lang="el-GR" sz="2400" dirty="0" smtClean="0"/>
              <a:t>κάνουλα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004A82"/>
              </a:buClr>
              <a:buFont typeface="Wingdings" pitchFamily="2" charset="2"/>
              <a:buChar char="ú"/>
            </a:pPr>
            <a:r>
              <a:rPr lang="el-GR" sz="2400" dirty="0" smtClean="0"/>
              <a:t>Απλή </a:t>
            </a:r>
            <a:r>
              <a:rPr lang="el-GR" sz="2400" dirty="0"/>
              <a:t>μάσκα </a:t>
            </a:r>
            <a:r>
              <a:rPr lang="el-GR" sz="2400" dirty="0" smtClean="0"/>
              <a:t>προσώπου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004A82"/>
              </a:buClr>
              <a:buFont typeface="Wingdings" pitchFamily="2" charset="2"/>
              <a:buChar char="ú"/>
            </a:pPr>
            <a:r>
              <a:rPr lang="el-GR" sz="2400" dirty="0" smtClean="0"/>
              <a:t>Μάσκα </a:t>
            </a:r>
            <a:r>
              <a:rPr lang="en-US" sz="2400" dirty="0" smtClean="0"/>
              <a:t>ventouri,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004A82"/>
              </a:buClr>
              <a:buFont typeface="Wingdings" pitchFamily="2" charset="2"/>
              <a:buChar char="ú"/>
            </a:pPr>
            <a:r>
              <a:rPr lang="el-GR" sz="2400" dirty="0" smtClean="0"/>
              <a:t>Μάσκα </a:t>
            </a:r>
            <a:r>
              <a:rPr lang="el-GR" sz="2400" b="1" dirty="0">
                <a:solidFill>
                  <a:srgbClr val="820000"/>
                </a:solidFill>
              </a:rPr>
              <a:t>μερικής</a:t>
            </a:r>
            <a:r>
              <a:rPr lang="el-GR" sz="2400" dirty="0"/>
              <a:t> ή </a:t>
            </a:r>
            <a:r>
              <a:rPr lang="el-GR" sz="2400" b="1" dirty="0">
                <a:solidFill>
                  <a:srgbClr val="820000"/>
                </a:solidFill>
              </a:rPr>
              <a:t>μη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επανεισπνοής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 smtClean="0"/>
              <a:t>Παλμικό οξύμετρο</a:t>
            </a:r>
            <a:r>
              <a:rPr lang="en-US" sz="2400" dirty="0" smtClean="0"/>
              <a:t>,</a:t>
            </a:r>
            <a:endParaRPr lang="en-GB" sz="2400" dirty="0" smtClean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 smtClean="0"/>
              <a:t>Ειδική </a:t>
            </a:r>
            <a:r>
              <a:rPr lang="el-GR" sz="2400" dirty="0"/>
              <a:t>μάσκα χορήγησης </a:t>
            </a:r>
            <a:r>
              <a:rPr lang="el-GR" sz="2400" dirty="0" smtClean="0"/>
              <a:t>νεφελοποιητή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9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Βρογχοδιασταλτικό ή αμπούλα φυσιολογικού ορού 10</a:t>
            </a:r>
            <a:r>
              <a:rPr lang="en-GB" sz="2400" dirty="0"/>
              <a:t>ml, </a:t>
            </a:r>
            <a:r>
              <a:rPr lang="el-GR" sz="2400" dirty="0"/>
              <a:t>σύριγγα 10 </a:t>
            </a:r>
            <a:r>
              <a:rPr lang="en-GB" sz="2400" dirty="0" smtClean="0"/>
              <a:t>ml.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</a:t>
            </a:r>
            <a:r>
              <a:rPr lang="el-GR" dirty="0" smtClean="0"/>
              <a:t>ασθενούς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Προσεκτική παρατήρηση της μετακίνησης του θώρακα </a:t>
            </a:r>
            <a:r>
              <a:rPr lang="el-GR" sz="2400" dirty="0"/>
              <a:t>– ίση και συμμετρική. Και οι δύο πλευρές του θώρακα πρέπει να κινούνται. Το βάθος και ο ρυθμός της αναπνοής πρέπει να </a:t>
            </a:r>
            <a:r>
              <a:rPr lang="el-GR" sz="2400" dirty="0" smtClean="0"/>
              <a:t>καταγράφονται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Ο </a:t>
            </a:r>
            <a:r>
              <a:rPr lang="el-GR" sz="2400" b="1" dirty="0">
                <a:solidFill>
                  <a:srgbClr val="820000"/>
                </a:solidFill>
              </a:rPr>
              <a:t>αναπνευστικός ρυθμός </a:t>
            </a:r>
            <a:r>
              <a:rPr lang="el-GR" sz="2400" dirty="0"/>
              <a:t>αποτελεί βασική παράμετρο, η οποία θα πρέπει να καταγράφεται και να παρακολουθείται με ακρίβεια και τακτικά (NICE 2007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Η ταχύπνοια </a:t>
            </a:r>
            <a:r>
              <a:rPr lang="el-GR" sz="2400" dirty="0"/>
              <a:t>αποτελεί μια πρόωρη ένδειξη αναπνευστικής δυσχέρειας (Jevon και Ewens 2001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</a:t>
            </a:r>
            <a:r>
              <a:rPr lang="el-GR" dirty="0" smtClean="0"/>
              <a:t>ασθενούς </a:t>
            </a:r>
            <a:r>
              <a:rPr lang="el-GR" sz="3200" b="0" dirty="0" smtClean="0"/>
              <a:t>(2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Εκτίμηση για χρήση των επικουρικών μυών, </a:t>
            </a:r>
            <a:r>
              <a:rPr lang="el-GR" sz="2400" dirty="0"/>
              <a:t>κυάνωση, αγωνία και άγχος ή μη φυσιολογικούς αναπνευστικούς </a:t>
            </a:r>
            <a:r>
              <a:rPr lang="el-GR" sz="2400" dirty="0" smtClean="0"/>
              <a:t>ήχους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/>
              <a:t>εκπνευστικοί </a:t>
            </a:r>
            <a:r>
              <a:rPr lang="el-GR" sz="2400" dirty="0"/>
              <a:t>συρίττοντες </a:t>
            </a:r>
            <a:r>
              <a:rPr lang="el-GR" sz="2400" dirty="0" smtClean="0"/>
              <a:t>ήχοι,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820000"/>
                </a:solidFill>
              </a:rPr>
              <a:t>S</a:t>
            </a:r>
            <a:r>
              <a:rPr lang="el-GR" sz="2400" dirty="0" smtClean="0">
                <a:solidFill>
                  <a:srgbClr val="820000"/>
                </a:solidFill>
              </a:rPr>
              <a:t>tridor</a:t>
            </a:r>
            <a:r>
              <a:rPr lang="el-GR" sz="2400" dirty="0" smtClean="0"/>
              <a:t>: εισπνευστικός συριγμός, ή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/>
              <a:t>Ορθόπνοια.</a:t>
            </a:r>
          </a:p>
          <a:p>
            <a:pPr lvl="1">
              <a:spcBef>
                <a:spcPts val="600"/>
              </a:spcBef>
              <a:buNone/>
            </a:pPr>
            <a:r>
              <a:rPr lang="el-GR" sz="2000" dirty="0" smtClean="0"/>
              <a:t>						 </a:t>
            </a:r>
            <a:r>
              <a:rPr lang="el-GR" sz="2400" dirty="0"/>
              <a:t>(Jevon και Ewens 2001</a:t>
            </a:r>
            <a:r>
              <a:rPr lang="el-GR" sz="2400" dirty="0" smtClean="0"/>
              <a:t>)</a:t>
            </a:r>
            <a:endParaRPr lang="el-GR" sz="2000" dirty="0"/>
          </a:p>
          <a:p>
            <a:pPr>
              <a:spcBef>
                <a:spcPts val="600"/>
              </a:spcBef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ανάλυση </a:t>
            </a:r>
            <a:r>
              <a:rPr lang="el-GR" sz="2400" b="1" dirty="0">
                <a:solidFill>
                  <a:srgbClr val="820000"/>
                </a:solidFill>
              </a:rPr>
              <a:t>αερίων αρτηριακού αίματος </a:t>
            </a:r>
            <a:r>
              <a:rPr lang="el-GR" sz="2400" dirty="0"/>
              <a:t>και η καταγραφή της παλμικής οξυμετρίας (Woodrow 2004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</a:t>
            </a:r>
            <a:r>
              <a:rPr lang="el-GR" dirty="0" smtClean="0"/>
              <a:t>ασθενούς </a:t>
            </a:r>
            <a:r>
              <a:rPr lang="el-GR" sz="3200" b="0" dirty="0" smtClean="0"/>
              <a:t>(3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2132856"/>
            <a:ext cx="8147249" cy="458861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Φυσιολογικά  </a:t>
            </a:r>
            <a:r>
              <a:rPr lang="el-GR" sz="2400" dirty="0"/>
              <a:t>τα υψηλά επίπεδα διοξειδίου του άνθρακα στο αίμα διεγείρουν</a:t>
            </a:r>
            <a:r>
              <a:rPr lang="en-GB" sz="2400" dirty="0"/>
              <a:t> </a:t>
            </a:r>
            <a:r>
              <a:rPr lang="el-GR" sz="2400" dirty="0"/>
              <a:t>την αναπνοή. Ωστόσο οι </a:t>
            </a:r>
            <a:r>
              <a:rPr lang="el-GR" sz="2400" dirty="0" smtClean="0"/>
              <a:t>χημειο-υποδοχείς </a:t>
            </a:r>
            <a:r>
              <a:rPr lang="el-GR" sz="2400" dirty="0"/>
              <a:t>σε ασθενείς με χρόνια πνευμονοπάθεια χάνουν την ευαισθησία τους </a:t>
            </a:r>
            <a:r>
              <a:rPr lang="el-GR" sz="2400" dirty="0" smtClean="0"/>
              <a:t>στο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el-GR" sz="2400" dirty="0"/>
              <a:t> και αντιδρούν με υποξία ώστε να μπορέσει να υπάρξει διέγερση της αναπνευστικής λειτουργίας. 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Εάν </a:t>
            </a:r>
            <a:r>
              <a:rPr lang="el-GR" sz="2400" dirty="0"/>
              <a:t>χορηγηθεί υψηλή συγκέντρωση οξυγόνου καταργείται η υποξία και ο ασθενής μπορεί να σταματήσει να </a:t>
            </a:r>
            <a:r>
              <a:rPr lang="el-GR" sz="2400" dirty="0" smtClean="0"/>
              <a:t>αναπνέει.</a:t>
            </a: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2313" y="1484784"/>
            <a:ext cx="4739375" cy="420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l-GR" sz="2600" b="1" dirty="0">
                <a:solidFill>
                  <a:srgbClr val="820000"/>
                </a:solidFill>
                <a:latin typeface="Calibri"/>
              </a:rPr>
              <a:t>ΠΡΟΣΟΧΗ σε ασθενείς με ΧΑΠ! 1</a:t>
            </a:r>
          </a:p>
        </p:txBody>
      </p:sp>
    </p:spTree>
    <p:extLst>
      <p:ext uri="{BB962C8B-B14F-4D97-AF65-F5344CB8AC3E}">
        <p14:creationId xmlns:p14="http://schemas.microsoft.com/office/powerpoint/2010/main" val="6804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</a:t>
            </a:r>
            <a:r>
              <a:rPr lang="el-GR" dirty="0" smtClean="0"/>
              <a:t>ασθενούς </a:t>
            </a:r>
            <a:r>
              <a:rPr lang="el-GR" sz="3200" b="0" dirty="0" smtClean="0"/>
              <a:t>(4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2132856"/>
            <a:ext cx="8147249" cy="458861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Στις </a:t>
            </a:r>
            <a:r>
              <a:rPr lang="el-GR" sz="2400" dirty="0"/>
              <a:t>τελευταίες οδηγίες του </a:t>
            </a:r>
            <a:r>
              <a:rPr lang="en-GB" sz="2400" dirty="0"/>
              <a:t>National Institute of Clinical Excellence, </a:t>
            </a:r>
            <a:r>
              <a:rPr lang="el-GR" sz="2400" dirty="0"/>
              <a:t>αναφέρεται ότι οι ασθενείς </a:t>
            </a:r>
            <a:r>
              <a:rPr lang="el-GR" sz="2400" dirty="0" smtClean="0"/>
              <a:t>με ΧΑΠ κινδυνεύουν </a:t>
            </a:r>
            <a:r>
              <a:rPr lang="el-GR" sz="2400" b="1" dirty="0">
                <a:solidFill>
                  <a:srgbClr val="820000"/>
                </a:solidFill>
              </a:rPr>
              <a:t>περισσότερο από το κίνδυνο της υποξαιμίας</a:t>
            </a:r>
            <a:r>
              <a:rPr lang="en-GB" sz="2400" b="1" dirty="0">
                <a:solidFill>
                  <a:srgbClr val="820000"/>
                </a:solidFill>
              </a:rPr>
              <a:t>,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ειδικά σε περίοδο οξείας λοίμωξης / επιβάρυνσης της κατάστασης </a:t>
            </a:r>
            <a:r>
              <a:rPr lang="el-GR" sz="2400" dirty="0" smtClean="0"/>
              <a:t>τους.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Προτείνεται </a:t>
            </a:r>
            <a:r>
              <a:rPr lang="el-GR" sz="2400" dirty="0"/>
              <a:t>ο περιοδικός έλεγχος των αερίων αίματος, </a:t>
            </a:r>
            <a:r>
              <a:rPr lang="el-GR" sz="2400" dirty="0" smtClean="0"/>
              <a:t>ενώ δεν </a:t>
            </a:r>
            <a:r>
              <a:rPr lang="el-GR" sz="2400" dirty="0"/>
              <a:t>είναι απαραίτητη η διόρθωση της υπερκαπνίας που εκδηλώνουν, παρά μόνο </a:t>
            </a:r>
            <a:r>
              <a:rPr lang="el-GR" sz="2400" dirty="0" smtClean="0"/>
              <a:t>η διόρθωση των </a:t>
            </a:r>
            <a:r>
              <a:rPr lang="el-GR" sz="2400" dirty="0"/>
              <a:t>επιπέδων του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el-GR" sz="2400" dirty="0"/>
              <a:t> στα φυσιολογικά για αυτούς </a:t>
            </a:r>
            <a:r>
              <a:rPr lang="el-GR" sz="2400" dirty="0" smtClean="0"/>
              <a:t>τους ασθενείς επίπεδα.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2313" y="1484784"/>
            <a:ext cx="4739375" cy="420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l-GR" sz="2600" b="1" dirty="0">
                <a:solidFill>
                  <a:srgbClr val="820000"/>
                </a:solidFill>
                <a:latin typeface="Calibri"/>
              </a:rPr>
              <a:t>ΠΡΟΣΟΧΗ σε ασθενείς με ΧΑΠ! </a:t>
            </a:r>
            <a:r>
              <a:rPr lang="el-GR" sz="2600" b="1" dirty="0" smtClean="0">
                <a:solidFill>
                  <a:srgbClr val="820000"/>
                </a:solidFill>
                <a:latin typeface="Calibri"/>
              </a:rPr>
              <a:t>2</a:t>
            </a:r>
            <a:endParaRPr lang="el-GR" sz="2600" b="1" dirty="0">
              <a:solidFill>
                <a:srgbClr val="82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6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ασθενή </a:t>
            </a:r>
            <a:r>
              <a:rPr lang="el-GR" sz="3200" b="0" dirty="0" smtClean="0"/>
              <a:t>(</a:t>
            </a:r>
            <a:r>
              <a:rPr lang="en-GB" sz="3200" b="0" dirty="0" smtClean="0"/>
              <a:t>5</a:t>
            </a:r>
            <a:r>
              <a:rPr lang="el-GR" sz="3200" b="0" dirty="0" smtClean="0"/>
              <a:t>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Αλλαγή διανοητικής </a:t>
            </a:r>
            <a:r>
              <a:rPr lang="el-GR" sz="2400" b="1" dirty="0" smtClean="0">
                <a:solidFill>
                  <a:srgbClr val="820000"/>
                </a:solidFill>
              </a:rPr>
              <a:t>κατάστασης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Ανησυχία, αποπροσανατολισμός, σύγχυση, λήθαργος και κώμα – ΚΛΙΜΑΚΑ </a:t>
            </a:r>
            <a:r>
              <a:rPr lang="el-GR" sz="2400" dirty="0" smtClean="0"/>
              <a:t>ΓΛΑΣΚΩΒΗΣ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Αλλαγή </a:t>
            </a:r>
            <a:r>
              <a:rPr lang="el-GR" sz="2400" b="1" dirty="0">
                <a:solidFill>
                  <a:srgbClr val="820000"/>
                </a:solidFill>
              </a:rPr>
              <a:t>καρδιακού ρυθμού </a:t>
            </a:r>
            <a:r>
              <a:rPr lang="el-GR" sz="2400" dirty="0"/>
              <a:t>και </a:t>
            </a:r>
            <a:r>
              <a:rPr lang="el-GR" sz="2400" b="1" dirty="0" smtClean="0">
                <a:solidFill>
                  <a:srgbClr val="820000"/>
                </a:solidFill>
              </a:rPr>
              <a:t>υπέρταση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Κυάνωση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Περιφερική και </a:t>
            </a:r>
            <a:r>
              <a:rPr lang="el-GR" sz="2400" dirty="0" smtClean="0"/>
              <a:t>κεντρική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Παγωμένα άκρα, κρύος </a:t>
            </a:r>
            <a:r>
              <a:rPr lang="el-GR" sz="2400" dirty="0" smtClean="0"/>
              <a:t>ιδρώτας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</a:t>
            </a:r>
            <a:r>
              <a:rPr lang="el-GR" dirty="0" smtClean="0"/>
              <a:t>προφύλαξης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Έλεγχος ιατρικής </a:t>
            </a:r>
            <a:r>
              <a:rPr lang="el-GR" sz="2400" b="1" dirty="0" smtClean="0">
                <a:solidFill>
                  <a:srgbClr val="820000"/>
                </a:solidFill>
              </a:rPr>
              <a:t>οδηγίας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Σωστή εφαρμογή </a:t>
            </a:r>
            <a:r>
              <a:rPr lang="el-GR" sz="2400" dirty="0" smtClean="0"/>
              <a:t>μάσκας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Απαγόρευση </a:t>
            </a:r>
            <a:r>
              <a:rPr lang="el-GR" sz="2400" dirty="0" smtClean="0"/>
              <a:t>καπνίσματος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Περιοδικός έλεγχος συστήματος για </a:t>
            </a:r>
            <a:r>
              <a:rPr lang="el-GR" sz="2400" dirty="0" smtClean="0"/>
              <a:t>διαρροές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Έλεγχος φιάλης Ο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l-GR" sz="2400" b="1" dirty="0">
                <a:solidFill>
                  <a:srgbClr val="820000"/>
                </a:solidFill>
              </a:rPr>
              <a:t> για απόθεμα σε </a:t>
            </a:r>
            <a:r>
              <a:rPr lang="el-GR" sz="2400" b="1" dirty="0" smtClean="0">
                <a:solidFill>
                  <a:srgbClr val="820000"/>
                </a:solidFill>
              </a:rPr>
              <a:t>Ο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Περιοδικός έλεγχος ροής </a:t>
            </a:r>
            <a:r>
              <a:rPr lang="el-GR" sz="2400" dirty="0" smtClean="0"/>
              <a:t>οξυγόνου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Έλεγχος εφυγραντήρα </a:t>
            </a:r>
            <a:r>
              <a:rPr lang="el-GR" sz="2400" dirty="0"/>
              <a:t>για επαρκή ποσότητα </a:t>
            </a:r>
            <a:r>
              <a:rPr lang="el-GR" sz="2400" dirty="0" smtClean="0"/>
              <a:t>νερού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</a:t>
            </a:r>
            <a:r>
              <a:rPr lang="el-GR" dirty="0" smtClean="0"/>
              <a:t>ασθενούς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b="1" dirty="0" smtClean="0">
                <a:solidFill>
                  <a:srgbClr val="820000"/>
                </a:solidFill>
              </a:rPr>
              <a:t>Διατήρηση βατότητας αεραγωγού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lvl="1">
              <a:lnSpc>
                <a:spcPct val="80000"/>
              </a:lnSpc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Αλλαγή </a:t>
            </a:r>
            <a:r>
              <a:rPr lang="el-GR" sz="2400" dirty="0"/>
              <a:t>θέσης </a:t>
            </a:r>
            <a:r>
              <a:rPr lang="el-GR" sz="2400" dirty="0" smtClean="0"/>
              <a:t>ασθενούς , </a:t>
            </a:r>
            <a:r>
              <a:rPr lang="el-GR" sz="2400" dirty="0"/>
              <a:t>αναρρόφηση αν </a:t>
            </a:r>
            <a:r>
              <a:rPr lang="el-GR" sz="2400" dirty="0" smtClean="0"/>
              <a:t>χρειαστεί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ενθάρρυνση βήχα και βαθιές αναπνοές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Συχνή </a:t>
            </a:r>
            <a:r>
              <a:rPr lang="el-GR" sz="2400" dirty="0"/>
              <a:t>αλλαγή αντικειμένων για πρόληψη </a:t>
            </a:r>
            <a:r>
              <a:rPr lang="el-GR" sz="2400" dirty="0" smtClean="0"/>
              <a:t>λοιμώξεων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Φροντίδα στόματος και </a:t>
            </a:r>
            <a:r>
              <a:rPr lang="el-GR" sz="2400" dirty="0" smtClean="0"/>
              <a:t>μύτης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Παρακολούθηση φθοράς δέρματος από τη τριβή της συσκευής Ο</a:t>
            </a:r>
            <a:r>
              <a:rPr lang="el-GR" sz="2400" baseline="-25000" dirty="0"/>
              <a:t>2</a:t>
            </a:r>
            <a:r>
              <a:rPr lang="el-GR" sz="2400" dirty="0"/>
              <a:t> (πίσω από τα αυτιά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Παρατήρηση για σημεία </a:t>
            </a:r>
            <a:r>
              <a:rPr lang="el-GR" sz="2400" b="1" dirty="0">
                <a:solidFill>
                  <a:srgbClr val="820000"/>
                </a:solidFill>
              </a:rPr>
              <a:t>υποαερισμού</a:t>
            </a:r>
            <a:r>
              <a:rPr lang="el-GR" sz="2400" dirty="0"/>
              <a:t> λόγω αυξημένης παροχής 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baseline="-25000" dirty="0" smtClean="0"/>
              <a:t>,</a:t>
            </a:r>
            <a:endParaRPr lang="el-GR" sz="2400" baseline="-25000" dirty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820000"/>
                </a:solidFill>
              </a:rPr>
              <a:t>Εφύγρανση</a:t>
            </a:r>
            <a:r>
              <a:rPr lang="el-GR" sz="2400" dirty="0"/>
              <a:t> του </a:t>
            </a:r>
            <a:r>
              <a:rPr lang="el-GR" sz="2400" dirty="0" smtClean="0"/>
              <a:t>οξυγόνου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Προλαμβάνει τη ξήρανση των </a:t>
            </a:r>
            <a:r>
              <a:rPr lang="el-GR" sz="2400" dirty="0" smtClean="0"/>
              <a:t>βλεννογόνων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Βοηθά στη απόχρεμψη βρογχικών </a:t>
            </a:r>
            <a:r>
              <a:rPr lang="el-GR" sz="2400" dirty="0" smtClean="0"/>
              <a:t>εκκρίσεων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80000"/>
              </a:lnSpc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Σε ροή Ο</a:t>
            </a:r>
            <a:r>
              <a:rPr lang="el-GR" sz="2400" baseline="-25000" dirty="0"/>
              <a:t>2 </a:t>
            </a:r>
            <a:r>
              <a:rPr lang="el-GR" sz="2400" dirty="0"/>
              <a:t>&gt; 4</a:t>
            </a:r>
            <a:r>
              <a:rPr lang="en-US" sz="2400" dirty="0" smtClean="0"/>
              <a:t>L/min.</a:t>
            </a:r>
            <a:endParaRPr lang="el-GR" sz="2400" dirty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Καθάρισμα </a:t>
            </a:r>
            <a:r>
              <a:rPr lang="el-GR" sz="2400" dirty="0" smtClean="0"/>
              <a:t>μάσκας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Καταγραφή απόκρισης του ασθενή </a:t>
            </a:r>
            <a:r>
              <a:rPr lang="el-GR" sz="2400" b="1" dirty="0" smtClean="0">
                <a:solidFill>
                  <a:srgbClr val="820000"/>
                </a:solidFill>
              </a:rPr>
              <a:t>(παλμική οξυμετρία)</a:t>
            </a:r>
            <a:r>
              <a:rPr lang="en-US" sz="2400" b="1" dirty="0" smtClean="0">
                <a:solidFill>
                  <a:srgbClr val="820000"/>
                </a:solidFill>
              </a:rPr>
              <a:t>.</a:t>
            </a:r>
            <a:endParaRPr lang="en-US" sz="2400" b="1" dirty="0">
              <a:solidFill>
                <a:srgbClr val="82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αποτελεσματικότητας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πιο αξιόπιστη μέθοδος της παρακολούθησης </a:t>
            </a:r>
            <a:r>
              <a:rPr lang="el-GR" sz="2400" dirty="0" smtClean="0"/>
              <a:t>είναι </a:t>
            </a:r>
            <a:r>
              <a:rPr lang="el-GR" sz="2400" dirty="0"/>
              <a:t>η λήψη αρτηριακού αίματος για </a:t>
            </a:r>
            <a:r>
              <a:rPr lang="el-GR" sz="2400" dirty="0" smtClean="0"/>
              <a:t>έλεγχο </a:t>
            </a:r>
            <a:r>
              <a:rPr lang="el-GR" sz="2400" b="1" dirty="0" smtClean="0">
                <a:solidFill>
                  <a:srgbClr val="820000"/>
                </a:solidFill>
              </a:rPr>
              <a:t>ανταλλαγής αερίων </a:t>
            </a:r>
            <a:r>
              <a:rPr lang="el-GR" sz="2400" b="1" dirty="0">
                <a:solidFill>
                  <a:srgbClr val="820000"/>
                </a:solidFill>
              </a:rPr>
              <a:t>αίματος </a:t>
            </a:r>
            <a:r>
              <a:rPr lang="el-GR" sz="2400" dirty="0"/>
              <a:t>(ABGs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παλμική οξυμετρία – </a:t>
            </a:r>
            <a:r>
              <a:rPr lang="el-GR" sz="2400" b="1" dirty="0">
                <a:solidFill>
                  <a:srgbClr val="820000"/>
                </a:solidFill>
              </a:rPr>
              <a:t>SpO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l-GR" sz="2400" b="1" dirty="0"/>
              <a:t> </a:t>
            </a:r>
            <a:r>
              <a:rPr lang="el-GR" sz="2400" dirty="0"/>
              <a:t>- θα πρέπει να μετράται εντός δύο ωρών από την έναρξη της θεραπείας οξυγόνου, και η FiO</a:t>
            </a:r>
            <a:r>
              <a:rPr lang="el-GR" sz="2400" baseline="-25000" dirty="0"/>
              <a:t>2</a:t>
            </a:r>
            <a:r>
              <a:rPr lang="el-GR" sz="2400" dirty="0"/>
              <a:t> να προσαρμόζεται </a:t>
            </a:r>
            <a:r>
              <a:rPr lang="el-GR" sz="2400" dirty="0" smtClean="0"/>
              <a:t>ανάλογα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Το Ο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l-GR" sz="2400" b="1" dirty="0">
                <a:solidFill>
                  <a:srgbClr val="820000"/>
                </a:solidFill>
              </a:rPr>
              <a:t> διακόπτεται </a:t>
            </a:r>
            <a:r>
              <a:rPr lang="el-GR" sz="2400" dirty="0"/>
              <a:t>όταν ο ασθενής σε αέρα δωματίου </a:t>
            </a:r>
            <a:r>
              <a:rPr lang="el-GR" sz="2400" dirty="0" smtClean="0"/>
              <a:t>διατηρεί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b="1" dirty="0">
                <a:solidFill>
                  <a:srgbClr val="820000"/>
                </a:solidFill>
              </a:rPr>
              <a:t>PaO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l-GR" sz="2400" dirty="0"/>
              <a:t>&gt; 80mmHg (ανάλογα με τις παραμέτρους που έχουν τεθεί ως θεραπευτικοί στόχοι), και </a:t>
            </a:r>
          </a:p>
          <a:p>
            <a:r>
              <a:rPr lang="el-GR" sz="2400" dirty="0" smtClean="0"/>
              <a:t>Κορεσμός </a:t>
            </a:r>
            <a:r>
              <a:rPr lang="el-GR" sz="2400" dirty="0"/>
              <a:t>αιμοσφαιρίνης σε </a:t>
            </a:r>
            <a:r>
              <a:rPr lang="el-GR" sz="2400" dirty="0" smtClean="0"/>
              <a:t>οξυγόνο: </a:t>
            </a:r>
          </a:p>
          <a:p>
            <a:pPr lvl="1"/>
            <a:r>
              <a:rPr lang="el-GR" sz="2400" dirty="0" smtClean="0"/>
              <a:t>περιφερική οξυμετρία S</a:t>
            </a:r>
            <a:r>
              <a:rPr lang="en-US" sz="2400" dirty="0" smtClean="0"/>
              <a:t>p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2</a:t>
            </a:r>
            <a:r>
              <a:rPr lang="el-GR" sz="2400" dirty="0"/>
              <a:t>&gt; </a:t>
            </a:r>
            <a:r>
              <a:rPr lang="el-GR" sz="2400" dirty="0" smtClean="0"/>
              <a:t>90%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χωρίς </a:t>
            </a:r>
            <a:r>
              <a:rPr lang="el-GR" sz="2400" dirty="0" smtClean="0"/>
              <a:t>υπερκαπνία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Θεραπεία με νεφελοποιητή φαρμάκων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699512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Συνίσταται στη χορήγηση εν διαλύσει φαρμάκων με τη βοήθεια προωθητικού </a:t>
            </a:r>
            <a:r>
              <a:rPr lang="el-GR" sz="2400" dirty="0" smtClean="0"/>
              <a:t>αερίου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Ενδείξεις: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Οξύς </a:t>
            </a:r>
            <a:r>
              <a:rPr lang="el-GR" sz="2400" dirty="0" smtClean="0"/>
              <a:t>βρογχόσπασμος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υπερβολική παραγωγή </a:t>
            </a:r>
            <a:r>
              <a:rPr lang="el-GR" sz="2400" dirty="0" smtClean="0"/>
              <a:t>βλέννης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Λαρυγγίτιδα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Επιγλωττίτιδα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Εξοπλισμός: ειδική μάσκα νεφελοποίησης / </a:t>
            </a:r>
            <a:r>
              <a:rPr lang="el-GR" sz="2400" dirty="0" smtClean="0"/>
              <a:t>ψεκαστήρα</a:t>
            </a:r>
            <a:r>
              <a:rPr lang="en-US" sz="2400" dirty="0" smtClean="0"/>
              <a:t>.</a:t>
            </a:r>
            <a:endParaRPr lang="en-GB" sz="2400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70" y="1713764"/>
            <a:ext cx="2645925" cy="263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43836" y="440483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b-N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Gigi holding her nebulizer mask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Jon Works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 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</a:t>
            </a:r>
            <a:r>
              <a:rPr lang="el-GR" sz="2400" dirty="0" smtClean="0"/>
              <a:t>:</a:t>
            </a:r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 smtClean="0"/>
              <a:t>Ο</a:t>
            </a:r>
            <a:r>
              <a:rPr lang="el-GR" sz="2400" dirty="0" smtClean="0"/>
              <a:t>. Γκοβίνα</a:t>
            </a:r>
            <a:r>
              <a:rPr lang="el-GR" sz="2400" dirty="0" smtClean="0"/>
              <a:t>, Χ</a:t>
            </a:r>
            <a:r>
              <a:rPr lang="el-GR" sz="2400" dirty="0" smtClean="0"/>
              <a:t>. Τσίου</a:t>
            </a:r>
            <a:r>
              <a:rPr lang="el-GR" sz="2400" dirty="0" smtClean="0"/>
              <a:t>, Σ</a:t>
            </a:r>
            <a:r>
              <a:rPr lang="el-GR" sz="2400" dirty="0" smtClean="0"/>
              <a:t>. Παρισσόπουλος</a:t>
            </a:r>
            <a:r>
              <a:rPr lang="el-GR" sz="2400" dirty="0" smtClean="0"/>
              <a:t>, Μ</a:t>
            </a:r>
            <a:r>
              <a:rPr lang="el-GR" sz="2400" dirty="0" smtClean="0"/>
              <a:t>. Μπουζίκα,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 smtClean="0"/>
              <a:t>Θ. Στρουμπούκη</a:t>
            </a:r>
            <a:r>
              <a:rPr lang="el-GR" sz="2400" dirty="0" smtClean="0"/>
              <a:t>, Γ</a:t>
            </a:r>
            <a:r>
              <a:rPr lang="el-GR" sz="2400" dirty="0" smtClean="0"/>
              <a:t>. Τουλιά</a:t>
            </a:r>
            <a:r>
              <a:rPr lang="en-US" sz="2400" dirty="0" smtClean="0"/>
              <a:t>,</a:t>
            </a:r>
            <a:r>
              <a:rPr lang="el-GR" sz="2400" dirty="0" smtClean="0"/>
              <a:t> Β</a:t>
            </a:r>
            <a:r>
              <a:rPr lang="el-GR" sz="2400" dirty="0" smtClean="0"/>
              <a:t>. Κουτσοπούλου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Ασθενής με μάσκα νεφελοποίησης</a:t>
            </a:r>
            <a:endParaRPr lang="el-GR" dirty="0"/>
          </a:p>
        </p:txBody>
      </p:sp>
      <p:pic>
        <p:nvPicPr>
          <p:cNvPr id="3074" name="Picture 2" descr="Ασθενής με μάσκα νεφελοποίησης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5272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2123728" y="5877272"/>
            <a:ext cx="5673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b-NO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Pneumonia and iPod Touch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Colleen Proppe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BY-NC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θυμάστε…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0359" y="1412776"/>
            <a:ext cx="5271761" cy="482453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l-GR" sz="3100" dirty="0"/>
              <a:t>Το οξυγόνο είναι αναγκαίο για τον κυτταρικό </a:t>
            </a:r>
            <a:r>
              <a:rPr lang="el-GR" sz="3100" dirty="0" smtClean="0"/>
              <a:t>μεταβολισμό</a:t>
            </a:r>
            <a:r>
              <a:rPr lang="en-US" sz="3100" dirty="0" smtClean="0"/>
              <a:t>,</a:t>
            </a:r>
            <a:endParaRPr lang="el-GR" sz="31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l-GR" sz="3100" dirty="0"/>
              <a:t>Οι ανάγκες σε Ο</a:t>
            </a:r>
            <a:r>
              <a:rPr lang="el-GR" sz="3100" baseline="-25000" dirty="0"/>
              <a:t>2</a:t>
            </a:r>
            <a:r>
              <a:rPr lang="el-GR" sz="3100" dirty="0"/>
              <a:t> είναι υψηλότερες σε βαρέως πάσχοντες </a:t>
            </a:r>
            <a:r>
              <a:rPr lang="el-GR" sz="3100" dirty="0" smtClean="0"/>
              <a:t>ασθενείς</a:t>
            </a:r>
            <a:r>
              <a:rPr lang="en-US" sz="3100" dirty="0" smtClean="0"/>
              <a:t>,</a:t>
            </a:r>
            <a:endParaRPr lang="el-GR" sz="31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l-GR" sz="3100" dirty="0" smtClean="0"/>
              <a:t>Να γνωρίζετε τα διάφορα συστήματα παροχής Ο</a:t>
            </a:r>
            <a:r>
              <a:rPr lang="el-GR" sz="3100" baseline="-25000" dirty="0" smtClean="0"/>
              <a:t>2</a:t>
            </a:r>
            <a:r>
              <a:rPr lang="en-US" sz="3100" dirty="0" smtClean="0"/>
              <a:t>,</a:t>
            </a:r>
            <a:endParaRPr lang="el-GR" sz="3100" dirty="0" smtClean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l-GR" sz="3100" dirty="0" smtClean="0"/>
              <a:t>Αναλογιστείτε την ανάγκη Ύγρανσης του Ο</a:t>
            </a:r>
            <a:r>
              <a:rPr lang="el-GR" sz="3100" baseline="-25000" dirty="0" smtClean="0"/>
              <a:t>2</a:t>
            </a:r>
            <a:r>
              <a:rPr lang="en-US" sz="3100" dirty="0" smtClean="0"/>
              <a:t>,</a:t>
            </a:r>
            <a:endParaRPr lang="el-GR" sz="3100" dirty="0" smtClean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l-GR" sz="3100" dirty="0" smtClean="0"/>
              <a:t>Μέτρα προφύλαξης.</a:t>
            </a:r>
          </a:p>
        </p:txBody>
      </p:sp>
      <p:pic>
        <p:nvPicPr>
          <p:cNvPr id="1027" name="Picture 3" descr="σύστημα παροχής οξυγόνου σε εντατική μονάδα θεραπεί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36" y="1628800"/>
            <a:ext cx="2923738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02646" y="5877272"/>
            <a:ext cx="326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b-NO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emergency room ~ tube machine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hobvias sudoneighm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 fontScale="92500"/>
          </a:bodyPr>
          <a:lstStyle/>
          <a:p>
            <a:pPr lvl="0">
              <a:spcBef>
                <a:spcPts val="600"/>
              </a:spcBef>
            </a:pPr>
            <a:r>
              <a:rPr lang="en-GB" sz="2400" dirty="0" smtClean="0"/>
              <a:t>Docherty D and McCallum J (2009) Foundation Clinical Nursing Skills. Oxford University Press, Oxford</a:t>
            </a:r>
            <a:endParaRPr lang="el-GR" sz="2400" dirty="0" smtClean="0"/>
          </a:p>
          <a:p>
            <a:pPr>
              <a:spcBef>
                <a:spcPts val="600"/>
              </a:spcBef>
            </a:pPr>
            <a:r>
              <a:rPr lang="en-GB" sz="2400" dirty="0" smtClean="0"/>
              <a:t>Endacott R, Jevon  P, and Cooper P (2009) Clinical Nursing Skills Core and Advanced. </a:t>
            </a:r>
            <a:r>
              <a:rPr lang="el-GR" sz="2400" dirty="0" smtClean="0"/>
              <a:t>Oxford University Press, Oxford</a:t>
            </a:r>
            <a:endParaRPr lang="en-GB" sz="2400" dirty="0" smtClean="0">
              <a:hlinkClick r:id="rId2"/>
            </a:endParaRPr>
          </a:p>
          <a:p>
            <a:pPr lvl="0">
              <a:spcBef>
                <a:spcPts val="600"/>
              </a:spcBef>
            </a:pPr>
            <a:r>
              <a:rPr lang="en-GB" sz="2400" dirty="0" smtClean="0">
                <a:hlinkClick r:id="rId2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McGloin S (2008) Administration of oxygen therapy. </a:t>
            </a:r>
            <a:r>
              <a:rPr lang="en-US" sz="2400" i="1" dirty="0" smtClean="0"/>
              <a:t>Nursing Standard</a:t>
            </a:r>
            <a:r>
              <a:rPr lang="en-US" sz="2400" dirty="0" smtClean="0"/>
              <a:t>. 22, 21, 46-48,</a:t>
            </a: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dirty="0" smtClean="0"/>
              <a:t>Bennett C (2003). Nursing the breathless patient. </a:t>
            </a:r>
            <a:r>
              <a:rPr lang="en-GB" sz="2400" i="1" dirty="0" smtClean="0"/>
              <a:t>Nursing Standard</a:t>
            </a:r>
            <a:r>
              <a:rPr lang="en-GB" sz="2400" dirty="0" smtClean="0"/>
              <a:t>, 17(17), 45–51 [PubMed: </a:t>
            </a:r>
            <a:r>
              <a:rPr lang="en-GB" sz="2400" dirty="0" smtClean="0">
                <a:hlinkClick r:id="rId3"/>
              </a:rPr>
              <a:t>12593094</a:t>
            </a:r>
            <a:r>
              <a:rPr lang="en-GB" sz="2400" dirty="0" smtClean="0"/>
              <a:t>],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Jevon P and Ewens B (2001). Assessment of a breathless patient. </a:t>
            </a:r>
            <a:r>
              <a:rPr lang="en-GB" sz="2400" i="1" dirty="0" smtClean="0"/>
              <a:t>Nursing Standard</a:t>
            </a:r>
            <a:r>
              <a:rPr lang="en-GB" sz="2400" dirty="0" smtClean="0"/>
              <a:t>, 15(16), 48–53 [PubMed: </a:t>
            </a:r>
            <a:r>
              <a:rPr lang="en-GB" sz="2400" dirty="0" smtClean="0">
                <a:hlinkClick r:id="rId4"/>
              </a:rPr>
              <a:t>12211835</a:t>
            </a:r>
            <a:r>
              <a:rPr lang="en-GB" sz="2400" dirty="0" smtClean="0"/>
              <a:t>],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Booker R (2008) Pulse oximetry. </a:t>
            </a:r>
            <a:r>
              <a:rPr lang="en-US" sz="2400" i="1" dirty="0" smtClean="0"/>
              <a:t>Nursing Standard</a:t>
            </a:r>
            <a:r>
              <a:rPr lang="en-US" sz="2400" dirty="0" smtClean="0"/>
              <a:t>. 22, 30, 39-41.</a:t>
            </a:r>
            <a:endParaRPr lang="el-G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9</a:t>
            </a:r>
            <a:r>
              <a:rPr lang="en-US" sz="2000" dirty="0" smtClean="0"/>
              <a:t>:</a:t>
            </a:r>
            <a:r>
              <a:rPr lang="el-GR" sz="2000" dirty="0"/>
              <a:t> Οξυγονοθεραπεία (Γ’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8000" y="1268760"/>
            <a:ext cx="5652152" cy="52813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  <a:buNone/>
            </a:pPr>
            <a:r>
              <a:rPr lang="el-GR" sz="2800" dirty="0" smtClean="0"/>
              <a:t>Θα είστε σε θέση: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συλλέγετε το σωστό υλικό,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αναφέρετε μέτρα προφύλαξης και επιπλοκές οξυγονοθεραπείας,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εκτελέσετε τη διαδικασία υπό επίβλεψη,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συζητήσετε και αναγνωρίσετε κύρια σημεία στην :</a:t>
            </a:r>
          </a:p>
          <a:p>
            <a:pPr lvl="1"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400" dirty="0" smtClean="0"/>
              <a:t>εκτίμηση, παρακολούθηση και</a:t>
            </a:r>
          </a:p>
          <a:p>
            <a:pPr lvl="1"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400" dirty="0" smtClean="0"/>
              <a:t>αξιολόγηση της κατάστασης του ασθενούς.</a:t>
            </a:r>
            <a:endParaRPr lang="el-GR" sz="2400" dirty="0"/>
          </a:p>
        </p:txBody>
      </p:sp>
      <p:pic>
        <p:nvPicPr>
          <p:cNvPr id="5" name="Εικόνα 4" descr="ασθενής με μάσκα οξυγόνο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46730"/>
            <a:ext cx="2501095" cy="3251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516216" y="4798893"/>
            <a:ext cx="2095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Plastic oxygen mask on an ER 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Magnus Manske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2492896"/>
            <a:ext cx="8219256" cy="1728192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Έναρξη </a:t>
            </a:r>
            <a:r>
              <a:rPr lang="el-GR" sz="4400" dirty="0" smtClean="0"/>
              <a:t>Οξυγονοθεραπείας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Η </a:t>
            </a:r>
            <a:r>
              <a:rPr lang="el-GR" dirty="0" smtClean="0"/>
              <a:t>διαδικασία</a:t>
            </a:r>
            <a:br>
              <a:rPr lang="el-GR" dirty="0" smtClean="0"/>
            </a:br>
            <a:r>
              <a:rPr lang="el-GR" dirty="0" smtClean="0"/>
              <a:t>(επίδειξη στο εργαστήριο)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59532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497763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Διαδικασία 1 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05376" y="1326019"/>
            <a:ext cx="3687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Έλεγχος της ιατρικής οδηγίας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7384" y="1897925"/>
          <a:ext cx="4161763" cy="15155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87407"/>
                <a:gridCol w="1424578"/>
                <a:gridCol w="749778"/>
              </a:tblGrid>
              <a:tr h="471958"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rgbClr val="004A82"/>
                            </a:solidFill>
                          </a:ln>
                        </a:rPr>
                        <a:t>Prescription</a:t>
                      </a:r>
                      <a:endParaRPr lang="el-GR" sz="2400" b="1" dirty="0">
                        <a:ln>
                          <a:solidFill>
                            <a:srgbClr val="004A82"/>
                          </a:solidFill>
                        </a:ln>
                      </a:endParaRPr>
                    </a:p>
                  </a:txBody>
                  <a:tcPr>
                    <a:solidFill>
                      <a:srgbClr val="004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</a:endParaRPr>
                    </a:p>
                  </a:txBody>
                  <a:tcPr>
                    <a:solidFill>
                      <a:srgbClr val="004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</a:endParaRPr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38281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</a:rPr>
                        <a:t>  </a:t>
                      </a:r>
                      <a:r>
                        <a:rPr lang="en-US" b="0" i="0" baseline="0" dirty="0" smtClean="0">
                          <a:ln>
                            <a:solidFill>
                              <a:srgbClr val="004A82"/>
                            </a:solidFill>
                          </a:ln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Oxygen</a:t>
                      </a:r>
                      <a:endParaRPr lang="el-GR" b="0" i="0" baseline="0" dirty="0">
                        <a:ln>
                          <a:solidFill>
                            <a:srgbClr val="004A82"/>
                          </a:solidFill>
                        </a:ln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</a:rPr>
                        <a:t>  </a:t>
                      </a:r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  <a:latin typeface="Comic Sans MS" pitchFamily="66" charset="0"/>
                        </a:rPr>
                        <a:t>40%</a:t>
                      </a:r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Route</a:t>
                      </a:r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0741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Instructions</a:t>
                      </a:r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</a:rPr>
                        <a:t>  </a:t>
                      </a:r>
                      <a:r>
                        <a:rPr lang="en-US" dirty="0" smtClean="0">
                          <a:ln>
                            <a:solidFill>
                              <a:srgbClr val="004A82"/>
                            </a:solidFill>
                          </a:ln>
                          <a:latin typeface="Comic Sans MS" pitchFamily="66" charset="0"/>
                        </a:rPr>
                        <a:t>continually</a:t>
                      </a:r>
                      <a:r>
                        <a:rPr lang="en-US" baseline="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Comic Sans MS" pitchFamily="66" charset="0"/>
                        </a:rPr>
                        <a:t> via venturi mask</a:t>
                      </a:r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>
                        <a:ln>
                          <a:solidFill>
                            <a:srgbClr val="004A82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475821" y="1326019"/>
            <a:ext cx="190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Πλύσιμο χεριών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 descr="πλύσιμο χεριώ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70" y="1897925"/>
            <a:ext cx="1450888" cy="1511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4337019" y="3454086"/>
            <a:ext cx="218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OCD handwash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Jmh649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0160" y="1166529"/>
            <a:ext cx="1982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Συναρμολόγηση εξοπλισμού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συναρμολόγηση μάσκας οξυγόνο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96" y="1920582"/>
            <a:ext cx="2307133" cy="1492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80161" y="3462349"/>
            <a:ext cx="1896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Ventimask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flexicare.com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3837172"/>
            <a:ext cx="21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Ρύθμιση ροής Ο</a:t>
            </a:r>
            <a:r>
              <a:rPr lang="el-GR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2000" b="1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3" name="Picture 3" descr="παροχή οξυγόνου και ροόμετρο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9"/>
          <a:stretch/>
        </p:blipFill>
        <p:spPr bwMode="auto">
          <a:xfrm>
            <a:off x="725937" y="4278438"/>
            <a:ext cx="1756701" cy="211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6391667"/>
            <a:ext cx="2421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Oxygen piping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Owain.davies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2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2"/>
              </a:rPr>
              <a:t>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8428" y="3837172"/>
            <a:ext cx="2746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Εφαρμογή μάσκας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 descr="εφαρμογή μάσκας οξυγόνο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29" y="4278438"/>
            <a:ext cx="2746667" cy="2142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06318" y="6420701"/>
            <a:ext cx="2330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4"/>
              </a:rPr>
              <a:t>Oxygen mask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4"/>
              </a:rPr>
              <a:t>the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4"/>
              </a:rPr>
              <a:t>Clear Communication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4"/>
              </a:rPr>
              <a:t>People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5"/>
              </a:rPr>
              <a:t>Flickr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0693" y="3837172"/>
            <a:ext cx="3483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Καταγραφή παρέμβασης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Picture 4" descr="έντυπο καταγραφής παρέμβασης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870590"/>
            <a:ext cx="2928923" cy="2928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772347" y="6391665"/>
            <a:ext cx="2976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7"/>
              </a:rPr>
              <a:t>Documentation for Oxygen Therapy - Continuous or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7"/>
              </a:rPr>
              <a:t>PRN-SAMPLE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8"/>
              </a:rPr>
              <a:t>med-pass.com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1685090" y="5571279"/>
            <a:ext cx="797547" cy="504056"/>
          </a:xfrm>
          <a:prstGeom prst="curved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35497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8506" y="0"/>
            <a:ext cx="8229600" cy="764704"/>
          </a:xfrm>
        </p:spPr>
        <p:txBody>
          <a:bodyPr/>
          <a:lstStyle/>
          <a:p>
            <a:r>
              <a:rPr lang="el-GR" dirty="0" smtClean="0"/>
              <a:t>Η Διαδικασία  2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179512" y="853614"/>
            <a:ext cx="3687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Παρακολούθηση ασθενούς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09339"/>
              </p:ext>
            </p:extLst>
          </p:nvPr>
        </p:nvGraphicFramePr>
        <p:xfrm>
          <a:off x="0" y="1196752"/>
          <a:ext cx="4240974" cy="255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177"/>
                <a:gridCol w="1290844"/>
                <a:gridCol w="1172953"/>
              </a:tblGrid>
              <a:tr h="351901"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Observations</a:t>
                      </a:r>
                      <a:endParaRPr lang="el-G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519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Pulse</a:t>
                      </a:r>
                      <a:endParaRPr lang="el-GR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omic Sans MS" pitchFamily="66" charset="0"/>
                        </a:rPr>
                        <a:t>110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omic Sans MS" pitchFamily="66" charset="0"/>
                        </a:rPr>
                        <a:t>112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Blood Pressure</a:t>
                      </a:r>
                      <a:endParaRPr lang="el-GR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140/90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140/90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  <a:endParaRPr lang="el-GR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37.5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37.4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Respiration rate</a:t>
                      </a:r>
                      <a:endParaRPr lang="el-GR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omic Sans MS" pitchFamily="66" charset="0"/>
                        </a:rPr>
                        <a:t>22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omic Sans MS" pitchFamily="66" charset="0"/>
                        </a:rPr>
                        <a:t>23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Oxygen %</a:t>
                      </a:r>
                      <a:endParaRPr lang="el-GR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Room</a:t>
                      </a:r>
                      <a:r>
                        <a:rPr lang="en-US" sz="1700" baseline="0" dirty="0" smtClean="0">
                          <a:latin typeface="Comic Sans MS" pitchFamily="66" charset="0"/>
                        </a:rPr>
                        <a:t> air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Room</a:t>
                      </a:r>
                      <a:r>
                        <a:rPr lang="en-US" sz="1700" baseline="0" dirty="0" smtClean="0">
                          <a:latin typeface="Comic Sans MS" pitchFamily="66" charset="0"/>
                        </a:rPr>
                        <a:t> air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spO₂</a:t>
                      </a:r>
                      <a:endParaRPr lang="el-GR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92%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omic Sans MS" pitchFamily="66" charset="0"/>
                        </a:rPr>
                        <a:t>92%</a:t>
                      </a:r>
                      <a:endParaRPr lang="el-GR" sz="17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580112" y="852601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Έλεγχος παροχής Ο</a:t>
            </a:r>
            <a:r>
              <a:rPr lang="el-GR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2000" b="1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8" name="Picture 4" descr="συσκευή οξυγόνο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r="33649"/>
          <a:stretch/>
        </p:blipFill>
        <p:spPr bwMode="auto">
          <a:xfrm>
            <a:off x="4988999" y="1253724"/>
            <a:ext cx="1180487" cy="212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93804" y="3374624"/>
            <a:ext cx="250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"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Oxygen Cylinder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“,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dream designs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FreeDigitalPhotos.net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6150" name="Picture 6" descr="μετρητής πίεση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16" y="1238047"/>
            <a:ext cx="1984375" cy="212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60262" y="3355704"/>
            <a:ext cx="2458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“Large tank Oxygen Pressure Regulator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parklandscientific.com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933056"/>
            <a:ext cx="3096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Πρόσληψη επαρκούς ποσότητας Υγρών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51" name="Picture 7" descr="ποτήρι νερ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0" y="4689220"/>
            <a:ext cx="1042041" cy="1618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82399" y="6359535"/>
            <a:ext cx="1931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Water Cup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Nemo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12707" y="393305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Εφύγρανση </a:t>
            </a:r>
            <a:r>
              <a:rPr lang="el-GR" sz="2000" b="1" dirty="0" smtClean="0">
                <a:solidFill>
                  <a:prstClr val="black"/>
                </a:solidFill>
              </a:rPr>
              <a:t>Ο</a:t>
            </a:r>
            <a:r>
              <a:rPr lang="el-GR" sz="2000" b="1" baseline="-25000" dirty="0" smtClean="0">
                <a:solidFill>
                  <a:prstClr val="black"/>
                </a:solidFill>
              </a:rPr>
              <a:t>2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52" name="Picture 8" descr="εφύγρανση οξυγόνου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52" y="4333166"/>
            <a:ext cx="1786264" cy="2080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176422" y="6415670"/>
            <a:ext cx="2503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Salisbury NHS Foundation Trust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4208" y="393305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Παρακολούθηση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Εικόνα 4" descr="ασθενής με μάσκα οξυγόνου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3309" y="4333166"/>
            <a:ext cx="1277643" cy="2080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004685" y="6396335"/>
            <a:ext cx="3139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Plastic oxygen mask on an ER 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Magnus Manske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359" y="770143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06753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Διαδικασία  3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418" y="1145065"/>
            <a:ext cx="2889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</a:rPr>
              <a:t>Ρινική κάνουλα</a:t>
            </a:r>
            <a:endParaRPr lang="el-GR" sz="2000" b="1" dirty="0">
              <a:solidFill>
                <a:prstClr val="black"/>
              </a:solidFill>
            </a:endParaRPr>
          </a:p>
        </p:txBody>
      </p:sp>
      <p:grpSp>
        <p:nvGrpSpPr>
          <p:cNvPr id="12" name="Group 11" descr="ρινική κάνουλα"/>
          <p:cNvGrpSpPr/>
          <p:nvPr/>
        </p:nvGrpSpPr>
        <p:grpSpPr>
          <a:xfrm>
            <a:off x="3285854" y="1628801"/>
            <a:ext cx="2517569" cy="1690016"/>
            <a:chOff x="2101811" y="1395854"/>
            <a:chExt cx="2517569" cy="1764052"/>
          </a:xfrm>
        </p:grpSpPr>
        <p:pic>
          <p:nvPicPr>
            <p:cNvPr id="7170" name="Picture 2" descr="C:\Users\alex\Desktop\5467308548_b53d76e41b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4" r="2887" b="12081"/>
            <a:stretch/>
          </p:blipFill>
          <p:spPr bwMode="auto">
            <a:xfrm>
              <a:off x="2101811" y="1395854"/>
              <a:ext cx="2517569" cy="17640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2339752" y="2420888"/>
              <a:ext cx="1296144" cy="73901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44008" y="3316642"/>
            <a:ext cx="2787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Nasal/Oral Cannula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Joyce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Derrick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2160" y="1145065"/>
            <a:ext cx="2859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Παρακολούθηση για τοπικό ερεθισμό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1" name="Picture 3" descr="ρινική κάνουλ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41" y="1916833"/>
            <a:ext cx="2016224" cy="1426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159876" y="3316643"/>
            <a:ext cx="2787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IMGP2550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Colin Bischoff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8" y="1916832"/>
            <a:ext cx="220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Τοποθετήστε το κουδούνι κλήσης κοντά στον ασθενή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7172" name="Picture 4" descr="κουδούνι κλήσης ασθεν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7" y="3501008"/>
            <a:ext cx="1665957" cy="2848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84249" y="6344277"/>
            <a:ext cx="334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Hill-Rom hospital bed TV remote control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BrokenSphere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7785" y="3722482"/>
            <a:ext cx="3307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Παρέχετε Στοματική Υγιεινή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00" y="4123002"/>
            <a:ext cx="2221276" cy="2221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199150" y="6370411"/>
            <a:ext cx="2787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hlinkClick r:id="rId12"/>
              </a:rPr>
              <a:t>productcatalogue.hartmann.info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2160" y="3740379"/>
            <a:ext cx="31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Διατηρήστε την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ι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διωτικότητα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του ασθενούς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304255" cy="1552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156175" y="6279703"/>
            <a:ext cx="2715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Curtain privacy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With Associates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CC BY-SA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385460" y="5979153"/>
            <a:ext cx="75854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Διαδικασία  4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54134" y="1745521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Απόρριψη εξοπλισμού σύμφωνα με την πολιτική του ιδρύματος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 descr="κάδος απορριμμάτω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8" y="3312999"/>
            <a:ext cx="1193057" cy="1556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14173" y="5157192"/>
            <a:ext cx="218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Trash Can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Nemo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77314" y="1995478"/>
            <a:ext cx="190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Πλύσιμο χεριών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" descr="πλύσιμο χεριώ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63" y="2589762"/>
            <a:ext cx="1450888" cy="1511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4" name="Rectangle 23"/>
          <p:cNvSpPr/>
          <p:nvPr/>
        </p:nvSpPr>
        <p:spPr>
          <a:xfrm>
            <a:off x="2638512" y="4126564"/>
            <a:ext cx="218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OCD handwash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/>
              </a:rPr>
              <a:t>Jmh649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279312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Διακοπή θεραπείας και  τήρηση λογοδοσίας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21703" y="3697690"/>
          <a:ext cx="4274354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2387"/>
                <a:gridCol w="257196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  <a:cs typeface="Times New Roman" pitchFamily="18" charset="0"/>
                        </a:rPr>
                        <a:t>Ημερομηνία</a:t>
                      </a:r>
                      <a:r>
                        <a:rPr lang="el-GR" sz="2000" b="1" baseline="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  <a:cs typeface="Times New Roman" pitchFamily="18" charset="0"/>
                        </a:rPr>
                        <a:t> / Ώρα</a:t>
                      </a:r>
                      <a:endParaRPr lang="el-GR" sz="2000" b="1" dirty="0">
                        <a:ln>
                          <a:solidFill>
                            <a:srgbClr val="004A82"/>
                          </a:solidFill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  <a:cs typeface="Times New Roman" pitchFamily="18" charset="0"/>
                        </a:rPr>
                        <a:t>Ενέργεια</a:t>
                      </a:r>
                      <a:endParaRPr lang="el-GR" sz="2000" b="1" dirty="0">
                        <a:ln>
                          <a:solidFill>
                            <a:srgbClr val="004A82"/>
                          </a:solidFill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2"/>
                    </a:solidFill>
                  </a:tcPr>
                </a:tc>
              </a:tr>
              <a:tr h="125147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</a:rPr>
                        <a:t>24-08-14/</a:t>
                      </a:r>
                      <a:r>
                        <a:rPr lang="el-GR" sz="2000" baseline="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</a:rPr>
                        <a:t> 1</a:t>
                      </a:r>
                      <a:r>
                        <a:rPr lang="en-US" sz="2000" baseline="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</a:rPr>
                        <a:t>6:00</a:t>
                      </a:r>
                      <a:endParaRPr lang="el-GR" sz="2000" dirty="0">
                        <a:ln>
                          <a:solidFill>
                            <a:srgbClr val="004A82"/>
                          </a:solidFill>
                        </a:ln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</a:rPr>
                        <a:t>Oxygen</a:t>
                      </a:r>
                      <a:r>
                        <a:rPr lang="en-US" sz="2000" baseline="0" dirty="0" smtClean="0">
                          <a:ln>
                            <a:solidFill>
                              <a:srgbClr val="004A82"/>
                            </a:solidFill>
                          </a:ln>
                          <a:latin typeface="+mn-lt"/>
                        </a:rPr>
                        <a:t> therapy via nasal speculum at 41 min discontinued at 16:00 hours</a:t>
                      </a:r>
                      <a:endParaRPr lang="el-GR" sz="2000" dirty="0">
                        <a:ln>
                          <a:solidFill>
                            <a:srgbClr val="004A82"/>
                          </a:solidFill>
                        </a:ln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08720"/>
          </a:xfrm>
        </p:spPr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Φροντίδα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23992"/>
            <a:ext cx="822960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Εκτίμηση </a:t>
            </a:r>
            <a:r>
              <a:rPr lang="el-GR" dirty="0" smtClean="0"/>
              <a:t>ασθενούς</a:t>
            </a: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Μέτρα προφύλαξης </a:t>
            </a: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Παρακολούθηση</a:t>
            </a:r>
          </a:p>
          <a:p>
            <a:pPr marL="0" indent="0" algn="ctr">
              <a:buNone/>
            </a:pPr>
            <a:r>
              <a:rPr lang="el-GR" dirty="0" smtClean="0"/>
              <a:t>Αξιολόγηση θεραπείας</a:t>
            </a:r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71407" y="1708147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497763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2ecb8243b612230511b95b0f8be619888c042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1867</Words>
  <Application>Microsoft Office PowerPoint</Application>
  <PresentationFormat>Προβολή στην οθόνη (4:3)</PresentationFormat>
  <Paragraphs>281</Paragraphs>
  <Slides>29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Έναρξη Οξυγονοθεραπείας Η διαδικασία (επίδειξη στο εργαστήριο) </vt:lpstr>
      <vt:lpstr>Η Διαδικασία 1 </vt:lpstr>
      <vt:lpstr>Η Διαδικασία  2</vt:lpstr>
      <vt:lpstr>Η Διαδικασία  3</vt:lpstr>
      <vt:lpstr>Η Διαδικασία  4</vt:lpstr>
      <vt:lpstr>Νοσηλευτική Φροντίδα</vt:lpstr>
      <vt:lpstr>Υλικό</vt:lpstr>
      <vt:lpstr>Εκτίμηση ασθενούς (1 από 5)</vt:lpstr>
      <vt:lpstr>Εκτίμηση ασθενούς (2 από 5)</vt:lpstr>
      <vt:lpstr>Εκτίμηση ασθενούς (3 από 5)</vt:lpstr>
      <vt:lpstr>Εκτίμηση ασθενούς (4 από 5)</vt:lpstr>
      <vt:lpstr>Εκτίμηση ασθενή (5 από 5)</vt:lpstr>
      <vt:lpstr>Μέτρα προφύλαξης</vt:lpstr>
      <vt:lpstr>Φροντίδα ασθενούς </vt:lpstr>
      <vt:lpstr>Έλεγχος αποτελεσματικότητας</vt:lpstr>
      <vt:lpstr>Θεραπεία με νεφελοποιητή φαρμάκων</vt:lpstr>
      <vt:lpstr>Ασθενής με μάσκα νεφελοποίησης</vt:lpstr>
      <vt:lpstr>Να θυμάστε…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2015-03-19T08:56:50Z</dcterms:modified>
</cp:coreProperties>
</file>