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5"/>
  </p:notesMasterIdLst>
  <p:handoutMasterIdLst>
    <p:handoutMasterId r:id="rId6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26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257" r:id="rId58"/>
    <p:sldId id="262" r:id="rId59"/>
    <p:sldId id="264" r:id="rId60"/>
    <p:sldId id="269" r:id="rId61"/>
    <p:sldId id="270" r:id="rId62"/>
    <p:sldId id="266" r:id="rId63"/>
    <p:sldId id="261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9DE89"/>
    <a:srgbClr val="695185"/>
    <a:srgbClr val="333399"/>
    <a:srgbClr val="4545C3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652EFF-1727-4828-870B-967A0ED28A3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4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diology.rsna.org/content/256/1/3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56/1/3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logy.rsna.org/content/256/1/3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logy.rsna.org/content/256/1/3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56/1/3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logy.rsna.org/search?author1=Kyongtae+T.+Bae&amp;sortspec=date&amp;submit=Submit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diology.rsna.org/content/256/1/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Ιατρική Απεικόνιση ΙΙΙ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Ιωδιούχα μέσα σκιαγραφικής αντίθεσης 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στην </a:t>
            </a:r>
            <a:r>
              <a:rPr lang="el-GR" sz="2600" dirty="0" smtClean="0"/>
              <a:t>υπολογιστική</a:t>
            </a:r>
            <a:r>
              <a:rPr lang="el-GR" sz="2600" dirty="0" smtClean="0"/>
              <a:t> </a:t>
            </a:r>
            <a:r>
              <a:rPr lang="el-GR" sz="2600" dirty="0" smtClean="0"/>
              <a:t>τομογραφία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Καρδιακή λειτουργία </a:t>
            </a:r>
            <a:br>
              <a:rPr lang="el-GR" dirty="0" smtClean="0"/>
            </a:br>
            <a:r>
              <a:rPr lang="el-GR" dirty="0" smtClean="0"/>
              <a:t>και Χρόνος μέγιστης ενίσχυσης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Ο χρόνος μέγιστης ενίσχυσης επηρεάζεται από την καρδιακή λειτουργία του ασθενούς (κλάσμα εξώθησης).</a:t>
            </a:r>
            <a:endParaRPr lang="en-US" dirty="0" smtClean="0"/>
          </a:p>
          <a:p>
            <a:r>
              <a:rPr lang="el-GR" dirty="0" smtClean="0"/>
              <a:t>Όταν η εξωθητική δύναμη της καρδιάς μειώνεται  το ΜΣΑ φθάνει αργά (μεγάλο </a:t>
            </a:r>
            <a:r>
              <a:rPr lang="en-US" dirty="0" err="1" smtClean="0"/>
              <a:t>Tarr</a:t>
            </a:r>
            <a:r>
              <a:rPr lang="en-US" dirty="0" smtClean="0"/>
              <a:t>) </a:t>
            </a:r>
            <a:r>
              <a:rPr lang="el-GR" dirty="0" smtClean="0"/>
              <a:t>και απομακρύνεται αργά (καθυστερημένη και μεγαλύτερης έντασης ενίσχυση).  </a:t>
            </a:r>
            <a:endParaRPr lang="en-US" dirty="0" smtClean="0"/>
          </a:p>
          <a:p>
            <a:r>
              <a:rPr lang="el-GR" dirty="0" smtClean="0"/>
              <a:t>Σε τέτοιους ασθενείς είναι απαραίτητη η χρήση τεχνικών συγχρονισμού έγχυσης και σάρωσης.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3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Καρδιακή λειτουργία </a:t>
            </a:r>
            <a:br>
              <a:rPr lang="el-GR" dirty="0" smtClean="0"/>
            </a:br>
            <a:r>
              <a:rPr lang="el-GR" dirty="0" smtClean="0"/>
              <a:t>και Χρόνος μέγιστης ενίσχυσης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2063125"/>
            <a:ext cx="4429124" cy="385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35219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83768" y="6193005"/>
            <a:ext cx="4143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98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Θέση έγχυσης</a:t>
            </a:r>
            <a:endParaRPr lang="en-US" dirty="0"/>
          </a:p>
        </p:txBody>
      </p:sp>
      <p:graphicFrame>
        <p:nvGraphicFramePr>
          <p:cNvPr id="12311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0018455"/>
              </p:ext>
            </p:extLst>
          </p:nvPr>
        </p:nvGraphicFramePr>
        <p:xfrm>
          <a:off x="395536" y="4979565"/>
          <a:ext cx="8424862" cy="140176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08287"/>
                <a:gridCol w="2808288"/>
                <a:gridCol w="280828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Χέρι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7910" marR="1079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Αγκώνας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7910" marR="1079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Κεντρική φλέβα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7910" marR="107910" horzOverflow="overflow"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+(2-4) δεύτερα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7910" marR="1079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7910" marR="1079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(4-6 δεύτερα)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07910" marR="107910" horzOverflow="overflow"/>
                </a:tc>
              </a:tr>
            </a:tbl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84784"/>
            <a:ext cx="8568952" cy="345638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sz="2400" dirty="0">
                <a:solidFill>
                  <a:schemeClr val="bg1"/>
                </a:solidFill>
              </a:rPr>
              <a:t>Όσο πιο κεντρική είναι η θέση έγχυσης τόσο πιο γρήγορη και υψηλότερη είναι η μέγιστη ενίσχυση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sz="2400" dirty="0" smtClean="0">
                <a:solidFill>
                  <a:schemeClr val="bg1"/>
                </a:solidFill>
              </a:rPr>
              <a:t>Χρειάζεται </a:t>
            </a:r>
            <a:r>
              <a:rPr lang="el-GR" sz="2400" dirty="0">
                <a:solidFill>
                  <a:schemeClr val="bg1"/>
                </a:solidFill>
              </a:rPr>
              <a:t>προσοχή όταν χρησιμοποιούνται κεντρικές φλεβικές γραμμές (σφαγίτιδα, υποκλείδιος) επειδή δεν είναι κατασκευασμένες για υψηλούς ρυθμούς έγχυσης.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l-GR" sz="2400" dirty="0">
                <a:solidFill>
                  <a:schemeClr val="bg1"/>
                </a:solidFill>
              </a:rPr>
              <a:t>Η χρήση φλεβών περιφερικά του αγκώνα απαιτεί συχνά μικρότερους </a:t>
            </a:r>
            <a:r>
              <a:rPr lang="el-GR" sz="2400" dirty="0" smtClean="0">
                <a:solidFill>
                  <a:schemeClr val="bg1"/>
                </a:solidFill>
              </a:rPr>
              <a:t>ρυθμούς </a:t>
            </a:r>
            <a:r>
              <a:rPr lang="el-GR" sz="2400" dirty="0">
                <a:solidFill>
                  <a:schemeClr val="bg1"/>
                </a:solidFill>
              </a:rPr>
              <a:t>έγχυσης επειδή οι φλέβες είναι μικρές και δεν επιτρέπουν μεγάλους φλεβοκαθετήρες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Ηπατική παθολογία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Κίρρωση</a:t>
            </a:r>
          </a:p>
          <a:p>
            <a:pPr lvl="1"/>
            <a:r>
              <a:rPr lang="el-GR"/>
              <a:t>Επηρεάζει την ενίσχυση του ήπατος στην πυλαία φάση λόγω αυξημένων αντιστάσεων </a:t>
            </a:r>
          </a:p>
          <a:p>
            <a:pPr lvl="1"/>
            <a:r>
              <a:rPr lang="el-GR"/>
              <a:t>Αρτηριακή φάση φυσιολογική ή αυξημένη ενίσχυση</a:t>
            </a:r>
          </a:p>
          <a:p>
            <a:r>
              <a:rPr lang="el-GR"/>
              <a:t>Στάση από καρδιακή ανεπάρκεια</a:t>
            </a:r>
          </a:p>
          <a:p>
            <a:r>
              <a:rPr lang="el-GR"/>
              <a:t>Ηπατομεγαλία</a:t>
            </a:r>
          </a:p>
          <a:p>
            <a:r>
              <a:rPr lang="el-GR"/>
              <a:t>Διάχυτες νόσοι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6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Νεφρική λειτουργία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νεφροτοξικότητα από σκιαγραφικό σχετίζεται με τη δόση του σκιαγραφικού και τη νεφρική λειτουργία του ασθενούς</a:t>
            </a:r>
          </a:p>
          <a:p>
            <a:r>
              <a:rPr lang="el-GR" dirty="0"/>
              <a:t>Δεν υπάρχει ασφαλής δόση σκιαγραφικού</a:t>
            </a:r>
          </a:p>
          <a:p>
            <a:r>
              <a:rPr lang="el-GR" dirty="0" smtClean="0"/>
              <a:t>Πάντοτε σε συνεννόηση με τον υπεύθυνο ιατρό. Να προτιμάται μικρότερη δόση ΜΣΑ σε ασθενείς με ελαφρά επηρεασμένη νεφρική λειτουργία (</a:t>
            </a:r>
            <a:r>
              <a:rPr lang="en-US" dirty="0" smtClean="0"/>
              <a:t>&lt; 100 ml </a:t>
            </a:r>
            <a:r>
              <a:rPr lang="el-GR" dirty="0" smtClean="0"/>
              <a:t>όταν </a:t>
            </a:r>
            <a:r>
              <a:rPr lang="en-US" dirty="0" smtClean="0"/>
              <a:t>GFR&lt;</a:t>
            </a:r>
            <a:r>
              <a:rPr lang="el-GR" dirty="0" smtClean="0"/>
              <a:t> 60 mL/min</a:t>
            </a:r>
            <a:r>
              <a:rPr lang="en-US" dirty="0" smtClean="0"/>
              <a:t> /</a:t>
            </a:r>
            <a:r>
              <a:rPr lang="el-GR" dirty="0" smtClean="0"/>
              <a:t>1.73 m</a:t>
            </a:r>
            <a:r>
              <a:rPr lang="el-GR" baseline="30000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Καλή ενυδάτωση!!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863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Σκιαγραφικό – διάρκεια </a:t>
            </a:r>
            <a:r>
              <a:rPr lang="el-GR" dirty="0" smtClean="0"/>
              <a:t>έγχυσης</a:t>
            </a:r>
            <a:r>
              <a:rPr lang="en-US" dirty="0" smtClean="0"/>
              <a:t> </a:t>
            </a:r>
            <a:r>
              <a:rPr lang="en-US" sz="3000" b="0" dirty="0" smtClean="0"/>
              <a:t>1/4</a:t>
            </a:r>
            <a:endParaRPr lang="el-GR" sz="30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l-GR" sz="2200" dirty="0"/>
              <a:t>Η συνολική ποσότητα του σκιαγραφικού εξαρτάται από το είδος της εξέτασης και επηρεάζει το χρόνο και το βαθμό της μέγιστης ενίσχυσης</a:t>
            </a:r>
          </a:p>
          <a:p>
            <a:pPr>
              <a:spcBef>
                <a:spcPts val="800"/>
              </a:spcBef>
            </a:pPr>
            <a:r>
              <a:rPr lang="el-GR" sz="2200" dirty="0"/>
              <a:t>Η διάρκεια έγχυσης εξαρτάται από: </a:t>
            </a:r>
            <a:endParaRPr lang="el-GR" sz="2200" dirty="0" smtClean="0"/>
          </a:p>
          <a:p>
            <a:pPr lvl="1">
              <a:spcBef>
                <a:spcPts val="800"/>
              </a:spcBef>
            </a:pPr>
            <a:r>
              <a:rPr lang="el-GR" sz="2200" dirty="0" smtClean="0"/>
              <a:t>το </a:t>
            </a:r>
            <a:r>
              <a:rPr lang="el-GR" sz="2200" dirty="0"/>
              <a:t>μέγεθος του ασθενούς, το αγγείο ή όργανο ενδιαφέροντος και το επιθυμητό επίπεδο </a:t>
            </a:r>
            <a:r>
              <a:rPr lang="el-GR" sz="2200" dirty="0" smtClean="0"/>
              <a:t>ενίσχυσης</a:t>
            </a:r>
          </a:p>
          <a:p>
            <a:pPr lvl="1">
              <a:spcBef>
                <a:spcPts val="800"/>
              </a:spcBef>
            </a:pPr>
            <a:r>
              <a:rPr lang="el-GR" sz="2200" dirty="0" smtClean="0"/>
              <a:t>το ρυθμό έγχυσης</a:t>
            </a:r>
            <a:endParaRPr lang="el-GR" sz="2200" dirty="0"/>
          </a:p>
          <a:p>
            <a:pPr>
              <a:spcBef>
                <a:spcPts val="800"/>
              </a:spcBef>
            </a:pPr>
            <a:endParaRPr lang="el-GR" sz="2200" dirty="0"/>
          </a:p>
        </p:txBody>
      </p:sp>
      <p:pic>
        <p:nvPicPr>
          <p:cNvPr id="5125" name="Picture 5" descr="Figure 8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0413"/>
            <a:ext cx="3857620" cy="3068561"/>
          </a:xfrm>
          <a:prstGeom prst="rect">
            <a:avLst/>
          </a:prstGeom>
          <a:noFill/>
        </p:spPr>
      </p:pic>
      <p:pic>
        <p:nvPicPr>
          <p:cNvPr id="5127" name="Picture 7" descr="Figure 8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08352"/>
            <a:ext cx="3833842" cy="3049647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30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Σκιαγραφικό – διάρκεια έγχυσης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μικρή διάρκεια έγχυσης (υψηλός ρυθμός έγχυσης) επηρεάζει την απεικόνιση των αρτηριών, χωρίς να μεταβάλλει την ενίσχυση των φλεβών ή του παρεγχύματος </a:t>
            </a:r>
            <a:r>
              <a:rPr lang="el-GR" sz="2400" dirty="0" smtClean="0"/>
              <a:t> των οργάνων</a:t>
            </a:r>
            <a:endParaRPr lang="el-GR" sz="2400" dirty="0"/>
          </a:p>
          <a:p>
            <a:r>
              <a:rPr lang="el-GR" sz="2800" dirty="0"/>
              <a:t>Υπολογισμός διάρκειας έγχυσης </a:t>
            </a:r>
            <a:r>
              <a:rPr lang="el-GR" sz="2800" dirty="0" smtClean="0"/>
              <a:t>Ι </a:t>
            </a:r>
          </a:p>
          <a:p>
            <a:pPr lvl="1"/>
            <a:r>
              <a:rPr lang="el-GR" dirty="0" smtClean="0"/>
              <a:t>μεταβλητή </a:t>
            </a:r>
            <a:r>
              <a:rPr lang="el-GR" dirty="0" smtClean="0"/>
              <a:t>διάρκεια  έγχυσης</a:t>
            </a:r>
            <a:endParaRPr lang="el-GR" dirty="0"/>
          </a:p>
          <a:p>
            <a:pPr lvl="1"/>
            <a:r>
              <a:rPr lang="el-GR" dirty="0" smtClean="0"/>
              <a:t>υπολογίστε την ποσότητα ΜΣΑ για να επιτύχετε ικανοποιητικό επίπεδο </a:t>
            </a:r>
            <a:r>
              <a:rPr lang="el-GR" dirty="0" smtClean="0"/>
              <a:t>σκιαγράφησης</a:t>
            </a:r>
            <a:endParaRPr lang="el-GR" dirty="0"/>
          </a:p>
          <a:p>
            <a:pPr lvl="1"/>
            <a:r>
              <a:rPr lang="el-GR" dirty="0" smtClean="0"/>
              <a:t>Επιλογή ρυθμού έγχυσης και πυκνότητας σκιαγραφικού </a:t>
            </a:r>
            <a:endParaRPr lang="el-GR" dirty="0"/>
          </a:p>
          <a:p>
            <a:pPr lvl="1"/>
            <a:r>
              <a:rPr lang="el-GR" dirty="0" smtClean="0"/>
              <a:t>Υπολογισμός διάρκειας της έγχυσης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01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Σκιαγραφικό – διάρκεια έγχυσης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>
                <a:solidFill>
                  <a:prstClr val="white"/>
                </a:solidFill>
              </a:rPr>
              <a:t>3</a:t>
            </a:r>
            <a:r>
              <a:rPr lang="en-US" sz="3000" b="0" dirty="0" smtClean="0">
                <a:solidFill>
                  <a:prstClr val="white"/>
                </a:solidFill>
              </a:rPr>
              <a:t>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dirty="0" smtClean="0"/>
              <a:t>Υπολογισμός διάρκειας έγχυσης ΙΙ</a:t>
            </a:r>
            <a:r>
              <a:rPr lang="el-GR" sz="2800" dirty="0" smtClean="0"/>
              <a:t>:</a:t>
            </a:r>
          </a:p>
          <a:p>
            <a:pPr lvl="1"/>
            <a:r>
              <a:rPr lang="el-GR" sz="2600" dirty="0" smtClean="0"/>
              <a:t>Σταθερός χρόνος έγχυσης</a:t>
            </a:r>
            <a:endParaRPr lang="el-GR" sz="2600" dirty="0" smtClean="0"/>
          </a:p>
          <a:p>
            <a:pPr lvl="1"/>
            <a:r>
              <a:rPr lang="el-GR" sz="2400" dirty="0" smtClean="0"/>
              <a:t>Όταν χρησιμοποιείται καθορισμένος χρόνος έγχυσης τότε μεταβάλλεται ο ρυθμός έγχυσης για να δωθεί το </a:t>
            </a:r>
            <a:r>
              <a:rPr lang="el-GR" sz="2400" dirty="0" smtClean="0"/>
              <a:t>απαιτούμενο </a:t>
            </a:r>
            <a:r>
              <a:rPr lang="el-GR" sz="2400" dirty="0" smtClean="0"/>
              <a:t>ιώδιο. </a:t>
            </a:r>
          </a:p>
          <a:p>
            <a:pPr lvl="1"/>
            <a:r>
              <a:rPr lang="el-GR" sz="2400" dirty="0" smtClean="0"/>
              <a:t>Πλεονέκτημα ο ευκολότερος υπολογισμός του χρόνου σάρωσης   </a:t>
            </a:r>
          </a:p>
          <a:p>
            <a:r>
              <a:rPr lang="el-GR" sz="2800" dirty="0" smtClean="0"/>
              <a:t>Διάρκεια έγχυσης &lt;15 δευτερολέπτων δε συνιστάται</a:t>
            </a:r>
          </a:p>
          <a:p>
            <a:pPr lvl="1"/>
            <a:r>
              <a:rPr lang="el-GR" sz="2400" dirty="0" smtClean="0"/>
              <a:t>Υπολογισμός διάρκειας έγχυσης «ελάχιστο φυσιολογικό» + 1/2 διάρκεια σάρωσης </a:t>
            </a:r>
          </a:p>
          <a:p>
            <a:pPr lvl="2"/>
            <a:r>
              <a:rPr lang="el-GR" dirty="0" smtClean="0"/>
              <a:t>Ελάχιστο φυσιολογικό 5,10,15,20 </a:t>
            </a:r>
            <a:r>
              <a:rPr lang="en-US" dirty="0" err="1" smtClean="0"/>
              <a:t>secs</a:t>
            </a:r>
            <a:r>
              <a:rPr lang="el-GR" dirty="0" smtClean="0"/>
              <a:t> ανάλογα με το μέγεθος του ασθενούς (</a:t>
            </a:r>
            <a:r>
              <a:rPr lang="el-GR" dirty="0" smtClean="0"/>
              <a:t>παιδί-ενήλικας) </a:t>
            </a:r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11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Σκιαγραφικό – διάρκεια έγχυσης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διάρκεια της έγχυσης είναι η πιο σημαντική παράμετρος έγχυσης που καθορίζει το συγχρονισμό της εξέτασης. Η καθυστέρηση της σάρωσης πρέπει να καθορίζεται με βάση τη διάρκεια έγχυσης και για την ακρίβεια την ολοκλήρωση της έγχυσης (και όχι την έναρξη της έγχυσης) ως σημείο αναφοράς. </a:t>
            </a:r>
          </a:p>
          <a:p>
            <a:r>
              <a:rPr lang="el-GR" sz="2400" dirty="0"/>
              <a:t>Μια προσέγγιση είναι να προστίθεται στη φυσιολογική ελάχιστη διάρκεια έγχυσης ο χρόνος της σάρωσης </a:t>
            </a:r>
          </a:p>
          <a:p>
            <a:r>
              <a:rPr lang="el-GR" sz="2400" dirty="0"/>
              <a:t>Όταν ο όγκος </a:t>
            </a:r>
            <a:r>
              <a:rPr lang="el-GR" sz="2400" dirty="0" smtClean="0"/>
              <a:t>του </a:t>
            </a:r>
            <a:r>
              <a:rPr lang="el-GR" sz="2400" dirty="0"/>
              <a:t>σκιαγραφικού προσαρμόζεται στο μέγεθος του ασθενούς τότε είναι προτιμότερη η χρησιμοποίηση σταθερής διάρκειας έγχυσης παρά η χρήση σταθερού ρυθμού έγχυσης.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81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Διάρκεια έγχυσης και ενίσχυση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3710436" cy="432048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Σε </a:t>
            </a:r>
            <a:r>
              <a:rPr lang="el-GR" dirty="0" smtClean="0"/>
              <a:t>σταθερό ρυθμό η διάρκεια έγχυσης επηρεάζει το συνολικά χορηγούμενο ιώδιο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941" y="1412776"/>
            <a:ext cx="5110036" cy="45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76213" y="5981807"/>
            <a:ext cx="3643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84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Φαρμακοκινητική των ιωδιούχων ΣΜ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σκιαγραφικό αμέσως μετά τη χορήγησή του ακολουθεί την δεξιά κυκλοφορία και ακολούθως από την αριστερά κυκλοφορία φθάνει στους ιστούς</a:t>
            </a:r>
          </a:p>
          <a:p>
            <a:r>
              <a:rPr lang="el-GR" dirty="0" smtClean="0"/>
              <a:t>Στους ιστούς παρατηρείται ταχεία ανακατανομή από τα αγγεία προς το διάμεσο ιστό  (</a:t>
            </a:r>
            <a:r>
              <a:rPr lang="en-US" dirty="0" smtClean="0"/>
              <a:t>flow-limited process)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80312" y="5805264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2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20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Ρυθμός έγχυσης </a:t>
            </a:r>
            <a:r>
              <a:rPr lang="el-GR" sz="3000" b="0" dirty="0" smtClean="0"/>
              <a:t>1/4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Όταν η διάρκεια έγχυσης είναι σταθερή</a:t>
            </a:r>
          </a:p>
          <a:p>
            <a:pPr lvl="1"/>
            <a:r>
              <a:rPr lang="el-GR" dirty="0" smtClean="0"/>
              <a:t>Αύξηση ρυθμού αυξάνει το συνολικό όγκο ΜΣΑ</a:t>
            </a:r>
          </a:p>
          <a:p>
            <a:pPr lvl="1"/>
            <a:r>
              <a:rPr lang="el-GR" dirty="0" smtClean="0"/>
              <a:t>Αύξηση ανίσχυσης στην αορτή και λιγότερο στο ήπαρ (πυλαία κυκλοφορία)</a:t>
            </a:r>
          </a:p>
          <a:p>
            <a:r>
              <a:rPr lang="el-GR" dirty="0" smtClean="0"/>
              <a:t>Όταν ο όγκος είναι σταθερός </a:t>
            </a:r>
          </a:p>
          <a:p>
            <a:pPr lvl="1"/>
            <a:r>
              <a:rPr lang="el-GR" dirty="0" smtClean="0"/>
              <a:t>Η αύξηση του ρυθμού μειώνει τη διάρκεια έγχυσης, μικρότερο παράθυρο σάρωσης (ακριβέστερος υπολογισμός καθυστέρησης)  </a:t>
            </a:r>
          </a:p>
          <a:p>
            <a:pPr lvl="1"/>
            <a:r>
              <a:rPr lang="el-GR" dirty="0" smtClean="0"/>
              <a:t>Επιτυγχάνεται ταχύτερα η μέγιστη </a:t>
            </a:r>
            <a:r>
              <a:rPr lang="el-GR" dirty="0" smtClean="0"/>
              <a:t>ενίσχυση στην αορτή </a:t>
            </a:r>
          </a:p>
          <a:p>
            <a:pPr lvl="1"/>
            <a:r>
              <a:rPr lang="el-GR" dirty="0" smtClean="0"/>
              <a:t>Ευρύτερος διαχωρισμός </a:t>
            </a:r>
            <a:r>
              <a:rPr lang="el-GR" dirty="0" smtClean="0"/>
              <a:t>φάσεων ενίσχυσης στα όργανα</a:t>
            </a:r>
          </a:p>
          <a:p>
            <a:r>
              <a:rPr lang="el-GR" dirty="0" smtClean="0"/>
              <a:t>Συνήθεις ρυθμοί 2-5</a:t>
            </a:r>
            <a:r>
              <a:rPr lang="en-US" dirty="0" smtClean="0"/>
              <a:t>ml/sec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99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Ρυθμός έγχυσης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9717"/>
            <a:ext cx="4191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9716"/>
            <a:ext cx="4191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6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Ρυθμός έγχυσης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032448" cy="4464496"/>
          </a:xfrm>
        </p:spPr>
        <p:txBody>
          <a:bodyPr>
            <a:normAutofit/>
          </a:bodyPr>
          <a:lstStyle/>
          <a:p>
            <a:r>
              <a:rPr lang="el-GR" dirty="0" smtClean="0"/>
              <a:t>Η αύξηση του ρυθμού έγχυσης επηρεάζει την ενίσχυση των αγγείων</a:t>
            </a:r>
          </a:p>
          <a:p>
            <a:r>
              <a:rPr lang="el-GR" dirty="0" smtClean="0"/>
              <a:t>Στα παρεγχυματικά όργανα η ενίσχυση επηρεάζεται από το συνολικό όγκο ΜΣΑ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314" y="1484784"/>
            <a:ext cx="4429156" cy="440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77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Ρυθμός έγχυσης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γρήγορη έγχυση είναι αποτελεσματική σε γρήγορα μηχανήματα αλλά απαιτεί ακριβέστερο συγχρονισμό</a:t>
            </a:r>
          </a:p>
          <a:p>
            <a:r>
              <a:rPr lang="el-GR" dirty="0" smtClean="0"/>
              <a:t>Η γρήγορη έγχυση συγκεκριμένου όγκου ΜΣΑ  συντελεί σε γρήγορη επίτευξη της μέγιστης ενίσχυσης η οποία όμως διαρκεί λιγότερο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48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262744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Συγκέντρωση του </a:t>
            </a:r>
            <a:r>
              <a:rPr lang="el-GR" dirty="0" smtClean="0"/>
              <a:t>σκιαγραφικού και </a:t>
            </a:r>
            <a:r>
              <a:rPr lang="el-GR" dirty="0" smtClean="0"/>
              <a:t>ενίσχυση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2031082"/>
          </a:xfrm>
        </p:spPr>
        <p:txBody>
          <a:bodyPr>
            <a:normAutofit/>
          </a:bodyPr>
          <a:lstStyle/>
          <a:p>
            <a:r>
              <a:rPr lang="el-GR" dirty="0" smtClean="0"/>
              <a:t>Πυκνότητες σκιαγραφικών από 240 -400</a:t>
            </a:r>
            <a:r>
              <a:rPr lang="en-US" dirty="0" err="1" smtClean="0"/>
              <a:t>mgI</a:t>
            </a:r>
            <a:r>
              <a:rPr lang="en-US" dirty="0" smtClean="0"/>
              <a:t>/ml</a:t>
            </a:r>
          </a:p>
          <a:p>
            <a:r>
              <a:rPr lang="el-GR" dirty="0" smtClean="0"/>
              <a:t>Όταν είναι </a:t>
            </a:r>
            <a:r>
              <a:rPr lang="el-GR" dirty="0" smtClean="0"/>
              <a:t>σταθερός </a:t>
            </a:r>
            <a:r>
              <a:rPr lang="el-GR" dirty="0" smtClean="0"/>
              <a:t>ο όγκος, ο ρυθμός και η διάρκεια της έγχυσης τότε: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2852936"/>
            <a:ext cx="4191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Ορθογώνιο 4"/>
          <p:cNvSpPr/>
          <p:nvPr/>
        </p:nvSpPr>
        <p:spPr>
          <a:xfrm>
            <a:off x="288032" y="2996952"/>
            <a:ext cx="4572000" cy="34963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white"/>
                </a:solidFill>
                <a:latin typeface="Calibri"/>
              </a:rPr>
              <a:t>Η αύξηση της συγκέντρωσης  προκαλεί υψηλότερη μέγιστη ενίσχυση  και μεγαλύτερο χρονικό παράθυρο για σάρωση με υψηλή ενίσχυση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white"/>
                </a:solidFill>
                <a:latin typeface="Calibri"/>
              </a:rPr>
              <a:t>Χορηγείται συνολικά περισσότερο ιώδιο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Θέση αριθμού διαφάνειας 4"/>
          <p:cNvSpPr txBox="1">
            <a:spLocks/>
          </p:cNvSpPr>
          <p:nvPr/>
        </p:nvSpPr>
        <p:spPr>
          <a:xfrm>
            <a:off x="673224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1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Ενίσχυση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συγκέντρωση Ιωδίου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ιώδιο προκαλεί υψηλότερη απορρόφηση και σκέδαση των ακτίνων-Χ  σε σχέση με τους ανθρώπινους ιστούς</a:t>
            </a:r>
          </a:p>
          <a:p>
            <a:r>
              <a:rPr lang="el-GR" dirty="0" smtClean="0"/>
              <a:t>Αποτέλεσμα: αύξηση της </a:t>
            </a:r>
            <a:r>
              <a:rPr lang="en-US" dirty="0" smtClean="0"/>
              <a:t>CT </a:t>
            </a:r>
            <a:r>
              <a:rPr lang="el-GR" dirty="0" smtClean="0"/>
              <a:t>πυκνότητας και  ενίσχυση στην εικόνα (αγγεία, ιστοί)</a:t>
            </a:r>
          </a:p>
          <a:p>
            <a:r>
              <a:rPr lang="el-GR" dirty="0" smtClean="0"/>
              <a:t>Η πυκνότητα αυξάνει γραμμικά με την περιεκτικότητα σε ιώδιο.</a:t>
            </a:r>
          </a:p>
          <a:p>
            <a:r>
              <a:rPr lang="el-GR" dirty="0" smtClean="0"/>
              <a:t>Για συγκεκριμένο </a:t>
            </a:r>
            <a:r>
              <a:rPr lang="en-US" dirty="0" err="1" smtClean="0"/>
              <a:t>kVp</a:t>
            </a:r>
            <a:r>
              <a:rPr lang="el-GR" dirty="0" smtClean="0"/>
              <a:t> (πχ 120)</a:t>
            </a:r>
            <a:r>
              <a:rPr lang="en-US" dirty="0" smtClean="0"/>
              <a:t>, </a:t>
            </a:r>
            <a:r>
              <a:rPr lang="el-GR" dirty="0" smtClean="0"/>
              <a:t>η αύξηση της περιεκτικότητας σε ιώδιο κατά 1 </a:t>
            </a:r>
            <a:r>
              <a:rPr lang="en-US" dirty="0" smtClean="0"/>
              <a:t>per milliliter </a:t>
            </a:r>
            <a:r>
              <a:rPr lang="el-GR" dirty="0" smtClean="0"/>
              <a:t>συντελεί </a:t>
            </a:r>
            <a:r>
              <a:rPr lang="en-US" dirty="0" smtClean="0"/>
              <a:t>26 HU </a:t>
            </a:r>
            <a:r>
              <a:rPr lang="el-GR" dirty="0" smtClean="0"/>
              <a:t>αύξηση</a:t>
            </a:r>
            <a:r>
              <a:rPr lang="en-US" dirty="0" smtClean="0"/>
              <a:t>. </a:t>
            </a:r>
            <a:r>
              <a:rPr lang="el-GR" dirty="0" smtClean="0"/>
              <a:t>Σε χαμηλότερα  </a:t>
            </a:r>
            <a:r>
              <a:rPr lang="en-US" dirty="0" err="1" smtClean="0"/>
              <a:t>kVp</a:t>
            </a:r>
            <a:r>
              <a:rPr lang="el-GR" dirty="0" smtClean="0"/>
              <a:t> η διαφορά αυξάνεται </a:t>
            </a:r>
          </a:p>
          <a:p>
            <a:r>
              <a:rPr lang="el-GR" dirty="0" smtClean="0"/>
              <a:t>Ενίσχυση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συγκέντρωση Ιωδίου είναι περίπου 25-30 </a:t>
            </a:r>
            <a:r>
              <a:rPr lang="en-US" dirty="0" smtClean="0"/>
              <a:t>HU</a:t>
            </a:r>
            <a:r>
              <a:rPr lang="el-GR" dirty="0" smtClean="0"/>
              <a:t>/</a:t>
            </a:r>
            <a:r>
              <a:rPr lang="en-US" dirty="0" smtClean="0"/>
              <a:t>mg</a:t>
            </a:r>
            <a:r>
              <a:rPr lang="el-GR" dirty="0" smtClean="0"/>
              <a:t>Ι/</a:t>
            </a:r>
            <a:r>
              <a:rPr lang="en-US" dirty="0" err="1" smtClean="0"/>
              <a:t>mL</a:t>
            </a:r>
            <a:r>
              <a:rPr lang="en-US" dirty="0" smtClean="0"/>
              <a:t> </a:t>
            </a:r>
            <a:r>
              <a:rPr lang="el-GR" dirty="0" smtClean="0"/>
              <a:t>ιστού στα</a:t>
            </a:r>
            <a:r>
              <a:rPr lang="en-US" dirty="0" smtClean="0"/>
              <a:t> 100–120 </a:t>
            </a:r>
            <a:r>
              <a:rPr lang="en-US" dirty="0" err="1" smtClean="0"/>
              <a:t>kVp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76256" y="6453336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2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366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Η χρήση υψηλής συγκέντρωσης είναι εναλλακτική της αύξησης του ρυθμού έγχυσης</a:t>
            </a:r>
            <a:endParaRPr lang="en-US" dirty="0" smtClean="0"/>
          </a:p>
          <a:p>
            <a:r>
              <a:rPr lang="el-GR" dirty="0" smtClean="0"/>
              <a:t>Για πολυτομική </a:t>
            </a:r>
            <a:r>
              <a:rPr lang="el-GR" dirty="0" smtClean="0"/>
              <a:t>ΥΤ </a:t>
            </a:r>
            <a:r>
              <a:rPr lang="el-GR" dirty="0" smtClean="0"/>
              <a:t>απαιτείται υψηλός ρυθμός έγχυσης σε αγγειογραφίες και </a:t>
            </a:r>
            <a:r>
              <a:rPr lang="el-GR" dirty="0" smtClean="0"/>
              <a:t>σε </a:t>
            </a:r>
            <a:r>
              <a:rPr lang="el-GR" dirty="0" smtClean="0"/>
              <a:t>ανάδειξη υπεραγγείωσης σε όγκους. </a:t>
            </a:r>
            <a:endParaRPr lang="en-US" dirty="0" smtClean="0"/>
          </a:p>
          <a:p>
            <a:r>
              <a:rPr lang="el-GR" dirty="0" smtClean="0"/>
              <a:t>Δυνητικά αποτελεί μειονέκτημα  το υψηλό ιξώδες όταν η συγκέντρωση Ιωδίου είναι υψηλή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Ιξώδες = μέτρο της αντίστασης ενός ρευστού στη ροή (</a:t>
            </a:r>
            <a:r>
              <a:rPr lang="en-US" dirty="0" smtClean="0">
                <a:solidFill>
                  <a:srgbClr val="FFFF00"/>
                </a:solidFill>
              </a:rPr>
              <a:t>viscosity)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9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της έγχυσης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172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l-GR" dirty="0" smtClean="0"/>
              <a:t>Μονοφασική 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Σταθερός ρυθμός έγχυσης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Διφασική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Δύο διαφορετικοί ρυθμοί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Επιμήκυνση του χρόνου σκιαγράφησης με σταθερό όγκο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Μπορεί να μην επιτυγχάνει υψηλή ενίσχυση σε όλη τη διάρκεια της εξέτασης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Χρησιμοποιείται σε μεγάλες σαρώσεις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Δύο συγκεντρώσεις σκιαγραφικού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Κανονικό – αραίωση με ταυτόχρονη έγχυση φυσιολογικού ορού (ίδιος ρυθμός έγχυσης) 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Πολυφασική έγχυση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Ομοιόμορφη ενίσχυση αγγείων με σταθερή συγκέντρωση σκιαγραφικού στο αίμα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Ρυθμός έγχυσης = ρυθμό απομάκρυνσης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3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Σχεδιασμός της έγχυσης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σχεδιασμός της έγχυσης καθορίζεται από την επιθυμητή ενίσχυση</a:t>
            </a:r>
          </a:p>
          <a:p>
            <a:r>
              <a:rPr lang="el-GR" dirty="0" smtClean="0"/>
              <a:t>Ομοιόμορφη μακρά ενίσχυση απαιτεί πολύπλοκο σχεδιασμό</a:t>
            </a:r>
          </a:p>
          <a:p>
            <a:r>
              <a:rPr lang="el-GR" dirty="0" smtClean="0"/>
              <a:t>Ομοιόμορφη ενίσχυση είναι απαραίτητη στις αγγειογραφικές τεχνικές (καρδιά, αγγεία)</a:t>
            </a:r>
          </a:p>
          <a:p>
            <a:r>
              <a:rPr lang="el-GR" dirty="0" smtClean="0"/>
              <a:t>Σε γρήγορες σαρώσεις ακόμα και η μονοφασική έγχυση παρέχει ομοιομορφία εάν γίνει με σωστό χρόνο καθυστέρησης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13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50776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Φυσικοχημικές ιδιότητες </a:t>
            </a:r>
            <a:r>
              <a:rPr lang="el-GR" dirty="0" smtClean="0"/>
              <a:t>σκιαγραφικών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Ωσμωτικότητα</a:t>
            </a:r>
          </a:p>
          <a:p>
            <a:pPr lvl="1"/>
            <a:r>
              <a:rPr lang="el-GR" dirty="0" smtClean="0"/>
              <a:t>Έχει συζητηθεί σε συνδυασμό με τις παρενέργειες των </a:t>
            </a:r>
            <a:r>
              <a:rPr lang="el-GR" dirty="0" smtClean="0"/>
              <a:t>σκιαγραφικών</a:t>
            </a:r>
          </a:p>
          <a:p>
            <a:pPr lvl="1"/>
            <a:r>
              <a:rPr lang="el-GR" dirty="0" smtClean="0"/>
              <a:t>Τα σύγχρονα σκιαγραφικά είναι ελαφρά υπερωσμωτικά ή ισο-ωσμωτικά</a:t>
            </a:r>
            <a:endParaRPr lang="el-GR" dirty="0" smtClean="0"/>
          </a:p>
          <a:p>
            <a:r>
              <a:rPr lang="el-GR" dirty="0" smtClean="0"/>
              <a:t>Ιξώδες</a:t>
            </a:r>
          </a:p>
          <a:p>
            <a:pPr lvl="1"/>
            <a:r>
              <a:rPr lang="el-GR" dirty="0" smtClean="0"/>
              <a:t>Αυξάνεται με τη συγκέντρωση ιωδίου</a:t>
            </a:r>
          </a:p>
          <a:p>
            <a:pPr lvl="1"/>
            <a:r>
              <a:rPr lang="el-GR" dirty="0" smtClean="0"/>
              <a:t>Μειώνεται με τη θερμοκρασία</a:t>
            </a:r>
          </a:p>
          <a:p>
            <a:pPr lvl="1"/>
            <a:r>
              <a:rPr lang="el-GR" dirty="0" smtClean="0"/>
              <a:t>Δυσκολεύει την προώθηση του σκιαγραφικού μέσα από καθετήρα και </a:t>
            </a:r>
            <a:r>
              <a:rPr lang="el-GR" dirty="0" smtClean="0"/>
              <a:t>μικρά αγγεία </a:t>
            </a:r>
            <a:r>
              <a:rPr lang="el-GR" dirty="0" smtClean="0"/>
              <a:t>και μπορεί να οδηγήσει σε χαμηλότερη ενίσχυση</a:t>
            </a:r>
          </a:p>
          <a:p>
            <a:r>
              <a:rPr lang="el-GR" dirty="0" smtClean="0"/>
              <a:t>Το σκιαγραφικό πρέπει να θερμαίνεται προ της χορήγησης (35</a:t>
            </a:r>
            <a:r>
              <a:rPr lang="en-US" baseline="30000" dirty="0" smtClean="0"/>
              <a:t>0</a:t>
            </a:r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47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βαθμός ενίσχυσης εξαρτάται από τον όγκο του σκιαγραφικού</a:t>
            </a:r>
          </a:p>
          <a:p>
            <a:r>
              <a:rPr lang="el-GR" dirty="0" smtClean="0"/>
              <a:t>Η κυκλοφορία του σκιαγραφικού οδηγεί σε αραίωσή του στο αίμα με αποτέλεσμα μετά την κορυφή και την φάση ισορροπίας τη μείωση της ενίσχυσης</a:t>
            </a:r>
            <a:endParaRPr lang="en-US" dirty="0" smtClean="0"/>
          </a:p>
          <a:p>
            <a:r>
              <a:rPr lang="el-GR" dirty="0" smtClean="0"/>
              <a:t>Η αιμοδυναμική του ασθενούς είναι ο κύριος σκοπός της ενίσχυσης</a:t>
            </a:r>
          </a:p>
          <a:p>
            <a:r>
              <a:rPr lang="el-GR" dirty="0" smtClean="0"/>
              <a:t>Σε μικρότερο βαθμό η διαδικασία χορήγησης του ΣΜ επηρεάζει την αιμοδυναμική 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53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Προώθηση με φυσιολογικό ορό, </a:t>
            </a:r>
            <a:br>
              <a:rPr lang="el-GR" dirty="0" smtClean="0"/>
            </a:br>
            <a:r>
              <a:rPr lang="en-US" dirty="0" smtClean="0"/>
              <a:t>saline flush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9685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«Σπρώξιμο» </a:t>
            </a:r>
            <a:r>
              <a:rPr lang="en-US" dirty="0" smtClean="0"/>
              <a:t> </a:t>
            </a:r>
            <a:r>
              <a:rPr lang="el-GR" dirty="0" smtClean="0"/>
              <a:t>του σκιαγραφικού στην κυκλοφορία </a:t>
            </a:r>
            <a:r>
              <a:rPr lang="el-GR" dirty="0" smtClean="0"/>
              <a:t>εκμετάλλευση του </a:t>
            </a:r>
            <a:r>
              <a:rPr lang="el-GR" dirty="0" smtClean="0"/>
              <a:t>σκιαγραφικού που διαφορετικά θα λίμναζε στα συνδετικά και τις περιφερικές φλέβες</a:t>
            </a:r>
          </a:p>
          <a:p>
            <a:r>
              <a:rPr lang="el-GR" dirty="0" smtClean="0"/>
              <a:t>Αποτελεσματικότερη έγχυση και υψηλότερη κορυφή ενίσχυσης με μεγαλύτερη διάρκεια</a:t>
            </a:r>
          </a:p>
          <a:p>
            <a:r>
              <a:rPr lang="el-GR" dirty="0" smtClean="0"/>
              <a:t>Βελτίωση της γεωμετρίας της έγχυσης με μείωση της αραίωσης του σκιαγραφικού μέσα στα αγγεία</a:t>
            </a:r>
          </a:p>
          <a:p>
            <a:r>
              <a:rPr lang="el-GR" dirty="0" smtClean="0"/>
              <a:t>Μείωση των γραμμικών </a:t>
            </a:r>
            <a:r>
              <a:rPr lang="en-US" dirty="0" smtClean="0"/>
              <a:t>artifact</a:t>
            </a:r>
            <a:r>
              <a:rPr lang="el-GR" dirty="0" smtClean="0"/>
              <a:t> από σκήρυνση της δέσμης</a:t>
            </a:r>
          </a:p>
          <a:p>
            <a:r>
              <a:rPr lang="el-GR" dirty="0" smtClean="0"/>
              <a:t>Ενυδάτωση – μείωση νεφροτοξικότητας</a:t>
            </a:r>
          </a:p>
          <a:p>
            <a:r>
              <a:rPr lang="el-GR" dirty="0" smtClean="0"/>
              <a:t>Δεν χρειάζεται «ξέπλυμα» των καθετήρων στο τέλος της έγχυσης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1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464496"/>
          </a:xfrm>
        </p:spPr>
        <p:txBody>
          <a:bodyPr>
            <a:normAutofit/>
          </a:bodyPr>
          <a:lstStyle/>
          <a:p>
            <a:r>
              <a:rPr lang="el-GR" dirty="0" smtClean="0"/>
              <a:t>Ιδιαίτερα χρήσιμο όταν χορηγείται μικρός όγκος σκιαγραφικού</a:t>
            </a:r>
            <a:endParaRPr lang="en-US" dirty="0" smtClean="0"/>
          </a:p>
          <a:p>
            <a:r>
              <a:rPr lang="el-GR" dirty="0" smtClean="0"/>
              <a:t>Όταν η σύριγγα είναι μονή ο φυσιολογικός ορός μπαίνει στην ίδια σύριγγα (διαχωρισμός ορού/σκιαγραφικού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Σύστημα με δύο </a:t>
            </a:r>
            <a:r>
              <a:rPr lang="el-GR" dirty="0" smtClean="0"/>
              <a:t>σύριγγες</a:t>
            </a:r>
            <a:endParaRPr lang="el-GR" dirty="0" smtClean="0"/>
          </a:p>
          <a:p>
            <a:r>
              <a:rPr lang="el-GR" dirty="0" smtClean="0"/>
              <a:t>Ο συνολικός όγκος του σκιαγραφικού μπορεί να μειωθεί κατά 10-20 κεκ όταν χρησιμοποιείται προώθηση με φυσιολογικό ορό.</a:t>
            </a:r>
          </a:p>
          <a:p>
            <a:r>
              <a:rPr lang="el-GR" dirty="0" smtClean="0"/>
              <a:t>Χρήσιμος όγκος φυσιολογικού ορού 30-50κεκ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Προώθηση με φυσιολογικό ορό, </a:t>
            </a:r>
            <a:br>
              <a:rPr lang="el-GR" dirty="0" smtClean="0"/>
            </a:br>
            <a:r>
              <a:rPr lang="en-US" dirty="0" smtClean="0"/>
              <a:t>saline flush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xmlns="" val="39641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 της εξέτασης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Διάρκεια σάρωσης</a:t>
            </a:r>
          </a:p>
          <a:p>
            <a:pPr lvl="1"/>
            <a:r>
              <a:rPr lang="el-GR" dirty="0" smtClean="0"/>
              <a:t>Μεγάλη διάρκεια απαιτεί μακρά έγχυση και επηρεάζει το ρυθμό έγχυσης και  τον συνολικό όγκο του ΣΜ (διάρκεια έγχυσης Χ ρυθμό έγχυσης)</a:t>
            </a:r>
          </a:p>
          <a:p>
            <a:pPr lvl="1"/>
            <a:r>
              <a:rPr lang="el-GR" dirty="0" smtClean="0"/>
              <a:t>Μεγάλη διάρκεια σάρωσης σε:</a:t>
            </a:r>
          </a:p>
          <a:p>
            <a:pPr lvl="2"/>
            <a:r>
              <a:rPr lang="el-GR" dirty="0" smtClean="0"/>
              <a:t>Περιφερική αγγειογραφία (μεγάλο μήκος)</a:t>
            </a:r>
          </a:p>
          <a:p>
            <a:pPr lvl="2"/>
            <a:r>
              <a:rPr lang="el-GR" dirty="0" smtClean="0"/>
              <a:t>Καρδιακές μελέτες (μεγάλο </a:t>
            </a:r>
            <a:r>
              <a:rPr lang="en-US" dirty="0" smtClean="0"/>
              <a:t>overlap)</a:t>
            </a:r>
            <a:endParaRPr lang="el-GR" dirty="0" smtClean="0"/>
          </a:p>
          <a:p>
            <a:pPr lvl="2"/>
            <a:r>
              <a:rPr lang="el-GR" dirty="0" smtClean="0"/>
              <a:t>Πολυφασικές μελέτες αιμάτωσης </a:t>
            </a:r>
          </a:p>
          <a:p>
            <a:pPr lvl="2">
              <a:buNone/>
            </a:pPr>
            <a:r>
              <a:rPr lang="el-GR" dirty="0" smtClean="0"/>
              <a:t>και </a:t>
            </a:r>
            <a:r>
              <a:rPr lang="el-GR" dirty="0" smtClean="0"/>
              <a:t>ανάλογα με τον:</a:t>
            </a:r>
            <a:endParaRPr lang="el-GR" dirty="0" smtClean="0"/>
          </a:p>
          <a:p>
            <a:pPr lvl="2"/>
            <a:r>
              <a:rPr lang="el-GR" dirty="0" smtClean="0"/>
              <a:t>Τύπο </a:t>
            </a:r>
            <a:r>
              <a:rPr lang="el-GR" dirty="0" smtClean="0"/>
              <a:t>ΥΤ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0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Παράμετροι της εξέτασης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Κατεύθυνση σάρωσης</a:t>
            </a:r>
          </a:p>
          <a:p>
            <a:pPr lvl="1"/>
            <a:r>
              <a:rPr lang="el-GR" dirty="0" smtClean="0"/>
              <a:t>Καλύτερα όταν ακολουθούμε τη διαδρομή του σκιαγραφικού</a:t>
            </a:r>
          </a:p>
          <a:p>
            <a:pPr lvl="1"/>
            <a:r>
              <a:rPr lang="el-GR" dirty="0" smtClean="0"/>
              <a:t>Βελτίωση με επιμήκυνση της έγχυσης και μικρότερη διάρκεια εξέτασης </a:t>
            </a:r>
          </a:p>
          <a:p>
            <a:pPr lvl="1"/>
            <a:r>
              <a:rPr lang="el-GR" dirty="0" smtClean="0"/>
              <a:t>Όμως - Ουροκεφαλική σάρωση στην πνευμονική </a:t>
            </a:r>
            <a:r>
              <a:rPr lang="el-GR" dirty="0" smtClean="0"/>
              <a:t>αγγειογραφία και </a:t>
            </a:r>
            <a:endParaRPr lang="el-GR" dirty="0" smtClean="0"/>
          </a:p>
          <a:p>
            <a:pPr lvl="1"/>
            <a:r>
              <a:rPr lang="el-GR" dirty="0" smtClean="0"/>
              <a:t>Σε αγγειογραφία καρωτίδων (</a:t>
            </a:r>
            <a:r>
              <a:rPr lang="en-US" dirty="0" smtClean="0"/>
              <a:t>artifact </a:t>
            </a:r>
            <a:r>
              <a:rPr lang="el-GR" dirty="0" smtClean="0"/>
              <a:t>από πυκνό ΣΜ)</a:t>
            </a:r>
          </a:p>
          <a:p>
            <a:r>
              <a:rPr lang="el-GR" dirty="0" smtClean="0"/>
              <a:t>Πολυφασικές σαρώσεις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79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Σκιαγραφική αντίθεση και </a:t>
            </a:r>
            <a:r>
              <a:rPr lang="en-US" dirty="0" err="1" smtClean="0"/>
              <a:t>kVp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70608"/>
            <a:ext cx="5643602" cy="50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08488" y="6488668"/>
            <a:ext cx="27860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989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109"/>
            <a:ext cx="8311250" cy="68378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570" y="44244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Μέγιστη ενίσχυση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9392" y="2443616"/>
            <a:ext cx="1143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Διάρκεια σάρωσης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2143116"/>
            <a:ext cx="36433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 = </a:t>
            </a:r>
            <a:r>
              <a:rPr lang="el-GR" sz="1400" dirty="0" smtClean="0"/>
              <a:t>Καθυστέρηση σάρωσης =</a:t>
            </a:r>
          </a:p>
          <a:p>
            <a:r>
              <a:rPr lang="el-GR" sz="1400" dirty="0" smtClean="0"/>
              <a:t> Τμέγιστης ενίσχυσης  –  (1/2) Τσάρωσης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3143248"/>
            <a:ext cx="1714512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600" dirty="0" smtClean="0"/>
          </a:p>
          <a:p>
            <a:r>
              <a:rPr lang="el-GR" sz="1600" dirty="0" smtClean="0"/>
              <a:t>Τπυροδότησης</a:t>
            </a:r>
            <a:r>
              <a:rPr lang="en-US" sz="1600" dirty="0" smtClean="0"/>
              <a:t> (trigger time)</a:t>
            </a:r>
            <a:r>
              <a:rPr lang="el-GR" sz="1600" dirty="0" smtClean="0"/>
              <a:t> = Τάφιξης </a:t>
            </a:r>
            <a:r>
              <a:rPr lang="en-US" sz="1600" dirty="0" smtClean="0"/>
              <a:t>(</a:t>
            </a:r>
            <a:r>
              <a:rPr lang="en-US" sz="1600" dirty="0" err="1" smtClean="0"/>
              <a:t>Tarr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884814" y="3116054"/>
            <a:ext cx="17859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Διαγνωστική καθυστέρηση= </a:t>
            </a:r>
            <a:r>
              <a:rPr lang="en-US" sz="1400" dirty="0" smtClean="0"/>
              <a:t>post threshold delay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3686" y="4870206"/>
            <a:ext cx="13573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Κατώφλι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5975876"/>
            <a:ext cx="21431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Διάρκεια έγχυσης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77710" y="6386714"/>
            <a:ext cx="52864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Χρόνος μετά την έναρξη της έγχυσης (</a:t>
            </a:r>
            <a:r>
              <a:rPr lang="en-US" sz="1600" b="1" dirty="0" err="1" smtClean="0"/>
              <a:t>secs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42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Διάρκεια έγχυσης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4352" y="5134304"/>
            <a:ext cx="2071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Καθυστέρηση και Διάρκεια σάρωσης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4256760"/>
            <a:ext cx="2071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Χρόνος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643314"/>
            <a:ext cx="2071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Ήπαρ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1059100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Περιφερική αγγειογραφία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1071546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Αορτή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6720" y="1098740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Πνευμονική αρτηρία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740" y="1428736"/>
            <a:ext cx="461665" cy="251247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l-GR" b="1" dirty="0" smtClean="0"/>
              <a:t>Ενίσχυση (Η</a:t>
            </a:r>
            <a:r>
              <a:rPr lang="en-US" b="1" dirty="0" smtClean="0"/>
              <a:t>U)</a:t>
            </a:r>
            <a:endParaRPr lang="en-US" b="1" dirty="0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36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Καθορισμός του χρόνου άφιξης του ΜΣΑ</a:t>
            </a:r>
            <a:br>
              <a:rPr lang="el-GR" dirty="0" smtClean="0"/>
            </a:br>
            <a:r>
              <a:rPr lang="en-US" dirty="0" smtClean="0"/>
              <a:t>Test bolus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Χορήγηση μικρού όγκου σκιαγραφικού (10-20κεκ) πριν την κανονική σάρωση</a:t>
            </a:r>
          </a:p>
          <a:p>
            <a:r>
              <a:rPr lang="el-GR" dirty="0" smtClean="0"/>
              <a:t>Λήψη πολλαπλών τομών χαμηλής δόσης στην περιοχή ενδιαφέροντος (</a:t>
            </a:r>
            <a:r>
              <a:rPr lang="en-US" dirty="0" smtClean="0"/>
              <a:t>ROI</a:t>
            </a:r>
            <a:r>
              <a:rPr lang="el-GR" dirty="0" smtClean="0"/>
              <a:t> </a:t>
            </a:r>
            <a:r>
              <a:rPr lang="el-GR" dirty="0" smtClean="0"/>
              <a:t>– συνήθως </a:t>
            </a:r>
            <a:r>
              <a:rPr lang="el-GR" dirty="0" smtClean="0"/>
              <a:t>η αορτή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Μέτρηση των διαδοχικών </a:t>
            </a:r>
            <a:r>
              <a:rPr lang="en-US" dirty="0" smtClean="0"/>
              <a:t>HU</a:t>
            </a:r>
            <a:r>
              <a:rPr lang="el-GR" dirty="0" smtClean="0"/>
              <a:t> σχηματισμός καμπύλης</a:t>
            </a:r>
          </a:p>
          <a:p>
            <a:r>
              <a:rPr lang="el-GR" dirty="0" smtClean="0"/>
              <a:t>Ο χρόνος για να επιτευχθεί η μέγιστη τιμή ενίσχυσης χρησιμοποιείται ως χρόνος καθυστέρησης</a:t>
            </a:r>
          </a:p>
          <a:p>
            <a:r>
              <a:rPr lang="el-GR" dirty="0" smtClean="0"/>
              <a:t>Ο συνολικός χρόνος καθυστέρησης αυξάνεται από μικρή επιπλέον καθυστέρηση (διαγνωστική καθυστέρηση) ώστε να είναι επαρκώς σκιαγραφημένες οι δομές που ενδιαφέρουν (σημαντικό όταν οι χρόνοι εξέτασης είναι μικροί – </a:t>
            </a:r>
            <a:r>
              <a:rPr lang="en-US" dirty="0" smtClean="0"/>
              <a:t>MDCT)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67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Καθορισμός του χρόνου άφιξης του ΣΜ</a:t>
            </a:r>
            <a:br>
              <a:rPr lang="el-GR" dirty="0" smtClean="0"/>
            </a:br>
            <a:r>
              <a:rPr lang="en-US" dirty="0" smtClean="0"/>
              <a:t>Test bolus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02" y="1383748"/>
            <a:ext cx="8424936" cy="1224136"/>
          </a:xfrm>
        </p:spPr>
        <p:txBody>
          <a:bodyPr>
            <a:normAutofit/>
          </a:bodyPr>
          <a:lstStyle/>
          <a:p>
            <a:r>
              <a:rPr lang="el-GR" dirty="0" smtClean="0"/>
              <a:t>Σε τομή στον τράχηλο παρακολουθείται η ενίσχυση στα αγγεία μετά από χορήγηση 10κεκ ΜΣΑ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497" y="2228289"/>
            <a:ext cx="4716017" cy="46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56200" y="6582455"/>
            <a:ext cx="2843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October 2006 </a:t>
            </a:r>
            <a:r>
              <a:rPr kumimoji="0" lang="en-US" sz="1200" b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RadioGraphics</a:t>
            </a: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, 26, S45-S62.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79512" y="2276872"/>
            <a:ext cx="4320480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white"/>
                </a:solidFill>
                <a:latin typeface="Calibri"/>
              </a:rPr>
              <a:t>1. έσω καρωτίδα δεξιά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white"/>
                </a:solidFill>
                <a:latin typeface="Calibri"/>
              </a:rPr>
              <a:t>2. έσω καρωτίδα αριστερά 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white"/>
                </a:solidFill>
                <a:latin typeface="Calibri"/>
              </a:rPr>
              <a:t>3. έσω </a:t>
            </a:r>
            <a:r>
              <a:rPr lang="el-GR" sz="2400" dirty="0" err="1">
                <a:solidFill>
                  <a:prstClr val="white"/>
                </a:solidFill>
                <a:latin typeface="Calibri"/>
              </a:rPr>
              <a:t>σφαγίτιδα</a:t>
            </a:r>
            <a:r>
              <a:rPr lang="el-GR" sz="2400" dirty="0">
                <a:solidFill>
                  <a:prstClr val="white"/>
                </a:solidFill>
                <a:latin typeface="Calibri"/>
              </a:rPr>
              <a:t> φλέβα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white"/>
                </a:solidFill>
                <a:latin typeface="Calibri"/>
              </a:rPr>
              <a:t>Η έναρξη της σάρωσης μπορεί να ορισθεί στο διάστημα μεταξύ κορυφής στις αρτηρίες και ανόδου στη φλέβα 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latin typeface="Calibri"/>
              </a:rPr>
              <a:t>ROI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= region of interest. </a:t>
            </a:r>
          </a:p>
        </p:txBody>
      </p:sp>
    </p:spTree>
    <p:extLst>
      <p:ext uri="{BB962C8B-B14F-4D97-AF65-F5344CB8AC3E}">
        <p14:creationId xmlns:p14="http://schemas.microsoft.com/office/powerpoint/2010/main" xmlns="" val="31711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Αυτόματος καθορισμός </a:t>
            </a:r>
            <a:r>
              <a:rPr lang="el-GR" dirty="0" smtClean="0"/>
              <a:t>του χρόνου άφιξης του ΣΜ</a:t>
            </a:r>
            <a:br>
              <a:rPr lang="el-GR" dirty="0" smtClean="0"/>
            </a:br>
            <a:r>
              <a:rPr lang="en-US" dirty="0" smtClean="0"/>
              <a:t>Bolus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1723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Παρακολούθηση της αφίξεως του σκιαγραφικού κατά την διάρκεια της κανονικής έγχυσης του ΣΜ</a:t>
            </a:r>
          </a:p>
          <a:p>
            <a:r>
              <a:rPr lang="el-GR" dirty="0" smtClean="0"/>
              <a:t>Τομή προ ΣΜ στην περιοχή αναφοράς </a:t>
            </a:r>
          </a:p>
          <a:p>
            <a:r>
              <a:rPr lang="el-GR" dirty="0" smtClean="0"/>
              <a:t>Τοποθέτηση </a:t>
            </a:r>
            <a:r>
              <a:rPr lang="en-US" dirty="0" smtClean="0"/>
              <a:t>ROI</a:t>
            </a:r>
            <a:r>
              <a:rPr lang="el-GR" dirty="0" smtClean="0"/>
              <a:t> στο αγγείο αναφοράς</a:t>
            </a:r>
          </a:p>
          <a:p>
            <a:r>
              <a:rPr lang="el-GR" dirty="0" smtClean="0"/>
              <a:t>Περίπου 10΄΄ μετά την έναρξη της έγχυσης ξεκινούν τομές χαμηλής δόσης στη συγκεκριμένη περιοχή ανά 1΄΄- 3΄΄ </a:t>
            </a:r>
          </a:p>
          <a:p>
            <a:r>
              <a:rPr lang="el-GR" dirty="0" smtClean="0"/>
              <a:t>Η ενίσχυση στο αγγείο μετράται αυτόματα σε κάθε τομή </a:t>
            </a:r>
          </a:p>
          <a:p>
            <a:r>
              <a:rPr lang="el-GR" dirty="0" smtClean="0"/>
              <a:t>Όταν η τιμή </a:t>
            </a:r>
            <a:r>
              <a:rPr lang="en-US" dirty="0" smtClean="0"/>
              <a:t>HU</a:t>
            </a:r>
            <a:r>
              <a:rPr lang="el-GR" dirty="0" smtClean="0"/>
              <a:t> φθάσει το προκαθορισμένο κατώφλι (50-150</a:t>
            </a:r>
            <a:r>
              <a:rPr lang="en-US" dirty="0" smtClean="0"/>
              <a:t>HU</a:t>
            </a:r>
            <a:r>
              <a:rPr lang="el-GR" dirty="0" smtClean="0"/>
              <a:t>) σταματά η μέτρηση και πυροδοτείται αυτόματα η σάρωση μετά από </a:t>
            </a:r>
          </a:p>
          <a:p>
            <a:r>
              <a:rPr lang="el-GR" dirty="0" smtClean="0"/>
              <a:t>καθυστέρηση (</a:t>
            </a:r>
            <a:r>
              <a:rPr lang="en-US" dirty="0" smtClean="0"/>
              <a:t>post threshold delay) </a:t>
            </a:r>
            <a:r>
              <a:rPr lang="el-GR" dirty="0" smtClean="0"/>
              <a:t>η οποία επιτρέπει την προώθηση του ΣΜ στα </a:t>
            </a:r>
            <a:r>
              <a:rPr lang="el-GR" dirty="0" smtClean="0"/>
              <a:t>περιφερικά αγγεία</a:t>
            </a:r>
            <a:r>
              <a:rPr lang="el-GR" dirty="0" smtClean="0"/>
              <a:t>, τη μεταφορά του εξεταστικού τραπεζιού στο επίπεδο της πρώτης τομής και τις οδηγίες αναπνοής (ελάχιστη τιμή περί τα 5΄΄)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23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Ενίσχυση αορτής και διάρκεια έγχυσης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Tarr</a:t>
            </a:r>
            <a:r>
              <a:rPr lang="en-US" sz="2400" dirty="0" smtClean="0"/>
              <a:t> = </a:t>
            </a:r>
            <a:r>
              <a:rPr lang="el-GR" sz="2400" dirty="0" smtClean="0"/>
              <a:t>χρόνος άφιξης</a:t>
            </a:r>
            <a:endParaRPr lang="en-US" sz="2400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0" y="2636912"/>
            <a:ext cx="9171878" cy="3765408"/>
            <a:chOff x="0" y="3071810"/>
            <a:chExt cx="9171878" cy="3765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4928"/>
            <a:stretch>
              <a:fillRect/>
            </a:stretch>
          </p:blipFill>
          <p:spPr bwMode="auto">
            <a:xfrm>
              <a:off x="0" y="3071810"/>
              <a:ext cx="9171878" cy="376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157856" y="3470942"/>
              <a:ext cx="1827892" cy="738664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Μικρή έγχυση</a:t>
              </a:r>
            </a:p>
            <a:p>
              <a:r>
                <a:rPr lang="el-GR" sz="1400" dirty="0" smtClean="0"/>
                <a:t>Πραγματικές συνθήκες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73264" y="3470942"/>
              <a:ext cx="1827892" cy="738664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Μακρά έγχυση</a:t>
              </a:r>
            </a:p>
            <a:p>
              <a:r>
                <a:rPr lang="el-GR" sz="1400" dirty="0" smtClean="0"/>
                <a:t>Πραγματικές συνθήκες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00562" y="4010648"/>
              <a:ext cx="1785950" cy="30777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Διάρκεια έγχυσης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538" y="4143381"/>
              <a:ext cx="1687318" cy="3077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Διάρκεια έγχυσης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3108" y="5000636"/>
              <a:ext cx="1857388" cy="954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Αιμοδυναμική αναμόχλευση</a:t>
              </a:r>
            </a:p>
            <a:p>
              <a:endParaRPr lang="el-GR" sz="1400" dirty="0" smtClean="0">
                <a:solidFill>
                  <a:schemeClr val="bg1"/>
                </a:solidFill>
              </a:endParaRPr>
            </a:p>
            <a:p>
              <a:r>
                <a:rPr lang="el-GR" sz="1400" dirty="0" smtClean="0">
                  <a:solidFill>
                    <a:schemeClr val="bg1"/>
                  </a:solidFill>
                </a:rPr>
                <a:t>Επανακυκλοφορία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612" y="4633302"/>
              <a:ext cx="1500230" cy="5232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Αιμοδυναμική αναμόχλευση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2418" y="5592057"/>
              <a:ext cx="1285884" cy="5232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Επανα</a:t>
              </a:r>
            </a:p>
            <a:p>
              <a:r>
                <a:rPr lang="el-GR" sz="1400" dirty="0" smtClean="0">
                  <a:solidFill>
                    <a:schemeClr val="bg1"/>
                  </a:solidFill>
                </a:rPr>
                <a:t>κυκλοφορία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5790" y="4660497"/>
              <a:ext cx="544310" cy="21544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20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Bolus tracking - </a:t>
            </a:r>
            <a:r>
              <a:rPr lang="el-GR" dirty="0" smtClean="0"/>
              <a:t>Τοποθέτηση </a:t>
            </a:r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517232"/>
          </a:xfrm>
        </p:spPr>
        <p:txBody>
          <a:bodyPr>
            <a:normAutofit/>
          </a:bodyPr>
          <a:lstStyle/>
          <a:p>
            <a:r>
              <a:rPr lang="el-GR" dirty="0" smtClean="0"/>
              <a:t>Να τοποθετείται στην αρχή της </a:t>
            </a:r>
            <a:r>
              <a:rPr lang="el-GR" dirty="0" smtClean="0"/>
              <a:t>ροής ανάλογα με την εξέταση</a:t>
            </a:r>
            <a:endParaRPr lang="el-GR" dirty="0" smtClean="0"/>
          </a:p>
          <a:p>
            <a:pPr lvl="1"/>
            <a:r>
              <a:rPr lang="el-GR" dirty="0" smtClean="0">
                <a:solidFill>
                  <a:srgbClr val="FFC000"/>
                </a:solidFill>
              </a:rPr>
              <a:t>Θ</a:t>
            </a:r>
            <a:r>
              <a:rPr lang="el-GR" dirty="0" smtClean="0">
                <a:solidFill>
                  <a:srgbClr val="FFC000"/>
                </a:solidFill>
              </a:rPr>
              <a:t>ώρακα </a:t>
            </a:r>
            <a:r>
              <a:rPr lang="el-GR" dirty="0" smtClean="0">
                <a:solidFill>
                  <a:srgbClr val="FFC000"/>
                </a:solidFill>
              </a:rPr>
              <a:t>στην ανιούσα αορτή ή πνευμονική αρτηρία</a:t>
            </a:r>
          </a:p>
          <a:p>
            <a:pPr lvl="1"/>
            <a:r>
              <a:rPr lang="el-GR" dirty="0" smtClean="0">
                <a:solidFill>
                  <a:srgbClr val="FFC000"/>
                </a:solidFill>
              </a:rPr>
              <a:t>Κοιλίας </a:t>
            </a:r>
            <a:r>
              <a:rPr lang="el-GR" dirty="0" smtClean="0">
                <a:solidFill>
                  <a:srgbClr val="FFC000"/>
                </a:solidFill>
              </a:rPr>
              <a:t>στην κατιούσα </a:t>
            </a:r>
            <a:r>
              <a:rPr lang="el-GR" dirty="0" smtClean="0">
                <a:solidFill>
                  <a:srgbClr val="FFC000"/>
                </a:solidFill>
              </a:rPr>
              <a:t>αορτή στο </a:t>
            </a:r>
            <a:r>
              <a:rPr lang="el-GR" dirty="0" smtClean="0">
                <a:solidFill>
                  <a:srgbClr val="FFC000"/>
                </a:solidFill>
              </a:rPr>
              <a:t>διάφραγμα περίπου</a:t>
            </a:r>
          </a:p>
          <a:p>
            <a:r>
              <a:rPr lang="el-GR" dirty="0" smtClean="0"/>
              <a:t>Να αποφεύγεται η τοποθέτηση σε καρδιακή κοιλότητα</a:t>
            </a:r>
          </a:p>
          <a:p>
            <a:r>
              <a:rPr lang="el-GR" dirty="0" smtClean="0"/>
              <a:t>Η τοποθέτηση σε όργανα (πχ. ήπαρ) δεν είναι αξιόπιστη</a:t>
            </a:r>
          </a:p>
          <a:p>
            <a:r>
              <a:rPr lang="el-GR" dirty="0" smtClean="0"/>
              <a:t>Να μην τοποθετείται κοντά σε δομές που μπορούν να προκαλέσουν πρώιμη έναρξη της σάρωσης σε περίπτωση κίνησης του ασθενούς </a:t>
            </a:r>
            <a:r>
              <a:rPr lang="el-GR" dirty="0" smtClean="0"/>
              <a:t>(άνω κοίλη φλέβα, </a:t>
            </a:r>
            <a:r>
              <a:rPr lang="el-GR" dirty="0" smtClean="0"/>
              <a:t>οστό)</a:t>
            </a:r>
          </a:p>
          <a:p>
            <a:r>
              <a:rPr lang="el-GR" dirty="0" smtClean="0"/>
              <a:t>Σε περίπτωση αποτυχίας αυτόματης έναρξης να χρησιμοποιείται η δυνατότητα </a:t>
            </a:r>
            <a:r>
              <a:rPr lang="el-GR" dirty="0" smtClean="0"/>
              <a:t>χειροκίνητης </a:t>
            </a:r>
            <a:r>
              <a:rPr lang="el-GR" dirty="0" smtClean="0"/>
              <a:t>εκκίνησης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937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240" y="116632"/>
            <a:ext cx="9406760" cy="12241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Αυτόματος καθορισμός </a:t>
            </a:r>
            <a:r>
              <a:rPr lang="el-GR" dirty="0" smtClean="0"/>
              <a:t>του χρόνου άφιξης </a:t>
            </a:r>
            <a:r>
              <a:rPr lang="el-GR" dirty="0" smtClean="0"/>
              <a:t>του ΜΣΑ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Bolus </a:t>
            </a:r>
            <a:r>
              <a:rPr lang="en-US" dirty="0" smtClean="0"/>
              <a:t>tracking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968552"/>
          </a:xfrm>
        </p:spPr>
        <p:txBody>
          <a:bodyPr/>
          <a:lstStyle/>
          <a:p>
            <a:r>
              <a:rPr lang="el-GR" dirty="0" smtClean="0"/>
              <a:t>Επιτρέπει πιο αποδοτική χρήση του ΜΣΑ</a:t>
            </a:r>
          </a:p>
          <a:p>
            <a:r>
              <a:rPr lang="el-GR" dirty="0" smtClean="0"/>
              <a:t>Οι πιο σημαντικές παράμετροι </a:t>
            </a:r>
            <a:r>
              <a:rPr lang="el-GR" dirty="0" smtClean="0"/>
              <a:t>είναι: </a:t>
            </a:r>
            <a:endParaRPr lang="el-GR" dirty="0" smtClean="0"/>
          </a:p>
          <a:p>
            <a:pPr lvl="1"/>
            <a:r>
              <a:rPr lang="el-GR" dirty="0" smtClean="0"/>
              <a:t>Το κατώφλι πυροδότησης (50-150 </a:t>
            </a:r>
            <a:r>
              <a:rPr lang="en-US" dirty="0" smtClean="0"/>
              <a:t>HU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Η καθυστέρηση μετά το κατώφλι (</a:t>
            </a:r>
            <a:r>
              <a:rPr lang="en-US" dirty="0" smtClean="0"/>
              <a:t>post threshold delay – </a:t>
            </a:r>
            <a:r>
              <a:rPr lang="el-GR" dirty="0" smtClean="0"/>
              <a:t>διαγνωστική καθυστέρηση)</a:t>
            </a:r>
          </a:p>
          <a:p>
            <a:pPr lvl="2"/>
            <a:r>
              <a:rPr lang="el-GR" dirty="0" smtClean="0"/>
              <a:t>Διάρκεια έγχυσης</a:t>
            </a:r>
          </a:p>
          <a:p>
            <a:pPr lvl="2"/>
            <a:r>
              <a:rPr lang="el-GR" dirty="0" smtClean="0"/>
              <a:t>Διάρκεια σάρωσης</a:t>
            </a:r>
          </a:p>
          <a:p>
            <a:pPr lvl="2"/>
            <a:r>
              <a:rPr lang="el-GR" dirty="0" smtClean="0"/>
              <a:t>Αιμοδυναμική κατάσταση</a:t>
            </a:r>
          </a:p>
          <a:p>
            <a:pPr lvl="2"/>
            <a:r>
              <a:rPr lang="el-GR" dirty="0" smtClean="0"/>
              <a:t>Θέση του </a:t>
            </a:r>
            <a:r>
              <a:rPr lang="el-GR" dirty="0" smtClean="0"/>
              <a:t>οργάνου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74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Μέγιστης Ενίσχυσης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i="1" dirty="0" err="1" smtClean="0"/>
              <a:t>T</a:t>
            </a:r>
            <a:r>
              <a:rPr lang="en-US" sz="4000" i="1" baseline="-25000" dirty="0" err="1" smtClean="0"/>
              <a:t>peak</a:t>
            </a:r>
            <a:r>
              <a:rPr lang="en-US" sz="4000" i="1" dirty="0" smtClean="0"/>
              <a:t> = </a:t>
            </a:r>
            <a:r>
              <a:rPr lang="en-US" sz="4000" i="1" dirty="0" err="1" smtClean="0"/>
              <a:t>T</a:t>
            </a:r>
            <a:r>
              <a:rPr lang="en-US" sz="4000" i="1" baseline="-25000" dirty="0" err="1" smtClean="0"/>
              <a:t>injection</a:t>
            </a:r>
            <a:r>
              <a:rPr lang="en-US" sz="4000" i="1" baseline="-25000" dirty="0" smtClean="0"/>
              <a:t> duration </a:t>
            </a:r>
            <a:r>
              <a:rPr lang="en-US" sz="4000" i="1" dirty="0" smtClean="0"/>
              <a:t>+ </a:t>
            </a:r>
            <a:r>
              <a:rPr lang="en-US" sz="4000" i="1" dirty="0" err="1" smtClean="0"/>
              <a:t>T</a:t>
            </a:r>
            <a:r>
              <a:rPr lang="en-US" sz="4000" i="1" baseline="-25000" dirty="0" err="1" smtClean="0"/>
              <a:t>arrival</a:t>
            </a:r>
            <a:endParaRPr lang="en-US" sz="4000" i="1" baseline="-25000" dirty="0" smtClean="0"/>
          </a:p>
          <a:p>
            <a:pPr algn="ctr">
              <a:buNone/>
            </a:pPr>
            <a:endParaRPr lang="en-US" sz="4000" i="1" baseline="-25000" dirty="0" smtClean="0"/>
          </a:p>
          <a:p>
            <a:r>
              <a:rPr lang="el-GR" sz="2800" dirty="0" smtClean="0"/>
              <a:t>Σε ασθενή με φυσιολογική καρδιακή λειτουργία εμπειρικά ο </a:t>
            </a:r>
            <a:r>
              <a:rPr lang="en-US" sz="2800" dirty="0" smtClean="0"/>
              <a:t> </a:t>
            </a:r>
            <a:r>
              <a:rPr lang="el-GR" sz="2800" dirty="0" smtClean="0"/>
              <a:t>χρόνος άφιξης από φλέβα του αγκώνα είναι:</a:t>
            </a:r>
          </a:p>
          <a:p>
            <a:pPr lvl="1"/>
            <a:r>
              <a:rPr lang="el-GR" sz="2400" dirty="0" smtClean="0"/>
              <a:t>Στην πνευμονική αρτηρία 7-10</a:t>
            </a:r>
            <a:r>
              <a:rPr lang="en-US" sz="2400" dirty="0" smtClean="0"/>
              <a:t> </a:t>
            </a:r>
            <a:r>
              <a:rPr lang="en-US" sz="2400" dirty="0" err="1" smtClean="0"/>
              <a:t>secs</a:t>
            </a:r>
            <a:endParaRPr lang="el-GR" sz="2400" dirty="0" smtClean="0"/>
          </a:p>
          <a:p>
            <a:pPr lvl="1"/>
            <a:r>
              <a:rPr lang="el-GR" sz="2400" dirty="0" smtClean="0"/>
              <a:t>Στην ανιούσα αορτή 12-15</a:t>
            </a:r>
            <a:r>
              <a:rPr lang="en-US" sz="2400" dirty="0" smtClean="0"/>
              <a:t> </a:t>
            </a:r>
            <a:r>
              <a:rPr lang="en-US" sz="2400" dirty="0" err="1" smtClean="0"/>
              <a:t>secs</a:t>
            </a:r>
            <a:endParaRPr lang="el-GR" sz="2400" dirty="0" smtClean="0"/>
          </a:p>
          <a:p>
            <a:pPr lvl="1"/>
            <a:r>
              <a:rPr lang="el-GR" sz="2400" dirty="0" smtClean="0"/>
              <a:t>Στην κοιλιακή αορτή 15-18</a:t>
            </a:r>
            <a:r>
              <a:rPr lang="en-US" sz="2400" dirty="0" smtClean="0"/>
              <a:t> </a:t>
            </a:r>
            <a:r>
              <a:rPr lang="en-US" sz="2400" dirty="0" err="1" smtClean="0"/>
              <a:t>secs</a:t>
            </a:r>
            <a:endParaRPr lang="el-GR" sz="2400" dirty="0" smtClean="0"/>
          </a:p>
          <a:p>
            <a:pPr lvl="1"/>
            <a:r>
              <a:rPr lang="el-GR" sz="2400" dirty="0" smtClean="0"/>
              <a:t>Στο ηπατικό παρέγχυμα 30-40</a:t>
            </a:r>
            <a:r>
              <a:rPr lang="en-US" sz="2400" dirty="0" smtClean="0"/>
              <a:t> </a:t>
            </a:r>
            <a:r>
              <a:rPr lang="en-US" sz="2400" dirty="0" err="1" smtClean="0"/>
              <a:t>secs</a:t>
            </a:r>
            <a:endParaRPr lang="el-GR" sz="2400" dirty="0" smtClean="0"/>
          </a:p>
          <a:p>
            <a:r>
              <a:rPr lang="el-GR" sz="2800" dirty="0" smtClean="0"/>
              <a:t>Για μικρό όγκο ΜΣΑ χρησιμοποιούμε στον τύπο το ½ της διάρκειας </a:t>
            </a:r>
            <a:r>
              <a:rPr lang="el-GR" sz="2800" dirty="0" smtClean="0"/>
              <a:t>έγχυσης</a:t>
            </a:r>
            <a:endParaRPr lang="en-US" sz="4000" i="1" baseline="-25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37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Χρόνος Καθυστέρησης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Για να απεικονίσουμε ένα όργανο στη μέγιστη τιμή ενίσχυσής του χρειάζεται συγκεκριμένη καθυστέρηση</a:t>
            </a:r>
          </a:p>
          <a:p>
            <a:r>
              <a:rPr lang="el-GR" dirty="0" smtClean="0"/>
              <a:t>Η καθυστέρηση υπολογίζεται από:</a:t>
            </a:r>
          </a:p>
          <a:p>
            <a:pPr lvl="1"/>
            <a:r>
              <a:rPr lang="el-GR" dirty="0" smtClean="0"/>
              <a:t>Τη διάρκεια έγχυσης</a:t>
            </a:r>
          </a:p>
          <a:p>
            <a:pPr lvl="1"/>
            <a:r>
              <a:rPr lang="el-GR" dirty="0" smtClean="0"/>
              <a:t>Το χρόνο άφιξης του ΣΜ</a:t>
            </a:r>
          </a:p>
          <a:p>
            <a:pPr lvl="1"/>
            <a:r>
              <a:rPr lang="el-GR" dirty="0" smtClean="0"/>
              <a:t>Τη διάρκεια της </a:t>
            </a:r>
            <a:r>
              <a:rPr lang="el-GR" dirty="0" smtClean="0"/>
              <a:t>σάρωσης</a:t>
            </a:r>
          </a:p>
          <a:p>
            <a:pPr lvl="1"/>
            <a:endParaRPr lang="el-GR" dirty="0" smtClean="0"/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Μεγαλύτερη </a:t>
            </a:r>
            <a:r>
              <a:rPr lang="el-GR" dirty="0" smtClean="0"/>
              <a:t>καθυστέρηση σε ταχύτερες σαρώσεις</a:t>
            </a:r>
          </a:p>
          <a:p>
            <a:pPr lvl="1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87624" y="4777988"/>
            <a:ext cx="561662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 smtClean="0"/>
              <a:t>T</a:t>
            </a:r>
            <a:r>
              <a:rPr lang="en-US" sz="2800" i="1" baseline="-25000" dirty="0" err="1" smtClean="0"/>
              <a:t>delay</a:t>
            </a:r>
            <a:r>
              <a:rPr lang="en-US" sz="2800" dirty="0" smtClean="0"/>
              <a:t> = </a:t>
            </a:r>
            <a:r>
              <a:rPr lang="en-US" sz="2800" dirty="0" err="1" smtClean="0"/>
              <a:t>T</a:t>
            </a:r>
            <a:r>
              <a:rPr lang="en-US" sz="2800" i="1" baseline="-25000" dirty="0" err="1" smtClean="0"/>
              <a:t>peak</a:t>
            </a:r>
            <a:r>
              <a:rPr lang="en-US" sz="2800" dirty="0" smtClean="0"/>
              <a:t> – (1/2)</a:t>
            </a:r>
            <a:r>
              <a:rPr lang="en-US" sz="2800" dirty="0" err="1" smtClean="0"/>
              <a:t>T</a:t>
            </a:r>
            <a:r>
              <a:rPr lang="en-US" sz="2800" i="1" baseline="-25000" dirty="0" err="1" smtClean="0"/>
              <a:t>scan</a:t>
            </a:r>
            <a:r>
              <a:rPr lang="en-US" sz="2800" i="1" baseline="-25000" dirty="0" smtClean="0"/>
              <a:t> duration</a:t>
            </a:r>
            <a:endParaRPr lang="el-GR" sz="2800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941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πρέπει να καθορίζεται στην έγχυση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056784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Στον εγχυτή</a:t>
            </a:r>
          </a:p>
          <a:p>
            <a:r>
              <a:rPr lang="el-GR" dirty="0" smtClean="0"/>
              <a:t>Πυκνότητα ΜΣΑ (240-400 </a:t>
            </a:r>
            <a:r>
              <a:rPr lang="en-US" dirty="0" err="1" smtClean="0"/>
              <a:t>mgI</a:t>
            </a:r>
            <a:r>
              <a:rPr lang="en-US" dirty="0" smtClean="0"/>
              <a:t>/ml)</a:t>
            </a:r>
            <a:endParaRPr lang="el-GR" dirty="0" smtClean="0"/>
          </a:p>
          <a:p>
            <a:r>
              <a:rPr lang="el-GR" dirty="0" smtClean="0"/>
              <a:t>Συνολικός όγκος (περίπου 90-150 κεκ)</a:t>
            </a:r>
          </a:p>
          <a:p>
            <a:r>
              <a:rPr lang="el-GR" dirty="0" smtClean="0"/>
              <a:t>Ρυθμός και σχεδιασμός έγχυσης </a:t>
            </a:r>
            <a:r>
              <a:rPr lang="en-US" dirty="0" smtClean="0"/>
              <a:t>(</a:t>
            </a:r>
            <a:r>
              <a:rPr lang="el-GR" dirty="0" smtClean="0"/>
              <a:t>μονο- δι-φασική, φυσιολογικός ορός)</a:t>
            </a:r>
          </a:p>
          <a:p>
            <a:pPr>
              <a:buNone/>
            </a:pPr>
            <a:r>
              <a:rPr lang="el-GR" b="1" dirty="0" smtClean="0"/>
              <a:t>Στον ΑΤ</a:t>
            </a:r>
          </a:p>
          <a:p>
            <a:r>
              <a:rPr lang="el-GR" dirty="0" smtClean="0"/>
              <a:t>Θέση </a:t>
            </a:r>
            <a:r>
              <a:rPr lang="en-US" dirty="0" smtClean="0"/>
              <a:t>R</a:t>
            </a:r>
            <a:r>
              <a:rPr lang="el-GR" dirty="0" smtClean="0"/>
              <a:t>ΟΙ</a:t>
            </a:r>
          </a:p>
          <a:p>
            <a:r>
              <a:rPr lang="el-GR" dirty="0" smtClean="0"/>
              <a:t>Σε σχέση με την έναρξη έγχυσης </a:t>
            </a:r>
          </a:p>
          <a:p>
            <a:pPr lvl="1"/>
            <a:r>
              <a:rPr lang="en-US" dirty="0" smtClean="0"/>
              <a:t>Post injection delay</a:t>
            </a:r>
            <a:r>
              <a:rPr lang="el-GR" dirty="0" smtClean="0"/>
              <a:t>: έναρξη τομών μέτρησης</a:t>
            </a:r>
            <a:r>
              <a:rPr lang="en-US" dirty="0" smtClean="0"/>
              <a:t> ROI</a:t>
            </a:r>
            <a:endParaRPr lang="el-GR" dirty="0" smtClean="0"/>
          </a:p>
          <a:p>
            <a:pPr lvl="1"/>
            <a:r>
              <a:rPr lang="el-GR" dirty="0" smtClean="0"/>
              <a:t>Ρυθμός λήψης τομών (1-3΄΄)</a:t>
            </a:r>
          </a:p>
          <a:p>
            <a:pPr lvl="1"/>
            <a:r>
              <a:rPr lang="el-GR" dirty="0" smtClean="0"/>
              <a:t>Ορισμός κατωφλίου</a:t>
            </a:r>
            <a:r>
              <a:rPr lang="en-US" dirty="0" smtClean="0"/>
              <a:t> - threshold</a:t>
            </a:r>
            <a:r>
              <a:rPr lang="el-GR" dirty="0" smtClean="0"/>
              <a:t> (50-150</a:t>
            </a:r>
            <a:r>
              <a:rPr lang="en-US" dirty="0" smtClean="0"/>
              <a:t>HU</a:t>
            </a:r>
            <a:r>
              <a:rPr lang="el-GR" dirty="0" smtClean="0"/>
              <a:t>)</a:t>
            </a:r>
          </a:p>
          <a:p>
            <a:pPr lvl="1"/>
            <a:r>
              <a:rPr lang="en-US" dirty="0" smtClean="0"/>
              <a:t>Post </a:t>
            </a:r>
            <a:r>
              <a:rPr lang="el-GR" dirty="0" smtClean="0"/>
              <a:t> </a:t>
            </a:r>
            <a:r>
              <a:rPr lang="en-US" dirty="0" smtClean="0"/>
              <a:t>threshold </a:t>
            </a:r>
            <a:r>
              <a:rPr lang="el-GR" dirty="0" smtClean="0"/>
              <a:t>– </a:t>
            </a:r>
            <a:r>
              <a:rPr lang="en-US" dirty="0" smtClean="0"/>
              <a:t>post trigger </a:t>
            </a:r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58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256584"/>
          </a:xfrm>
        </p:spPr>
        <p:txBody>
          <a:bodyPr>
            <a:normAutofit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dirty="0" smtClean="0"/>
              <a:t>Post injection delay</a:t>
            </a:r>
            <a:r>
              <a:rPr lang="el-GR" dirty="0" smtClean="0"/>
              <a:t>: έναρξη τομών μέτρησης</a:t>
            </a:r>
            <a:r>
              <a:rPr lang="en-US" dirty="0" smtClean="0"/>
              <a:t> ROI</a:t>
            </a:r>
            <a:endParaRPr lang="el-GR" dirty="0" smtClean="0"/>
          </a:p>
          <a:p>
            <a:pPr lvl="1"/>
            <a:r>
              <a:rPr lang="el-GR" dirty="0" smtClean="0"/>
              <a:t>Μπορεί να χρειασθεί μείωση εάν η έγχυση γίνεται από κεντρική φλεβική γραμμή</a:t>
            </a:r>
          </a:p>
          <a:p>
            <a:r>
              <a:rPr lang="el-GR" dirty="0" smtClean="0"/>
              <a:t>Εάν χρειαστεί να προσθέσετε σάρωση σε </a:t>
            </a:r>
            <a:r>
              <a:rPr lang="en-US" dirty="0" smtClean="0"/>
              <a:t>bolus tracking </a:t>
            </a:r>
            <a:r>
              <a:rPr lang="el-GR" dirty="0" smtClean="0"/>
              <a:t>τεχνική</a:t>
            </a:r>
          </a:p>
          <a:p>
            <a:pPr lvl="1"/>
            <a:r>
              <a:rPr lang="el-GR" dirty="0" smtClean="0"/>
              <a:t>θυμηθείτε ότι το μηχάνημα υπολογίζει το </a:t>
            </a:r>
            <a:r>
              <a:rPr lang="en-US" dirty="0" smtClean="0"/>
              <a:t>post threshold delay, </a:t>
            </a:r>
            <a:r>
              <a:rPr lang="el-GR" dirty="0" smtClean="0"/>
              <a:t>δηλ. να αφαιρέσετε ανάλογα 10-20΄΄ από τον εμπειρικό χρόνο άφιξης, ή </a:t>
            </a:r>
          </a:p>
          <a:p>
            <a:pPr lvl="1"/>
            <a:r>
              <a:rPr lang="el-GR" dirty="0" smtClean="0"/>
              <a:t>Χαρακτηρίστε </a:t>
            </a:r>
            <a:r>
              <a:rPr lang="en-US" dirty="0" smtClean="0"/>
              <a:t>not-timed</a:t>
            </a:r>
            <a:r>
              <a:rPr lang="el-GR" dirty="0" smtClean="0"/>
              <a:t> </a:t>
            </a:r>
            <a:r>
              <a:rPr lang="el-GR" dirty="0" smtClean="0"/>
              <a:t>την επιπλέον σάρωση και !! παρακολουθήστε το χρονόμετρο του εγχυτή</a:t>
            </a:r>
          </a:p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6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424796" cy="4929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3509"/>
                <a:gridCol w="1511448"/>
                <a:gridCol w="1931294"/>
                <a:gridCol w="3638545"/>
              </a:tblGrid>
              <a:tr h="123230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107480" marR="107480"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spiral</a:t>
                      </a:r>
                      <a:endParaRPr lang="en-US" dirty="0"/>
                    </a:p>
                  </a:txBody>
                  <a:tcPr marL="107480" marR="10748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0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07480" marR="107480"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threshold delay</a:t>
                      </a:r>
                      <a:endParaRPr lang="en-US" dirty="0"/>
                    </a:p>
                  </a:txBody>
                  <a:tcPr marL="107480" marR="10748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107480" marR="10748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2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7480" marR="107480">
                    <a:lnL w="12700" cmpd="sng">
                      <a:noFill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tracker</a:t>
                      </a:r>
                      <a:endParaRPr lang="en-US" dirty="0"/>
                    </a:p>
                  </a:txBody>
                  <a:tcPr marL="107480" marR="10748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7480" marR="10748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12323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</a:t>
                      </a:r>
                      <a:r>
                        <a:rPr lang="en-US" sz="1800" baseline="0" dirty="0" smtClean="0"/>
                        <a:t> injection delay</a:t>
                      </a:r>
                      <a:endParaRPr lang="en-US" sz="1800" dirty="0"/>
                    </a:p>
                  </a:txBody>
                  <a:tcPr marL="107480" marR="107480"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07480" marR="107480"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>
            <a:off x="1596493" y="3893347"/>
            <a:ext cx="3215504" cy="79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14744" y="521495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Threshold (50-150 HU)</a:t>
            </a:r>
            <a:endParaRPr lang="en-US" b="1" i="1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-1390190" y="4786322"/>
            <a:ext cx="3429024" cy="1588"/>
          </a:xfrm>
          <a:prstGeom prst="straightConnector1">
            <a:avLst/>
          </a:prstGeom>
          <a:ln w="76200">
            <a:solidFill>
              <a:srgbClr val="CC33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7816" y="631696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Injection start</a:t>
            </a:r>
          </a:p>
        </p:txBody>
      </p:sp>
      <p:sp>
        <p:nvSpPr>
          <p:cNvPr id="10" name="Oval 9"/>
          <p:cNvSpPr/>
          <p:nvPr/>
        </p:nvSpPr>
        <p:spPr>
          <a:xfrm>
            <a:off x="2500298" y="4000504"/>
            <a:ext cx="14287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3706" y="3990676"/>
            <a:ext cx="14287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01862" y="3995596"/>
            <a:ext cx="14287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95270" y="4000504"/>
            <a:ext cx="14287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8318" y="1601108"/>
            <a:ext cx="14287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51726" y="1598806"/>
            <a:ext cx="14287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882" y="1596200"/>
            <a:ext cx="14287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56516" y="1599742"/>
            <a:ext cx="14287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61446" y="1591292"/>
            <a:ext cx="14287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69602" y="1596212"/>
            <a:ext cx="14287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42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σημαντικά σημεία </a:t>
            </a:r>
            <a:r>
              <a:rPr lang="el-GR" sz="3000" b="0" dirty="0" smtClean="0"/>
              <a:t>1/4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μέγιστη ενίσχυση είναι υψηλότερη και επιτυγχάνεται ταχύτερα όταν χρησιμοποιούνται:</a:t>
            </a:r>
          </a:p>
          <a:p>
            <a:pPr lvl="1"/>
            <a:r>
              <a:rPr lang="el-GR" sz="2400" dirty="0" smtClean="0"/>
              <a:t>Υψηλός ρυθμός έγχυσης</a:t>
            </a:r>
          </a:p>
          <a:p>
            <a:pPr lvl="1"/>
            <a:r>
              <a:rPr lang="el-GR" sz="2400" dirty="0" smtClean="0"/>
              <a:t>Υψηλός συνολικός όγκος έγχυσης </a:t>
            </a:r>
          </a:p>
          <a:p>
            <a:pPr lvl="1"/>
            <a:r>
              <a:rPr lang="el-GR" sz="2400" dirty="0" smtClean="0"/>
              <a:t>Υψηλή πυκνότητα ΜΣΑ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33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Τα σημαντικά σημεία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Οι </a:t>
            </a:r>
            <a:r>
              <a:rPr lang="en-US" sz="2400" dirty="0" smtClean="0"/>
              <a:t>CT</a:t>
            </a:r>
            <a:r>
              <a:rPr lang="el-GR" sz="2400" dirty="0" smtClean="0"/>
              <a:t> αγγειογραφίες και η ανάδειξη υπεραγγειούμενων όγκων </a:t>
            </a:r>
            <a:r>
              <a:rPr lang="el-GR" sz="2400" dirty="0" smtClean="0"/>
              <a:t>απαιτ</a:t>
            </a:r>
            <a:r>
              <a:rPr lang="en-US" sz="2400" dirty="0" smtClean="0"/>
              <a:t>o</a:t>
            </a:r>
            <a:r>
              <a:rPr lang="el-GR" sz="2400" dirty="0" smtClean="0"/>
              <a:t>ύν:</a:t>
            </a:r>
            <a:endParaRPr lang="el-GR" sz="2400" dirty="0" smtClean="0"/>
          </a:p>
          <a:p>
            <a:pPr lvl="1"/>
            <a:r>
              <a:rPr lang="el-GR" sz="2400" dirty="0" smtClean="0"/>
              <a:t>Υψηλό ρυθμό και υψηλή πυκνότητα ΜΣΑ</a:t>
            </a:r>
          </a:p>
          <a:p>
            <a:pPr lvl="1"/>
            <a:r>
              <a:rPr lang="el-GR" sz="2400" dirty="0" smtClean="0"/>
              <a:t>Έτσι επιτυγχάνεται και καλύτερος διαχωρισμός των φάσεων (αρτηριακή, πυλαία, φλεβική) στα παρεγχυματικά όργανα (ήπαρ, νεφροί κλπ)</a:t>
            </a:r>
          </a:p>
          <a:p>
            <a:r>
              <a:rPr lang="el-GR" sz="2400" dirty="0" smtClean="0"/>
              <a:t>Ο βαθμός ενίσχυσης των παρεγχυματικών οργάνων εξαρτάται από το συνολικό όγκο του ΜΣΑ</a:t>
            </a:r>
          </a:p>
          <a:p>
            <a:r>
              <a:rPr lang="el-GR" sz="2400" dirty="0" smtClean="0"/>
              <a:t>Χρήση χαμηλών </a:t>
            </a:r>
            <a:r>
              <a:rPr lang="en-US" sz="2400" dirty="0" err="1" smtClean="0"/>
              <a:t>kVp</a:t>
            </a:r>
            <a:r>
              <a:rPr lang="el-GR" sz="2400" dirty="0" smtClean="0"/>
              <a:t>             </a:t>
            </a:r>
            <a:r>
              <a:rPr lang="en-US" sz="2400" dirty="0" smtClean="0"/>
              <a:t> </a:t>
            </a:r>
            <a:r>
              <a:rPr lang="el-GR" sz="2400" dirty="0" smtClean="0"/>
              <a:t>υψηλότερη σκιαγραφική αντίθεση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5" name="Right Arrow 4"/>
          <p:cNvSpPr/>
          <p:nvPr/>
        </p:nvSpPr>
        <p:spPr>
          <a:xfrm>
            <a:off x="3419872" y="5416196"/>
            <a:ext cx="720080" cy="7200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7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Τα σημαντικά σημεία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 smtClean="0"/>
              <a:t>Το βάρος είναι η σημαντικότερη παράμετρος του ασθενούς στον καθορισμός του επιπέδου ενίσχυσης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 smtClean="0"/>
              <a:t>Η διάρκεια της έγχυσης είναι η σημαντικότερη παράμετρος της έγχυσης στον συγχρονισμό της σάρωσης. Οι καθυστερήσεις πρέπει να καθορίζονται με βάση το τέλος της έγχυσης και όχι την αρχή της έγχυσης</a:t>
            </a:r>
            <a:endParaRPr lang="en-US" sz="24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 smtClean="0"/>
              <a:t>Ο χρόνος άφιξης του ΜΣΑ είναι </a:t>
            </a:r>
            <a:r>
              <a:rPr lang="el-GR" sz="2400" dirty="0" smtClean="0"/>
              <a:t>ο τρόπος </a:t>
            </a:r>
            <a:r>
              <a:rPr lang="el-GR" sz="2400" dirty="0" smtClean="0"/>
              <a:t>εξατομίκευσης της καθυστέρησης και </a:t>
            </a:r>
            <a:r>
              <a:rPr lang="el-GR" sz="2400" u="sng" dirty="0" smtClean="0"/>
              <a:t>όχι</a:t>
            </a:r>
            <a:r>
              <a:rPr lang="el-GR" sz="2400" dirty="0" smtClean="0"/>
              <a:t> ο χρόνος καθυστέρησης για τη σάρωση, ιδιαίτερα για γρήγορες εξετάσεις (</a:t>
            </a:r>
            <a:r>
              <a:rPr lang="en-US" sz="2400" dirty="0" err="1" smtClean="0"/>
              <a:t>multidetector</a:t>
            </a:r>
            <a:r>
              <a:rPr lang="en-US" sz="2400" dirty="0" smtClean="0"/>
              <a:t> CT</a:t>
            </a:r>
            <a:r>
              <a:rPr lang="el-GR" sz="2400" dirty="0" smtClean="0"/>
              <a:t>). 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l-GR" sz="2400" dirty="0" smtClean="0"/>
              <a:t>Τ </a:t>
            </a:r>
            <a:r>
              <a:rPr lang="en-US" sz="2400" baseline="-25000" dirty="0" smtClean="0"/>
              <a:t>PEAK</a:t>
            </a:r>
            <a:r>
              <a:rPr lang="el-GR" sz="2400" dirty="0" smtClean="0"/>
              <a:t> </a:t>
            </a:r>
            <a:r>
              <a:rPr lang="en-US" sz="2400" dirty="0" smtClean="0"/>
              <a:t>= </a:t>
            </a:r>
            <a:r>
              <a:rPr lang="el-GR" sz="2400" dirty="0" smtClean="0"/>
              <a:t>Τ</a:t>
            </a:r>
            <a:r>
              <a:rPr lang="en-US" sz="2400" i="1" dirty="0" err="1" smtClean="0"/>
              <a:t>arr</a:t>
            </a:r>
            <a:r>
              <a:rPr lang="el-GR" sz="2400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err="1" smtClean="0"/>
              <a:t>posttrigger</a:t>
            </a:r>
            <a:r>
              <a:rPr lang="en-US" sz="2400" i="1" dirty="0" smtClean="0"/>
              <a:t> delay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400" dirty="0" smtClean="0"/>
              <a:t>Εμπειρικός τρόπος καθορισμού της καθυστέρησης 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2400" i="1" dirty="0" smtClean="0"/>
              <a:t>T</a:t>
            </a:r>
            <a:r>
              <a:rPr lang="en-US" sz="2400" baseline="-25000" dirty="0" smtClean="0"/>
              <a:t>DELAY</a:t>
            </a:r>
            <a:r>
              <a:rPr lang="en-US" sz="2400" dirty="0" smtClean="0"/>
              <a:t> =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PEAK</a:t>
            </a:r>
            <a:r>
              <a:rPr lang="en-US" sz="2400" dirty="0" smtClean="0"/>
              <a:t> – (1/2)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S</a:t>
            </a:r>
            <a:r>
              <a:rPr lang="en-US" baseline="-25000" dirty="0" smtClean="0"/>
              <a:t>CAN</a:t>
            </a:r>
            <a:r>
              <a:rPr lang="en-US" dirty="0" smtClean="0"/>
              <a:t> </a:t>
            </a:r>
            <a:r>
              <a:rPr lang="en-US" sz="2400" baseline="-25000" dirty="0" smtClean="0"/>
              <a:t>DURATION.</a:t>
            </a: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6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Παράμετροι που επηρεάζουν την ενίσχυση με ΣΜ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ενίσχυση που θα επιτευχθεί επηρεάζεται από τις εξής παραμέτρους:</a:t>
            </a:r>
          </a:p>
          <a:p>
            <a:pPr lvl="1"/>
            <a:r>
              <a:rPr lang="el-GR" dirty="0" smtClean="0"/>
              <a:t>Ασθενής</a:t>
            </a:r>
          </a:p>
          <a:p>
            <a:pPr lvl="1"/>
            <a:r>
              <a:rPr lang="el-GR" dirty="0" smtClean="0"/>
              <a:t>Σκιαγραφικό</a:t>
            </a:r>
          </a:p>
          <a:p>
            <a:pPr lvl="1"/>
            <a:r>
              <a:rPr lang="el-GR" dirty="0" smtClean="0"/>
              <a:t>Τεχνική εξέτασης 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36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Τα σημαντικά σημεία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Χρήση φυσιολογικού ορού </a:t>
            </a:r>
            <a:r>
              <a:rPr lang="en-US" dirty="0" smtClean="0"/>
              <a:t>saline flush </a:t>
            </a:r>
            <a:r>
              <a:rPr lang="el-GR" dirty="0" smtClean="0"/>
              <a:t>για:</a:t>
            </a:r>
          </a:p>
          <a:p>
            <a:pPr lvl="1"/>
            <a:r>
              <a:rPr lang="en-US" dirty="0" smtClean="0"/>
              <a:t>CT</a:t>
            </a:r>
            <a:r>
              <a:rPr lang="el-GR" dirty="0" smtClean="0"/>
              <a:t> αρτηριογραφία</a:t>
            </a:r>
          </a:p>
          <a:p>
            <a:pPr lvl="1"/>
            <a:r>
              <a:rPr lang="el-GR" dirty="0" smtClean="0"/>
              <a:t>Πολυφασικές μελέτες</a:t>
            </a:r>
          </a:p>
          <a:p>
            <a:pPr lvl="1"/>
            <a:r>
              <a:rPr lang="el-GR" dirty="0" smtClean="0"/>
              <a:t>Αποφυγή </a:t>
            </a:r>
            <a:r>
              <a:rPr lang="en-US" dirty="0" smtClean="0"/>
              <a:t>artifacts </a:t>
            </a:r>
            <a:r>
              <a:rPr lang="el-GR" dirty="0" smtClean="0"/>
              <a:t>από το πυκνό σκιαγραφικό στο θώρακα</a:t>
            </a:r>
          </a:p>
          <a:p>
            <a:r>
              <a:rPr lang="el-GR" dirty="0" smtClean="0"/>
              <a:t>Χρήση τεχνικής </a:t>
            </a:r>
            <a:r>
              <a:rPr lang="en-US" dirty="0" smtClean="0"/>
              <a:t>bolus tracking</a:t>
            </a:r>
            <a:r>
              <a:rPr lang="el-GR" dirty="0" smtClean="0"/>
              <a:t>: </a:t>
            </a:r>
          </a:p>
          <a:p>
            <a:pPr lvl="1"/>
            <a:r>
              <a:rPr lang="el-GR" dirty="0" smtClean="0"/>
              <a:t>Σε γρήγορα μηχανήματα και μικρές </a:t>
            </a:r>
            <a:r>
              <a:rPr lang="el-GR" dirty="0" smtClean="0"/>
              <a:t>σαρώσεις</a:t>
            </a:r>
            <a:endParaRPr lang="en-US" dirty="0" smtClean="0"/>
          </a:p>
          <a:p>
            <a:pPr lvl="1"/>
            <a:r>
              <a:rPr lang="el-GR" dirty="0" smtClean="0"/>
              <a:t>Όταν δεν είμαστε σίγουροι ότι οι εμπειρικοί χρόνοι καθυστέρησης  ταιριάζουν στον ασθενή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43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77388" y="1196752"/>
            <a:ext cx="7914376" cy="46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99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Τελευταία ερώτηση πριν οπλίσει ο εγχυτής?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619672" y="908720"/>
            <a:ext cx="585789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59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446449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Έχει αφαιρεθεί όλος ο αέρας από τον εγχυτή και τα συνδετικά ?!!!!!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220072" y="1052736"/>
            <a:ext cx="3223228" cy="52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786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15" y="980728"/>
            <a:ext cx="3867447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Η σύριγγα γεμίζει γυρισμένη προς τα πάνω</a:t>
            </a:r>
          </a:p>
          <a:p>
            <a:r>
              <a:rPr lang="el-GR" dirty="0" smtClean="0"/>
              <a:t>Σε αυτή τη θέση αφαιρείται και ο αέρας</a:t>
            </a:r>
          </a:p>
          <a:p>
            <a:r>
              <a:rPr lang="el-GR" dirty="0" smtClean="0"/>
              <a:t>Κατά την έγχυση η σύριγγα πρέπει </a:t>
            </a:r>
            <a:r>
              <a:rPr lang="el-GR" u="sng" dirty="0" smtClean="0"/>
              <a:t>υποχρεωτικά</a:t>
            </a:r>
            <a:r>
              <a:rPr lang="el-GR" dirty="0" smtClean="0"/>
              <a:t> να είναι γυρισμένη σχεδόν κατακόρυφα προς τα κάτω</a:t>
            </a:r>
          </a:p>
          <a:p>
            <a:r>
              <a:rPr lang="el-GR" dirty="0" smtClean="0"/>
              <a:t>Τα συνδετικά να είναι τα ειδικά για υψηλές πιέσεις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096190" y="1340768"/>
            <a:ext cx="4953025" cy="371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34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	</a:t>
            </a:r>
            <a:r>
              <a:rPr lang="en-US" b="1" dirty="0" smtClean="0"/>
              <a:t>Intravenous Contrast Medium Administration and Scan Timing at CT: Considerations and Approaches</a:t>
            </a:r>
            <a:r>
              <a:rPr lang="el-GR" b="1" dirty="0" smtClean="0"/>
              <a:t>. </a:t>
            </a:r>
            <a:r>
              <a:rPr lang="en-US" dirty="0" err="1" smtClean="0">
                <a:hlinkClick r:id="rId2"/>
              </a:rPr>
              <a:t>Kyongtae</a:t>
            </a:r>
            <a:r>
              <a:rPr lang="en-US" dirty="0" smtClean="0">
                <a:hlinkClick r:id="rId2"/>
              </a:rPr>
              <a:t> T. </a:t>
            </a:r>
            <a:r>
              <a:rPr lang="en-US" dirty="0" err="1" smtClean="0">
                <a:hlinkClick r:id="rId2"/>
              </a:rPr>
              <a:t>Bae</a:t>
            </a:r>
            <a:r>
              <a:rPr lang="en-US" dirty="0" smtClean="0"/>
              <a:t>, MD, PhD</a:t>
            </a:r>
            <a:r>
              <a:rPr lang="el-GR" dirty="0" smtClean="0"/>
              <a:t>. </a:t>
            </a:r>
            <a:r>
              <a:rPr lang="en-US" i="1" dirty="0" smtClean="0"/>
              <a:t>Radiology July 2010 vol. 256 no. 1 32-61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41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«Ιατρική Απεικόνιση ΙΙΙ 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Ιωδιούχα μέσα σκιαγραφικής αντίθεσης </a:t>
            </a:r>
            <a:r>
              <a:rPr lang="el-GR" sz="2000" dirty="0" smtClean="0"/>
              <a:t>στην </a:t>
            </a:r>
            <a:r>
              <a:rPr lang="el-GR" sz="2000" dirty="0" smtClean="0"/>
              <a:t>υπολογιστική </a:t>
            </a:r>
            <a:r>
              <a:rPr lang="el-GR" sz="2000" dirty="0" smtClean="0"/>
              <a:t>τομογραφία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Παράμετροι που επηρεάζουν την ενίσχυση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61436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Ασθενής 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Εφαρμογή</a:t>
            </a:r>
            <a:r>
              <a:rPr lang="el-GR" sz="1600" dirty="0" smtClean="0">
                <a:solidFill>
                  <a:schemeClr val="bg1"/>
                </a:solidFill>
              </a:rPr>
              <a:t>: όργανο στόχος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Μεγέθη</a:t>
            </a:r>
            <a:r>
              <a:rPr lang="el-GR" sz="1600" dirty="0" smtClean="0">
                <a:solidFill>
                  <a:schemeClr val="bg1"/>
                </a:solidFill>
              </a:rPr>
              <a:t>: βάρος, ύψος, καρδιακή λειτουργία, ηλικία, φύλλο</a:t>
            </a:r>
          </a:p>
          <a:p>
            <a:r>
              <a:rPr lang="el-GR" sz="1600" i="1" u="sng" dirty="0" smtClean="0">
                <a:solidFill>
                  <a:schemeClr val="bg1"/>
                </a:solidFill>
              </a:rPr>
              <a:t>Χρόνοι</a:t>
            </a:r>
            <a:r>
              <a:rPr lang="el-GR" sz="1600" dirty="0" smtClean="0">
                <a:solidFill>
                  <a:schemeClr val="bg1"/>
                </a:solidFill>
              </a:rPr>
              <a:t>: καρδιαγγειακά, θέση καθετήρα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Άλλα</a:t>
            </a:r>
            <a:r>
              <a:rPr lang="el-GR" sz="1600" dirty="0" smtClean="0">
                <a:solidFill>
                  <a:schemeClr val="bg1"/>
                </a:solidFill>
              </a:rPr>
              <a:t>: κράτημα αναπνοής, ασθένεια, νεφρική λειτουργία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3185884"/>
            <a:ext cx="47863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Παράμετροι σάρωσης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Μέγεθος</a:t>
            </a:r>
            <a:r>
              <a:rPr lang="el-GR" sz="1600" dirty="0" smtClean="0">
                <a:solidFill>
                  <a:schemeClr val="bg1"/>
                </a:solidFill>
              </a:rPr>
              <a:t>: διάρκεια σάρωσης, καθυστέρηση 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Χρόνοι</a:t>
            </a:r>
            <a:r>
              <a:rPr lang="el-GR" sz="1600" dirty="0" smtClean="0">
                <a:solidFill>
                  <a:schemeClr val="bg1"/>
                </a:solidFill>
              </a:rPr>
              <a:t>: καθυστέρηση σάρωσης (σταθερή, </a:t>
            </a:r>
            <a:r>
              <a:rPr lang="en-US" sz="1600" dirty="0" smtClean="0">
                <a:solidFill>
                  <a:schemeClr val="bg1"/>
                </a:solidFill>
              </a:rPr>
              <a:t>test – bolus, bolus - tracking</a:t>
            </a:r>
            <a:r>
              <a:rPr lang="el-GR" sz="1600" dirty="0" smtClean="0">
                <a:solidFill>
                  <a:schemeClr val="bg1"/>
                </a:solidFill>
              </a:rPr>
              <a:t>), διάρκεια σάρωσης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Άλλα</a:t>
            </a:r>
            <a:r>
              <a:rPr lang="el-GR" sz="1600" dirty="0" smtClean="0">
                <a:solidFill>
                  <a:schemeClr val="bg1"/>
                </a:solidFill>
              </a:rPr>
              <a:t>: πολλαπλές φάσεις, κατεύθυνση σάρωσης, </a:t>
            </a:r>
            <a:r>
              <a:rPr lang="en-US" sz="1600" dirty="0" smtClean="0">
                <a:solidFill>
                  <a:schemeClr val="bg1"/>
                </a:solidFill>
              </a:rPr>
              <a:t>ECG-gating</a:t>
            </a:r>
            <a:r>
              <a:rPr lang="el-GR" sz="1600" dirty="0" smtClean="0">
                <a:solidFill>
                  <a:schemeClr val="bg1"/>
                </a:solidFill>
              </a:rPr>
              <a:t>, ακτινοβολία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kVp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000636"/>
            <a:ext cx="7929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ΜΣΑ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Μεγέθη</a:t>
            </a:r>
            <a:r>
              <a:rPr lang="el-GR" sz="1600" dirty="0" smtClean="0">
                <a:solidFill>
                  <a:schemeClr val="bg1"/>
                </a:solidFill>
              </a:rPr>
              <a:t>: μάζα Ιωδίου (συγκέντρωση, όγκος), ρυθμός έγχυσης, χρήση φυσιολογικού ορού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Χρόνοι</a:t>
            </a:r>
            <a:r>
              <a:rPr lang="el-GR" sz="1600" dirty="0" smtClean="0">
                <a:solidFill>
                  <a:schemeClr val="bg1"/>
                </a:solidFill>
              </a:rPr>
              <a:t>: διάρκεια έγχυσης (όγκος-ρυθμός), φυσιολογικός </a:t>
            </a:r>
            <a:r>
              <a:rPr lang="en-US" sz="1600" dirty="0" smtClean="0">
                <a:solidFill>
                  <a:schemeClr val="bg1"/>
                </a:solidFill>
              </a:rPr>
              <a:t>o</a:t>
            </a:r>
            <a:r>
              <a:rPr lang="el-GR" sz="1600" dirty="0" smtClean="0">
                <a:solidFill>
                  <a:schemeClr val="bg1"/>
                </a:solidFill>
              </a:rPr>
              <a:t>ρός, ιξώδες</a:t>
            </a:r>
          </a:p>
          <a:p>
            <a:r>
              <a:rPr lang="el-GR" sz="1600" u="sng" dirty="0" smtClean="0">
                <a:solidFill>
                  <a:schemeClr val="bg1"/>
                </a:solidFill>
              </a:rPr>
              <a:t>Άλλα</a:t>
            </a:r>
            <a:r>
              <a:rPr lang="el-GR" sz="1600" dirty="0" smtClean="0">
                <a:solidFill>
                  <a:schemeClr val="bg1"/>
                </a:solidFill>
              </a:rPr>
              <a:t>: τρόπος χορήγησης του ΜΣΑ (μονοφασική, διφασική, εκθετική)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36433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Ενίσχυση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84926" y="3928272"/>
            <a:ext cx="2000264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571604" y="4071942"/>
            <a:ext cx="2500330" cy="8572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43042" y="3000372"/>
            <a:ext cx="2428892" cy="9286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88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Ασθενής + ενίσχυση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κατανομή του σκιαγραφικού σε ένα όργανο εξαρτάται από:</a:t>
            </a:r>
          </a:p>
          <a:p>
            <a:pPr lvl="1"/>
            <a:r>
              <a:rPr lang="el-GR" dirty="0" smtClean="0"/>
              <a:t>Το ρυθμό αιμάτωσης</a:t>
            </a:r>
          </a:p>
          <a:p>
            <a:pPr lvl="1"/>
            <a:r>
              <a:rPr lang="el-GR" dirty="0" smtClean="0"/>
              <a:t>Τον όγκο του ιστού</a:t>
            </a:r>
          </a:p>
          <a:p>
            <a:pPr lvl="1"/>
            <a:r>
              <a:rPr lang="el-GR" dirty="0" smtClean="0"/>
              <a:t>Τη σύσταση του ιστού</a:t>
            </a:r>
          </a:p>
          <a:p>
            <a:pPr lvl="1"/>
            <a:r>
              <a:rPr lang="el-GR" dirty="0" smtClean="0"/>
              <a:t>Τη διαπερατότητα της μικροκυκλοφορίας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2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Βάρος Ασθενούς και Ένταση ενίσχυσης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πιο σημαντική παράμετρος ασθενούς που επηρεάζει το βαθμό ενίσχυσης αγγείων και οργάνων</a:t>
            </a:r>
            <a:r>
              <a:rPr lang="el-GR" dirty="0"/>
              <a:t>.</a:t>
            </a:r>
            <a:endParaRPr lang="en-US" dirty="0" smtClean="0"/>
          </a:p>
          <a:p>
            <a:r>
              <a:rPr lang="el-GR" dirty="0" smtClean="0"/>
              <a:t>Για σταθερό συγκεκριμένο επίπεδο ενίσχυσης απαιτείται αύξηση του συνολικού όγκου ή της πυκνότητας του χορηγούμενου σκιαγραφικού. </a:t>
            </a:r>
            <a:endParaRPr lang="en-US" dirty="0" smtClean="0"/>
          </a:p>
          <a:p>
            <a:r>
              <a:rPr lang="el-GR" dirty="0" smtClean="0"/>
              <a:t>Συνήθως η δόση υπολογίζεται γραμμικά με βάση το </a:t>
            </a:r>
            <a:r>
              <a:rPr lang="en-US" dirty="0" smtClean="0"/>
              <a:t>1:1 </a:t>
            </a:r>
            <a:r>
              <a:rPr lang="el-GR" dirty="0" smtClean="0"/>
              <a:t>σε σχέση με το βάρος. Αυτό οδηγεί σε υπερεκτίμηση της δόσης και γι αυτό έχουν προταθεί  και πιο περίπλοκες μέθοδοι (ο παχύς ασθενής έχει </a:t>
            </a:r>
            <a:r>
              <a:rPr lang="el-GR" dirty="0" smtClean="0"/>
              <a:t>περισσότερο </a:t>
            </a:r>
            <a:r>
              <a:rPr lang="el-GR" dirty="0" smtClean="0"/>
              <a:t>λίπος που δεν προσλαμβάνει το ΜΣΑ).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30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6048672"/>
          </a:xfrm>
        </p:spPr>
        <p:txBody>
          <a:bodyPr>
            <a:normAutofit/>
          </a:bodyPr>
          <a:lstStyle/>
          <a:p>
            <a:r>
              <a:rPr lang="el-GR" dirty="0" smtClean="0"/>
              <a:t>Βαρείς ασθενείς έχουν μεγαλύτερο όγκο αίματος και αραιώνουν το σκιαγραφικό περισσότερο</a:t>
            </a:r>
          </a:p>
          <a:p>
            <a:r>
              <a:rPr lang="el-GR" dirty="0" smtClean="0"/>
              <a:t>Αυτή η παράμετρος επηρεάζει σημαντικά την ενίσχυση και της αορτής και του ήπατος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08882"/>
            <a:ext cx="454334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54" y="2808882"/>
            <a:ext cx="454334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22068" y="6314836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224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271</TotalTime>
  <Words>3285</Words>
  <Application>Microsoft Office PowerPoint</Application>
  <PresentationFormat>On-screen Show (4:3)</PresentationFormat>
  <Paragraphs>453</Paragraphs>
  <Slides>62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exo-opistho_simeiomata</vt:lpstr>
      <vt:lpstr>OC_template_updated</vt:lpstr>
      <vt:lpstr>Ιατρική Απεικόνιση ΙΙΙ (Θ)</vt:lpstr>
      <vt:lpstr>Φαρμακοκινητική των ιωδιούχων ΣΜ</vt:lpstr>
      <vt:lpstr>Slide 2</vt:lpstr>
      <vt:lpstr>Ενίσχυση αορτής και διάρκεια έγχυσης</vt:lpstr>
      <vt:lpstr>Παράμετροι που επηρεάζουν την ενίσχυση με ΣΜ</vt:lpstr>
      <vt:lpstr>Παράμετροι που επηρεάζουν την ενίσχυση</vt:lpstr>
      <vt:lpstr>Ασθενής + ενίσχυση</vt:lpstr>
      <vt:lpstr>Βάρος Ασθενούς και Ένταση ενίσχυσης</vt:lpstr>
      <vt:lpstr>Slide 8</vt:lpstr>
      <vt:lpstr>Καρδιακή λειτουργία  και Χρόνος μέγιστης ενίσχυσης 1/2</vt:lpstr>
      <vt:lpstr>Καρδιακή λειτουργία  και Χρόνος μέγιστης ενίσχυσης 2/2</vt:lpstr>
      <vt:lpstr>Θέση έγχυσης</vt:lpstr>
      <vt:lpstr>Ηπατική παθολογία</vt:lpstr>
      <vt:lpstr>Νεφρική λειτουργία</vt:lpstr>
      <vt:lpstr>Σκιαγραφικό – διάρκεια έγχυσης 1/4</vt:lpstr>
      <vt:lpstr>Σκιαγραφικό – διάρκεια έγχυσης 2/4</vt:lpstr>
      <vt:lpstr>Σκιαγραφικό – διάρκεια έγχυσης 3/4</vt:lpstr>
      <vt:lpstr>Σκιαγραφικό – διάρκεια έγχυσης 4/4</vt:lpstr>
      <vt:lpstr>Διάρκεια έγχυσης και ενίσχυση</vt:lpstr>
      <vt:lpstr>Ρυθμός έγχυσης 1/4</vt:lpstr>
      <vt:lpstr>Ρυθμός έγχυσης 2/4</vt:lpstr>
      <vt:lpstr>Ρυθμός έγχυσης 3/4</vt:lpstr>
      <vt:lpstr>Ρυθμός έγχυσης 4/4</vt:lpstr>
      <vt:lpstr>Συγκέντρωση του σκιαγραφικού και ενίσχυση</vt:lpstr>
      <vt:lpstr>Ενίσχυση vs συγκέντρωση Ιωδίου</vt:lpstr>
      <vt:lpstr>Slide 25</vt:lpstr>
      <vt:lpstr>Σχεδιασμός της έγχυσης 1/2</vt:lpstr>
      <vt:lpstr>Σχεδιασμός της έγχυσης 2/2</vt:lpstr>
      <vt:lpstr>Φυσικοχημικές ιδιότητες σκιαγραφικών</vt:lpstr>
      <vt:lpstr>Προώθηση με φυσιολογικό ορό,  saline flush 1/2</vt:lpstr>
      <vt:lpstr>Προώθηση με φυσιολογικό ορό,  saline flush 2/2</vt:lpstr>
      <vt:lpstr>Παράμετροι της εξέτασης 1/2</vt:lpstr>
      <vt:lpstr>Παράμετροι της εξέτασης 2/2</vt:lpstr>
      <vt:lpstr>Σκιαγραφική αντίθεση και kVp</vt:lpstr>
      <vt:lpstr>Slide 34</vt:lpstr>
      <vt:lpstr>Slide 35</vt:lpstr>
      <vt:lpstr>Καθορισμός του χρόνου άφιξης του ΜΣΑ Test bolus</vt:lpstr>
      <vt:lpstr>Καθορισμός του χρόνου άφιξης του ΣΜ Test bolus</vt:lpstr>
      <vt:lpstr>Αυτόματος καθορισμός του χρόνου άφιξης του ΣΜ Bolus tracking</vt:lpstr>
      <vt:lpstr>Bolus tracking - Τοποθέτηση ROI</vt:lpstr>
      <vt:lpstr>Αυτόματος καθορισμός του χρόνου άφιξης του ΜΣΑ Bolus tracking </vt:lpstr>
      <vt:lpstr>Χρόνος Μέγιστης Ενίσχυσης</vt:lpstr>
      <vt:lpstr>Χρόνος Καθυστέρησης </vt:lpstr>
      <vt:lpstr>Τι πρέπει να καθορίζεται στην έγχυση </vt:lpstr>
      <vt:lpstr>Slide 44</vt:lpstr>
      <vt:lpstr>Slide 45</vt:lpstr>
      <vt:lpstr>Τα σημαντικά σημεία 1/4</vt:lpstr>
      <vt:lpstr>Τα σημαντικά σημεία 2/4</vt:lpstr>
      <vt:lpstr>Τα σημαντικά σημεία 3/4</vt:lpstr>
      <vt:lpstr>Τα σημαντικά σημεία 4/4</vt:lpstr>
      <vt:lpstr>Slide 50</vt:lpstr>
      <vt:lpstr>Slide 51</vt:lpstr>
      <vt:lpstr>Slide 52</vt:lpstr>
      <vt:lpstr>Slide 53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Ιατρική Απεικόνιση ΙΙΙ (Θ)</dc:title>
  <dc:creator>opencourses@teiath.gr</dc:creator>
  <cp:lastModifiedBy>Georgia</cp:lastModifiedBy>
  <cp:revision>11</cp:revision>
  <dcterms:created xsi:type="dcterms:W3CDTF">2015-12-01T10:52:46Z</dcterms:created>
  <dcterms:modified xsi:type="dcterms:W3CDTF">2015-12-07T09:46:27Z</dcterms:modified>
</cp:coreProperties>
</file>