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88"/>
  </p:notesMasterIdLst>
  <p:handoutMasterIdLst>
    <p:handoutMasterId r:id="rId89"/>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257" r:id="rId82"/>
    <p:sldId id="262" r:id="rId83"/>
    <p:sldId id="264" r:id="rId84"/>
    <p:sldId id="265" r:id="rId85"/>
    <p:sldId id="266" r:id="rId86"/>
    <p:sldId id="261" r:id="rId87"/>
  </p:sldIdLst>
  <p:sldSz cx="9144000" cy="6858000" type="screen4x3"/>
  <p:notesSz cx="7104063" cy="10234613"/>
  <p:custDataLst>
    <p:tags r:id="rId9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115319"/>
    <a:srgbClr val="166C2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64</a:t>
            </a:fld>
            <a:endParaRPr lang="el-GR"/>
          </a:p>
        </p:txBody>
      </p:sp>
    </p:spTree>
    <p:extLst>
      <p:ext uri="{BB962C8B-B14F-4D97-AF65-F5344CB8AC3E}">
        <p14:creationId xmlns:p14="http://schemas.microsoft.com/office/powerpoint/2010/main" val="69674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File:B.F._Skinner_at_Harvard_circa_1950.jp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Esquil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jaylordlosabia.blogspot.gr/2010/07/information-processing-theory-explains.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embers.tripod.com/~moon_l/ab/anifight.gif"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commons.wikimedia.org/wiki/User:Esquilo" TargetMode="External"/><Relationship Id="rId18" Type="http://schemas.openxmlformats.org/officeDocument/2006/relationships/hyperlink" Target="http://creativecommons.org/licenses/by-sa/4.0/" TargetMode="External"/><Relationship Id="rId3" Type="http://schemas.openxmlformats.org/officeDocument/2006/relationships/hyperlink" Target="http://commons.wikimedia.org/wiki/File:Ivan_Pavlov_NLM3.jpg" TargetMode="External"/><Relationship Id="rId7" Type="http://schemas.openxmlformats.org/officeDocument/2006/relationships/hyperlink" Target="http://commons.wikimedia.org/wiki/User:Churn_and_change" TargetMode="External"/><Relationship Id="rId12" Type="http://schemas.openxmlformats.org/officeDocument/2006/relationships/hyperlink" Target="http://commons.wikimedia.org/wiki/File:B.F._Skinner_at_Harvard_circa_1950.jpg" TargetMode="External"/><Relationship Id="rId17" Type="http://schemas.openxmlformats.org/officeDocument/2006/relationships/hyperlink" Target="http://commons.wikimedia.org/wiki/User:Maxxl2" TargetMode="External"/><Relationship Id="rId2" Type="http://schemas.openxmlformats.org/officeDocument/2006/relationships/image" Target="../media/image6.png"/><Relationship Id="rId16" Type="http://schemas.openxmlformats.org/officeDocument/2006/relationships/hyperlink" Target="http://commons.wikimedia.org/wiki/File:Pavlov's_dog_conditioning.svg" TargetMode="External"/><Relationship Id="rId1" Type="http://schemas.openxmlformats.org/officeDocument/2006/relationships/slideLayout" Target="../slideLayouts/slideLayout2.xml"/><Relationship Id="rId6" Type="http://schemas.openxmlformats.org/officeDocument/2006/relationships/hyperlink" Target="http://en.wikipedia.org/wiki/John_B._Watson#mediaviewer/File:John_Broadus_Watson.JPG" TargetMode="External"/><Relationship Id="rId11" Type="http://schemas.openxmlformats.org/officeDocument/2006/relationships/image" Target="../media/image9.jpeg"/><Relationship Id="rId5" Type="http://schemas.openxmlformats.org/officeDocument/2006/relationships/image" Target="../media/image7.JPG"/><Relationship Id="rId15" Type="http://schemas.openxmlformats.org/officeDocument/2006/relationships/image" Target="../media/image10.png"/><Relationship Id="rId10" Type="http://schemas.openxmlformats.org/officeDocument/2006/relationships/hyperlink" Target="http://commons.wikimedia.org/wiki/User:Ineuw" TargetMode="External"/><Relationship Id="rId4" Type="http://schemas.openxmlformats.org/officeDocument/2006/relationships/hyperlink" Target="http://commons.wikimedia.org/wiki/User:Materialscientist" TargetMode="External"/><Relationship Id="rId9" Type="http://schemas.openxmlformats.org/officeDocument/2006/relationships/hyperlink" Target="http://en.wikipedia.org/wiki/Edward_Thorndike#mediaviewer/File:PSM_V80_D211_Edward_Lee_Thorndike.png" TargetMode="External"/><Relationship Id="rId14" Type="http://schemas.openxmlformats.org/officeDocument/2006/relationships/hyperlink" Target="http://creativecommons.org/licenses/by/3.0/deed.en"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smtClean="0"/>
              <a:t>Θεωρίες Μάθησης</a:t>
            </a:r>
            <a:endParaRPr lang="en-US" sz="2800" dirty="0" smtClean="0"/>
          </a:p>
          <a:p>
            <a:pPr lvl="0">
              <a:spcBef>
                <a:spcPts val="0"/>
              </a:spcBef>
            </a:pPr>
            <a:r>
              <a:rPr lang="el-GR" sz="2400" dirty="0">
                <a:solidFill>
                  <a:prstClr val="black"/>
                </a:solidFill>
              </a:rPr>
              <a:t>Ελένη Ευαγγέλου</a:t>
            </a:r>
            <a:r>
              <a:rPr lang="en-US" sz="2400" dirty="0">
                <a:solidFill>
                  <a:prstClr val="black"/>
                </a:solidFill>
              </a:rPr>
              <a:t>, </a:t>
            </a:r>
            <a:r>
              <a:rPr lang="el-GR" sz="2400" dirty="0">
                <a:solidFill>
                  <a:prstClr val="black"/>
                </a:solidFill>
              </a:rPr>
              <a:t>Ευγενία </a:t>
            </a:r>
            <a:r>
              <a:rPr lang="el-GR" sz="2400" dirty="0" err="1">
                <a:solidFill>
                  <a:prstClr val="black"/>
                </a:solidFill>
              </a:rPr>
              <a:t>Βλάχου</a:t>
            </a:r>
            <a:endParaRPr lang="el-GR" sz="2400" dirty="0">
              <a:solidFill>
                <a:prstClr val="black"/>
              </a:solidFill>
            </a:endParaRPr>
          </a:p>
          <a:p>
            <a:pPr lvl="0">
              <a:spcBef>
                <a:spcPts val="0"/>
              </a:spcBef>
            </a:pPr>
            <a:r>
              <a:rPr lang="el-GR" sz="2400">
                <a:solidFill>
                  <a:prstClr val="black"/>
                </a:solidFill>
              </a:rPr>
              <a:t>Τμήμα Νοσηλευτικής</a:t>
            </a:r>
            <a:endParaRPr lang="el-GR" sz="2400" dirty="0">
              <a:solidFill>
                <a:prstClr val="black"/>
              </a:solidFill>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 συμπεριφορισμός στην εκπαίδευση</a:t>
            </a:r>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solidFill>
                  <a:srgbClr val="004A82"/>
                </a:solidFill>
              </a:rPr>
              <a:t>Βασικός εκπρόσωπος: </a:t>
            </a:r>
            <a:r>
              <a:rPr lang="en-US" b="1" dirty="0">
                <a:solidFill>
                  <a:srgbClr val="004A82"/>
                </a:solidFill>
              </a:rPr>
              <a:t>B.F. Skinner</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1929122"/>
            <a:ext cx="2498360" cy="2740874"/>
          </a:xfrm>
          <a:prstGeom prst="rect">
            <a:avLst/>
          </a:prstGeom>
        </p:spPr>
      </p:pic>
      <p:sp>
        <p:nvSpPr>
          <p:cNvPr id="6" name="Rectangle 6"/>
          <p:cNvSpPr/>
          <p:nvPr/>
        </p:nvSpPr>
        <p:spPr>
          <a:xfrm>
            <a:off x="3059565" y="4826302"/>
            <a:ext cx="293094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B.F. Skinner at Harvard circa 1950</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Esquilo</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5"/>
              </a:rPr>
              <a:t>CC BY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357214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αρχές της μάθησης </a:t>
            </a:r>
            <a:r>
              <a:rPr lang="el-GR" sz="3200" b="0" dirty="0" smtClean="0"/>
              <a:t>1/2</a:t>
            </a:r>
            <a:endParaRPr lang="el-GR" sz="3200" b="0" dirty="0"/>
          </a:p>
        </p:txBody>
      </p:sp>
      <p:sp>
        <p:nvSpPr>
          <p:cNvPr id="3" name="Θέση περιεχομένου 2"/>
          <p:cNvSpPr>
            <a:spLocks noGrp="1"/>
          </p:cNvSpPr>
          <p:nvPr>
            <p:ph idx="1"/>
          </p:nvPr>
        </p:nvSpPr>
        <p:spPr/>
        <p:txBody>
          <a:bodyPr/>
          <a:lstStyle/>
          <a:p>
            <a:pPr algn="just">
              <a:lnSpc>
                <a:spcPct val="90000"/>
              </a:lnSpc>
              <a:spcAft>
                <a:spcPts val="600"/>
              </a:spcAft>
            </a:pPr>
            <a:r>
              <a:rPr lang="el-GR" altLang="el-GR" dirty="0" smtClean="0"/>
              <a:t>Α</a:t>
            </a:r>
            <a:r>
              <a:rPr lang="en-US" altLang="el-GR" dirty="0" smtClean="0"/>
              <a:t>πα</a:t>
            </a:r>
            <a:r>
              <a:rPr lang="el-GR" altLang="el-GR" dirty="0" err="1"/>
              <a:t>ι</a:t>
            </a:r>
            <a:r>
              <a:rPr lang="en-US" altLang="el-GR" dirty="0" smtClean="0"/>
              <a:t>τ</a:t>
            </a:r>
            <a:r>
              <a:rPr lang="el-GR" altLang="el-GR" dirty="0" err="1" smtClean="0"/>
              <a:t>ούν</a:t>
            </a:r>
            <a:r>
              <a:rPr lang="en-US" altLang="el-GR" dirty="0" smtClean="0"/>
              <a:t> </a:t>
            </a:r>
            <a:r>
              <a:rPr lang="en-US" altLang="el-GR" dirty="0"/>
              <a:t>την </a:t>
            </a:r>
            <a:r>
              <a:rPr lang="en-US" altLang="el-GR" b="1" dirty="0"/>
              <a:t>ενεργό συμμετοχή </a:t>
            </a:r>
            <a:r>
              <a:rPr lang="en-US" altLang="el-GR" dirty="0"/>
              <a:t>του πα</a:t>
            </a:r>
            <a:r>
              <a:rPr lang="en-US" altLang="el-GR" dirty="0" err="1"/>
              <a:t>ιδιού</a:t>
            </a:r>
            <a:r>
              <a:rPr lang="en-US" altLang="el-GR" dirty="0"/>
              <a:t>,</a:t>
            </a:r>
            <a:endParaRPr lang="el-GR" altLang="el-GR" dirty="0"/>
          </a:p>
          <a:p>
            <a:pPr algn="just">
              <a:lnSpc>
                <a:spcPct val="90000"/>
              </a:lnSpc>
              <a:spcAft>
                <a:spcPts val="600"/>
              </a:spcAft>
            </a:pPr>
            <a:r>
              <a:rPr lang="el-GR" altLang="el-GR" dirty="0" smtClean="0"/>
              <a:t>Τ</a:t>
            </a:r>
            <a:r>
              <a:rPr lang="en-US" altLang="el-GR" dirty="0" smtClean="0"/>
              <a:t>η </a:t>
            </a:r>
            <a:r>
              <a:rPr lang="en-US" altLang="el-GR" dirty="0"/>
              <a:t>δόμηση της </a:t>
            </a:r>
            <a:r>
              <a:rPr lang="en-US" altLang="el-GR" dirty="0" err="1"/>
              <a:t>διδ</a:t>
            </a:r>
            <a:r>
              <a:rPr lang="en-US" altLang="el-GR" dirty="0"/>
              <a:t>ακτέας ύλης σε σύντομες διδακτικές ενότητες, </a:t>
            </a:r>
            <a:endParaRPr lang="el-GR" altLang="el-GR" dirty="0"/>
          </a:p>
          <a:p>
            <a:pPr algn="just">
              <a:lnSpc>
                <a:spcPct val="90000"/>
              </a:lnSpc>
              <a:spcAft>
                <a:spcPts val="600"/>
              </a:spcAft>
            </a:pPr>
            <a:r>
              <a:rPr lang="el-GR" altLang="el-GR" dirty="0" smtClean="0"/>
              <a:t>Τ</a:t>
            </a:r>
            <a:r>
              <a:rPr lang="en-US" altLang="el-GR" dirty="0" smtClean="0"/>
              <a:t>η </a:t>
            </a:r>
            <a:r>
              <a:rPr lang="en-US" altLang="el-GR" dirty="0"/>
              <a:t>βα</a:t>
            </a:r>
            <a:r>
              <a:rPr lang="en-US" altLang="el-GR" dirty="0" err="1"/>
              <a:t>θμωτή</a:t>
            </a:r>
            <a:r>
              <a:rPr lang="en-US" altLang="el-GR" dirty="0"/>
              <a:t> π</a:t>
            </a:r>
            <a:r>
              <a:rPr lang="en-US" altLang="el-GR" dirty="0" err="1"/>
              <a:t>ρόοδο</a:t>
            </a:r>
            <a:r>
              <a:rPr lang="en-US" altLang="el-GR" dirty="0"/>
              <a:t> της διδασκόμενης ύλης σύμφωνα με τους ρυθμούς του μαθητή (προσαρμογή), </a:t>
            </a:r>
            <a:endParaRPr lang="el-GR" altLang="el-GR" dirty="0"/>
          </a:p>
          <a:p>
            <a:pPr algn="just">
              <a:lnSpc>
                <a:spcPct val="90000"/>
              </a:lnSpc>
              <a:spcAft>
                <a:spcPts val="600"/>
              </a:spcAft>
            </a:pPr>
            <a:r>
              <a:rPr lang="el-GR" altLang="el-GR" dirty="0" smtClean="0"/>
              <a:t>Τ</a:t>
            </a:r>
            <a:r>
              <a:rPr lang="en-US" altLang="el-GR" dirty="0" smtClean="0"/>
              <a:t>ην </a:t>
            </a:r>
            <a:r>
              <a:rPr lang="en-US" altLang="el-GR" dirty="0"/>
              <a:t>άμεση επα</a:t>
            </a:r>
            <a:r>
              <a:rPr lang="en-US" altLang="el-GR" dirty="0" err="1"/>
              <a:t>λήθευση</a:t>
            </a:r>
            <a:r>
              <a:rPr lang="en-US" altLang="el-GR" dirty="0"/>
              <a:t> της απ</a:t>
            </a:r>
            <a:r>
              <a:rPr lang="en-US" altLang="el-GR" dirty="0" err="1"/>
              <a:t>άντησης</a:t>
            </a:r>
            <a:r>
              <a:rPr lang="en-US" altLang="el-GR" dirty="0"/>
              <a:t> του μα</a:t>
            </a:r>
            <a:r>
              <a:rPr lang="en-US" altLang="el-GR" dirty="0" err="1"/>
              <a:t>θητή</a:t>
            </a:r>
            <a:r>
              <a:rPr lang="en-US" altLang="el-GR" dirty="0"/>
              <a:t>, </a:t>
            </a:r>
            <a:r>
              <a:rPr lang="en-US" altLang="el-GR" b="1" dirty="0"/>
              <a:t>την ενίσχυση </a:t>
            </a:r>
            <a:r>
              <a:rPr lang="en-US" altLang="el-GR" dirty="0"/>
              <a:t>της σωστής απ</a:t>
            </a:r>
            <a:r>
              <a:rPr lang="en-US" altLang="el-GR" dirty="0" err="1"/>
              <a:t>άντησης</a:t>
            </a:r>
            <a:r>
              <a:rPr lang="en-US" altLang="el-GR" dirty="0"/>
              <a:t> στην τιθέμενη ερώτηση. </a:t>
            </a:r>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
        <p:nvSpPr>
          <p:cNvPr id="5" name="Ορθογώνιο 4"/>
          <p:cNvSpPr/>
          <p:nvPr/>
        </p:nvSpPr>
        <p:spPr>
          <a:xfrm>
            <a:off x="7092280" y="4509120"/>
            <a:ext cx="1386790" cy="400110"/>
          </a:xfrm>
          <a:prstGeom prst="rect">
            <a:avLst/>
          </a:prstGeom>
        </p:spPr>
        <p:txBody>
          <a:bodyPr wrap="none">
            <a:spAutoFit/>
          </a:bodyPr>
          <a:lstStyle/>
          <a:p>
            <a:r>
              <a:rPr lang="en-US" sz="2000" dirty="0">
                <a:latin typeface="+mn-lt"/>
              </a:rPr>
              <a:t>B.F. Skinner</a:t>
            </a:r>
            <a:endParaRPr lang="el-GR" sz="2000" dirty="0">
              <a:latin typeface="+mn-lt"/>
            </a:endParaRPr>
          </a:p>
        </p:txBody>
      </p:sp>
    </p:spTree>
    <p:extLst>
      <p:ext uri="{BB962C8B-B14F-4D97-AF65-F5344CB8AC3E}">
        <p14:creationId xmlns:p14="http://schemas.microsoft.com/office/powerpoint/2010/main" val="1003931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αρχές της μάθησης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Αρχές συντελεστικής μάθησης</a:t>
            </a:r>
          </a:p>
          <a:p>
            <a:pPr marL="457200" indent="-457200">
              <a:buFont typeface="+mj-lt"/>
              <a:buAutoNum type="arabicPeriod"/>
            </a:pPr>
            <a:r>
              <a:rPr lang="el-GR" dirty="0"/>
              <a:t>Θετική </a:t>
            </a:r>
            <a:r>
              <a:rPr lang="el-GR" dirty="0" smtClean="0"/>
              <a:t>ενίσχυση,</a:t>
            </a:r>
            <a:endParaRPr lang="el-GR" dirty="0"/>
          </a:p>
          <a:p>
            <a:pPr marL="457200" indent="-457200">
              <a:buFont typeface="+mj-lt"/>
              <a:buAutoNum type="arabicPeriod"/>
            </a:pPr>
            <a:r>
              <a:rPr lang="el-GR" dirty="0"/>
              <a:t>Αρνητική </a:t>
            </a:r>
            <a:r>
              <a:rPr lang="el-GR" dirty="0" smtClean="0"/>
              <a:t>ενίσχυση,</a:t>
            </a:r>
            <a:endParaRPr lang="el-GR" dirty="0"/>
          </a:p>
          <a:p>
            <a:pPr marL="457200" indent="-457200">
              <a:buFont typeface="+mj-lt"/>
              <a:buAutoNum type="arabicPeriod"/>
            </a:pPr>
            <a:r>
              <a:rPr lang="el-GR" dirty="0" smtClean="0"/>
              <a:t>Τιμωρία,</a:t>
            </a:r>
            <a:endParaRPr lang="el-GR" dirty="0"/>
          </a:p>
          <a:p>
            <a:pPr marL="457200" indent="-457200">
              <a:buFont typeface="+mj-lt"/>
              <a:buAutoNum type="arabicPeriod"/>
            </a:pPr>
            <a:r>
              <a:rPr lang="el-GR" dirty="0"/>
              <a:t>Απόρριψη της </a:t>
            </a:r>
            <a:r>
              <a:rPr lang="el-GR" dirty="0" smtClean="0"/>
              <a:t>ενίσχυσης.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84585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Μάθηση: </a:t>
            </a:r>
            <a:r>
              <a:rPr lang="el-GR" dirty="0"/>
              <a:t/>
            </a:r>
            <a:br>
              <a:rPr lang="el-GR" dirty="0"/>
            </a:br>
            <a:r>
              <a:rPr lang="el-GR" dirty="0"/>
              <a:t>ερεθίσματα – αντιδράσεις</a:t>
            </a:r>
          </a:p>
        </p:txBody>
      </p:sp>
      <p:sp>
        <p:nvSpPr>
          <p:cNvPr id="3" name="Θέση περιεχομένου 2"/>
          <p:cNvSpPr>
            <a:spLocks noGrp="1"/>
          </p:cNvSpPr>
          <p:nvPr>
            <p:ph idx="1"/>
          </p:nvPr>
        </p:nvSpPr>
        <p:spPr/>
        <p:txBody>
          <a:bodyPr/>
          <a:lstStyle/>
          <a:p>
            <a:r>
              <a:rPr lang="el-GR" dirty="0" smtClean="0"/>
              <a:t>Δεν </a:t>
            </a:r>
            <a:r>
              <a:rPr lang="el-GR" dirty="0"/>
              <a:t>ενδιαφέρεται για την εσωτερική (τη νοητική) λειτουργία των υποκειμένων αλλά εστιάζει την προσοχή στην ανάλυση των χαρακτηριστικών εισόδου – εξόδου της ανθρώπινης συμπεριφοράς. </a:t>
            </a:r>
          </a:p>
          <a:p>
            <a:r>
              <a:rPr lang="el-GR" dirty="0"/>
              <a:t>Η μάθηση είναι ζήτημα δημιουργίας συνδέσεων μεταξύ των ερεθισμάτων και των αντιδράσεων ενώ για να αντιληφθούμε την πολυπλοκότητα των συμπεριφορών πρέπει να τις </a:t>
            </a:r>
            <a:r>
              <a:rPr lang="el-GR" dirty="0" err="1"/>
              <a:t>κατατμήσουμε</a:t>
            </a:r>
            <a:r>
              <a:rPr lang="el-GR" dirty="0"/>
              <a:t> σε στοιχειώδεις </a:t>
            </a:r>
            <a:r>
              <a:rPr lang="el-GR" dirty="0" smtClean="0"/>
              <a:t>μονάδες.</a:t>
            </a:r>
          </a:p>
          <a:p>
            <a:r>
              <a:rPr lang="el-GR" altLang="el-GR" dirty="0"/>
              <a:t>Παραγνωρίζουν τη σημαντικότητα των ανθρωπίνων σχέσεων και το κοινωνικό πλαίσιο μέσα στο οποίο παρατηρούνται οι </a:t>
            </a:r>
            <a:r>
              <a:rPr lang="el-GR" altLang="el-GR" dirty="0" smtClean="0"/>
              <a:t>συμπεριφορές.</a:t>
            </a:r>
            <a:endParaRPr lang="el-GR" altLang="el-GR" dirty="0"/>
          </a:p>
          <a:p>
            <a:r>
              <a:rPr lang="el-GR" altLang="el-GR" dirty="0"/>
              <a:t>Ο άνθρωπος μαθαίνει ακόμα και όταν δεν υπάρχει </a:t>
            </a:r>
            <a:r>
              <a:rPr lang="el-GR" altLang="el-GR" dirty="0" smtClean="0"/>
              <a:t>ενίσχυση.</a:t>
            </a:r>
            <a:endParaRPr lang="el-GR" alt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968839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Συμπεριφορικές</a:t>
            </a:r>
            <a:r>
              <a:rPr lang="el-GR" dirty="0"/>
              <a:t> θεωρίες της </a:t>
            </a:r>
            <a:r>
              <a:rPr lang="el-GR" dirty="0" smtClean="0"/>
              <a:t>μάθησης </a:t>
            </a:r>
            <a:r>
              <a:rPr lang="el-GR" sz="3600" b="0" dirty="0" smtClean="0"/>
              <a:t>1/2</a:t>
            </a:r>
            <a:endParaRPr lang="el-GR" sz="3600" b="0" dirty="0"/>
          </a:p>
        </p:txBody>
      </p:sp>
      <p:sp>
        <p:nvSpPr>
          <p:cNvPr id="3" name="Θέση περιεχομένου 2"/>
          <p:cNvSpPr>
            <a:spLocks noGrp="1"/>
          </p:cNvSpPr>
          <p:nvPr>
            <p:ph idx="1"/>
          </p:nvPr>
        </p:nvSpPr>
        <p:spPr/>
        <p:txBody>
          <a:bodyPr>
            <a:normAutofit/>
          </a:bodyPr>
          <a:lstStyle/>
          <a:p>
            <a:r>
              <a:rPr lang="el-GR" dirty="0"/>
              <a:t>Οι εκπρόσωποι των </a:t>
            </a:r>
            <a:r>
              <a:rPr lang="el-GR" dirty="0" err="1"/>
              <a:t>συμπεριφορικών</a:t>
            </a:r>
            <a:r>
              <a:rPr lang="el-GR" dirty="0"/>
              <a:t> θεωριών μάθησης ασχολήθηκαν κύρια με τη μελέτη της σχέσης μεταξύ του ερεθίσματος (</a:t>
            </a:r>
            <a:r>
              <a:rPr lang="el-GR" dirty="0" err="1"/>
              <a:t>stimulus</a:t>
            </a:r>
            <a:r>
              <a:rPr lang="el-GR" dirty="0"/>
              <a:t>) και της αντίδρασης (</a:t>
            </a:r>
            <a:r>
              <a:rPr lang="el-GR" dirty="0" err="1"/>
              <a:t>response</a:t>
            </a:r>
            <a:r>
              <a:rPr lang="el-GR" dirty="0"/>
              <a:t>) που προκαλείται από αυτό. </a:t>
            </a:r>
          </a:p>
          <a:p>
            <a:r>
              <a:rPr lang="el-GR" dirty="0"/>
              <a:t>Προσπάθησαν να δείξουν τη σχέση ανάμεσα στο ευχάριστο ή δυσάρεστο αποτέλεσμα που συνοδεύει την αντίδραση προς ένα συγκεκριμένο ερέθισμα και την μάθηση που προκύπτει, έτσι που το άτομο ενεργεί κατά ένα ορισμένο τρόπο όταν του δοθεί πάλι το ανάλογο ερέθισμα. </a:t>
            </a:r>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147855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err="1"/>
              <a:t>Συμπεριφορικές</a:t>
            </a:r>
            <a:r>
              <a:rPr lang="el-GR" dirty="0"/>
              <a:t> θεωρίες της μάθησης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Σύμφωνα με τις απόψεις τους όλη η συμπεριφορά του ανθρώπου είναι αποτέλεσμα μάθησης και μπορεί να διαμορφωθεί ανάλογα αρκεί να δοθούν κατάλληλα ερεθίσματα και να υπάρξουν οι κατάλληλες συνθήκες ενίσχυσης του αποτελέσματος. </a:t>
            </a:r>
          </a:p>
          <a:p>
            <a:r>
              <a:rPr lang="el-GR" dirty="0" smtClean="0"/>
              <a:t>Ο </a:t>
            </a:r>
            <a:r>
              <a:rPr lang="el-GR" dirty="0"/>
              <a:t>δάσκαλος οφείλει να δημιουργήσει το κατάλληλο περιβάλλον μάθησης, να δίνει στους μαθητές κατάλληλα ερεθίσματα που θα προκαλέσουν τις επιθυμητές αντιδράσεις και παράλληλα να δίνει την απαραίτητη ενίσχυση για να έχει την επιθυμητή συμπεριφορά.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183999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Κλασική μάθηση: </a:t>
            </a:r>
            <a:r>
              <a:rPr lang="en-US" dirty="0"/>
              <a:t>Ivan </a:t>
            </a:r>
            <a:r>
              <a:rPr lang="en-US" dirty="0" smtClean="0"/>
              <a:t>Pavlov</a:t>
            </a:r>
            <a:endParaRPr lang="el-GR" dirty="0"/>
          </a:p>
        </p:txBody>
      </p:sp>
      <p:sp>
        <p:nvSpPr>
          <p:cNvPr id="3" name="Θέση περιεχομένου 2"/>
          <p:cNvSpPr>
            <a:spLocks noGrp="1"/>
          </p:cNvSpPr>
          <p:nvPr>
            <p:ph idx="1"/>
          </p:nvPr>
        </p:nvSpPr>
        <p:spPr/>
        <p:txBody>
          <a:bodyPr>
            <a:normAutofit lnSpcReduction="10000"/>
          </a:bodyPr>
          <a:lstStyle/>
          <a:p>
            <a:r>
              <a:rPr lang="el-GR" dirty="0"/>
              <a:t>Με τα πειράματα του ο Ρώσος Φυσιολόγος κατέληξε στη διατύπωση της θεωρίας υποκατάστασης (</a:t>
            </a:r>
            <a:r>
              <a:rPr lang="el-GR" dirty="0" err="1"/>
              <a:t>conditioning</a:t>
            </a:r>
            <a:r>
              <a:rPr lang="el-GR" dirty="0"/>
              <a:t>) και η θεωρία μάθησης που βασίζεται στα πειράματα του </a:t>
            </a:r>
            <a:r>
              <a:rPr lang="el-GR" dirty="0" err="1"/>
              <a:t>Pavlov</a:t>
            </a:r>
            <a:r>
              <a:rPr lang="el-GR" dirty="0"/>
              <a:t> κλασική μάθηση με υποκατάσταση </a:t>
            </a:r>
          </a:p>
          <a:p>
            <a:r>
              <a:rPr lang="el-GR" dirty="0"/>
              <a:t>Σύμφωνα με αυτή τη θεωρία οι λέξεις γίνονται υποκατάστατα πραγμάτων, όπως και οι αριθμοί ως έκφραση ποσοτικής σχέσης με τα πράγματα. Ακόμα άλλες συμπεριφορές όπως: ενδιαφέροντα, διαθέσεις μαθαίνονται με υποκατάσταση. </a:t>
            </a:r>
          </a:p>
          <a:p>
            <a:r>
              <a:rPr lang="el-GR" dirty="0"/>
              <a:t>Αποτέλεσμα των ερευνών του </a:t>
            </a:r>
            <a:r>
              <a:rPr lang="el-GR" dirty="0" err="1"/>
              <a:t>Pavlov</a:t>
            </a:r>
            <a:r>
              <a:rPr lang="el-GR" dirty="0"/>
              <a:t> ήταν η διατύπωση του νόμου της συνάφειας: 2 ερεθίσματα συνδέονται χρονικά τότε αναπτύσσεται μεταξύ τους ισχυρή συνάφεια με αποτέλεσμα την αμοιβαία ανάκλαση αυτών &amp; των αντιδράσεων τους.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87438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Κλασική υποκατάσταση: </a:t>
            </a:r>
            <a:r>
              <a:rPr lang="el-GR" dirty="0" err="1"/>
              <a:t>John</a:t>
            </a:r>
            <a:r>
              <a:rPr lang="el-GR" dirty="0"/>
              <a:t> B. </a:t>
            </a:r>
            <a:r>
              <a:rPr lang="el-GR" dirty="0" err="1" smtClean="0"/>
              <a:t>Watson</a:t>
            </a:r>
            <a:r>
              <a:rPr lang="el-GR" dirty="0" smtClean="0"/>
              <a:t>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l-GR" dirty="0"/>
              <a:t>O </a:t>
            </a:r>
            <a:r>
              <a:rPr lang="el-GR" dirty="0" err="1"/>
              <a:t>Watson</a:t>
            </a:r>
            <a:r>
              <a:rPr lang="el-GR" dirty="0"/>
              <a:t> έγινε γνωστός από την εργασία που εκπόνησε με την </a:t>
            </a:r>
            <a:r>
              <a:rPr lang="el-GR" dirty="0" err="1"/>
              <a:t>Rosalie</a:t>
            </a:r>
            <a:r>
              <a:rPr lang="el-GR" dirty="0"/>
              <a:t> </a:t>
            </a:r>
            <a:r>
              <a:rPr lang="el-GR" dirty="0" err="1"/>
              <a:t>Rayner</a:t>
            </a:r>
            <a:r>
              <a:rPr lang="el-GR" dirty="0"/>
              <a:t> σχετικά με την υποκατάσταση του φόβου στους ανθρώπους. </a:t>
            </a:r>
          </a:p>
          <a:p>
            <a:r>
              <a:rPr lang="el-GR" dirty="0"/>
              <a:t>Το υποκείμενο της μελέτης τους ήταν ένα αγόρι 9 μηνών που ονομαζόταν </a:t>
            </a:r>
            <a:r>
              <a:rPr lang="el-GR" dirty="0" err="1"/>
              <a:t>Albert</a:t>
            </a:r>
            <a:r>
              <a:rPr lang="el-GR" dirty="0"/>
              <a:t> B που αρχικά δεν φοβόταν όταν ερχόταν σε επαφή με ένα αριθμό ερεθισμάτων συμπεριλαμβανομένου και ενός λευκού ποντικιού. </a:t>
            </a:r>
            <a:endParaRPr lang="el-GR" dirty="0" smtClean="0"/>
          </a:p>
          <a:p>
            <a:r>
              <a:rPr lang="el-GR" dirty="0"/>
              <a:t>Ο </a:t>
            </a:r>
            <a:r>
              <a:rPr lang="el-GR" dirty="0" err="1"/>
              <a:t>Watson</a:t>
            </a:r>
            <a:r>
              <a:rPr lang="el-GR" dirty="0"/>
              <a:t> έδειξε ότι το παιδί είχε μάθει να φοβάται τον ποντικό δια μέσου μιας διαδικασίας κλασικής υποκατάστασης.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202806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Κλασική υποκατάσταση: </a:t>
            </a:r>
            <a:r>
              <a:rPr lang="el-GR" dirty="0" err="1"/>
              <a:t>John</a:t>
            </a:r>
            <a:r>
              <a:rPr lang="el-GR" dirty="0"/>
              <a:t> B. </a:t>
            </a:r>
            <a:r>
              <a:rPr lang="el-GR" dirty="0" err="1"/>
              <a:t>Watson</a:t>
            </a:r>
            <a:r>
              <a:rPr lang="el-GR" dirty="0"/>
              <a:t> </a:t>
            </a:r>
            <a:r>
              <a:rPr lang="el-GR" sz="36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865193290"/>
              </p:ext>
            </p:extLst>
          </p:nvPr>
        </p:nvGraphicFramePr>
        <p:xfrm>
          <a:off x="755576" y="1340768"/>
          <a:ext cx="7848872" cy="2286000"/>
        </p:xfrm>
        <a:graphic>
          <a:graphicData uri="http://schemas.openxmlformats.org/drawingml/2006/table">
            <a:tbl>
              <a:tblPr firstRow="1" bandRow="1">
                <a:tableStyleId>{5940675A-B579-460E-94D1-54222C63F5DA}</a:tableStyleId>
              </a:tblPr>
              <a:tblGrid>
                <a:gridCol w="2160240"/>
                <a:gridCol w="2808312"/>
                <a:gridCol w="2880320"/>
              </a:tblGrid>
              <a:tr h="370840">
                <a:tc>
                  <a:txBody>
                    <a:bodyPr/>
                    <a:lstStyle/>
                    <a:p>
                      <a:r>
                        <a:rPr lang="el-GR" sz="2200" b="1" dirty="0" smtClean="0"/>
                        <a:t>Πριν την υποκατάσταση</a:t>
                      </a:r>
                    </a:p>
                  </a:txBody>
                  <a:tcPr/>
                </a:tc>
                <a:tc>
                  <a:txBody>
                    <a:bodyPr/>
                    <a:lstStyle/>
                    <a:p>
                      <a:r>
                        <a:rPr lang="el-GR" sz="2200" dirty="0" smtClean="0"/>
                        <a:t>Φυσικό ερέθισμα</a:t>
                      </a:r>
                    </a:p>
                  </a:txBody>
                  <a:tcPr/>
                </a:tc>
                <a:tc>
                  <a:txBody>
                    <a:bodyPr/>
                    <a:lstStyle/>
                    <a:p>
                      <a:r>
                        <a:rPr lang="el-GR" sz="2200" dirty="0" smtClean="0"/>
                        <a:t>Φυσική αντίδραση φόβου</a:t>
                      </a:r>
                    </a:p>
                  </a:txBody>
                  <a:tcPr/>
                </a:tc>
              </a:tr>
              <a:tr h="370840">
                <a:tc>
                  <a:txBody>
                    <a:bodyPr/>
                    <a:lstStyle/>
                    <a:p>
                      <a:r>
                        <a:rPr lang="el-GR" sz="2200" b="1" dirty="0" smtClean="0"/>
                        <a:t>Στη διάρκεια της υποκατάστασης </a:t>
                      </a:r>
                    </a:p>
                  </a:txBody>
                  <a:tcPr/>
                </a:tc>
                <a:tc>
                  <a:txBody>
                    <a:bodyPr/>
                    <a:lstStyle/>
                    <a:p>
                      <a:r>
                        <a:rPr lang="el-GR" sz="2200" dirty="0" smtClean="0"/>
                        <a:t>Ισχυρός θόρυβος &amp; λευκός ποντικός</a:t>
                      </a:r>
                    </a:p>
                  </a:txBody>
                  <a:tcPr/>
                </a:tc>
                <a:tc>
                  <a:txBody>
                    <a:bodyPr/>
                    <a:lstStyle/>
                    <a:p>
                      <a:r>
                        <a:rPr lang="el-GR" sz="2200" dirty="0" smtClean="0"/>
                        <a:t>Φυσική αντίδραση φόβου </a:t>
                      </a:r>
                    </a:p>
                  </a:txBody>
                  <a:tcPr/>
                </a:tc>
              </a:tr>
              <a:tr h="370840">
                <a:tc>
                  <a:txBody>
                    <a:bodyPr/>
                    <a:lstStyle/>
                    <a:p>
                      <a:r>
                        <a:rPr lang="el-GR" sz="2200" b="1" dirty="0" smtClean="0"/>
                        <a:t>Μετά την υποκατάσταση </a:t>
                      </a:r>
                    </a:p>
                  </a:txBody>
                  <a:tcPr/>
                </a:tc>
                <a:tc>
                  <a:txBody>
                    <a:bodyPr/>
                    <a:lstStyle/>
                    <a:p>
                      <a:r>
                        <a:rPr lang="el-GR" sz="2200" dirty="0" smtClean="0"/>
                        <a:t>Λευκός ποντικός</a:t>
                      </a:r>
                    </a:p>
                  </a:txBody>
                  <a:tcPr/>
                </a:tc>
                <a:tc>
                  <a:txBody>
                    <a:bodyPr/>
                    <a:lstStyle/>
                    <a:p>
                      <a:r>
                        <a:rPr lang="el-GR" sz="2200" dirty="0" smtClean="0"/>
                        <a:t>Υποκατάσταση φόβου </a:t>
                      </a:r>
                    </a:p>
                  </a:txBody>
                  <a:tcPr/>
                </a:tc>
              </a:tr>
            </a:tbl>
          </a:graphicData>
        </a:graphic>
      </p:graphicFrame>
      <p:sp>
        <p:nvSpPr>
          <p:cNvPr id="6" name="Ορθογώνιο 5"/>
          <p:cNvSpPr/>
          <p:nvPr/>
        </p:nvSpPr>
        <p:spPr>
          <a:xfrm>
            <a:off x="873932" y="4221088"/>
            <a:ext cx="7416824" cy="1200329"/>
          </a:xfrm>
          <a:prstGeom prst="rect">
            <a:avLst/>
          </a:prstGeom>
        </p:spPr>
        <p:txBody>
          <a:bodyPr wrap="square">
            <a:spAutoFit/>
          </a:bodyPr>
          <a:lstStyle/>
          <a:p>
            <a:pPr algn="ctr"/>
            <a:r>
              <a:rPr lang="el-GR" sz="2400" dirty="0">
                <a:latin typeface="+mn-lt"/>
              </a:rPr>
              <a:t>Ο </a:t>
            </a:r>
            <a:r>
              <a:rPr lang="el-GR" sz="2400" dirty="0" err="1">
                <a:latin typeface="+mn-lt"/>
              </a:rPr>
              <a:t>Watson</a:t>
            </a:r>
            <a:r>
              <a:rPr lang="el-GR" sz="2400" dirty="0">
                <a:latin typeface="+mn-lt"/>
              </a:rPr>
              <a:t> ωστόσο έδειξε ότι το παιδί μπορούσε να αποβάλλει το φόβο με τη διαδικασία απόσβεσης (</a:t>
            </a:r>
            <a:r>
              <a:rPr lang="el-GR" sz="2400" dirty="0" err="1">
                <a:latin typeface="+mn-lt"/>
              </a:rPr>
              <a:t>extinction</a:t>
            </a:r>
            <a:r>
              <a:rPr lang="el-GR" sz="2400" dirty="0">
                <a:latin typeface="+mn-lt"/>
              </a:rPr>
              <a:t>) της προηγούμενης μάθησης. </a:t>
            </a:r>
          </a:p>
        </p:txBody>
      </p:sp>
    </p:spTree>
    <p:extLst>
      <p:ext uri="{BB962C8B-B14F-4D97-AF65-F5344CB8AC3E}">
        <p14:creationId xmlns:p14="http://schemas.microsoft.com/office/powerpoint/2010/main" val="2035943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Edward </a:t>
            </a:r>
            <a:r>
              <a:rPr lang="en-US" dirty="0" smtClean="0"/>
              <a:t>Thorndike</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Σύμφωνα με τη θεωρία του ένα ερέθισμα που ακολουθείται από μια συμπεριφορά έχει επίδραση στη μελλοντική συμπεριφορά. </a:t>
            </a:r>
          </a:p>
          <a:p>
            <a:r>
              <a:rPr lang="el-GR" dirty="0"/>
              <a:t>Η μάθηση είναι σύνδεση ενώ η τελευταία αντίδραση που ικανοποιεί τον οργανισμό εμπεδώνεται ισχυρότερα και τείνει να επαναληφθεί. </a:t>
            </a:r>
            <a:endParaRPr lang="el-GR" dirty="0" smtClean="0"/>
          </a:p>
          <a:p>
            <a:r>
              <a:rPr lang="el-GR" b="1" dirty="0">
                <a:solidFill>
                  <a:srgbClr val="004A82"/>
                </a:solidFill>
              </a:rPr>
              <a:t>Νόμος αποτελέσματος: </a:t>
            </a:r>
            <a:r>
              <a:rPr lang="el-GR" dirty="0"/>
              <a:t>αφού το ικανοποιητικό και επομένως ευχάριστο αποτέλεσμα μιας ενέργειας είναι εκείνο που ισχυροποιεί τη σύνδεση ανάμεσα στην αντίδραση και το ερέθισμα, ενώ το μη ικανοποιητικό την εξασθενίζει, η τιμωρία δεν είναι αποτελεσματική στη διαδικασία της μάθησης </a:t>
            </a:r>
            <a:br>
              <a:rPr lang="el-GR" dirty="0"/>
            </a:b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49694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a:t>
            </a:r>
            <a:endParaRPr lang="el-GR" dirty="0"/>
          </a:p>
        </p:txBody>
      </p:sp>
      <p:sp>
        <p:nvSpPr>
          <p:cNvPr id="3" name="Θέση περιεχομένου 2"/>
          <p:cNvSpPr>
            <a:spLocks noGrp="1"/>
          </p:cNvSpPr>
          <p:nvPr>
            <p:ph idx="1"/>
          </p:nvPr>
        </p:nvSpPr>
        <p:spPr>
          <a:xfrm>
            <a:off x="611560" y="2060848"/>
            <a:ext cx="8229600" cy="2448272"/>
          </a:xfrm>
          <a:ln w="28575">
            <a:solidFill>
              <a:srgbClr val="004A82"/>
            </a:solidFill>
          </a:ln>
        </p:spPr>
        <p:txBody>
          <a:bodyPr/>
          <a:lstStyle/>
          <a:p>
            <a:r>
              <a:rPr lang="el-GR" dirty="0"/>
              <a:t>Με τον όρο «θεωρία μάθησης» εννοούμε μια συστηματική ολοκληρωμένη άποψη για τη φύση της διαδικασίας μέσα από την οποία οι άνθρωποι σχετίζονται με το περιβάλλον τους με τέτοιο τρόπο, ώστε να επαυξάνουν την ικανότητά τους να χρησιμοποιούν πιο αποτελεσματικά τόσο τον εαυτό τους όσο και το περιβάλλον </a:t>
            </a:r>
            <a:r>
              <a:rPr lang="el-GR" dirty="0" smtClean="0"/>
              <a:t>τους.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507390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Edward Thorndike</a:t>
            </a:r>
            <a:r>
              <a:rPr lang="el-GR" dirty="0"/>
              <a:t> </a:t>
            </a:r>
            <a:r>
              <a:rPr lang="el-GR" sz="3200" b="0" dirty="0" smtClean="0"/>
              <a:t>2/2</a:t>
            </a:r>
            <a:endParaRPr lang="el-GR" dirty="0"/>
          </a:p>
        </p:txBody>
      </p:sp>
      <p:sp>
        <p:nvSpPr>
          <p:cNvPr id="3" name="Θέση περιεχομένου 2"/>
          <p:cNvSpPr>
            <a:spLocks noGrp="1"/>
          </p:cNvSpPr>
          <p:nvPr>
            <p:ph idx="1"/>
          </p:nvPr>
        </p:nvSpPr>
        <p:spPr/>
        <p:txBody>
          <a:bodyPr>
            <a:normAutofit/>
          </a:bodyPr>
          <a:lstStyle/>
          <a:p>
            <a:r>
              <a:rPr lang="el-GR" b="1" dirty="0">
                <a:solidFill>
                  <a:srgbClr val="004A82"/>
                </a:solidFill>
              </a:rPr>
              <a:t>Νόμος </a:t>
            </a:r>
            <a:r>
              <a:rPr lang="el-GR" b="1" dirty="0" smtClean="0">
                <a:solidFill>
                  <a:srgbClr val="004A82"/>
                </a:solidFill>
              </a:rPr>
              <a:t>άσκησης: </a:t>
            </a:r>
            <a:r>
              <a:rPr lang="el-GR" dirty="0" smtClean="0"/>
              <a:t>ο </a:t>
            </a:r>
            <a:r>
              <a:rPr lang="el-GR" dirty="0"/>
              <a:t>δεσμός ανάμεσα στο ερέθισμα και την αντίδραση ισχυροποιείται με την άσκηση δηλαδή την επανάληψη και τη χρήση. Αντίθετα η έλλειψη άσκησης οδηγεί στη χαλάρωση της σχέσης και στη λήθη. Έτσι προκειμένου να επιτευχθεί μάθηση είναι απαραίτητη η άσκηση και η επανάληψη. </a:t>
            </a:r>
          </a:p>
          <a:p>
            <a:r>
              <a:rPr lang="el-GR" b="1" dirty="0">
                <a:solidFill>
                  <a:srgbClr val="004A82"/>
                </a:solidFill>
              </a:rPr>
              <a:t>Νόμος αφομοίωσης: </a:t>
            </a:r>
            <a:r>
              <a:rPr lang="el-GR" dirty="0"/>
              <a:t>ο νόμος αυτός αναφέρεται στο ρόλο της προηγούμενης εμπειρίας για την επίτευξη της μάθησης. Σύμφωνα με αυτό το νόμο προηγούμενη εμπειρία επιδρά αφομοιωτικά και διευκολύνει την οικειοποίηση της νέας προς μάθηση κατάστασης γιατί ο άνθρωπος ανακαλεί στην μνήμη του στοιχεία της προηγούμενης εμπειρίας τα οποία συνδέουν την παλαιά εμπειρία με την νέα.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350214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Skinner</a:t>
            </a:r>
            <a:r>
              <a:rPr lang="el-GR" dirty="0" smtClean="0"/>
              <a:t> </a:t>
            </a:r>
            <a:r>
              <a:rPr lang="el-GR" sz="3200" b="0" dirty="0" smtClean="0"/>
              <a:t>1/2</a:t>
            </a:r>
            <a:endParaRPr lang="el-GR" sz="3200" b="0" dirty="0"/>
          </a:p>
        </p:txBody>
      </p:sp>
      <p:sp>
        <p:nvSpPr>
          <p:cNvPr id="3" name="Θέση περιεχομένου 2"/>
          <p:cNvSpPr>
            <a:spLocks noGrp="1"/>
          </p:cNvSpPr>
          <p:nvPr>
            <p:ph idx="1"/>
          </p:nvPr>
        </p:nvSpPr>
        <p:spPr/>
        <p:txBody>
          <a:bodyPr>
            <a:normAutofit lnSpcReduction="10000"/>
          </a:bodyPr>
          <a:lstStyle/>
          <a:p>
            <a:r>
              <a:rPr lang="el-GR" dirty="0"/>
              <a:t>Θεώρησε πως μια συμπεριφορά όπως αναφέρθηκε από τους προηγούμενους ερευνητές αφορά μόνο μια μικρή αναλογία όλων των ενεργειών μας. </a:t>
            </a:r>
          </a:p>
          <a:p>
            <a:r>
              <a:rPr lang="el-GR" dirty="0"/>
              <a:t>Πρότεινε ένα άλλος είδος συμπεριφοράς που την ονόμασε συντελεστική (</a:t>
            </a:r>
            <a:r>
              <a:rPr lang="el-GR" dirty="0" err="1"/>
              <a:t>operant</a:t>
            </a:r>
            <a:r>
              <a:rPr lang="el-GR" dirty="0"/>
              <a:t> </a:t>
            </a:r>
            <a:r>
              <a:rPr lang="el-GR" dirty="0" err="1"/>
              <a:t>conditioning</a:t>
            </a:r>
            <a:r>
              <a:rPr lang="el-GR" dirty="0"/>
              <a:t>) επειδή συντελείται σε περιβάλλον με απουσία φυσικού ερεθίσματος όπως η τροφή.  </a:t>
            </a:r>
          </a:p>
          <a:p>
            <a:r>
              <a:rPr lang="el-GR" dirty="0"/>
              <a:t>Όπως ο </a:t>
            </a:r>
            <a:r>
              <a:rPr lang="el-GR" dirty="0" err="1"/>
              <a:t>Thorndike</a:t>
            </a:r>
            <a:r>
              <a:rPr lang="el-GR" dirty="0"/>
              <a:t> έτσι και ο </a:t>
            </a:r>
            <a:r>
              <a:rPr lang="el-GR" dirty="0" err="1"/>
              <a:t>Skinner</a:t>
            </a:r>
            <a:r>
              <a:rPr lang="el-GR" dirty="0"/>
              <a:t> εστίασε την εργασία του στη σχέση ανάμεσα στη συμπεριφορά και τις επιδράσεις της</a:t>
            </a:r>
            <a:r>
              <a:rPr lang="el-GR" dirty="0" smtClean="0"/>
              <a:t>.</a:t>
            </a:r>
          </a:p>
          <a:p>
            <a:r>
              <a:rPr lang="el-GR" dirty="0"/>
              <a:t>Αν η συμπεριφορά ενός ατόμου ακολουθείται από ευχάριστη επίδραση ή αποτέλεσμα το άτομο θα εμπλακεί σε αυτή τη συμπεριφορά συχνότερα. Η χρήση των ευχάριστων ή δυσάρεστων επιδράσεων για την αλλαγή της συμπεριφοράς αναφέρεται ως συντελεστική μάθηση. </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82021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Skinner</a:t>
            </a:r>
            <a:r>
              <a:rPr lang="el-GR" dirty="0"/>
              <a:t> </a:t>
            </a:r>
            <a:r>
              <a:rPr lang="el-GR" sz="3200" b="0" dirty="0" smtClean="0"/>
              <a:t>2/2</a:t>
            </a:r>
            <a:endParaRPr lang="el-GR" dirty="0"/>
          </a:p>
        </p:txBody>
      </p:sp>
      <p:sp>
        <p:nvSpPr>
          <p:cNvPr id="3" name="Θέση περιεχομένου 2"/>
          <p:cNvSpPr>
            <a:spLocks noGrp="1"/>
          </p:cNvSpPr>
          <p:nvPr>
            <p:ph idx="1"/>
          </p:nvPr>
        </p:nvSpPr>
        <p:spPr/>
        <p:txBody>
          <a:bodyPr>
            <a:normAutofit lnSpcReduction="10000"/>
          </a:bodyPr>
          <a:lstStyle/>
          <a:p>
            <a:r>
              <a:rPr lang="el-GR" dirty="0"/>
              <a:t>Διαφορές συντελεστικής μάθησης με αυτή της μάθησης με υποκατάσταση:</a:t>
            </a:r>
          </a:p>
          <a:p>
            <a:pPr lvl="1"/>
            <a:r>
              <a:rPr lang="el-GR" dirty="0"/>
              <a:t>Στην συντελεστική μάθηση οι αντιδράσεις είναι συντελεστικές της ενίσχυσης σε αντίθεση με τη μάθηση με υποκατάσταση που η ενίσχυση είναι αναγκαίο επακόλουθο. </a:t>
            </a:r>
          </a:p>
          <a:p>
            <a:pPr lvl="1"/>
            <a:r>
              <a:rPr lang="el-GR" dirty="0"/>
              <a:t>Η συντελεστική μάθηση είναι ενεργητική μάθηση σε αντίθεση με την κλασσική μάθηση με υποκατάσταση που θεωρείται παθητική μάθηση. </a:t>
            </a:r>
            <a:endParaRPr lang="el-GR" dirty="0" smtClean="0"/>
          </a:p>
          <a:p>
            <a:r>
              <a:rPr lang="el-GR" dirty="0"/>
              <a:t>Διαφορές συντελεστικής μάθησης με αυτή της μάθησης με υποκατάσταση</a:t>
            </a:r>
            <a:r>
              <a:rPr lang="el-GR" dirty="0" smtClean="0"/>
              <a:t>:</a:t>
            </a:r>
            <a:endParaRPr lang="el-GR" dirty="0"/>
          </a:p>
          <a:p>
            <a:pPr lvl="1"/>
            <a:r>
              <a:rPr lang="el-GR" dirty="0"/>
              <a:t>Η συντελεστική μάθηση μπορεί να θεωρηθεί εκούσια μάθηση σε αντίθεση με την κλασσική μάθηση με </a:t>
            </a:r>
            <a:r>
              <a:rPr lang="el-GR" dirty="0" smtClean="0"/>
              <a:t>υποκατάσταση.</a:t>
            </a:r>
          </a:p>
          <a:p>
            <a:pPr lvl="1"/>
            <a:r>
              <a:rPr lang="el-GR" dirty="0"/>
              <a:t>Ω</a:t>
            </a:r>
            <a:r>
              <a:rPr lang="el-GR" dirty="0" smtClean="0"/>
              <a:t>στόσο </a:t>
            </a:r>
            <a:r>
              <a:rPr lang="el-GR" dirty="0"/>
              <a:t>και στα 2 είδη μάθησης η ενίσχυση οδηγεί στην επανάληψη των επιτυχημένων </a:t>
            </a:r>
            <a:r>
              <a:rPr lang="el-GR" dirty="0" smtClean="0"/>
              <a:t>αντιδράσεων.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217391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Αρχές συντελεστικής </a:t>
            </a:r>
            <a:r>
              <a:rPr lang="el-GR" dirty="0" smtClean="0"/>
              <a:t>μάθησης </a:t>
            </a:r>
            <a:r>
              <a:rPr lang="el-GR" sz="3200" b="0" dirty="0" smtClean="0"/>
              <a:t>1/2</a:t>
            </a:r>
            <a:endParaRPr lang="el-GR" sz="3200" b="0" dirty="0"/>
          </a:p>
        </p:txBody>
      </p:sp>
      <p:sp>
        <p:nvSpPr>
          <p:cNvPr id="3" name="Θέση περιεχομένου 2"/>
          <p:cNvSpPr>
            <a:spLocks noGrp="1"/>
          </p:cNvSpPr>
          <p:nvPr>
            <p:ph idx="1"/>
          </p:nvPr>
        </p:nvSpPr>
        <p:spPr/>
        <p:txBody>
          <a:bodyPr>
            <a:normAutofit lnSpcReduction="10000"/>
          </a:bodyPr>
          <a:lstStyle/>
          <a:p>
            <a:r>
              <a:rPr lang="el-GR" b="1" dirty="0">
                <a:solidFill>
                  <a:srgbClr val="004A82"/>
                </a:solidFill>
              </a:rPr>
              <a:t>Θετική ενίσχυση: </a:t>
            </a:r>
            <a:r>
              <a:rPr lang="el-GR" dirty="0"/>
              <a:t>Δηλώνει την παρουσίαση κάποιου είδους αμοιβής που ακολουθεί μια ειδική απόκριση και αυξάνει την πιθανότητα επανάληψης της απόκρισης για την οποία δίνεται η αμοιβή. </a:t>
            </a:r>
            <a:endParaRPr lang="el-GR" dirty="0" smtClean="0"/>
          </a:p>
          <a:p>
            <a:r>
              <a:rPr lang="el-GR" b="1" dirty="0">
                <a:solidFill>
                  <a:srgbClr val="004A82"/>
                </a:solidFill>
              </a:rPr>
              <a:t>Αρνητική ενίσχυση: </a:t>
            </a:r>
            <a:r>
              <a:rPr lang="el-GR" dirty="0"/>
              <a:t>Μπορεί να αυξήσει την επανάληψη της αντίδρασης που ακολουθεί. </a:t>
            </a:r>
          </a:p>
          <a:p>
            <a:r>
              <a:rPr lang="el-GR" b="1" dirty="0">
                <a:solidFill>
                  <a:srgbClr val="004A82"/>
                </a:solidFill>
              </a:rPr>
              <a:t>Τιμωρία:</a:t>
            </a:r>
            <a:r>
              <a:rPr lang="el-GR" dirty="0"/>
              <a:t> διαφέρει από την αρνητική ενίσχυση στο ότι το δυσάρεστο συναίσθημα συμβαίνει μετά την αντίδραση σε αντίθεση με την αρνητική ενίσχυση που συμβαίνει πριν. Η τιμωρία επομένως μειώνει την πιθανότητα επανάληψης που το ακολουθεί. </a:t>
            </a:r>
            <a:br>
              <a:rPr lang="el-GR" dirty="0"/>
            </a:br>
            <a:r>
              <a:rPr lang="el-GR" dirty="0"/>
              <a:t/>
            </a:r>
            <a:br>
              <a:rPr lang="el-GR" dirty="0"/>
            </a:b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387617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Αρχές συντελεστικής μάθησης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b="1" dirty="0">
                <a:solidFill>
                  <a:srgbClr val="004A82"/>
                </a:solidFill>
              </a:rPr>
              <a:t>Απόρριψη της ενίσχυσης: </a:t>
            </a:r>
            <a:r>
              <a:rPr lang="el-GR" dirty="0"/>
              <a:t>χωρίς ενίσχυση η συχνότητα της αντίδρασης θα μειωθεί. Αυτό το φαινόμενο είναι παρόμοιο με αυτό της κλασικής υποκατάστασης όπου η ακούσια ενίσχυση οδηγεί στον τερματισμό της </a:t>
            </a:r>
            <a:r>
              <a:rPr lang="el-GR" dirty="0" smtClean="0"/>
              <a:t>αντίδρασης.</a:t>
            </a:r>
            <a:r>
              <a:rPr lang="el-GR" dirty="0"/>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635677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Κριτική </a:t>
            </a:r>
            <a:r>
              <a:rPr lang="el-GR" dirty="0" err="1"/>
              <a:t>συμπεριφορικών</a:t>
            </a:r>
            <a:r>
              <a:rPr lang="el-GR" dirty="0"/>
              <a:t> </a:t>
            </a:r>
            <a:r>
              <a:rPr lang="el-GR" dirty="0" smtClean="0"/>
              <a:t>θεωριών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r>
              <a:rPr lang="el-GR" dirty="0"/>
              <a:t>Τα εργαστηριακά πειράματα του </a:t>
            </a:r>
            <a:r>
              <a:rPr lang="el-GR" dirty="0" err="1"/>
              <a:t>Skinner</a:t>
            </a:r>
            <a:r>
              <a:rPr lang="el-GR" dirty="0"/>
              <a:t> φαίνεται να έχουν ελάχιστη οικολογική εγκυρότητα κατά την γενίκευση τους στον άνθρωπο γιατί παραγνωρίζουν την σημαντικότητα των ανθρώπινων σχέσεων και το κοινωνικό πλαίσιο μέσα στο οποίο παρατηρούνται οι συμπεριφορές. </a:t>
            </a:r>
          </a:p>
          <a:p>
            <a:r>
              <a:rPr lang="el-GR" dirty="0"/>
              <a:t>Ο άνθρωπος είναι κάτι παραπάνω από ένας παθητικός δέκτης εξωτερικών ερεθισμάτων και η άποψη μάθησης ως αντίδραση σε ένα εξωτερικό ερέθισμα μετατρέπει τον άνθρωπο σε μαριονέτα. </a:t>
            </a:r>
          </a:p>
          <a:p>
            <a:r>
              <a:rPr lang="el-GR" dirty="0"/>
              <a:t>Αυτός ο τρόπος μάθησης μπορεί να έχει εφαρμογή στα ζώα αλλά όχι και στον άνθρωπο που χαρακτηρίζεται από πολυπλοκότητα.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680514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Κριτική </a:t>
            </a:r>
            <a:r>
              <a:rPr lang="el-GR" dirty="0" err="1"/>
              <a:t>συμπεριφορικών</a:t>
            </a:r>
            <a:r>
              <a:rPr lang="el-GR" dirty="0"/>
              <a:t> θεωριών </a:t>
            </a:r>
            <a:r>
              <a:rPr lang="el-GR" sz="3200" b="0" dirty="0" smtClean="0"/>
              <a:t>2/2</a:t>
            </a:r>
            <a:endParaRPr lang="el-GR" dirty="0"/>
          </a:p>
        </p:txBody>
      </p:sp>
      <p:sp>
        <p:nvSpPr>
          <p:cNvPr id="3" name="Θέση περιεχομένου 2"/>
          <p:cNvSpPr>
            <a:spLocks noGrp="1"/>
          </p:cNvSpPr>
          <p:nvPr>
            <p:ph idx="1"/>
          </p:nvPr>
        </p:nvSpPr>
        <p:spPr/>
        <p:txBody>
          <a:bodyPr/>
          <a:lstStyle/>
          <a:p>
            <a:r>
              <a:rPr lang="el-GR" dirty="0"/>
              <a:t>Υπάρχει και το πρόβλημα της ηθικής του χειρισμού της ανθρώπινης συμπεριφοράς. </a:t>
            </a:r>
          </a:p>
          <a:p>
            <a:r>
              <a:rPr lang="el-GR" dirty="0"/>
              <a:t>Η εφαρμογή της θεωρίας της ενίσχυσης μπορεί να οδηγήσει σε μια κατάσταση όπου ο μαθητής θα αποφάσιζε να κάνει κάτι μόνο στην περίπτωση θα υπήρχε για αυτό η αντίστοιχη αμοιβή. </a:t>
            </a:r>
          </a:p>
          <a:p>
            <a:r>
              <a:rPr lang="el-GR" dirty="0"/>
              <a:t>Οι </a:t>
            </a:r>
            <a:r>
              <a:rPr lang="el-GR" dirty="0" err="1"/>
              <a:t>συμπεριφορικές</a:t>
            </a:r>
            <a:r>
              <a:rPr lang="el-GR" dirty="0"/>
              <a:t> θεωρίες είναι υπό ερωτηματικό ιδιαίτερα μετά την αποκάλυψη ότι ο άνθρωπος μαθαίνει ακόμα και όταν δεν πάρει θετική ενίσχυση.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927039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Εφαρμογές </a:t>
            </a:r>
            <a:r>
              <a:rPr lang="el-GR" dirty="0" err="1"/>
              <a:t>συμπεριφορικών</a:t>
            </a:r>
            <a:r>
              <a:rPr lang="el-GR" dirty="0"/>
              <a:t> θεωριών</a:t>
            </a:r>
            <a:br>
              <a:rPr lang="el-GR" dirty="0"/>
            </a:br>
            <a:r>
              <a:rPr lang="el-GR"/>
              <a:t>στη </a:t>
            </a:r>
            <a:r>
              <a:rPr lang="el-GR" smtClean="0"/>
              <a:t>νοσηλευτική</a:t>
            </a:r>
            <a:endParaRPr lang="el-GR" dirty="0"/>
          </a:p>
        </p:txBody>
      </p:sp>
      <p:sp>
        <p:nvSpPr>
          <p:cNvPr id="3" name="Θέση περιεχομένου 2"/>
          <p:cNvSpPr>
            <a:spLocks noGrp="1"/>
          </p:cNvSpPr>
          <p:nvPr>
            <p:ph idx="1"/>
          </p:nvPr>
        </p:nvSpPr>
        <p:spPr/>
        <p:txBody>
          <a:bodyPr>
            <a:normAutofit fontScale="92500"/>
          </a:bodyPr>
          <a:lstStyle/>
          <a:p>
            <a:r>
              <a:rPr lang="el-GR" dirty="0"/>
              <a:t>Η θεωρία της ενίσχυσης αποτελεί μια βασική αρχή και μπορεί να χρησιμοποιηθεί ως ανατροφοδότηση για τον μαθητή. Η γνώση της επιτυχίας ενισχύει την συμπεριφορά. </a:t>
            </a:r>
          </a:p>
          <a:p>
            <a:r>
              <a:rPr lang="el-GR" dirty="0"/>
              <a:t>Η τροποποίηση της συμπεριφοράς μπορεί να χρησιμοποιηθεί και από τους νοσηλευτές προκειμένου να ενθαρρύνουν επιθυμητές ή να αποθαρρύνουν μη επιθυμητές συμπεριφορές υγείας τόσο στο νοσοκομείο όσο και στην κοινότητα. </a:t>
            </a:r>
            <a:endParaRPr lang="el-GR" dirty="0" smtClean="0"/>
          </a:p>
          <a:p>
            <a:r>
              <a:rPr lang="el-GR" dirty="0"/>
              <a:t>Κατά τον ίδιο τρόπο μπορούν οι δάσκαλοι της νοσηλευτικής να ενθαρρύνουν θετικές συμπεριφορές μάθησης ή να αποθαρρύνουν αρνητικές αντίστοιχα στους φοιτητές. </a:t>
            </a:r>
          </a:p>
          <a:p>
            <a:r>
              <a:rPr lang="el-GR" dirty="0"/>
              <a:t>Η προγραμματισμένη μάθηση είναι μια επινόηση του </a:t>
            </a:r>
            <a:r>
              <a:rPr lang="el-GR" dirty="0" err="1"/>
              <a:t>Skinner</a:t>
            </a:r>
            <a:r>
              <a:rPr lang="el-GR" dirty="0"/>
              <a:t> και αποτελεί προσπάθεια του για διαμόρφωση της συμπεριφοράς στη διαδικασία της μάθησης.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030246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Εφαρμογές στη νοσηλευτική </a:t>
            </a:r>
            <a:r>
              <a:rPr lang="el-GR" dirty="0" smtClean="0"/>
              <a:t>εκπαίδευση;</a:t>
            </a:r>
            <a:endParaRPr lang="el-GR" dirty="0"/>
          </a:p>
        </p:txBody>
      </p:sp>
      <p:sp>
        <p:nvSpPr>
          <p:cNvPr id="3" name="Θέση περιεχομένου 2"/>
          <p:cNvSpPr>
            <a:spLocks noGrp="1"/>
          </p:cNvSpPr>
          <p:nvPr>
            <p:ph idx="1"/>
          </p:nvPr>
        </p:nvSpPr>
        <p:spPr/>
        <p:txBody>
          <a:bodyPr/>
          <a:lstStyle/>
          <a:p>
            <a:r>
              <a:rPr lang="el-GR" dirty="0"/>
              <a:t>Διαμόρφωση στάσεων και </a:t>
            </a:r>
            <a:r>
              <a:rPr lang="el-GR" dirty="0" smtClean="0"/>
              <a:t>συμπεριφορών,</a:t>
            </a:r>
            <a:endParaRPr lang="el-GR" dirty="0"/>
          </a:p>
          <a:p>
            <a:r>
              <a:rPr lang="el-GR" dirty="0"/>
              <a:t>Αρχή της </a:t>
            </a:r>
            <a:r>
              <a:rPr lang="el-GR" dirty="0" smtClean="0"/>
              <a:t>επανάληψης,</a:t>
            </a:r>
            <a:endParaRPr lang="el-GR" dirty="0"/>
          </a:p>
          <a:p>
            <a:r>
              <a:rPr lang="el-GR" dirty="0"/>
              <a:t>Η θεωρία της ενίσχυσης ως </a:t>
            </a:r>
            <a:r>
              <a:rPr lang="el-GR" dirty="0" smtClean="0"/>
              <a:t>ανταμοιβή,</a:t>
            </a:r>
            <a:endParaRPr lang="el-GR" dirty="0"/>
          </a:p>
          <a:p>
            <a:r>
              <a:rPr lang="el-GR" dirty="0"/>
              <a:t>Διατύπωση στόχων και </a:t>
            </a:r>
            <a:r>
              <a:rPr lang="el-GR" dirty="0" smtClean="0"/>
              <a:t>σκοπών,</a:t>
            </a:r>
            <a:endParaRPr lang="el-GR" dirty="0"/>
          </a:p>
          <a:p>
            <a:r>
              <a:rPr lang="el-GR" dirty="0"/>
              <a:t>Τροποποίηση της συμπεριφοράς  (Κλινική Ψυχολογία-επιλεγμένη ενίσχυση</a:t>
            </a:r>
            <a:r>
              <a:rPr lang="el-GR" dirty="0" smtClean="0"/>
              <a:t>),</a:t>
            </a:r>
            <a:endParaRPr lang="el-GR" dirty="0"/>
          </a:p>
          <a:p>
            <a:r>
              <a:rPr lang="el-GR" dirty="0"/>
              <a:t>Συστηματική απευαισθητοποίηση (φόβος</a:t>
            </a:r>
            <a:r>
              <a:rPr lang="el-GR" dirty="0" smtClean="0"/>
              <a:t>),</a:t>
            </a:r>
            <a:endParaRPr lang="el-GR" dirty="0"/>
          </a:p>
          <a:p>
            <a:r>
              <a:rPr lang="el-GR" dirty="0"/>
              <a:t>Προγραμματισμένη </a:t>
            </a:r>
            <a:r>
              <a:rPr lang="el-GR" dirty="0" smtClean="0"/>
              <a:t>μάθηση.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978601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Θεωρία της κοινωνικής μάθησης ή μάθησης διαμέσου της παρατήρησης του </a:t>
            </a:r>
            <a:r>
              <a:rPr lang="el-GR" dirty="0" err="1"/>
              <a:t>Albert</a:t>
            </a:r>
            <a:r>
              <a:rPr lang="el-GR" dirty="0"/>
              <a:t> </a:t>
            </a:r>
            <a:r>
              <a:rPr lang="el-GR" dirty="0" err="1"/>
              <a:t>Badura</a:t>
            </a:r>
            <a:endParaRPr lang="el-GR" dirty="0"/>
          </a:p>
        </p:txBody>
      </p:sp>
      <p:sp>
        <p:nvSpPr>
          <p:cNvPr id="3" name="Θέση περιεχομένου 2"/>
          <p:cNvSpPr>
            <a:spLocks noGrp="1"/>
          </p:cNvSpPr>
          <p:nvPr>
            <p:ph idx="1"/>
          </p:nvPr>
        </p:nvSpPr>
        <p:spPr>
          <a:xfrm>
            <a:off x="457200" y="1412776"/>
            <a:ext cx="8229600" cy="3240360"/>
          </a:xfrm>
        </p:spPr>
        <p:txBody>
          <a:bodyPr/>
          <a:lstStyle/>
          <a:p>
            <a:pPr marL="0" indent="0" algn="ctr">
              <a:buNone/>
            </a:pPr>
            <a:r>
              <a:rPr lang="el-GR" b="1" dirty="0" smtClean="0">
                <a:solidFill>
                  <a:srgbClr val="004A82"/>
                </a:solidFill>
              </a:rPr>
              <a:t>Μάθηση διάμεσου της μίμησης</a:t>
            </a:r>
          </a:p>
          <a:p>
            <a:r>
              <a:rPr lang="el-GR" dirty="0" smtClean="0"/>
              <a:t> </a:t>
            </a:r>
            <a:r>
              <a:rPr lang="el-GR" dirty="0"/>
              <a:t>Φάση της </a:t>
            </a:r>
            <a:r>
              <a:rPr lang="el-GR" dirty="0" smtClean="0"/>
              <a:t>προσοχής,</a:t>
            </a:r>
            <a:endParaRPr lang="el-GR" dirty="0"/>
          </a:p>
          <a:p>
            <a:r>
              <a:rPr lang="el-GR" dirty="0"/>
              <a:t>Φάση της </a:t>
            </a:r>
            <a:r>
              <a:rPr lang="el-GR" dirty="0" smtClean="0"/>
              <a:t>διατήρησης,</a:t>
            </a:r>
            <a:endParaRPr lang="el-GR" dirty="0"/>
          </a:p>
          <a:p>
            <a:r>
              <a:rPr lang="el-GR" dirty="0"/>
              <a:t>Φάση της </a:t>
            </a:r>
            <a:r>
              <a:rPr lang="el-GR" dirty="0" smtClean="0"/>
              <a:t>αναπαραγωγής,</a:t>
            </a:r>
            <a:endParaRPr lang="el-GR" dirty="0"/>
          </a:p>
          <a:p>
            <a:r>
              <a:rPr lang="el-GR" dirty="0"/>
              <a:t>Φάση της </a:t>
            </a:r>
            <a:r>
              <a:rPr lang="el-GR" dirty="0" smtClean="0"/>
              <a:t>υποκίνησης.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77733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Θεωρίες </a:t>
            </a:r>
            <a:r>
              <a:rPr lang="el-GR" dirty="0" smtClean="0"/>
              <a:t>μάθησης</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Τρεις</a:t>
            </a:r>
            <a:r>
              <a:rPr lang="el-GR" dirty="0" smtClean="0"/>
              <a:t>  </a:t>
            </a:r>
            <a:r>
              <a:rPr lang="el-GR" dirty="0"/>
              <a:t>κύριες ψυχολογικές </a:t>
            </a:r>
            <a:r>
              <a:rPr lang="el-GR" dirty="0" smtClean="0"/>
              <a:t>θεωρίες μάθησης</a:t>
            </a:r>
            <a:r>
              <a:rPr lang="el-GR" dirty="0"/>
              <a:t>: </a:t>
            </a:r>
            <a:endParaRPr lang="el-GR" dirty="0" smtClean="0"/>
          </a:p>
          <a:p>
            <a:pPr marL="457200" indent="-457200">
              <a:buFont typeface="+mj-lt"/>
              <a:buAutoNum type="arabicPeriod"/>
            </a:pPr>
            <a:r>
              <a:rPr lang="el-GR" dirty="0"/>
              <a:t>Συμπεριφοριστικές θεωρίες (</a:t>
            </a:r>
            <a:r>
              <a:rPr lang="el-GR" dirty="0" err="1"/>
              <a:t>behaviorism</a:t>
            </a:r>
            <a:r>
              <a:rPr lang="el-GR" dirty="0" smtClean="0"/>
              <a:t>), </a:t>
            </a:r>
            <a:endParaRPr lang="el-GR" dirty="0"/>
          </a:p>
          <a:p>
            <a:pPr marL="457200" indent="-457200">
              <a:buFont typeface="+mj-lt"/>
              <a:buAutoNum type="arabicPeriod"/>
            </a:pPr>
            <a:r>
              <a:rPr lang="el-GR" dirty="0"/>
              <a:t>Γνωστικές </a:t>
            </a:r>
            <a:r>
              <a:rPr lang="el-GR" dirty="0" smtClean="0"/>
              <a:t>θεωρίες, </a:t>
            </a:r>
            <a:endParaRPr lang="el-GR" dirty="0"/>
          </a:p>
          <a:p>
            <a:pPr lvl="1"/>
            <a:r>
              <a:rPr lang="el-GR" dirty="0" smtClean="0"/>
              <a:t>Θεωρία </a:t>
            </a:r>
            <a:r>
              <a:rPr lang="el-GR" dirty="0"/>
              <a:t>επεξεργασίας της </a:t>
            </a:r>
            <a:r>
              <a:rPr lang="el-GR" dirty="0" smtClean="0"/>
              <a:t>πληροφορίας. </a:t>
            </a:r>
            <a:endParaRPr lang="el-GR" dirty="0"/>
          </a:p>
          <a:p>
            <a:pPr marL="457200" indent="-457200">
              <a:buFont typeface="+mj-lt"/>
              <a:buAutoNum type="arabicPeriod"/>
            </a:pPr>
            <a:r>
              <a:rPr lang="el-GR" dirty="0"/>
              <a:t>Ανθρωποκεντρικές θεωρίες </a:t>
            </a:r>
            <a:r>
              <a:rPr lang="el-GR" dirty="0" smtClean="0"/>
              <a:t>μάθησης.</a:t>
            </a:r>
            <a:endParaRPr lang="el-GR" dirty="0"/>
          </a:p>
          <a:p>
            <a:pPr lvl="1"/>
            <a:r>
              <a:rPr lang="el-GR" dirty="0" err="1"/>
              <a:t>Ο</a:t>
            </a:r>
            <a:r>
              <a:rPr lang="el-GR" dirty="0" err="1" smtClean="0"/>
              <a:t>ικοδομισμό</a:t>
            </a:r>
            <a:r>
              <a:rPr lang="el-GR" dirty="0" smtClean="0"/>
              <a:t> </a:t>
            </a:r>
            <a:r>
              <a:rPr lang="el-GR" dirty="0"/>
              <a:t>ή </a:t>
            </a:r>
            <a:r>
              <a:rPr lang="el-GR" dirty="0" err="1"/>
              <a:t>δομητισμό</a:t>
            </a:r>
            <a:r>
              <a:rPr lang="el-GR" dirty="0"/>
              <a:t> (</a:t>
            </a:r>
            <a:r>
              <a:rPr lang="el-GR" dirty="0" err="1"/>
              <a:t>constructivism</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972083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Μοντέλο </a:t>
            </a:r>
            <a:r>
              <a:rPr lang="el-GR" dirty="0"/>
              <a:t>ε</a:t>
            </a:r>
            <a:r>
              <a:rPr lang="el-GR" dirty="0" smtClean="0"/>
              <a:t>πεξεργασίας πληροφοριών </a:t>
            </a:r>
            <a:r>
              <a:rPr lang="el-GR" sz="3600" b="0" dirty="0" smtClean="0"/>
              <a:t>1/2</a:t>
            </a:r>
            <a:endParaRPr lang="el-GR" sz="3600" b="0" dirty="0"/>
          </a:p>
        </p:txBody>
      </p:sp>
      <p:sp>
        <p:nvSpPr>
          <p:cNvPr id="3" name="Θέση περιεχομένου 2"/>
          <p:cNvSpPr>
            <a:spLocks noGrp="1"/>
          </p:cNvSpPr>
          <p:nvPr>
            <p:ph idx="1"/>
          </p:nvPr>
        </p:nvSpPr>
        <p:spPr>
          <a:xfrm>
            <a:off x="457200" y="1196752"/>
            <a:ext cx="8229600" cy="2952328"/>
          </a:xfrm>
        </p:spPr>
        <p:txBody>
          <a:bodyPr/>
          <a:lstStyle/>
          <a:p>
            <a:r>
              <a:rPr lang="el-GR" dirty="0" smtClean="0"/>
              <a:t>Ένας άλλος τρόπος θεώρησης και ερμηνείας της ανθρώπινης σκέψης και δραστηριότητας.</a:t>
            </a:r>
          </a:p>
          <a:p>
            <a:r>
              <a:rPr lang="el-GR" dirty="0" smtClean="0"/>
              <a:t>Διερευνά τις δομές και τις λειτουργίες του γνωστικού συστήματος του ανθρώπου.</a:t>
            </a:r>
          </a:p>
          <a:p>
            <a:pPr marL="0" indent="0" algn="ctr">
              <a:buNone/>
            </a:pPr>
            <a:r>
              <a:rPr lang="el-GR" b="1" dirty="0" smtClean="0">
                <a:solidFill>
                  <a:srgbClr val="820000"/>
                </a:solidFill>
              </a:rPr>
              <a:t>Το μοντέλο επεξεργασίας πληροφοριών και οι γνωστικές θεωρίες μάθησης</a:t>
            </a:r>
          </a:p>
          <a:p>
            <a:pPr marL="0" indent="0">
              <a:buNone/>
            </a:pP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
        <p:nvSpPr>
          <p:cNvPr id="5" name="TextBox 4"/>
          <p:cNvSpPr txBox="1"/>
          <p:nvPr/>
        </p:nvSpPr>
        <p:spPr>
          <a:xfrm>
            <a:off x="2383223" y="4149080"/>
            <a:ext cx="6336704" cy="1015663"/>
          </a:xfrm>
          <a:prstGeom prst="rect">
            <a:avLst/>
          </a:prstGeom>
          <a:noFill/>
        </p:spPr>
        <p:txBody>
          <a:bodyPr wrap="square" rtlCol="0">
            <a:spAutoFit/>
          </a:bodyPr>
          <a:lstStyle/>
          <a:p>
            <a:pPr algn="ctr"/>
            <a:r>
              <a:rPr lang="el-GR" sz="2000" dirty="0" smtClean="0">
                <a:latin typeface="+mn-lt"/>
              </a:rPr>
              <a:t>Πανεπιστήμιο Πειραιώς – Τμήμα Ψηφιακών Συστημάτων</a:t>
            </a:r>
          </a:p>
          <a:p>
            <a:pPr algn="ctr"/>
            <a:r>
              <a:rPr lang="el-GR" sz="2000" dirty="0" smtClean="0">
                <a:latin typeface="+mn-lt"/>
              </a:rPr>
              <a:t>ΠΜΣ στη διδακτική της Τεχνολογίας και Ψηφιακά Συστήματα</a:t>
            </a:r>
            <a:endParaRPr lang="el-GR" sz="2000" dirty="0">
              <a:latin typeface="+mn-lt"/>
            </a:endParaRPr>
          </a:p>
        </p:txBody>
      </p:sp>
    </p:spTree>
    <p:extLst>
      <p:ext uri="{BB962C8B-B14F-4D97-AF65-F5344CB8AC3E}">
        <p14:creationId xmlns:p14="http://schemas.microsoft.com/office/powerpoint/2010/main" val="2988346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Μοντέλο επεξεργασίας πληροφοριών </a:t>
            </a:r>
            <a:r>
              <a:rPr lang="el-GR" sz="3600" b="0" dirty="0" smtClean="0"/>
              <a:t>2/2</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dirty="0" smtClean="0"/>
              <a:t>Σύμφωνα με το μοντέλο επεξεργασίας πληροφοριών…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
        <p:nvSpPr>
          <p:cNvPr id="5" name="Θέση περιεχομένου 2"/>
          <p:cNvSpPr txBox="1">
            <a:spLocks/>
          </p:cNvSpPr>
          <p:nvPr/>
        </p:nvSpPr>
        <p:spPr>
          <a:xfrm>
            <a:off x="467544" y="2348880"/>
            <a:ext cx="8229600" cy="2520280"/>
          </a:xfrm>
          <a:prstGeom prst="rect">
            <a:avLst/>
          </a:prstGeom>
          <a:ln w="285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t>… η σχολική μάθηση είναι μία ενεργητική διαδικασία απόκτησης της γνώσης, κατά την οποία οι μαθητές καλούνται να επεξεργαστούν τις πληροφορίες και να τις μετασχηματίσουν σε συμβολικές αναπαραστάσεις, να τις συγκρατούν και να τις αναπλάθουν, όταν τις χρειαστούν για να επιλύσουν οποιοδήποτε πρόβλημα.</a:t>
            </a:r>
            <a:endParaRPr lang="el-GR" dirty="0"/>
          </a:p>
        </p:txBody>
      </p:sp>
      <p:sp>
        <p:nvSpPr>
          <p:cNvPr id="6" name="TextBox 5"/>
          <p:cNvSpPr txBox="1"/>
          <p:nvPr/>
        </p:nvSpPr>
        <p:spPr>
          <a:xfrm>
            <a:off x="2627784" y="5104923"/>
            <a:ext cx="6336704" cy="1015663"/>
          </a:xfrm>
          <a:prstGeom prst="rect">
            <a:avLst/>
          </a:prstGeom>
          <a:noFill/>
        </p:spPr>
        <p:txBody>
          <a:bodyPr wrap="square" rtlCol="0">
            <a:spAutoFit/>
          </a:bodyPr>
          <a:lstStyle/>
          <a:p>
            <a:pPr algn="ctr"/>
            <a:r>
              <a:rPr lang="el-GR" sz="2000" dirty="0" smtClean="0">
                <a:latin typeface="+mn-lt"/>
              </a:rPr>
              <a:t>Πανεπιστήμιο Πειραιώς – Τμήμα Ψηφιακών Συστημάτων</a:t>
            </a:r>
          </a:p>
          <a:p>
            <a:pPr algn="ctr"/>
            <a:r>
              <a:rPr lang="el-GR" sz="2000" dirty="0" smtClean="0">
                <a:latin typeface="+mn-lt"/>
              </a:rPr>
              <a:t>ΠΜΣ στη διδακτική της Τεχνολογίας και Ψηφιακά Συστήματα</a:t>
            </a:r>
            <a:endParaRPr lang="el-GR" sz="2000" dirty="0">
              <a:latin typeface="+mn-lt"/>
            </a:endParaRPr>
          </a:p>
        </p:txBody>
      </p:sp>
    </p:spTree>
    <p:extLst>
      <p:ext uri="{BB962C8B-B14F-4D97-AF65-F5344CB8AC3E}">
        <p14:creationId xmlns:p14="http://schemas.microsoft.com/office/powerpoint/2010/main" val="2282570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ΜΕΠ και μνημονικό σύστημα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smtClean="0"/>
              <a:t>Κάθε μέρος του συστήματος ποικίλλει ως προς</a:t>
            </a:r>
            <a:r>
              <a:rPr lang="en-US" dirty="0" smtClean="0"/>
              <a:t>:</a:t>
            </a:r>
          </a:p>
          <a:p>
            <a:r>
              <a:rPr lang="el-GR" dirty="0" smtClean="0"/>
              <a:t>Την </a:t>
            </a:r>
            <a:r>
              <a:rPr lang="el-GR" b="1" dirty="0" smtClean="0"/>
              <a:t>Ποσότητα</a:t>
            </a:r>
            <a:r>
              <a:rPr lang="el-GR" dirty="0" smtClean="0"/>
              <a:t> των πληροφοριών που μπορεί να επεξεργαστεί,</a:t>
            </a:r>
          </a:p>
          <a:p>
            <a:r>
              <a:rPr lang="el-GR" dirty="0" smtClean="0"/>
              <a:t>Τον </a:t>
            </a:r>
            <a:r>
              <a:rPr lang="el-GR" b="1" dirty="0" smtClean="0"/>
              <a:t>Χρόνο</a:t>
            </a:r>
            <a:r>
              <a:rPr lang="el-GR" dirty="0" smtClean="0"/>
              <a:t> που μπορεί να συγκρατήσει,</a:t>
            </a:r>
          </a:p>
          <a:p>
            <a:r>
              <a:rPr lang="el-GR" dirty="0" smtClean="0"/>
              <a:t>Τον </a:t>
            </a:r>
            <a:r>
              <a:rPr lang="el-GR" b="1" dirty="0" smtClean="0"/>
              <a:t>Τρόπο</a:t>
            </a:r>
            <a:r>
              <a:rPr lang="el-GR" dirty="0" smtClean="0"/>
              <a:t> με τον οποίο θα τις κωδικοποιήσει.</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372447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ΜΕΠ και μνημονικό σύστημα </a:t>
            </a:r>
            <a:r>
              <a:rPr lang="el-GR" sz="3200" b="0" dirty="0" smtClean="0"/>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pic>
        <p:nvPicPr>
          <p:cNvPr id="5" name="Picture 2" descr="C:\Users\eleni\Pictures\slide-34-728.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26" t="35712" r="2856" b="27144"/>
          <a:stretch/>
        </p:blipFill>
        <p:spPr bwMode="auto">
          <a:xfrm>
            <a:off x="1449996" y="1700808"/>
            <a:ext cx="6264696"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49996" y="3573016"/>
            <a:ext cx="1800200" cy="707886"/>
          </a:xfrm>
          <a:prstGeom prst="rect">
            <a:avLst/>
          </a:prstGeom>
          <a:noFill/>
          <a:ln w="12700">
            <a:solidFill>
              <a:srgbClr val="820000"/>
            </a:solidFill>
          </a:ln>
        </p:spPr>
        <p:txBody>
          <a:bodyPr wrap="square" rtlCol="0">
            <a:spAutoFit/>
          </a:bodyPr>
          <a:lstStyle/>
          <a:p>
            <a:pPr algn="ctr"/>
            <a:r>
              <a:rPr lang="el-GR" sz="2000" dirty="0" smtClean="0">
                <a:latin typeface="+mn-lt"/>
              </a:rPr>
              <a:t>Αισθητηριακή Μνήμη</a:t>
            </a:r>
            <a:endParaRPr lang="el-GR" sz="2000" dirty="0">
              <a:latin typeface="+mn-lt"/>
            </a:endParaRPr>
          </a:p>
        </p:txBody>
      </p:sp>
      <p:sp>
        <p:nvSpPr>
          <p:cNvPr id="7" name="TextBox 6"/>
          <p:cNvSpPr txBox="1"/>
          <p:nvPr/>
        </p:nvSpPr>
        <p:spPr>
          <a:xfrm>
            <a:off x="1449996" y="4365104"/>
            <a:ext cx="1800200" cy="707886"/>
          </a:xfrm>
          <a:prstGeom prst="rect">
            <a:avLst/>
          </a:prstGeom>
          <a:noFill/>
        </p:spPr>
        <p:txBody>
          <a:bodyPr wrap="square" rtlCol="0">
            <a:spAutoFit/>
          </a:bodyPr>
          <a:lstStyle/>
          <a:p>
            <a:pPr algn="ctr"/>
            <a:r>
              <a:rPr lang="el-GR" sz="2000" dirty="0" smtClean="0">
                <a:latin typeface="+mn-lt"/>
              </a:rPr>
              <a:t>Αισθητηριακή Συγκράτηση</a:t>
            </a:r>
            <a:endParaRPr lang="el-GR" sz="2000" dirty="0">
              <a:latin typeface="+mn-lt"/>
            </a:endParaRPr>
          </a:p>
        </p:txBody>
      </p:sp>
      <p:sp>
        <p:nvSpPr>
          <p:cNvPr id="8" name="TextBox 7"/>
          <p:cNvSpPr txBox="1"/>
          <p:nvPr/>
        </p:nvSpPr>
        <p:spPr>
          <a:xfrm>
            <a:off x="3779912" y="3657218"/>
            <a:ext cx="1800200" cy="707886"/>
          </a:xfrm>
          <a:prstGeom prst="rect">
            <a:avLst/>
          </a:prstGeom>
          <a:noFill/>
          <a:ln w="12700">
            <a:solidFill>
              <a:srgbClr val="004A82"/>
            </a:solidFill>
          </a:ln>
        </p:spPr>
        <p:txBody>
          <a:bodyPr wrap="square" rtlCol="0">
            <a:spAutoFit/>
          </a:bodyPr>
          <a:lstStyle/>
          <a:p>
            <a:pPr algn="ctr"/>
            <a:r>
              <a:rPr lang="el-GR" sz="2000" dirty="0" smtClean="0">
                <a:latin typeface="+mn-lt"/>
              </a:rPr>
              <a:t>Βραχύχρονη Μνήμη</a:t>
            </a:r>
            <a:endParaRPr lang="el-GR" sz="2000" dirty="0">
              <a:latin typeface="+mn-lt"/>
            </a:endParaRPr>
          </a:p>
        </p:txBody>
      </p:sp>
      <p:sp>
        <p:nvSpPr>
          <p:cNvPr id="9" name="TextBox 8"/>
          <p:cNvSpPr txBox="1"/>
          <p:nvPr/>
        </p:nvSpPr>
        <p:spPr>
          <a:xfrm>
            <a:off x="3518501" y="4432113"/>
            <a:ext cx="2323022" cy="707886"/>
          </a:xfrm>
          <a:prstGeom prst="rect">
            <a:avLst/>
          </a:prstGeom>
          <a:noFill/>
        </p:spPr>
        <p:txBody>
          <a:bodyPr wrap="square" rtlCol="0">
            <a:spAutoFit/>
          </a:bodyPr>
          <a:lstStyle/>
          <a:p>
            <a:pPr algn="ctr"/>
            <a:r>
              <a:rPr lang="el-GR" sz="2000" dirty="0" smtClean="0">
                <a:latin typeface="+mn-lt"/>
              </a:rPr>
              <a:t>Ενεργός Μνήμη ή Μνήμη Εργασίας</a:t>
            </a:r>
            <a:endParaRPr lang="el-GR" sz="2000" dirty="0">
              <a:latin typeface="+mn-lt"/>
            </a:endParaRPr>
          </a:p>
        </p:txBody>
      </p:sp>
      <p:sp>
        <p:nvSpPr>
          <p:cNvPr id="10" name="TextBox 9"/>
          <p:cNvSpPr txBox="1"/>
          <p:nvPr/>
        </p:nvSpPr>
        <p:spPr>
          <a:xfrm>
            <a:off x="6109828" y="3573016"/>
            <a:ext cx="1800200" cy="707886"/>
          </a:xfrm>
          <a:prstGeom prst="rect">
            <a:avLst/>
          </a:prstGeom>
          <a:noFill/>
          <a:ln w="12700">
            <a:solidFill>
              <a:srgbClr val="166C20"/>
            </a:solidFill>
          </a:ln>
        </p:spPr>
        <p:txBody>
          <a:bodyPr wrap="square" rtlCol="0">
            <a:spAutoFit/>
          </a:bodyPr>
          <a:lstStyle/>
          <a:p>
            <a:pPr algn="ctr"/>
            <a:r>
              <a:rPr lang="el-GR" sz="2000" dirty="0" smtClean="0">
                <a:latin typeface="+mn-lt"/>
              </a:rPr>
              <a:t>Μακρόχρονη Μνήμη</a:t>
            </a:r>
            <a:endParaRPr lang="el-GR" sz="2000" dirty="0">
              <a:latin typeface="+mn-lt"/>
            </a:endParaRPr>
          </a:p>
        </p:txBody>
      </p:sp>
      <p:sp>
        <p:nvSpPr>
          <p:cNvPr id="11" name="Ορθογώνιο 10"/>
          <p:cNvSpPr/>
          <p:nvPr/>
        </p:nvSpPr>
        <p:spPr>
          <a:xfrm>
            <a:off x="4139952" y="5445224"/>
            <a:ext cx="1797159" cy="276999"/>
          </a:xfrm>
          <a:prstGeom prst="rect">
            <a:avLst/>
          </a:prstGeom>
        </p:spPr>
        <p:txBody>
          <a:bodyPr wrap="none">
            <a:spAutoFit/>
          </a:bodyPr>
          <a:lstStyle/>
          <a:p>
            <a:r>
              <a:rPr lang="en-US" sz="1200" dirty="0" smtClean="0">
                <a:latin typeface="+mn-lt"/>
                <a:hlinkClick r:id="rId3"/>
              </a:rPr>
              <a:t>jaylordlosabia.blogspot.gr</a:t>
            </a:r>
            <a:endParaRPr lang="el-GR" sz="1200" dirty="0">
              <a:latin typeface="+mn-lt"/>
            </a:endParaRPr>
          </a:p>
        </p:txBody>
      </p:sp>
    </p:spTree>
    <p:extLst>
      <p:ext uri="{BB962C8B-B14F-4D97-AF65-F5344CB8AC3E}">
        <p14:creationId xmlns:p14="http://schemas.microsoft.com/office/powerpoint/2010/main" val="36538164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ΜΕΠ και μνημονικό σύστημα </a:t>
            </a:r>
            <a:r>
              <a:rPr lang="el-GR" sz="3200" b="0" dirty="0" smtClean="0"/>
              <a:t>3/3</a:t>
            </a:r>
            <a:endParaRPr lang="el-GR" dirty="0"/>
          </a:p>
        </p:txBody>
      </p:sp>
      <p:sp>
        <p:nvSpPr>
          <p:cNvPr id="3" name="Θέση περιεχομένου 2"/>
          <p:cNvSpPr>
            <a:spLocks noGrp="1"/>
          </p:cNvSpPr>
          <p:nvPr>
            <p:ph idx="1"/>
          </p:nvPr>
        </p:nvSpPr>
        <p:spPr>
          <a:xfrm>
            <a:off x="457200" y="1196752"/>
            <a:ext cx="8229600" cy="1944216"/>
          </a:xfrm>
        </p:spPr>
        <p:txBody>
          <a:bodyPr/>
          <a:lstStyle/>
          <a:p>
            <a:r>
              <a:rPr lang="el-GR" b="1" dirty="0" smtClean="0">
                <a:solidFill>
                  <a:srgbClr val="115319"/>
                </a:solidFill>
              </a:rPr>
              <a:t>Μνήμη</a:t>
            </a:r>
            <a:r>
              <a:rPr lang="el-GR" dirty="0" smtClean="0"/>
              <a:t> είναι μία ευρύτερη γνωστική λειτουργία του ανθρώπου και σχετίζεται με πολλά και ποικίλα συστήματα του εγκεφάλου και υποστηρίζεται από ένα δίκτυο επικοινωνίας και αλληλεπίδρασης ανάμεσα στις εγκεφαλικές περιοχές και τις υποδομές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
        <p:nvSpPr>
          <p:cNvPr id="5" name="TextBox 4"/>
          <p:cNvSpPr txBox="1"/>
          <p:nvPr/>
        </p:nvSpPr>
        <p:spPr>
          <a:xfrm>
            <a:off x="333362" y="3429000"/>
            <a:ext cx="2545940" cy="400110"/>
          </a:xfrm>
          <a:prstGeom prst="rect">
            <a:avLst/>
          </a:prstGeom>
          <a:noFill/>
          <a:ln w="12700">
            <a:solidFill>
              <a:srgbClr val="820000"/>
            </a:solidFill>
          </a:ln>
        </p:spPr>
        <p:txBody>
          <a:bodyPr wrap="square" rtlCol="0">
            <a:spAutoFit/>
          </a:bodyPr>
          <a:lstStyle/>
          <a:p>
            <a:pPr algn="ctr"/>
            <a:r>
              <a:rPr lang="el-GR" sz="2000" dirty="0" smtClean="0">
                <a:latin typeface="+mn-lt"/>
              </a:rPr>
              <a:t>Αισθητηριακή Μνήμη</a:t>
            </a:r>
            <a:endParaRPr lang="el-GR" sz="2000" dirty="0">
              <a:latin typeface="+mn-lt"/>
            </a:endParaRPr>
          </a:p>
        </p:txBody>
      </p:sp>
      <p:sp>
        <p:nvSpPr>
          <p:cNvPr id="6" name="Δεξιό βέλος 5"/>
          <p:cNvSpPr/>
          <p:nvPr/>
        </p:nvSpPr>
        <p:spPr>
          <a:xfrm>
            <a:off x="2914017" y="3619123"/>
            <a:ext cx="432048" cy="82220"/>
          </a:xfrm>
          <a:prstGeom prst="rightArrow">
            <a:avLst/>
          </a:prstGeom>
          <a:solidFill>
            <a:srgbClr val="820000"/>
          </a:solid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Θέση περιεχομένου 2"/>
          <p:cNvSpPr txBox="1">
            <a:spLocks/>
          </p:cNvSpPr>
          <p:nvPr/>
        </p:nvSpPr>
        <p:spPr>
          <a:xfrm>
            <a:off x="3370946" y="3128559"/>
            <a:ext cx="5665550" cy="11678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dirty="0" smtClean="0"/>
              <a:t>Εισέρχεται μεγάλος αριθμός πληροφοριών – ερεθισμάτων, οι οποίες είναι ακατέργαστες και συγκρατούνται για σύντομο χρονικό διάστημα.</a:t>
            </a:r>
            <a:endParaRPr lang="el-GR" sz="2200" dirty="0"/>
          </a:p>
        </p:txBody>
      </p:sp>
      <p:sp>
        <p:nvSpPr>
          <p:cNvPr id="8" name="TextBox 7"/>
          <p:cNvSpPr txBox="1"/>
          <p:nvPr/>
        </p:nvSpPr>
        <p:spPr>
          <a:xfrm>
            <a:off x="346610" y="4581128"/>
            <a:ext cx="2592288" cy="400110"/>
          </a:xfrm>
          <a:prstGeom prst="rect">
            <a:avLst/>
          </a:prstGeom>
          <a:noFill/>
          <a:ln w="12700">
            <a:solidFill>
              <a:srgbClr val="004A82"/>
            </a:solidFill>
          </a:ln>
        </p:spPr>
        <p:txBody>
          <a:bodyPr wrap="square" rtlCol="0">
            <a:spAutoFit/>
          </a:bodyPr>
          <a:lstStyle/>
          <a:p>
            <a:pPr algn="ctr"/>
            <a:r>
              <a:rPr lang="el-GR" sz="2000" dirty="0" smtClean="0">
                <a:latin typeface="+mn-lt"/>
              </a:rPr>
              <a:t>Βραχύχρονη Μνήμη</a:t>
            </a:r>
            <a:endParaRPr lang="el-GR" sz="2000" dirty="0">
              <a:latin typeface="+mn-lt"/>
            </a:endParaRPr>
          </a:p>
        </p:txBody>
      </p:sp>
      <p:sp>
        <p:nvSpPr>
          <p:cNvPr id="9" name="Δεξιό βέλος 8"/>
          <p:cNvSpPr/>
          <p:nvPr/>
        </p:nvSpPr>
        <p:spPr>
          <a:xfrm>
            <a:off x="2970794" y="4740073"/>
            <a:ext cx="432048" cy="82220"/>
          </a:xfrm>
          <a:prstGeom prst="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περιεχομένου 2"/>
          <p:cNvSpPr txBox="1">
            <a:spLocks/>
          </p:cNvSpPr>
          <p:nvPr/>
        </p:nvSpPr>
        <p:spPr>
          <a:xfrm>
            <a:off x="3398526" y="4296397"/>
            <a:ext cx="5665550" cy="116783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dirty="0" smtClean="0"/>
              <a:t>Επιλέγονται και συγκρατούνται οι πληροφορίες που έχουν γίνει αντικείμενο προσοχής, για σύντομο χρονικό διάστημα</a:t>
            </a:r>
            <a:endParaRPr lang="el-GR" sz="2200" dirty="0"/>
          </a:p>
        </p:txBody>
      </p:sp>
      <p:sp>
        <p:nvSpPr>
          <p:cNvPr id="11" name="TextBox 10"/>
          <p:cNvSpPr txBox="1"/>
          <p:nvPr/>
        </p:nvSpPr>
        <p:spPr>
          <a:xfrm>
            <a:off x="457200" y="5798046"/>
            <a:ext cx="2425190" cy="400110"/>
          </a:xfrm>
          <a:prstGeom prst="rect">
            <a:avLst/>
          </a:prstGeom>
          <a:noFill/>
          <a:ln w="12700">
            <a:solidFill>
              <a:srgbClr val="166C20"/>
            </a:solidFill>
          </a:ln>
        </p:spPr>
        <p:txBody>
          <a:bodyPr wrap="square" rtlCol="0">
            <a:spAutoFit/>
          </a:bodyPr>
          <a:lstStyle/>
          <a:p>
            <a:pPr algn="ctr"/>
            <a:r>
              <a:rPr lang="el-GR" sz="2000" dirty="0" smtClean="0">
                <a:latin typeface="+mn-lt"/>
              </a:rPr>
              <a:t>Μακρόχρονη Μνήμη</a:t>
            </a:r>
            <a:endParaRPr lang="el-GR" sz="2000" dirty="0">
              <a:latin typeface="+mn-lt"/>
            </a:endParaRPr>
          </a:p>
        </p:txBody>
      </p:sp>
      <p:sp>
        <p:nvSpPr>
          <p:cNvPr id="12" name="Δεξιό βέλος 11"/>
          <p:cNvSpPr/>
          <p:nvPr/>
        </p:nvSpPr>
        <p:spPr>
          <a:xfrm>
            <a:off x="2966478" y="5915881"/>
            <a:ext cx="432048" cy="82220"/>
          </a:xfrm>
          <a:prstGeom prst="rightArrow">
            <a:avLst/>
          </a:prstGeom>
          <a:solidFill>
            <a:srgbClr val="166C20"/>
          </a:solidFill>
          <a:ln>
            <a:solidFill>
              <a:srgbClr val="166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Θέση περιεχομένου 2"/>
          <p:cNvSpPr txBox="1">
            <a:spLocks/>
          </p:cNvSpPr>
          <p:nvPr/>
        </p:nvSpPr>
        <p:spPr>
          <a:xfrm>
            <a:off x="3370946" y="5389985"/>
            <a:ext cx="5665550" cy="13314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sz="2200" dirty="0" smtClean="0"/>
              <a:t>Μεταφέρονται όλες οι πληροφορίες που έχουν ήδη υποστεί επεξεργασία και αποθηκεύονται έτσι ώστε να μπορούν να ανασυρθούν και να χρησιμοποιηθούν.</a:t>
            </a:r>
            <a:endParaRPr lang="el-GR" sz="2200" dirty="0"/>
          </a:p>
        </p:txBody>
      </p:sp>
    </p:spTree>
    <p:extLst>
      <p:ext uri="{BB962C8B-B14F-4D97-AF65-F5344CB8AC3E}">
        <p14:creationId xmlns:p14="http://schemas.microsoft.com/office/powerpoint/2010/main" val="35539475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Δομικά μέρη και γνωστικές διαδικασίες ελέγχου ΜΕΠ </a:t>
            </a:r>
            <a:r>
              <a:rPr lang="el-GR" sz="3600" b="0" dirty="0" smtClean="0"/>
              <a:t>1/2</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pic>
        <p:nvPicPr>
          <p:cNvPr id="5" name="Picture 2" descr="C:\Users\eleni\Pictures\slide-37-728.jpg"/>
          <p:cNvPicPr>
            <a:picLocks noGrp="1" noChangeAspect="1" noChangeArrowheads="1"/>
          </p:cNvPicPr>
          <p:nvPr/>
        </p:nvPicPr>
        <p:blipFill rotWithShape="1">
          <a:blip r:embed="rId2">
            <a:extLst>
              <a:ext uri="{28A0092B-C50C-407E-A947-70E740481C1C}">
                <a14:useLocalDpi xmlns:a14="http://schemas.microsoft.com/office/drawing/2010/main" val="0"/>
              </a:ext>
            </a:extLst>
          </a:blip>
          <a:srcRect l="2721" t="17608" r="3632" b="24087"/>
          <a:stretch/>
        </p:blipFill>
        <p:spPr bwMode="auto">
          <a:xfrm>
            <a:off x="827584" y="1628800"/>
            <a:ext cx="7416825"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879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Δομικά μέρη και γνωστικές διαδικασίες ελέγχου ΜΕΠ </a:t>
            </a:r>
            <a:r>
              <a:rPr lang="el-GR" sz="36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Το μοντέλο επεξεργασίας πληροφοριών έχει τρία βασικά συστατικά μέρη</a:t>
            </a:r>
            <a:r>
              <a:rPr lang="en-US" dirty="0" smtClean="0"/>
              <a:t>:</a:t>
            </a:r>
          </a:p>
          <a:p>
            <a:r>
              <a:rPr lang="el-GR" b="1" dirty="0" smtClean="0"/>
              <a:t>Αποθήκες πληροφοριών</a:t>
            </a:r>
            <a:r>
              <a:rPr lang="en-US" b="1" dirty="0" smtClean="0"/>
              <a:t>:</a:t>
            </a:r>
            <a:r>
              <a:rPr lang="el-GR" b="1" dirty="0" smtClean="0"/>
              <a:t> </a:t>
            </a:r>
            <a:r>
              <a:rPr lang="el-GR" dirty="0" smtClean="0"/>
              <a:t>χώροι αποθήκευσης πληροφοριών, αισθητηριακή μνήμη, μνήμη εργασίας, μακροπρόθεσμη μνήμη.</a:t>
            </a:r>
          </a:p>
          <a:p>
            <a:r>
              <a:rPr lang="el-GR" b="1" dirty="0" smtClean="0"/>
              <a:t>Γνωστική διεργασία</a:t>
            </a:r>
            <a:r>
              <a:rPr lang="en-US" b="1" dirty="0" smtClean="0"/>
              <a:t>:</a:t>
            </a:r>
            <a:r>
              <a:rPr lang="el-GR" b="1" dirty="0" smtClean="0"/>
              <a:t> </a:t>
            </a:r>
            <a:r>
              <a:rPr lang="el-GR" dirty="0" smtClean="0"/>
              <a:t>διανοητικές πράξεις που μετατρέπουν την πληροφορία και την μεταφέρουν από την μία αποθήκη στην άλλη, προσοχή, αντίληψη, επανάληψη, κωδικοποίηση, επανάκτηση.</a:t>
            </a:r>
          </a:p>
          <a:p>
            <a:r>
              <a:rPr lang="el-GR" b="1" dirty="0" err="1" smtClean="0"/>
              <a:t>Μεταγνώση</a:t>
            </a:r>
            <a:r>
              <a:rPr lang="en-US" b="1" dirty="0" smtClean="0"/>
              <a:t>:</a:t>
            </a:r>
            <a:r>
              <a:rPr lang="en-US" dirty="0" smtClean="0"/>
              <a:t> </a:t>
            </a:r>
            <a:r>
              <a:rPr lang="el-GR" dirty="0" smtClean="0"/>
              <a:t>η αντίληψη και ο έλεγχος από το άτομο, της δικής του γνωστικής διαδικασίας.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183077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Μακράς διάρκειας μνήμη</a:t>
            </a:r>
            <a:endParaRPr lang="el-GR" dirty="0"/>
          </a:p>
        </p:txBody>
      </p:sp>
      <p:sp>
        <p:nvSpPr>
          <p:cNvPr id="3" name="Θέση περιεχομένου 2"/>
          <p:cNvSpPr>
            <a:spLocks noGrp="1"/>
          </p:cNvSpPr>
          <p:nvPr>
            <p:ph idx="1"/>
          </p:nvPr>
        </p:nvSpPr>
        <p:spPr/>
        <p:txBody>
          <a:bodyPr/>
          <a:lstStyle/>
          <a:p>
            <a:r>
              <a:rPr lang="el-GR" dirty="0"/>
              <a:t>Μνήμη </a:t>
            </a:r>
            <a:r>
              <a:rPr lang="el-GR" dirty="0" smtClean="0"/>
              <a:t>συμβάντων,</a:t>
            </a:r>
            <a:endParaRPr lang="el-GR" dirty="0"/>
          </a:p>
          <a:p>
            <a:r>
              <a:rPr lang="el-GR" dirty="0"/>
              <a:t>Σημασιολογική </a:t>
            </a:r>
            <a:r>
              <a:rPr lang="el-GR" dirty="0" smtClean="0"/>
              <a:t>μνήμη,</a:t>
            </a:r>
            <a:endParaRPr lang="el-GR" dirty="0"/>
          </a:p>
          <a:p>
            <a:r>
              <a:rPr lang="el-GR" dirty="0"/>
              <a:t>Μνήμη </a:t>
            </a:r>
            <a:r>
              <a:rPr lang="el-GR" dirty="0" smtClean="0"/>
              <a:t>δεξιοτήτων.</a:t>
            </a:r>
            <a:endParaRPr lang="el-GR" dirty="0"/>
          </a:p>
          <a:p>
            <a:pPr lvl="1"/>
            <a:r>
              <a:rPr lang="el-GR" dirty="0"/>
              <a:t>Οι έννοιες διατηρούνται περισσότερο από τα </a:t>
            </a:r>
            <a:r>
              <a:rPr lang="el-GR" dirty="0" smtClean="0"/>
              <a:t>ονόματα,</a:t>
            </a:r>
            <a:endParaRPr lang="el-GR" dirty="0"/>
          </a:p>
          <a:p>
            <a:pPr lvl="1"/>
            <a:r>
              <a:rPr lang="el-GR" dirty="0"/>
              <a:t>Οτιδήποτε έχει παραμείνει για 12-24 εβδομάδες παραμένει για </a:t>
            </a:r>
            <a:r>
              <a:rPr lang="el-GR" dirty="0" smtClean="0"/>
              <a:t>πάντα,</a:t>
            </a:r>
            <a:endParaRPr lang="el-GR" dirty="0"/>
          </a:p>
          <a:p>
            <a:pPr lvl="1"/>
            <a:r>
              <a:rPr lang="el-GR" dirty="0"/>
              <a:t>Κριτήριο παραμονής πόσο καλά έμαθε αρχικά και οι εκπαιδευτικές στρατηγικές που </a:t>
            </a:r>
            <a:r>
              <a:rPr lang="el-GR" dirty="0" smtClean="0"/>
              <a:t>χρησιμοποιήθηκαν.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168079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Γνωστικές διαδικασίες ελέγχου</a:t>
            </a:r>
            <a:endParaRPr lang="el-GR" sz="3200" b="0"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Αντίληψη (</a:t>
            </a:r>
            <a:r>
              <a:rPr lang="en-US" b="1" dirty="0" smtClean="0">
                <a:solidFill>
                  <a:srgbClr val="004A82"/>
                </a:solidFill>
              </a:rPr>
              <a:t>Perception)</a:t>
            </a:r>
          </a:p>
          <a:p>
            <a:r>
              <a:rPr lang="el-GR" dirty="0" smtClean="0"/>
              <a:t>Η διαδικασία της λήψης πληροφοριών (διάφορα ερεθίσματα του περιβάλλοντος) δια μέσου των αισθήσεών μας και</a:t>
            </a:r>
          </a:p>
          <a:p>
            <a:r>
              <a:rPr lang="el-GR" dirty="0" smtClean="0"/>
              <a:t>Η διαδικασία της κατανόησης – ερμηνείας αυτών των πληροφοριών από τον εγκέφαλο ώστε να αποκτήσουν νόημα.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410818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Αντίληψη και ερεθίσματα</a:t>
            </a:r>
            <a:endParaRPr lang="el-GR" dirty="0"/>
          </a:p>
        </p:txBody>
      </p:sp>
      <p:sp>
        <p:nvSpPr>
          <p:cNvPr id="3" name="Θέση περιεχομένου 2"/>
          <p:cNvSpPr>
            <a:spLocks noGrp="1"/>
          </p:cNvSpPr>
          <p:nvPr>
            <p:ph idx="1"/>
          </p:nvPr>
        </p:nvSpPr>
        <p:spPr/>
        <p:txBody>
          <a:bodyPr/>
          <a:lstStyle/>
          <a:p>
            <a:pPr marL="0" indent="0">
              <a:buNone/>
            </a:pPr>
            <a:r>
              <a:rPr lang="el-GR" dirty="0" smtClean="0"/>
              <a:t>Κριτήρια σημαντικά για την αντίληψη του ερεθίσματος</a:t>
            </a:r>
          </a:p>
          <a:p>
            <a:pPr marL="457200" indent="-457200">
              <a:buFont typeface="+mj-lt"/>
              <a:buAutoNum type="arabicPeriod"/>
            </a:pPr>
            <a:r>
              <a:rPr lang="el-GR" dirty="0" smtClean="0"/>
              <a:t>Προηγούμενη </a:t>
            </a:r>
            <a:r>
              <a:rPr lang="el-GR" dirty="0"/>
              <a:t>γνώση σχετικά με το </a:t>
            </a:r>
            <a:r>
              <a:rPr lang="el-GR" dirty="0" smtClean="0"/>
              <a:t>ερέθισμα,</a:t>
            </a:r>
            <a:endParaRPr lang="el-GR" dirty="0"/>
          </a:p>
          <a:p>
            <a:pPr marL="457200" indent="-457200">
              <a:buFont typeface="+mj-lt"/>
              <a:buAutoNum type="arabicPeriod"/>
            </a:pPr>
            <a:r>
              <a:rPr lang="el-GR" dirty="0"/>
              <a:t>Νέο ή ασυνήθιστο </a:t>
            </a:r>
            <a:r>
              <a:rPr lang="el-GR" dirty="0" smtClean="0"/>
              <a:t>ερέθισμα,</a:t>
            </a:r>
            <a:endParaRPr lang="el-GR" dirty="0"/>
          </a:p>
          <a:p>
            <a:pPr marL="457200" indent="-457200">
              <a:buFont typeface="+mj-lt"/>
              <a:buAutoNum type="arabicPeriod"/>
            </a:pPr>
            <a:r>
              <a:rPr lang="el-GR" dirty="0"/>
              <a:t>Αλλαγή </a:t>
            </a:r>
            <a:r>
              <a:rPr lang="el-GR" dirty="0" smtClean="0"/>
              <a:t>ερεθίσματος,</a:t>
            </a:r>
            <a:endParaRPr lang="el-GR" dirty="0"/>
          </a:p>
          <a:p>
            <a:pPr marL="457200" indent="-457200">
              <a:buFont typeface="+mj-lt"/>
              <a:buAutoNum type="arabicPeriod"/>
            </a:pPr>
            <a:r>
              <a:rPr lang="el-GR" dirty="0"/>
              <a:t>Υψηλής έντασης </a:t>
            </a:r>
            <a:r>
              <a:rPr lang="el-GR" dirty="0" smtClean="0"/>
              <a:t>ερέθισμα, </a:t>
            </a:r>
            <a:endParaRPr lang="el-GR" dirty="0"/>
          </a:p>
          <a:p>
            <a:pPr marL="457200" indent="-457200">
              <a:buFont typeface="+mj-lt"/>
              <a:buAutoNum type="arabicPeriod"/>
            </a:pPr>
            <a:r>
              <a:rPr lang="el-GR" dirty="0"/>
              <a:t>Κίνητρα σχετιζόμενα με το ερέθισμα (αμοιβή και ευχαρίστηση ή τιμωρία</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762644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Πρόβλημα</a:t>
            </a:r>
          </a:p>
        </p:txBody>
      </p:sp>
      <p:sp>
        <p:nvSpPr>
          <p:cNvPr id="3" name="Θέση περιεχομένου 2"/>
          <p:cNvSpPr>
            <a:spLocks noGrp="1"/>
          </p:cNvSpPr>
          <p:nvPr>
            <p:ph idx="1"/>
          </p:nvPr>
        </p:nvSpPr>
        <p:spPr>
          <a:xfrm>
            <a:off x="457200" y="1196752"/>
            <a:ext cx="8229600" cy="1728192"/>
          </a:xfrm>
        </p:spPr>
        <p:txBody>
          <a:bodyPr/>
          <a:lstStyle/>
          <a:p>
            <a:r>
              <a:rPr lang="el-GR" dirty="0" smtClean="0"/>
              <a:t>Ποια </a:t>
            </a:r>
            <a:r>
              <a:rPr lang="el-GR" dirty="0"/>
              <a:t>θεωρία να </a:t>
            </a:r>
            <a:r>
              <a:rPr lang="el-GR" dirty="0" smtClean="0"/>
              <a:t>διαλέξω;</a:t>
            </a:r>
            <a:endParaRPr lang="el-GR" dirty="0"/>
          </a:p>
          <a:p>
            <a:r>
              <a:rPr lang="el-GR" dirty="0" smtClean="0"/>
              <a:t>Πώς </a:t>
            </a:r>
            <a:r>
              <a:rPr lang="el-GR" dirty="0"/>
              <a:t>να την </a:t>
            </a:r>
            <a:r>
              <a:rPr lang="el-GR" dirty="0" smtClean="0"/>
              <a:t>υλοποιήσω;</a:t>
            </a:r>
            <a:endParaRPr lang="el-GR" dirty="0"/>
          </a:p>
          <a:p>
            <a:r>
              <a:rPr lang="el-GR" dirty="0" smtClean="0"/>
              <a:t>Υπάρχουν </a:t>
            </a:r>
            <a:r>
              <a:rPr lang="el-GR" dirty="0"/>
              <a:t>εργαλεία για να με βοηθήσουν να το </a:t>
            </a:r>
            <a:r>
              <a:rPr lang="el-GR" dirty="0" smtClean="0"/>
              <a:t>υλοποιήσω;</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140968"/>
            <a:ext cx="2276021" cy="2473276"/>
          </a:xfrm>
          <a:prstGeom prst="rect">
            <a:avLst/>
          </a:prstGeom>
        </p:spPr>
      </p:pic>
      <p:sp>
        <p:nvSpPr>
          <p:cNvPr id="6" name="Ορθογώνιο 5"/>
          <p:cNvSpPr/>
          <p:nvPr/>
        </p:nvSpPr>
        <p:spPr>
          <a:xfrm>
            <a:off x="3281445" y="5691768"/>
            <a:ext cx="2601798" cy="276999"/>
          </a:xfrm>
          <a:prstGeom prst="rect">
            <a:avLst/>
          </a:prstGeom>
        </p:spPr>
        <p:txBody>
          <a:bodyPr wrap="square">
            <a:spAutoFit/>
          </a:bodyPr>
          <a:lstStyle/>
          <a:p>
            <a:r>
              <a:rPr lang="en-US" sz="1200" dirty="0" smtClean="0">
                <a:latin typeface="+mn-lt"/>
                <a:hlinkClick r:id="rId3"/>
              </a:rPr>
              <a:t>tripod.com</a:t>
            </a:r>
            <a:r>
              <a:rPr lang="el-GR" sz="1200" dirty="0" smtClean="0">
                <a:latin typeface="+mn-lt"/>
              </a:rPr>
              <a:t> διαθέσιμο ως κοινό κτήμα</a:t>
            </a:r>
            <a:endParaRPr lang="el-GR" sz="1200" dirty="0">
              <a:latin typeface="+mn-lt"/>
            </a:endParaRPr>
          </a:p>
        </p:txBody>
      </p:sp>
    </p:spTree>
    <p:extLst>
      <p:ext uri="{BB962C8B-B14F-4D97-AF65-F5344CB8AC3E}">
        <p14:creationId xmlns:p14="http://schemas.microsoft.com/office/powerpoint/2010/main" val="1804466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Προσοχή </a:t>
            </a:r>
            <a:r>
              <a:rPr lang="el-GR" sz="3200" b="0" dirty="0" smtClean="0"/>
              <a:t>1/11</a:t>
            </a:r>
            <a:endParaRPr lang="el-GR" sz="3200" b="0" dirty="0"/>
          </a:p>
        </p:txBody>
      </p:sp>
      <p:sp>
        <p:nvSpPr>
          <p:cNvPr id="3" name="Θέση περιεχομένου 2"/>
          <p:cNvSpPr>
            <a:spLocks noGrp="1"/>
          </p:cNvSpPr>
          <p:nvPr>
            <p:ph idx="1"/>
          </p:nvPr>
        </p:nvSpPr>
        <p:spPr>
          <a:xfrm>
            <a:off x="467544" y="1496884"/>
            <a:ext cx="8229600" cy="1152128"/>
          </a:xfrm>
        </p:spPr>
        <p:txBody>
          <a:bodyPr/>
          <a:lstStyle/>
          <a:p>
            <a:pPr marL="0" indent="0" algn="ctr">
              <a:buNone/>
            </a:pPr>
            <a:r>
              <a:rPr lang="el-GR" dirty="0"/>
              <a:t>Η συγκέντρωση των διανοητικών μας προσπαθειών σε αισθητηριακά ή νοητικά γεγονότα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5" name="Ορθογώνιο 4"/>
          <p:cNvSpPr/>
          <p:nvPr/>
        </p:nvSpPr>
        <p:spPr>
          <a:xfrm>
            <a:off x="6732240" y="2708920"/>
            <a:ext cx="1467068" cy="400110"/>
          </a:xfrm>
          <a:prstGeom prst="rect">
            <a:avLst/>
          </a:prstGeom>
        </p:spPr>
        <p:txBody>
          <a:bodyPr wrap="none">
            <a:spAutoFit/>
          </a:bodyPr>
          <a:lstStyle/>
          <a:p>
            <a:r>
              <a:rPr lang="en-US" sz="2000" dirty="0">
                <a:latin typeface="+mn-lt"/>
              </a:rPr>
              <a:t>(</a:t>
            </a:r>
            <a:r>
              <a:rPr lang="en-US" sz="2000" dirty="0" err="1">
                <a:latin typeface="+mn-lt"/>
              </a:rPr>
              <a:t>Solso</a:t>
            </a:r>
            <a:r>
              <a:rPr lang="en-US" sz="2000" dirty="0">
                <a:latin typeface="+mn-lt"/>
              </a:rPr>
              <a:t> 1998)</a:t>
            </a:r>
          </a:p>
        </p:txBody>
      </p:sp>
    </p:spTree>
    <p:extLst>
      <p:ext uri="{BB962C8B-B14F-4D97-AF65-F5344CB8AC3E}">
        <p14:creationId xmlns:p14="http://schemas.microsoft.com/office/powerpoint/2010/main" val="1124109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2/11</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solidFill>
                  <a:srgbClr val="004A82"/>
                </a:solidFill>
              </a:rPr>
              <a:t>Προσοχή (</a:t>
            </a:r>
            <a:r>
              <a:rPr lang="en-US" b="1" dirty="0" smtClean="0">
                <a:solidFill>
                  <a:srgbClr val="004A82"/>
                </a:solidFill>
              </a:rPr>
              <a:t>Attention)</a:t>
            </a:r>
          </a:p>
          <a:p>
            <a:pPr marL="0" indent="0" algn="ctr">
              <a:buNone/>
            </a:pPr>
            <a:r>
              <a:rPr lang="el-GR" b="1" dirty="0" smtClean="0">
                <a:solidFill>
                  <a:srgbClr val="004A82"/>
                </a:solidFill>
              </a:rPr>
              <a:t>«Η προσοχή αναφέρεται ως μία γνωστική διεργασία ή νοητική ικανότητα που βοηθά το άτομο να βρίσκεται σε ετοιμότητα και σε γνωστική εγρήγορση, προκειμένου να προσλάβει τα διάφορα εξωτερικά ερεθίσματα»</a:t>
            </a:r>
          </a:p>
          <a:p>
            <a:r>
              <a:rPr lang="el-GR" dirty="0" smtClean="0"/>
              <a:t>Το περιβάλλον συνήθως παρέχει στο άτομο μία ποικιλία ερεθισμάτων, περισσότερα συνήθως από αυτά που μπορεί να συγκρατήσει και ταυτόχρονα να επεξεργαστεί.</a:t>
            </a:r>
          </a:p>
          <a:p>
            <a:r>
              <a:rPr lang="el-GR" dirty="0" smtClean="0"/>
              <a:t>Συνήθως το άτομο επικεντρώνεται σε ένα ερέθισμα σε βάρος κάποιου άλλου, αλλά αυτό δεν σημαίνει ότι κάποιο από τα ερεθίσματα που έχει αγνοήσει δεν μπορεί ξαφνικά να αποκτήσει ιδιαίτερο ενδιαφέρον και να προσελκύσει την προσοχή 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909586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n-US" sz="3200" b="0" dirty="0" smtClean="0"/>
              <a:t>3</a:t>
            </a:r>
            <a:r>
              <a:rPr lang="el-GR" sz="3200" b="0" dirty="0" smtClean="0"/>
              <a:t>/11</a:t>
            </a:r>
            <a:endParaRPr lang="el-GR" dirty="0"/>
          </a:p>
        </p:txBody>
      </p:sp>
      <p:sp>
        <p:nvSpPr>
          <p:cNvPr id="3" name="Θέση περιεχομένου 2"/>
          <p:cNvSpPr>
            <a:spLocks noGrp="1"/>
          </p:cNvSpPr>
          <p:nvPr>
            <p:ph idx="1"/>
          </p:nvPr>
        </p:nvSpPr>
        <p:spPr/>
        <p:txBody>
          <a:bodyPr>
            <a:normAutofit fontScale="92500"/>
          </a:bodyPr>
          <a:lstStyle/>
          <a:p>
            <a:pPr marL="0" indent="0" algn="ctr">
              <a:buNone/>
            </a:pPr>
            <a:r>
              <a:rPr lang="el-GR" b="1" dirty="0" smtClean="0">
                <a:solidFill>
                  <a:srgbClr val="004A82"/>
                </a:solidFill>
              </a:rPr>
              <a:t>Προσοχή</a:t>
            </a:r>
            <a:r>
              <a:rPr lang="en-US" b="1" dirty="0" smtClean="0">
                <a:solidFill>
                  <a:srgbClr val="004A82"/>
                </a:solidFill>
              </a:rPr>
              <a:t>: </a:t>
            </a:r>
            <a:r>
              <a:rPr lang="el-GR" b="1" dirty="0">
                <a:solidFill>
                  <a:srgbClr val="004A82"/>
                </a:solidFill>
              </a:rPr>
              <a:t>Έ</a:t>
            </a:r>
            <a:r>
              <a:rPr lang="el-GR" b="1" dirty="0" smtClean="0">
                <a:solidFill>
                  <a:srgbClr val="004A82"/>
                </a:solidFill>
              </a:rPr>
              <a:t>ννοια και Σημασία</a:t>
            </a:r>
          </a:p>
          <a:p>
            <a:pPr marL="0" indent="0" algn="ctr">
              <a:buNone/>
            </a:pPr>
            <a:r>
              <a:rPr lang="el-GR" b="1" dirty="0" smtClean="0">
                <a:solidFill>
                  <a:srgbClr val="004A82"/>
                </a:solidFill>
              </a:rPr>
              <a:t>«Η επιλεκτική συγκέντρωση του νου σε ένα ερέθισμα»</a:t>
            </a:r>
          </a:p>
          <a:p>
            <a:r>
              <a:rPr lang="el-GR" dirty="0" smtClean="0"/>
              <a:t>Το άτομο επιλέγει να δει ή να ακούσει οτιδήποτε έχει σχέση με τις προηγούμενες εμπειρίες του και με βάση τις νοητικές του αναπαραστάσεις και αγνοεί οτιδήποτε άλλο.</a:t>
            </a:r>
          </a:p>
          <a:p>
            <a:pPr marL="0" indent="0" algn="ctr">
              <a:buNone/>
            </a:pPr>
            <a:r>
              <a:rPr lang="el-GR" b="1" dirty="0" smtClean="0">
                <a:solidFill>
                  <a:srgbClr val="004A82"/>
                </a:solidFill>
              </a:rPr>
              <a:t>Η προσοχή στο πλαίσιο του μοντέλου επεξεργασίας των πληροφοριών</a:t>
            </a:r>
            <a:r>
              <a:rPr lang="en-US" b="1" dirty="0" smtClean="0">
                <a:solidFill>
                  <a:srgbClr val="004A82"/>
                </a:solidFill>
              </a:rPr>
              <a:t>:</a:t>
            </a:r>
          </a:p>
          <a:p>
            <a:r>
              <a:rPr lang="el-GR" dirty="0" smtClean="0"/>
              <a:t>Δεν πρόκειται για μια μεμονωμένη γνωστική ικανότητα, αλλά συνδέεται άμεσα και με τη διαδικασία της αντίληψης. «το άτομο μπορεί να αντιληφθεί μόνο τα πράγματα που προσέχει και μπορεί να προσέξει μόνο τα πράγματα που μπορεί να αντιληφθεί.»</a:t>
            </a:r>
          </a:p>
          <a:p>
            <a:pPr marL="0" indent="0" algn="r">
              <a:buNone/>
            </a:pPr>
            <a:r>
              <a:rPr lang="en-US" sz="2200" dirty="0" smtClean="0"/>
              <a:t>Gross 1996:253</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39585107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n-US" sz="3200" b="0" dirty="0" smtClean="0"/>
              <a:t>4</a:t>
            </a:r>
            <a:r>
              <a:rPr lang="el-GR" sz="3200" b="0" dirty="0" smtClean="0"/>
              <a:t>/11</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solidFill>
                  <a:srgbClr val="004A82"/>
                </a:solidFill>
              </a:rPr>
              <a:t>Προσοχή</a:t>
            </a:r>
            <a:r>
              <a:rPr lang="en-US" b="1" dirty="0" smtClean="0">
                <a:solidFill>
                  <a:srgbClr val="004A82"/>
                </a:solidFill>
              </a:rPr>
              <a:t>: </a:t>
            </a:r>
            <a:r>
              <a:rPr lang="el-GR" b="1" dirty="0" smtClean="0">
                <a:solidFill>
                  <a:srgbClr val="004A82"/>
                </a:solidFill>
              </a:rPr>
              <a:t>Παράγοντες που επηρεάζουν</a:t>
            </a:r>
          </a:p>
          <a:p>
            <a:pPr marL="457200" indent="-457200">
              <a:buFont typeface="+mj-lt"/>
              <a:buAutoNum type="alphaUcPeriod"/>
            </a:pPr>
            <a:r>
              <a:rPr lang="el-GR" b="1" dirty="0" smtClean="0">
                <a:solidFill>
                  <a:srgbClr val="820000"/>
                </a:solidFill>
              </a:rPr>
              <a:t>Οι ιδιότητες και τα χαρακτηριστικά των ερεθισμάτων.</a:t>
            </a:r>
          </a:p>
          <a:p>
            <a:pPr marL="857250" lvl="1" indent="-457200">
              <a:buFont typeface="+mj-lt"/>
              <a:buAutoNum type="alphaLcPeriod"/>
            </a:pPr>
            <a:r>
              <a:rPr lang="el-GR" dirty="0" smtClean="0"/>
              <a:t>Οι φυσικές ιδιότητες των ερεθισμάτων (μέγεθος, ένταση, ποικιλία).</a:t>
            </a:r>
          </a:p>
          <a:p>
            <a:pPr marL="857250" lvl="1" indent="-457200">
              <a:buFont typeface="+mj-lt"/>
              <a:buAutoNum type="alphaLcPeriod"/>
            </a:pPr>
            <a:r>
              <a:rPr lang="el-GR" dirty="0" smtClean="0"/>
              <a:t>Οι αντιφατικές ιδιότητες (νεωτερισμός, ασυμφωνία – αντίφαση, πολυπλοκότητα, αμφιβολία, γνωστική σύγκρουση – γνωστική συμφωνία).</a:t>
            </a:r>
          </a:p>
          <a:p>
            <a:pPr marL="857250" lvl="1" indent="-457200">
              <a:buFont typeface="+mj-lt"/>
              <a:buAutoNum type="alphaLcPeriod"/>
            </a:pPr>
            <a:r>
              <a:rPr lang="el-GR" dirty="0" smtClean="0"/>
              <a:t>Ψυχοφυσιολογικές ιδιότητες (φαινόμενο «κοκτέιλ πάρτι»)</a:t>
            </a:r>
          </a:p>
          <a:p>
            <a:pPr marL="857250" lvl="1" indent="-457200">
              <a:buFont typeface="+mj-lt"/>
              <a:buAutoNum type="alphaLcPeriod"/>
            </a:pPr>
            <a:r>
              <a:rPr lang="el-GR" dirty="0" smtClean="0"/>
              <a:t>Η σημασία και χρησιμότητα σημάτων – πληροφοριών.</a:t>
            </a:r>
          </a:p>
          <a:p>
            <a:pPr marL="457200" indent="-457200">
              <a:buFont typeface="+mj-lt"/>
              <a:buAutoNum type="alphaUcPeriod"/>
            </a:pPr>
            <a:r>
              <a:rPr lang="el-GR" b="1" dirty="0" smtClean="0">
                <a:solidFill>
                  <a:srgbClr val="820000"/>
                </a:solidFill>
              </a:rPr>
              <a:t>Οι ενδοατομικοί και προσωπικοί παράγοντες.</a:t>
            </a:r>
          </a:p>
          <a:p>
            <a:pPr marL="400050" lvl="1" indent="0">
              <a:buNone/>
            </a:pPr>
            <a:r>
              <a:rPr lang="el-GR" dirty="0" smtClean="0"/>
              <a:t>Καθημερινοί βιορυθμοί, άγχος νευρωσικά χαρακτηριστικά κ.α. είναι δυνατόν να επηρεάσουν την προσοχή του ατόμου.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7645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5/11</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ctr">
              <a:buNone/>
            </a:pPr>
            <a:r>
              <a:rPr lang="el-GR" b="1" dirty="0" smtClean="0">
                <a:solidFill>
                  <a:srgbClr val="004A82"/>
                </a:solidFill>
              </a:rPr>
              <a:t>Προσοχή και Μάθηση</a:t>
            </a:r>
          </a:p>
          <a:p>
            <a:pPr marL="0" indent="0">
              <a:buNone/>
            </a:pPr>
            <a:r>
              <a:rPr lang="el-GR" dirty="0" smtClean="0"/>
              <a:t>Η γνωστική λειτουργία της Προσοχής αποτελεί βάση της Μάθησης, εφόσον με αυτή ο μαθητής θα βρεθεί σε ετοιμότητα και γνωστική εγρήγορση για</a:t>
            </a:r>
            <a:r>
              <a:rPr lang="en-US" dirty="0" smtClean="0"/>
              <a:t>: </a:t>
            </a:r>
            <a:endParaRPr lang="el-GR" dirty="0" smtClean="0"/>
          </a:p>
          <a:p>
            <a:pPr>
              <a:buFont typeface="Wingdings" panose="05000000000000000000" pitchFamily="2" charset="2"/>
              <a:buChar char="ü"/>
            </a:pPr>
            <a:r>
              <a:rPr lang="el-GR" dirty="0" smtClean="0"/>
              <a:t>Να προσλάβει,</a:t>
            </a:r>
          </a:p>
          <a:p>
            <a:pPr>
              <a:buFont typeface="Wingdings" panose="05000000000000000000" pitchFamily="2" charset="2"/>
              <a:buChar char="ü"/>
            </a:pPr>
            <a:r>
              <a:rPr lang="el-GR" dirty="0" smtClean="0"/>
              <a:t>Να επιλέξει,</a:t>
            </a:r>
          </a:p>
          <a:p>
            <a:pPr>
              <a:buFont typeface="Wingdings" panose="05000000000000000000" pitchFamily="2" charset="2"/>
              <a:buChar char="ü"/>
            </a:pPr>
            <a:r>
              <a:rPr lang="el-GR" dirty="0" smtClean="0"/>
              <a:t>Να επεξεργαστεί στη συνέχεια τα ερεθίσματα που προσφέρει η διδασκαλία.</a:t>
            </a:r>
          </a:p>
          <a:p>
            <a:pPr marL="0" indent="0">
              <a:buNone/>
            </a:pPr>
            <a:r>
              <a:rPr lang="el-GR" dirty="0" smtClean="0"/>
              <a:t>«Μία από τις </a:t>
            </a:r>
            <a:r>
              <a:rPr lang="el-GR" b="1" dirty="0" smtClean="0"/>
              <a:t>βασικές φροντίδες του εκπαιδευτικού </a:t>
            </a:r>
            <a:r>
              <a:rPr lang="el-GR" dirty="0" smtClean="0"/>
              <a:t>είναι να γνωρίζει πολύ καλά τους Παράγοντες που επηρεάζουν, ελκύουν, διατηρούν, βελτιώνουν ή διασπούν και αποπροσανατολίζουν την Προσοχή των εκπαιδευομένων και να τους χρησιμοποιεί κατάλληλα στη διδασκαλία»</a:t>
            </a:r>
          </a:p>
          <a:p>
            <a:pPr>
              <a:buFont typeface="Wingdings" panose="05000000000000000000" pitchFamily="2" charset="2"/>
              <a:buChar char="ü"/>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291526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6/11</a:t>
            </a:r>
            <a:endParaRPr lang="el-GR"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solidFill>
                  <a:srgbClr val="004A82"/>
                </a:solidFill>
              </a:rPr>
              <a:t>Τεχνικές που προκαλούν, διατηρούν και προσανατολίζουν την Προσοχή σε σπουδαίες πληροφορίες ή γεγονότα</a:t>
            </a:r>
          </a:p>
          <a:p>
            <a:r>
              <a:rPr lang="el-GR" dirty="0" smtClean="0"/>
              <a:t>Ποικιλομορφία στη διδασκαλία.</a:t>
            </a:r>
          </a:p>
          <a:p>
            <a:pPr marL="457200" lvl="1" indent="0">
              <a:buNone/>
            </a:pPr>
            <a:r>
              <a:rPr lang="el-GR" dirty="0" smtClean="0"/>
              <a:t>Πχ μπορεί να χρησιμοποιείται άλλοτε η </a:t>
            </a:r>
            <a:r>
              <a:rPr lang="el-GR" dirty="0" err="1" smtClean="0"/>
              <a:t>ανακαλυπτική</a:t>
            </a:r>
            <a:r>
              <a:rPr lang="el-GR" dirty="0" smtClean="0"/>
              <a:t> μάθηση του </a:t>
            </a:r>
            <a:r>
              <a:rPr lang="en-US" dirty="0" smtClean="0"/>
              <a:t>Bruner</a:t>
            </a:r>
            <a:r>
              <a:rPr lang="el-GR" dirty="0" smtClean="0"/>
              <a:t> και άλλοτε η νοηματική – </a:t>
            </a:r>
            <a:r>
              <a:rPr lang="el-GR" dirty="0" err="1" smtClean="0"/>
              <a:t>προσληπτική</a:t>
            </a:r>
            <a:r>
              <a:rPr lang="el-GR" dirty="0" smtClean="0"/>
              <a:t> του </a:t>
            </a:r>
            <a:r>
              <a:rPr lang="en-US" dirty="0" err="1" smtClean="0"/>
              <a:t>Ausubel</a:t>
            </a:r>
            <a:r>
              <a:rPr lang="en-US" dirty="0" smtClean="0"/>
              <a:t>, </a:t>
            </a:r>
            <a:r>
              <a:rPr lang="el-GR" dirty="0" smtClean="0"/>
              <a:t>τα αποτελέσματα θα είναι πολύ καλύτερα.</a:t>
            </a:r>
          </a:p>
          <a:p>
            <a:r>
              <a:rPr lang="el-GR" dirty="0" smtClean="0"/>
              <a:t>Ελαχιστοποίηση εξωτερικών ενοχλήσεων.</a:t>
            </a:r>
          </a:p>
          <a:p>
            <a:pPr marL="457200" lvl="1" indent="0">
              <a:buNone/>
            </a:pPr>
            <a:r>
              <a:rPr lang="el-GR" dirty="0" smtClean="0"/>
              <a:t>Πχ στη μείωση θορύβων και πηγών διαταραχής της προσοχής.</a:t>
            </a:r>
          </a:p>
          <a:p>
            <a:r>
              <a:rPr lang="el-GR" dirty="0" smtClean="0"/>
              <a:t>Καθοδήγηση της προσοχής των μαθητών με κατάλληλες εντολές.</a:t>
            </a:r>
          </a:p>
          <a:p>
            <a:pPr marL="457200" lvl="1" indent="0">
              <a:buNone/>
            </a:pPr>
            <a:r>
              <a:rPr lang="el-GR" dirty="0" smtClean="0"/>
              <a:t>Πχ χρησιμοποιούνται φράσεις όπως «Ακούστε προσεκτικά» ή «Για προσέξτε αυτό»</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703106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7/11</a:t>
            </a:r>
            <a:endParaRPr lang="el-GR" dirty="0"/>
          </a:p>
        </p:txBody>
      </p:sp>
      <p:sp>
        <p:nvSpPr>
          <p:cNvPr id="3" name="Θέση περιεχομένου 2"/>
          <p:cNvSpPr>
            <a:spLocks noGrp="1"/>
          </p:cNvSpPr>
          <p:nvPr>
            <p:ph idx="1"/>
          </p:nvPr>
        </p:nvSpPr>
        <p:spPr/>
        <p:txBody>
          <a:bodyPr/>
          <a:lstStyle/>
          <a:p>
            <a:r>
              <a:rPr lang="el-GR" dirty="0" smtClean="0"/>
              <a:t>Χρήση των ερωτήσεων.</a:t>
            </a:r>
          </a:p>
          <a:p>
            <a:pPr marL="457200" lvl="1" indent="0">
              <a:buNone/>
            </a:pPr>
            <a:r>
              <a:rPr lang="el-GR" dirty="0" smtClean="0"/>
              <a:t>Οι σωστές και κατάλληλες ερωτήσεις.</a:t>
            </a:r>
          </a:p>
          <a:p>
            <a:r>
              <a:rPr lang="el-GR" dirty="0" smtClean="0"/>
              <a:t>Τοποθέτηση των εκπαιδευόμενων που δυσκολεύονται να συγκρατήσουν την προσοχή τους για αρκετό χρόνο, κοντά στον εισηγητή.</a:t>
            </a:r>
          </a:p>
          <a:p>
            <a:r>
              <a:rPr lang="el-GR" dirty="0" smtClean="0"/>
              <a:t>Δίνουμε ανατροφοδότηση ή γνώση των αποτελεσμάτων.</a:t>
            </a:r>
          </a:p>
          <a:p>
            <a:pPr marL="457200" lvl="1" indent="0">
              <a:buNone/>
            </a:pPr>
            <a:r>
              <a:rPr lang="el-GR" dirty="0" smtClean="0"/>
              <a:t>Πχ οι εκπαιδευόμενοι εκτελούν κάποια άσκηση φροντίζουμε να τους ενημερώνουμε για την πορεία και τα αποτελέσματα της εργασίας τους.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658332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8/11</a:t>
            </a:r>
            <a:endParaRPr lang="el-GR" dirty="0"/>
          </a:p>
        </p:txBody>
      </p:sp>
      <p:sp>
        <p:nvSpPr>
          <p:cNvPr id="3" name="Θέση περιεχομένου 2"/>
          <p:cNvSpPr>
            <a:spLocks noGrp="1"/>
          </p:cNvSpPr>
          <p:nvPr>
            <p:ph idx="1"/>
          </p:nvPr>
        </p:nvSpPr>
        <p:spPr/>
        <p:txBody>
          <a:bodyPr/>
          <a:lstStyle/>
          <a:p>
            <a:r>
              <a:rPr lang="el-GR" dirty="0" smtClean="0"/>
              <a:t>Αυξάνουμε το επίπεδο διέγερσης.</a:t>
            </a:r>
          </a:p>
          <a:p>
            <a:pPr marL="457200" lvl="1" indent="0">
              <a:buNone/>
            </a:pPr>
            <a:r>
              <a:rPr lang="el-GR" dirty="0" smtClean="0"/>
              <a:t>Ώστε να βρίσκεται σ ένα μεσαίο επίπεδο περίπου, όταν οι μαθητές αρχίζουν να κουράζονται και να χαλαρώνουν, κάνοντας διαλείμματα για ανάπαυση ή γυμναστική.</a:t>
            </a:r>
          </a:p>
          <a:p>
            <a:r>
              <a:rPr lang="el-GR" dirty="0" smtClean="0"/>
              <a:t>Οι αυτοματοποιημένες διαδικασίες και δραστηριότητες βοηθούν τους μαθητές να αναλώνουν λιγότερες νοητικές δυνάμεις.</a:t>
            </a:r>
          </a:p>
          <a:p>
            <a:pPr marL="457200" lvl="1" indent="0">
              <a:buNone/>
            </a:pPr>
            <a:r>
              <a:rPr lang="el-GR" dirty="0" smtClean="0"/>
              <a:t>Επιτυγχάνονται ύστερα από συστηματική, ευχάριστη και ποικιλόμορφη εξάσκηση, δηλαδή χρησιμοποιώντας συχνή αμοιβή, συστηματική ανατροφοδότηση και πλούσια σε εναλλαγές άσκηση.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034103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9/11</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Υποδείξεις για διατήρηση της Προσοχής </a:t>
            </a:r>
          </a:p>
          <a:p>
            <a:r>
              <a:rPr lang="el-GR" b="1" dirty="0" smtClean="0"/>
              <a:t>Δηλώνουμε</a:t>
            </a:r>
            <a:r>
              <a:rPr lang="el-GR" dirty="0" smtClean="0"/>
              <a:t> πάντα στους εκπαιδευόμενους το Σκοπό του μαθήματος / εισήγησης και παρουσιάζουμε τη χρησιμότητα και τη σπουδαιότητα του.</a:t>
            </a:r>
          </a:p>
          <a:p>
            <a:r>
              <a:rPr lang="el-GR" b="1" dirty="0" smtClean="0"/>
              <a:t>Ρωτάμε</a:t>
            </a:r>
            <a:r>
              <a:rPr lang="el-GR" dirty="0" smtClean="0"/>
              <a:t> τους μαθητές γιατί νομίζουν ότι οι η γνώση του συγκεκριμένου μαθήματος θα είναι σημαντική για αυτούς.</a:t>
            </a:r>
          </a:p>
          <a:p>
            <a:r>
              <a:rPr lang="el-GR" b="1" dirty="0" smtClean="0"/>
              <a:t>Ενεργοποιούμε την περιέργεια </a:t>
            </a:r>
            <a:r>
              <a:rPr lang="el-GR" dirty="0" smtClean="0"/>
              <a:t>των μαθητών με ερωτήσεις όπως</a:t>
            </a:r>
            <a:r>
              <a:rPr lang="en-US" dirty="0" smtClean="0"/>
              <a:t>: </a:t>
            </a:r>
            <a:r>
              <a:rPr lang="el-GR" dirty="0" smtClean="0"/>
              <a:t>«τι θα συνέβαινε εάν…»</a:t>
            </a:r>
          </a:p>
          <a:p>
            <a:r>
              <a:rPr lang="el-GR" b="1" dirty="0" smtClean="0"/>
              <a:t>Δημιουργούμε</a:t>
            </a:r>
            <a:r>
              <a:rPr lang="el-GR" dirty="0" smtClean="0"/>
              <a:t> μία κατάσταση μέσα από ένα απροσδόκητο γεγονός, καθώς και μία τεκμηρίωση ακριβώς πριν από ένα μάθημα.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3713701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10/11</a:t>
            </a:r>
            <a:endParaRPr lang="el-GR" dirty="0"/>
          </a:p>
        </p:txBody>
      </p:sp>
      <p:sp>
        <p:nvSpPr>
          <p:cNvPr id="3" name="Θέση περιεχομένου 2"/>
          <p:cNvSpPr>
            <a:spLocks noGrp="1"/>
          </p:cNvSpPr>
          <p:nvPr>
            <p:ph idx="1"/>
          </p:nvPr>
        </p:nvSpPr>
        <p:spPr/>
        <p:txBody>
          <a:bodyPr>
            <a:normAutofit/>
          </a:bodyPr>
          <a:lstStyle/>
          <a:p>
            <a:r>
              <a:rPr lang="el-GR" b="1" dirty="0" smtClean="0"/>
              <a:t>Αλλάζουμε</a:t>
            </a:r>
            <a:r>
              <a:rPr lang="el-GR" dirty="0" smtClean="0"/>
              <a:t> το φυσικό περιβάλλον της αίθουσας μεταβάλλοντας τη σειρά στον χώρο ή ,μετακινώντας τα πράγματα με διαφορετικό τρόπο σε νέες διατάξεις χρησιμοποιώντας περισσότερες αισθήσεις.</a:t>
            </a:r>
          </a:p>
          <a:p>
            <a:r>
              <a:rPr lang="el-GR" b="1" dirty="0" smtClean="0"/>
              <a:t>Προσκαλούμε</a:t>
            </a:r>
            <a:r>
              <a:rPr lang="el-GR" dirty="0" smtClean="0"/>
              <a:t> έναν ομιλητή να έρθει και να συζητήσει με τους εκπαιδευόμενους σε ένα ειδικό θέμα.</a:t>
            </a:r>
          </a:p>
          <a:p>
            <a:r>
              <a:rPr lang="el-GR" b="1" dirty="0" smtClean="0"/>
              <a:t>Δημιουργούμε</a:t>
            </a:r>
            <a:r>
              <a:rPr lang="el-GR" dirty="0" smtClean="0"/>
              <a:t> πολλαπλά αισθητηριακά κανάλια.</a:t>
            </a:r>
          </a:p>
          <a:p>
            <a:r>
              <a:rPr lang="el-GR" b="1" dirty="0" smtClean="0"/>
              <a:t>Καταγράφουμε</a:t>
            </a:r>
            <a:r>
              <a:rPr lang="el-GR" dirty="0" smtClean="0"/>
              <a:t> τις λέξεις – κλειδιά.</a:t>
            </a:r>
          </a:p>
          <a:p>
            <a:r>
              <a:rPr lang="el-GR" b="1" dirty="0" smtClean="0"/>
              <a:t>Γράφουμε</a:t>
            </a:r>
            <a:r>
              <a:rPr lang="el-GR" dirty="0" smtClean="0"/>
              <a:t> το περίγραμμα μια εργασίας (</a:t>
            </a:r>
            <a:r>
              <a:rPr lang="en-US" dirty="0" smtClean="0"/>
              <a:t>out-line)</a:t>
            </a:r>
            <a:endParaRPr lang="el-GR" dirty="0" smtClean="0"/>
          </a:p>
          <a:p>
            <a:r>
              <a:rPr lang="el-GR" b="1" dirty="0" smtClean="0"/>
              <a:t>Χρησιμοποιούμε </a:t>
            </a:r>
            <a:r>
              <a:rPr lang="el-GR" dirty="0" smtClean="0"/>
              <a:t>πολυμέσα – ψηφιακό υλικό.</a:t>
            </a:r>
          </a:p>
          <a:p>
            <a:r>
              <a:rPr lang="el-GR" b="1" dirty="0" smtClean="0"/>
              <a:t>Κάνουμε</a:t>
            </a:r>
            <a:r>
              <a:rPr lang="el-GR" dirty="0" smtClean="0"/>
              <a:t> περίληψη στο τέλος του μαθήματος.</a:t>
            </a:r>
            <a:endParaRPr lang="en-US"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927950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συμπεριφοριστικές προσεγγίσεις </a:t>
            </a:r>
          </a:p>
        </p:txBody>
      </p:sp>
      <p:sp>
        <p:nvSpPr>
          <p:cNvPr id="3" name="Θέση περιεχομένου 2"/>
          <p:cNvSpPr>
            <a:spLocks noGrp="1"/>
          </p:cNvSpPr>
          <p:nvPr>
            <p:ph idx="1"/>
          </p:nvPr>
        </p:nvSpPr>
        <p:spPr/>
        <p:txBody>
          <a:bodyPr/>
          <a:lstStyle/>
          <a:p>
            <a:r>
              <a:rPr lang="el-GR" b="1" dirty="0">
                <a:solidFill>
                  <a:srgbClr val="820000"/>
                </a:solidFill>
              </a:rPr>
              <a:t>Μαθαίνουμε δεχόμενοι ερεθίσματα από το περιβάλλον, τα οποία προκαλούν </a:t>
            </a:r>
            <a:r>
              <a:rPr lang="el-GR" b="1" dirty="0" smtClean="0">
                <a:solidFill>
                  <a:srgbClr val="820000"/>
                </a:solidFill>
              </a:rPr>
              <a:t>αντίδραση. </a:t>
            </a:r>
            <a:endParaRPr lang="el-GR" b="1" dirty="0">
              <a:solidFill>
                <a:srgbClr val="820000"/>
              </a:solidFill>
            </a:endParaRPr>
          </a:p>
          <a:p>
            <a:r>
              <a:rPr lang="el-GR" dirty="0" smtClean="0"/>
              <a:t>Δίνουν </a:t>
            </a:r>
            <a:r>
              <a:rPr lang="el-GR" dirty="0"/>
              <a:t>έμφαση στην αναμετάδοση της πληροφορίας και στην τροποποίηση της συμπεριφοράς. </a:t>
            </a:r>
          </a:p>
          <a:p>
            <a:r>
              <a:rPr lang="el-GR" dirty="0"/>
              <a:t>Το πλαίσιο αυτό προσφέρει μια πολύ «τεχνική» προσέγγιση των αντίστοιχων εκπαιδευτικών εφαρμογών: </a:t>
            </a:r>
          </a:p>
          <a:p>
            <a:r>
              <a:rPr lang="el-GR" dirty="0" smtClean="0"/>
              <a:t>Αυτό </a:t>
            </a:r>
            <a:r>
              <a:rPr lang="el-GR" dirty="0"/>
              <a:t>που προέχει είναι ο ξεκάθαρος και λειτουργικός ορισμός των παιδαγωγικών και διδακτικών στόχων που πρέπει να επιτευχθούν.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866716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Προσοχή </a:t>
            </a:r>
            <a:r>
              <a:rPr lang="el-GR" sz="3200" b="0" dirty="0" smtClean="0"/>
              <a:t>11/11</a:t>
            </a:r>
            <a:endParaRPr lang="el-GR" dirty="0"/>
          </a:p>
        </p:txBody>
      </p:sp>
      <p:sp>
        <p:nvSpPr>
          <p:cNvPr id="3" name="Θέση περιεχομένου 2"/>
          <p:cNvSpPr>
            <a:spLocks noGrp="1"/>
          </p:cNvSpPr>
          <p:nvPr>
            <p:ph idx="1"/>
          </p:nvPr>
        </p:nvSpPr>
        <p:spPr/>
        <p:txBody>
          <a:bodyPr/>
          <a:lstStyle/>
          <a:p>
            <a:r>
              <a:rPr lang="el-GR" b="1" dirty="0"/>
              <a:t>Χρησιμοποιούμε</a:t>
            </a:r>
            <a:r>
              <a:rPr lang="el-GR" dirty="0"/>
              <a:t> κινήσεις, χειρονομίες και διαφορετική ένταση της φωνής, περπατάμε γύρω στην αίθουσα, δείχνουμε, μιλάμε απαλά και μετά με μεγαλύτερη ένταση.</a:t>
            </a:r>
          </a:p>
          <a:p>
            <a:r>
              <a:rPr lang="el-GR" b="1" dirty="0"/>
              <a:t>Ενεργοποιούμε</a:t>
            </a:r>
            <a:r>
              <a:rPr lang="el-GR" dirty="0"/>
              <a:t> τεχνικές της ενεργητικής ακρόασης, της ανατροφοδότησης </a:t>
            </a:r>
            <a:r>
              <a:rPr lang="en-US" dirty="0"/>
              <a:t>(feedback) </a:t>
            </a:r>
            <a:r>
              <a:rPr lang="el-GR" dirty="0"/>
              <a:t>και της επιβεβαιωτικής συμπεριφοράς.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4564817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Λήθη και σχολική μάθηση</a:t>
            </a:r>
            <a:endParaRPr lang="el-GR" dirty="0"/>
          </a:p>
        </p:txBody>
      </p:sp>
      <p:sp>
        <p:nvSpPr>
          <p:cNvPr id="3" name="Θέση περιεχομένου 2"/>
          <p:cNvSpPr>
            <a:spLocks noGrp="1"/>
          </p:cNvSpPr>
          <p:nvPr>
            <p:ph idx="1"/>
          </p:nvPr>
        </p:nvSpPr>
        <p:spPr>
          <a:xfrm>
            <a:off x="3227512" y="1484784"/>
            <a:ext cx="4402832" cy="1656184"/>
          </a:xfrm>
        </p:spPr>
        <p:txBody>
          <a:bodyPr/>
          <a:lstStyle/>
          <a:p>
            <a:pPr marL="0" indent="0" algn="ctr">
              <a:buNone/>
            </a:pPr>
            <a:r>
              <a:rPr lang="el-GR" dirty="0" smtClean="0"/>
              <a:t>Όταν το </a:t>
            </a:r>
            <a:r>
              <a:rPr lang="el-GR" b="1" dirty="0" smtClean="0"/>
              <a:t>νέο αντικείμενο </a:t>
            </a:r>
            <a:r>
              <a:rPr lang="el-GR" dirty="0" smtClean="0"/>
              <a:t>μάθησης περιέχει πολλά και </a:t>
            </a:r>
            <a:r>
              <a:rPr lang="el-GR" b="1" dirty="0" smtClean="0"/>
              <a:t>άγνωστα στοιχεία,</a:t>
            </a:r>
            <a:r>
              <a:rPr lang="el-GR" dirty="0" smtClean="0"/>
              <a:t> ο βαθμός λήθης είναι </a:t>
            </a:r>
            <a:r>
              <a:rPr lang="el-GR" b="1" dirty="0" smtClean="0"/>
              <a:t>μεγάλος.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
        <p:nvSpPr>
          <p:cNvPr id="5" name="Βέλος προς τα επάνω 4"/>
          <p:cNvSpPr/>
          <p:nvPr/>
        </p:nvSpPr>
        <p:spPr>
          <a:xfrm>
            <a:off x="1403648" y="1484784"/>
            <a:ext cx="2016224" cy="1368152"/>
          </a:xfrm>
          <a:prstGeom prst="upArrow">
            <a:avLst/>
          </a:prstGeom>
          <a:solidFill>
            <a:srgbClr val="115319"/>
          </a:solidFill>
          <a:ln>
            <a:solidFill>
              <a:srgbClr val="1153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p:cNvSpPr txBox="1">
            <a:spLocks/>
          </p:cNvSpPr>
          <p:nvPr/>
        </p:nvSpPr>
        <p:spPr>
          <a:xfrm>
            <a:off x="3347864" y="3597521"/>
            <a:ext cx="4402832" cy="165618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dirty="0" smtClean="0"/>
              <a:t>Ο βαθμός λήθης είναι </a:t>
            </a:r>
            <a:r>
              <a:rPr lang="el-GR" b="1" dirty="0" smtClean="0"/>
              <a:t>μικρότερος,</a:t>
            </a:r>
            <a:r>
              <a:rPr lang="el-GR" dirty="0" smtClean="0"/>
              <a:t> όταν οι μαθητές έχουν επιτύχει </a:t>
            </a:r>
            <a:r>
              <a:rPr lang="el-GR" b="1" dirty="0" smtClean="0"/>
              <a:t>υψηλά επίπεδα μάθησης.</a:t>
            </a:r>
            <a:endParaRPr lang="el-GR" b="1" dirty="0"/>
          </a:p>
        </p:txBody>
      </p:sp>
      <p:sp>
        <p:nvSpPr>
          <p:cNvPr id="7" name="Βέλος προς τα κάτω 6"/>
          <p:cNvSpPr/>
          <p:nvPr/>
        </p:nvSpPr>
        <p:spPr>
          <a:xfrm>
            <a:off x="1457730" y="3645024"/>
            <a:ext cx="1890134" cy="1441384"/>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467544" y="5248354"/>
            <a:ext cx="8352928" cy="1107996"/>
          </a:xfrm>
          <a:prstGeom prst="rect">
            <a:avLst/>
          </a:prstGeom>
          <a:noFill/>
        </p:spPr>
        <p:txBody>
          <a:bodyPr wrap="square" rtlCol="0">
            <a:spAutoFit/>
          </a:bodyPr>
          <a:lstStyle/>
          <a:p>
            <a:r>
              <a:rPr lang="el-GR" sz="2200" dirty="0" smtClean="0">
                <a:latin typeface="+mn-lt"/>
              </a:rPr>
              <a:t>Συχνές επαναλήψεις, δοκιμασίες αξιολόγησης, ανατροφοδότηση, υψηλοί στόχοι, κατοχή γνώσης, ενεργητική συμμετοχή και συνεργασία στη μαθησιακή διαδικασία </a:t>
            </a:r>
            <a:r>
              <a:rPr lang="el-GR" sz="2200" dirty="0" smtClean="0">
                <a:latin typeface="Calibri" panose="020F0502020204030204" pitchFamily="34" charset="0"/>
              </a:rPr>
              <a:t>→ </a:t>
            </a:r>
            <a:r>
              <a:rPr lang="el-GR" sz="2200" b="1" dirty="0" smtClean="0">
                <a:latin typeface="Calibri" panose="020F0502020204030204" pitchFamily="34" charset="0"/>
              </a:rPr>
              <a:t>Αντιστάσεις κατά της λήθης.</a:t>
            </a:r>
            <a:endParaRPr lang="el-GR" sz="2200" b="1" dirty="0">
              <a:latin typeface="+mn-lt"/>
            </a:endParaRPr>
          </a:p>
        </p:txBody>
      </p:sp>
    </p:spTree>
    <p:extLst>
      <p:ext uri="{BB962C8B-B14F-4D97-AF65-F5344CB8AC3E}">
        <p14:creationId xmlns:p14="http://schemas.microsoft.com/office/powerpoint/2010/main" val="5514901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Σκέψη</a:t>
            </a:r>
            <a:endParaRPr lang="el-GR" dirty="0"/>
          </a:p>
        </p:txBody>
      </p:sp>
      <p:sp>
        <p:nvSpPr>
          <p:cNvPr id="3" name="Θέση περιεχομένου 2"/>
          <p:cNvSpPr>
            <a:spLocks noGrp="1"/>
          </p:cNvSpPr>
          <p:nvPr>
            <p:ph idx="1"/>
          </p:nvPr>
        </p:nvSpPr>
        <p:spPr/>
        <p:txBody>
          <a:bodyPr/>
          <a:lstStyle/>
          <a:p>
            <a:r>
              <a:rPr lang="el-GR" dirty="0"/>
              <a:t>Είναι μια γνωστικού τύπου διεργασία με την  οποία διαμορφώνεται μια νοητική αναπαράσταση διαμέσου της μεταφοράς πληροφοριών και της πολύπλοκης αλληλεπίδρασης των νοητικών χαρακτηριστικών της κρίσης, της αφαίρεσης, της λογικής, της φαντασίας και της λύσης προβλημάτων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451709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Κριτική σκέψη</a:t>
            </a:r>
          </a:p>
        </p:txBody>
      </p:sp>
      <p:sp>
        <p:nvSpPr>
          <p:cNvPr id="3" name="Θέση περιεχομένου 2"/>
          <p:cNvSpPr>
            <a:spLocks noGrp="1"/>
          </p:cNvSpPr>
          <p:nvPr>
            <p:ph idx="1"/>
          </p:nvPr>
        </p:nvSpPr>
        <p:spPr/>
        <p:txBody>
          <a:bodyPr/>
          <a:lstStyle/>
          <a:p>
            <a:r>
              <a:rPr lang="el-GR" dirty="0"/>
              <a:t>Η διανοητική ικανότητα του ανθρώπου, η λειτουργία της οποίας του επιτρέπει να κρίνει κάθε πληροφορία που του προσφέρεται ως προς την αλήθεια, τη γνησιότητα και την ορθότητα ή το αντίθετο.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42041363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Ιδανική </a:t>
            </a:r>
            <a:r>
              <a:rPr lang="el-GR" dirty="0" smtClean="0"/>
              <a:t>κριτική σκέψη έχει </a:t>
            </a:r>
            <a:r>
              <a:rPr lang="el-GR" dirty="0"/>
              <a:t>αυτός </a:t>
            </a:r>
            <a:r>
              <a:rPr lang="el-GR" dirty="0" smtClean="0"/>
              <a:t>που</a:t>
            </a:r>
            <a:r>
              <a:rPr lang="en-US" dirty="0" smtClean="0"/>
              <a:t>:</a:t>
            </a:r>
            <a:endParaRPr lang="el-GR" dirty="0"/>
          </a:p>
        </p:txBody>
      </p:sp>
      <p:sp>
        <p:nvSpPr>
          <p:cNvPr id="3" name="Θέση περιεχομένου 2"/>
          <p:cNvSpPr>
            <a:spLocks noGrp="1"/>
          </p:cNvSpPr>
          <p:nvPr>
            <p:ph idx="1"/>
          </p:nvPr>
        </p:nvSpPr>
        <p:spPr/>
        <p:txBody>
          <a:bodyPr/>
          <a:lstStyle/>
          <a:p>
            <a:r>
              <a:rPr lang="el-GR" dirty="0"/>
              <a:t>Είναι καλά </a:t>
            </a:r>
            <a:r>
              <a:rPr lang="el-GR" dirty="0" smtClean="0"/>
              <a:t>πληροφορημένος</a:t>
            </a:r>
            <a:r>
              <a:rPr lang="en-US" dirty="0" smtClean="0"/>
              <a:t>,</a:t>
            </a:r>
            <a:endParaRPr lang="el-GR" dirty="0"/>
          </a:p>
          <a:p>
            <a:r>
              <a:rPr lang="el-GR" dirty="0"/>
              <a:t>Βασίζεται στην </a:t>
            </a:r>
            <a:r>
              <a:rPr lang="el-GR" dirty="0" smtClean="0"/>
              <a:t>αιτιολόγηση</a:t>
            </a:r>
            <a:r>
              <a:rPr lang="en-US" dirty="0" smtClean="0"/>
              <a:t>,</a:t>
            </a:r>
            <a:endParaRPr lang="el-GR" dirty="0"/>
          </a:p>
          <a:p>
            <a:r>
              <a:rPr lang="el-GR" dirty="0"/>
              <a:t>Έχει ευρύτητα </a:t>
            </a:r>
            <a:r>
              <a:rPr lang="el-GR" dirty="0" smtClean="0"/>
              <a:t>σκέψης</a:t>
            </a:r>
            <a:r>
              <a:rPr lang="en-US" dirty="0" smtClean="0"/>
              <a:t>,</a:t>
            </a:r>
            <a:endParaRPr lang="el-GR" dirty="0"/>
          </a:p>
          <a:p>
            <a:r>
              <a:rPr lang="el-GR" dirty="0"/>
              <a:t>Είναι ευέλικτος, δίκαιος, έντιμος, </a:t>
            </a:r>
            <a:r>
              <a:rPr lang="el-GR" dirty="0" smtClean="0"/>
              <a:t>λογικός</a:t>
            </a:r>
            <a:r>
              <a:rPr lang="en-US" dirty="0" smtClean="0"/>
              <a:t>,</a:t>
            </a:r>
            <a:endParaRPr lang="el-GR" dirty="0"/>
          </a:p>
          <a:p>
            <a:r>
              <a:rPr lang="el-GR" dirty="0"/>
              <a:t>Είναι προσεκτικός στις κρίσεις </a:t>
            </a:r>
            <a:r>
              <a:rPr lang="el-GR" dirty="0" smtClean="0"/>
              <a:t>του</a:t>
            </a:r>
            <a:r>
              <a:rPr lang="en-US" dirty="0" smtClean="0"/>
              <a:t>,</a:t>
            </a:r>
            <a:endParaRPr lang="el-GR" dirty="0"/>
          </a:p>
          <a:p>
            <a:r>
              <a:rPr lang="el-GR" dirty="0"/>
              <a:t>Συστηματικός στη διερεύνηση </a:t>
            </a:r>
            <a:r>
              <a:rPr lang="el-GR" dirty="0" err="1"/>
              <a:t>πολύποκων</a:t>
            </a:r>
            <a:r>
              <a:rPr lang="el-GR" dirty="0"/>
              <a:t> </a:t>
            </a:r>
            <a:r>
              <a:rPr lang="el-GR" dirty="0" smtClean="0"/>
              <a:t>θεμάτων</a:t>
            </a:r>
            <a:r>
              <a:rPr lang="en-US" dirty="0" smtClean="0"/>
              <a:t>,</a:t>
            </a:r>
            <a:endParaRPr lang="el-GR" dirty="0"/>
          </a:p>
          <a:p>
            <a:r>
              <a:rPr lang="el-GR" dirty="0"/>
              <a:t>Ακούραστος στην αναζήτηση </a:t>
            </a:r>
            <a:r>
              <a:rPr lang="el-GR" dirty="0" smtClean="0"/>
              <a:t>πληροφοριών</a:t>
            </a:r>
            <a:r>
              <a:rPr lang="en-US" dirty="0" smtClean="0"/>
              <a:t>.</a:t>
            </a:r>
          </a:p>
          <a:p>
            <a:pPr marL="0" indent="0" algn="r">
              <a:buNone/>
            </a:pPr>
            <a:r>
              <a:rPr lang="el-GR" dirty="0" smtClean="0"/>
              <a:t> </a:t>
            </a:r>
            <a:r>
              <a:rPr lang="en-US" sz="2000" dirty="0"/>
              <a:t>(</a:t>
            </a:r>
            <a:r>
              <a:rPr lang="en-US" sz="2000" dirty="0" err="1"/>
              <a:t>Facione</a:t>
            </a:r>
            <a:r>
              <a:rPr lang="en-US" sz="2000" dirty="0"/>
              <a:t> 1990)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40242591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Δεξιότητες</a:t>
            </a:r>
            <a:endParaRPr lang="el-GR" dirty="0"/>
          </a:p>
        </p:txBody>
      </p:sp>
      <p:sp>
        <p:nvSpPr>
          <p:cNvPr id="3" name="Θέση περιεχομένου 2"/>
          <p:cNvSpPr>
            <a:spLocks noGrp="1"/>
          </p:cNvSpPr>
          <p:nvPr>
            <p:ph idx="1"/>
          </p:nvPr>
        </p:nvSpPr>
        <p:spPr/>
        <p:txBody>
          <a:bodyPr/>
          <a:lstStyle/>
          <a:p>
            <a:r>
              <a:rPr lang="el-GR" dirty="0" smtClean="0"/>
              <a:t>Ανάλυση</a:t>
            </a:r>
            <a:r>
              <a:rPr lang="en-US" dirty="0" smtClean="0"/>
              <a:t>,</a:t>
            </a:r>
            <a:endParaRPr lang="el-GR" dirty="0" smtClean="0"/>
          </a:p>
          <a:p>
            <a:r>
              <a:rPr lang="el-GR" dirty="0" smtClean="0"/>
              <a:t>Αξιολόγηση</a:t>
            </a:r>
            <a:r>
              <a:rPr lang="en-US" dirty="0" smtClean="0"/>
              <a:t>,</a:t>
            </a:r>
            <a:endParaRPr lang="el-GR" dirty="0" smtClean="0"/>
          </a:p>
          <a:p>
            <a:r>
              <a:rPr lang="el-GR" dirty="0" smtClean="0"/>
              <a:t>Επαγωγή</a:t>
            </a:r>
            <a:r>
              <a:rPr lang="en-US" dirty="0" smtClean="0"/>
              <a:t>,</a:t>
            </a:r>
            <a:endParaRPr lang="el-GR" dirty="0" smtClean="0"/>
          </a:p>
          <a:p>
            <a:r>
              <a:rPr lang="el-GR" dirty="0" smtClean="0"/>
              <a:t>Διερμηνεία</a:t>
            </a:r>
            <a:r>
              <a:rPr lang="en-US" dirty="0" smtClean="0"/>
              <a:t>,</a:t>
            </a:r>
            <a:endParaRPr lang="el-GR" dirty="0" smtClean="0"/>
          </a:p>
          <a:p>
            <a:r>
              <a:rPr lang="el-GR" dirty="0" smtClean="0"/>
              <a:t>Επεξήγηση</a:t>
            </a:r>
            <a:r>
              <a:rPr lang="en-US" dirty="0" smtClean="0"/>
              <a:t>,</a:t>
            </a:r>
            <a:endParaRPr lang="el-GR" dirty="0" smtClean="0"/>
          </a:p>
          <a:p>
            <a:r>
              <a:rPr lang="el-GR" dirty="0" smtClean="0"/>
              <a:t>Αυτοέλεγχος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37070743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Προαγωγή κριτικής σκέψης </a:t>
            </a:r>
            <a:endParaRPr lang="el-GR" dirty="0"/>
          </a:p>
        </p:txBody>
      </p:sp>
      <p:sp>
        <p:nvSpPr>
          <p:cNvPr id="3" name="Θέση περιεχομένου 2"/>
          <p:cNvSpPr>
            <a:spLocks noGrp="1"/>
          </p:cNvSpPr>
          <p:nvPr>
            <p:ph idx="1"/>
          </p:nvPr>
        </p:nvSpPr>
        <p:spPr>
          <a:xfrm>
            <a:off x="457200" y="1196752"/>
            <a:ext cx="8229600" cy="2160240"/>
          </a:xfrm>
        </p:spPr>
        <p:txBody>
          <a:bodyPr/>
          <a:lstStyle/>
          <a:p>
            <a:pPr marL="457200" indent="-457200">
              <a:buFont typeface="+mj-lt"/>
              <a:buAutoNum type="arabicPeriod"/>
            </a:pPr>
            <a:r>
              <a:rPr lang="el-GR" dirty="0"/>
              <a:t>Εννοιολογικοί </a:t>
            </a:r>
            <a:r>
              <a:rPr lang="el-GR" dirty="0" smtClean="0"/>
              <a:t>χάρτες</a:t>
            </a:r>
            <a:r>
              <a:rPr lang="en-US" dirty="0" smtClean="0"/>
              <a:t>,</a:t>
            </a:r>
            <a:r>
              <a:rPr lang="el-GR" dirty="0" smtClean="0"/>
              <a:t> </a:t>
            </a:r>
            <a:endParaRPr lang="el-GR" dirty="0"/>
          </a:p>
          <a:p>
            <a:pPr marL="457200" indent="-457200">
              <a:buFont typeface="+mj-lt"/>
              <a:buAutoNum type="arabicPeriod"/>
            </a:pPr>
            <a:r>
              <a:rPr lang="el-GR" dirty="0"/>
              <a:t>Εργασίες για το σχεδιασμό </a:t>
            </a:r>
            <a:r>
              <a:rPr lang="el-GR" dirty="0" smtClean="0"/>
              <a:t>φροντίδας</a:t>
            </a:r>
            <a:r>
              <a:rPr lang="en-US" dirty="0" smtClean="0"/>
              <a:t>,</a:t>
            </a:r>
            <a:endParaRPr lang="el-GR" dirty="0"/>
          </a:p>
          <a:p>
            <a:pPr marL="457200" indent="-457200">
              <a:buFont typeface="+mj-lt"/>
              <a:buAutoNum type="arabicPeriod"/>
            </a:pPr>
            <a:r>
              <a:rPr lang="el-GR" dirty="0"/>
              <a:t>Διασύνδεση </a:t>
            </a:r>
            <a:r>
              <a:rPr lang="el-GR" dirty="0" smtClean="0"/>
              <a:t>εννοιών</a:t>
            </a:r>
            <a:r>
              <a:rPr lang="en-US" dirty="0" smtClean="0"/>
              <a:t>,</a:t>
            </a:r>
            <a:endParaRPr lang="el-GR" dirty="0"/>
          </a:p>
          <a:p>
            <a:pPr marL="457200" indent="-457200">
              <a:buFont typeface="+mj-lt"/>
              <a:buAutoNum type="arabicPeriod"/>
            </a:pPr>
            <a:r>
              <a:rPr lang="el-GR" dirty="0"/>
              <a:t>Αξιολόγηση </a:t>
            </a:r>
            <a:r>
              <a:rPr lang="el-GR" dirty="0" smtClean="0"/>
              <a:t>εννοιών</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grpSp>
        <p:nvGrpSpPr>
          <p:cNvPr id="39" name="Ομάδα 38"/>
          <p:cNvGrpSpPr/>
          <p:nvPr/>
        </p:nvGrpSpPr>
        <p:grpSpPr>
          <a:xfrm>
            <a:off x="1059181" y="3302326"/>
            <a:ext cx="6972831" cy="3322623"/>
            <a:chOff x="1059181" y="3302326"/>
            <a:chExt cx="6972831" cy="3322623"/>
          </a:xfrm>
        </p:grpSpPr>
        <p:sp>
          <p:nvSpPr>
            <p:cNvPr id="5" name="Έλλειψη 4"/>
            <p:cNvSpPr/>
            <p:nvPr/>
          </p:nvSpPr>
          <p:spPr>
            <a:xfrm>
              <a:off x="2987824" y="3302326"/>
              <a:ext cx="2448272" cy="129614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Εννοιολογικός χάρτης</a:t>
              </a:r>
              <a:endParaRPr lang="el-GR" sz="2000" dirty="0">
                <a:solidFill>
                  <a:schemeClr val="tx1"/>
                </a:solidFill>
              </a:endParaRPr>
            </a:p>
          </p:txBody>
        </p:sp>
        <p:cxnSp>
          <p:nvCxnSpPr>
            <p:cNvPr id="7" name="Ευθύγραμμο βέλος σύνδεσης 6"/>
            <p:cNvCxnSpPr>
              <a:stCxn id="5" idx="3"/>
              <a:endCxn id="10" idx="0"/>
            </p:cNvCxnSpPr>
            <p:nvPr/>
          </p:nvCxnSpPr>
          <p:spPr>
            <a:xfrm flipH="1">
              <a:off x="1978962" y="4408654"/>
              <a:ext cx="1367403" cy="8925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54551" y="4604347"/>
              <a:ext cx="2016224" cy="400110"/>
            </a:xfrm>
            <a:prstGeom prst="rect">
              <a:avLst/>
            </a:prstGeom>
            <a:solidFill>
              <a:schemeClr val="bg1"/>
            </a:solidFill>
          </p:spPr>
          <p:txBody>
            <a:bodyPr wrap="square" rtlCol="0">
              <a:spAutoFit/>
            </a:bodyPr>
            <a:lstStyle/>
            <a:p>
              <a:r>
                <a:rPr lang="el-GR" sz="2000" dirty="0" smtClean="0">
                  <a:latin typeface="+mn-lt"/>
                </a:rPr>
                <a:t>Αποτελείται από</a:t>
              </a:r>
              <a:endParaRPr lang="el-GR" sz="2000" dirty="0">
                <a:latin typeface="+mn-lt"/>
              </a:endParaRPr>
            </a:p>
          </p:txBody>
        </p:sp>
        <p:sp>
          <p:nvSpPr>
            <p:cNvPr id="10" name="Έλλειψη 9"/>
            <p:cNvSpPr/>
            <p:nvPr/>
          </p:nvSpPr>
          <p:spPr>
            <a:xfrm>
              <a:off x="1059181" y="5301208"/>
              <a:ext cx="1839562" cy="6480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συνδέσεις</a:t>
              </a:r>
              <a:endParaRPr lang="el-GR" sz="2000" dirty="0">
                <a:solidFill>
                  <a:schemeClr val="tx1"/>
                </a:solidFill>
              </a:endParaRPr>
            </a:p>
          </p:txBody>
        </p:sp>
        <p:cxnSp>
          <p:nvCxnSpPr>
            <p:cNvPr id="13" name="Ευθύγραμμο βέλος σύνδεσης 12"/>
            <p:cNvCxnSpPr>
              <a:stCxn id="10" idx="4"/>
              <a:endCxn id="16" idx="1"/>
            </p:cNvCxnSpPr>
            <p:nvPr/>
          </p:nvCxnSpPr>
          <p:spPr>
            <a:xfrm>
              <a:off x="1978962" y="5949280"/>
              <a:ext cx="819555" cy="32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98517" y="5917063"/>
              <a:ext cx="2393337" cy="707886"/>
            </a:xfrm>
            <a:prstGeom prst="rect">
              <a:avLst/>
            </a:prstGeom>
            <a:solidFill>
              <a:schemeClr val="bg1"/>
            </a:solidFill>
          </p:spPr>
          <p:txBody>
            <a:bodyPr wrap="square" rtlCol="0">
              <a:spAutoFit/>
            </a:bodyPr>
            <a:lstStyle/>
            <a:p>
              <a:r>
                <a:rPr lang="el-GR" sz="2000" dirty="0" smtClean="0">
                  <a:latin typeface="+mn-lt"/>
                </a:rPr>
                <a:t>Που καθορίζουν τη σχέση ανάμεσα στις</a:t>
              </a:r>
              <a:endParaRPr lang="el-GR" sz="2000" dirty="0">
                <a:latin typeface="+mn-lt"/>
              </a:endParaRPr>
            </a:p>
          </p:txBody>
        </p:sp>
        <p:cxnSp>
          <p:nvCxnSpPr>
            <p:cNvPr id="18" name="Ευθύγραμμο βέλος σύνδεσης 17"/>
            <p:cNvCxnSpPr>
              <a:stCxn id="16" idx="3"/>
              <a:endCxn id="21" idx="2"/>
            </p:cNvCxnSpPr>
            <p:nvPr/>
          </p:nvCxnSpPr>
          <p:spPr>
            <a:xfrm>
              <a:off x="5191854" y="6271006"/>
              <a:ext cx="6316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Έλλειψη 20"/>
            <p:cNvSpPr/>
            <p:nvPr/>
          </p:nvSpPr>
          <p:spPr>
            <a:xfrm>
              <a:off x="5823477" y="5946970"/>
              <a:ext cx="1839562" cy="648072"/>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έννοιες</a:t>
              </a:r>
              <a:endParaRPr lang="el-GR" sz="2000" dirty="0">
                <a:solidFill>
                  <a:schemeClr val="tx1"/>
                </a:solidFill>
              </a:endParaRPr>
            </a:p>
          </p:txBody>
        </p:sp>
        <p:cxnSp>
          <p:nvCxnSpPr>
            <p:cNvPr id="23" name="Ευθύγραμμο βέλος σύνδεσης 22"/>
            <p:cNvCxnSpPr>
              <a:stCxn id="5" idx="6"/>
              <a:endCxn id="27" idx="0"/>
            </p:cNvCxnSpPr>
            <p:nvPr/>
          </p:nvCxnSpPr>
          <p:spPr>
            <a:xfrm>
              <a:off x="5436096" y="3950398"/>
              <a:ext cx="1938079" cy="838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01079" y="4115390"/>
              <a:ext cx="1008112" cy="400110"/>
            </a:xfrm>
            <a:prstGeom prst="rect">
              <a:avLst/>
            </a:prstGeom>
            <a:solidFill>
              <a:schemeClr val="bg1"/>
            </a:solidFill>
          </p:spPr>
          <p:txBody>
            <a:bodyPr wrap="square" rtlCol="0">
              <a:spAutoFit/>
            </a:bodyPr>
            <a:lstStyle/>
            <a:p>
              <a:r>
                <a:rPr lang="el-GR" sz="2000" dirty="0" smtClean="0">
                  <a:latin typeface="+mn-lt"/>
                </a:rPr>
                <a:t>δείχνει</a:t>
              </a:r>
              <a:endParaRPr lang="el-GR" sz="2000" dirty="0">
                <a:latin typeface="+mn-lt"/>
              </a:endParaRPr>
            </a:p>
          </p:txBody>
        </p:sp>
        <p:sp>
          <p:nvSpPr>
            <p:cNvPr id="27" name="Έλλειψη 26"/>
            <p:cNvSpPr/>
            <p:nvPr/>
          </p:nvSpPr>
          <p:spPr>
            <a:xfrm>
              <a:off x="6716337" y="4788462"/>
              <a:ext cx="1315675" cy="5373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σχέσης</a:t>
              </a:r>
              <a:endParaRPr lang="el-GR" sz="2000" dirty="0">
                <a:solidFill>
                  <a:schemeClr val="tx1"/>
                </a:solidFill>
              </a:endParaRPr>
            </a:p>
          </p:txBody>
        </p:sp>
        <p:cxnSp>
          <p:nvCxnSpPr>
            <p:cNvPr id="30" name="Ευθύγραμμο βέλος σύνδεσης 29"/>
            <p:cNvCxnSpPr>
              <a:stCxn id="27" idx="4"/>
              <a:endCxn id="21" idx="0"/>
            </p:cNvCxnSpPr>
            <p:nvPr/>
          </p:nvCxnSpPr>
          <p:spPr>
            <a:xfrm flipH="1">
              <a:off x="6743258" y="5325789"/>
              <a:ext cx="630917" cy="621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290878" y="5409643"/>
              <a:ext cx="1737835" cy="400110"/>
            </a:xfrm>
            <a:prstGeom prst="rect">
              <a:avLst/>
            </a:prstGeom>
            <a:solidFill>
              <a:schemeClr val="bg1"/>
            </a:solidFill>
          </p:spPr>
          <p:txBody>
            <a:bodyPr wrap="square" rtlCol="0">
              <a:spAutoFit/>
            </a:bodyPr>
            <a:lstStyle/>
            <a:p>
              <a:r>
                <a:rPr lang="el-GR" sz="2000" dirty="0" smtClean="0">
                  <a:latin typeface="+mn-lt"/>
                </a:rPr>
                <a:t>Που συνδέουν</a:t>
              </a:r>
              <a:endParaRPr lang="el-GR" sz="2000" dirty="0">
                <a:latin typeface="+mn-lt"/>
              </a:endParaRPr>
            </a:p>
          </p:txBody>
        </p:sp>
        <p:cxnSp>
          <p:nvCxnSpPr>
            <p:cNvPr id="35" name="Ευθύγραμμο βέλος σύνδεσης 34"/>
            <p:cNvCxnSpPr>
              <a:stCxn id="5" idx="4"/>
            </p:cNvCxnSpPr>
            <p:nvPr/>
          </p:nvCxnSpPr>
          <p:spPr>
            <a:xfrm>
              <a:off x="4211960" y="4598470"/>
              <a:ext cx="1989439" cy="1318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75880" y="4919627"/>
              <a:ext cx="2016224" cy="400110"/>
            </a:xfrm>
            <a:prstGeom prst="rect">
              <a:avLst/>
            </a:prstGeom>
            <a:solidFill>
              <a:schemeClr val="bg1"/>
            </a:solidFill>
          </p:spPr>
          <p:txBody>
            <a:bodyPr wrap="square" rtlCol="0">
              <a:spAutoFit/>
            </a:bodyPr>
            <a:lstStyle/>
            <a:p>
              <a:r>
                <a:rPr lang="el-GR" sz="2000" dirty="0" smtClean="0">
                  <a:latin typeface="+mn-lt"/>
                </a:rPr>
                <a:t>Αποτελείται από</a:t>
              </a:r>
              <a:endParaRPr lang="el-GR" sz="2000" dirty="0">
                <a:latin typeface="+mn-lt"/>
              </a:endParaRPr>
            </a:p>
          </p:txBody>
        </p:sp>
      </p:grpSp>
    </p:spTree>
    <p:extLst>
      <p:ext uri="{BB962C8B-B14F-4D97-AF65-F5344CB8AC3E}">
        <p14:creationId xmlns:p14="http://schemas.microsoft.com/office/powerpoint/2010/main" val="4162062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Γνωστικές </a:t>
            </a:r>
            <a:r>
              <a:rPr lang="el-GR" smtClean="0"/>
              <a:t>θεωρίες </a:t>
            </a:r>
            <a:r>
              <a:rPr lang="el-GR" sz="3200" b="0" smtClean="0"/>
              <a:t>1/2</a:t>
            </a:r>
            <a:endParaRPr lang="el-GR" sz="3200" b="0" dirty="0"/>
          </a:p>
        </p:txBody>
      </p:sp>
      <p:sp>
        <p:nvSpPr>
          <p:cNvPr id="3" name="Θέση περιεχομένου 2"/>
          <p:cNvSpPr>
            <a:spLocks noGrp="1"/>
          </p:cNvSpPr>
          <p:nvPr>
            <p:ph idx="1"/>
          </p:nvPr>
        </p:nvSpPr>
        <p:spPr/>
        <p:txBody>
          <a:bodyPr/>
          <a:lstStyle/>
          <a:p>
            <a:pPr marL="0" indent="0" algn="ctr">
              <a:buNone/>
            </a:pPr>
            <a:r>
              <a:rPr lang="en-US" b="1" dirty="0" err="1" smtClean="0"/>
              <a:t>Ausubel</a:t>
            </a:r>
            <a:endParaRPr lang="en-US" b="1" dirty="0" smtClean="0"/>
          </a:p>
          <a:p>
            <a:pPr marL="0" indent="0">
              <a:buNone/>
            </a:pPr>
            <a:r>
              <a:rPr lang="el-GR" dirty="0"/>
              <a:t>Ενδιαφέρεται για τον τρόπο με τον οποίο </a:t>
            </a:r>
          </a:p>
          <a:p>
            <a:r>
              <a:rPr lang="el-GR" b="1" dirty="0" smtClean="0">
                <a:solidFill>
                  <a:srgbClr val="820000"/>
                </a:solidFill>
              </a:rPr>
              <a:t>Παρουσιάζεται</a:t>
            </a:r>
            <a:r>
              <a:rPr lang="el-GR" dirty="0" smtClean="0"/>
              <a:t> </a:t>
            </a:r>
            <a:r>
              <a:rPr lang="el-GR" dirty="0"/>
              <a:t>το προς μάθηση </a:t>
            </a:r>
            <a:r>
              <a:rPr lang="el-GR" dirty="0" smtClean="0"/>
              <a:t>υλικό, </a:t>
            </a:r>
            <a:endParaRPr lang="el-GR" dirty="0"/>
          </a:p>
          <a:p>
            <a:r>
              <a:rPr lang="el-GR" dirty="0"/>
              <a:t>και </a:t>
            </a:r>
            <a:r>
              <a:rPr lang="el-GR" b="1" dirty="0" smtClean="0">
                <a:solidFill>
                  <a:srgbClr val="820000"/>
                </a:solidFill>
              </a:rPr>
              <a:t>προσκτάται.</a:t>
            </a:r>
            <a:endParaRPr lang="el-GR"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33953065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Θεωρίες για την μάθηση </a:t>
            </a:r>
            <a:r>
              <a:rPr lang="el-GR" sz="3200" b="0" dirty="0" smtClean="0"/>
              <a:t>1/2</a:t>
            </a:r>
            <a:endParaRPr lang="en-US" sz="3200" b="0" dirty="0"/>
          </a:p>
        </p:txBody>
      </p:sp>
      <p:sp>
        <p:nvSpPr>
          <p:cNvPr id="3" name="Θέση περιεχομένου 2"/>
          <p:cNvSpPr>
            <a:spLocks noGrp="1"/>
          </p:cNvSpPr>
          <p:nvPr>
            <p:ph idx="1"/>
          </p:nvPr>
        </p:nvSpPr>
        <p:spPr>
          <a:xfrm>
            <a:off x="755576" y="1196752"/>
            <a:ext cx="8229600" cy="1800200"/>
          </a:xfrm>
        </p:spPr>
        <p:txBody>
          <a:bodyPr/>
          <a:lstStyle/>
          <a:p>
            <a:pPr marL="0" indent="0" algn="ctr">
              <a:buNone/>
            </a:pPr>
            <a:r>
              <a:rPr lang="el-GR" b="1" dirty="0">
                <a:solidFill>
                  <a:srgbClr val="004A82"/>
                </a:solidFill>
              </a:rPr>
              <a:t>Θεωρία του </a:t>
            </a:r>
            <a:r>
              <a:rPr lang="en-US" b="1" dirty="0" err="1" smtClean="0">
                <a:solidFill>
                  <a:srgbClr val="004A82"/>
                </a:solidFill>
              </a:rPr>
              <a:t>Ausubel</a:t>
            </a:r>
            <a:endParaRPr lang="el-GR" b="1" dirty="0" smtClean="0">
              <a:solidFill>
                <a:srgbClr val="004A82"/>
              </a:solidFill>
            </a:endParaRPr>
          </a:p>
          <a:p>
            <a:pPr marL="0" indent="0">
              <a:buNone/>
            </a:pPr>
            <a:r>
              <a:rPr lang="el-GR" b="1" dirty="0"/>
              <a:t>Αρχές οργάνωσης της διαδικασίας διδασκαλίας μάθησης </a:t>
            </a:r>
          </a:p>
          <a:p>
            <a:pPr marL="457200" lvl="1" indent="0">
              <a:buNone/>
            </a:pPr>
            <a:r>
              <a:rPr lang="el-GR" dirty="0"/>
              <a:t>Χρήση προκαταβολικών οργανωτών (χρήση εισαγωγικών κειμένων, </a:t>
            </a:r>
            <a:r>
              <a:rPr lang="el-GR" dirty="0" err="1"/>
              <a:t>σλάιτ</a:t>
            </a:r>
            <a:r>
              <a:rPr lang="el-GR" dirty="0"/>
              <a:t> ταινιών </a:t>
            </a:r>
            <a:r>
              <a:rPr lang="el-GR" dirty="0" err="1"/>
              <a:t>κλπ</a:t>
            </a:r>
            <a:r>
              <a:rPr lang="el-GR" dirty="0"/>
              <a:t>)</a:t>
            </a:r>
          </a:p>
          <a:p>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
        <p:nvSpPr>
          <p:cNvPr id="5" name="Ορθογώνιο 4"/>
          <p:cNvSpPr/>
          <p:nvPr/>
        </p:nvSpPr>
        <p:spPr>
          <a:xfrm>
            <a:off x="1691680" y="3848332"/>
            <a:ext cx="6552728" cy="1569660"/>
          </a:xfrm>
          <a:prstGeom prst="rect">
            <a:avLst/>
          </a:prstGeom>
        </p:spPr>
        <p:txBody>
          <a:bodyPr wrap="square">
            <a:spAutoFit/>
          </a:bodyPr>
          <a:lstStyle/>
          <a:p>
            <a:r>
              <a:rPr lang="el-GR" sz="2400" dirty="0">
                <a:latin typeface="+mn-lt"/>
              </a:rPr>
              <a:t>Βοηθούν τον μαθητή να διαμορφώσει ένα </a:t>
            </a:r>
            <a:r>
              <a:rPr lang="el-GR" sz="2400" b="1" dirty="0">
                <a:latin typeface="+mn-lt"/>
              </a:rPr>
              <a:t>γενικό πλαίσιο</a:t>
            </a:r>
            <a:r>
              <a:rPr lang="el-GR" sz="2400" dirty="0">
                <a:latin typeface="+mn-lt"/>
              </a:rPr>
              <a:t> σχετικό με τη διδασκαλία που θα ακολουθήσει και να </a:t>
            </a:r>
            <a:r>
              <a:rPr lang="el-GR" sz="2400" b="1" dirty="0">
                <a:latin typeface="+mn-lt"/>
              </a:rPr>
              <a:t>εξοικειωθεί</a:t>
            </a:r>
            <a:r>
              <a:rPr lang="el-GR" sz="2400" dirty="0">
                <a:latin typeface="+mn-lt"/>
              </a:rPr>
              <a:t> με τις γενικές έννοιες του μαθήματος.</a:t>
            </a:r>
          </a:p>
        </p:txBody>
      </p:sp>
      <p:sp>
        <p:nvSpPr>
          <p:cNvPr id="6" name="Καμπύλο δεξιό βέλος 5"/>
          <p:cNvSpPr/>
          <p:nvPr/>
        </p:nvSpPr>
        <p:spPr>
          <a:xfrm>
            <a:off x="251520" y="2276872"/>
            <a:ext cx="936104" cy="2448272"/>
          </a:xfrm>
          <a:prstGeom prst="curvedRight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12869852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Θεωρίες για την μάθηση </a:t>
            </a:r>
            <a:r>
              <a:rPr lang="el-GR" sz="3200" b="0" dirty="0" smtClean="0"/>
              <a:t>2/2</a:t>
            </a:r>
            <a:endParaRPr lang="el-GR" dirty="0"/>
          </a:p>
        </p:txBody>
      </p:sp>
      <p:sp>
        <p:nvSpPr>
          <p:cNvPr id="3" name="Θέση περιεχομένου 2"/>
          <p:cNvSpPr>
            <a:spLocks noGrp="1"/>
          </p:cNvSpPr>
          <p:nvPr>
            <p:ph idx="1"/>
          </p:nvPr>
        </p:nvSpPr>
        <p:spPr/>
        <p:txBody>
          <a:bodyPr/>
          <a:lstStyle/>
          <a:p>
            <a:pPr marL="0" indent="0">
              <a:buNone/>
            </a:pPr>
            <a:r>
              <a:rPr lang="el-GR" dirty="0"/>
              <a:t>Ο </a:t>
            </a:r>
            <a:r>
              <a:rPr lang="el-GR" dirty="0" err="1"/>
              <a:t>Ausubel</a:t>
            </a:r>
            <a:r>
              <a:rPr lang="el-GR" dirty="0"/>
              <a:t> (1968) επισημαίνει ότι : «ο πιο σπουδαίος παράγοντας που επηρεάζει τη μάθηση είναι αυτός πού ο μαθητής γνωρίζει ήδη. Εξακρίβωσέ το και δίδαξέ τον, σύμφωνα με 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846608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Θεωρητικοί του Συμπεριφορισμού</a:t>
            </a:r>
          </a:p>
        </p:txBody>
      </p:sp>
      <p:sp>
        <p:nvSpPr>
          <p:cNvPr id="3" name="Θέση περιεχομένου 2"/>
          <p:cNvSpPr>
            <a:spLocks noGrp="1"/>
          </p:cNvSpPr>
          <p:nvPr>
            <p:ph idx="1"/>
          </p:nvPr>
        </p:nvSpPr>
        <p:spPr>
          <a:xfrm>
            <a:off x="785146" y="3427449"/>
            <a:ext cx="1292521" cy="504056"/>
          </a:xfrm>
        </p:spPr>
        <p:txBody>
          <a:bodyPr/>
          <a:lstStyle/>
          <a:p>
            <a:pPr marL="0" indent="0">
              <a:buNone/>
            </a:pPr>
            <a:r>
              <a:rPr lang="en-US" sz="2200" b="1" dirty="0">
                <a:solidFill>
                  <a:srgbClr val="004A82"/>
                </a:solidFill>
              </a:rPr>
              <a:t>I. Pavlov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5" name="Εικόνα 4"/>
          <p:cNvPicPr>
            <a:picLocks noChangeAspect="1"/>
          </p:cNvPicPr>
          <p:nvPr/>
        </p:nvPicPr>
        <p:blipFill>
          <a:blip r:embed="rId2"/>
          <a:stretch>
            <a:fillRect/>
          </a:stretch>
        </p:blipFill>
        <p:spPr>
          <a:xfrm>
            <a:off x="857156" y="1094496"/>
            <a:ext cx="1148505" cy="1617478"/>
          </a:xfrm>
          <a:prstGeom prst="rect">
            <a:avLst/>
          </a:prstGeom>
        </p:spPr>
      </p:pic>
      <p:sp>
        <p:nvSpPr>
          <p:cNvPr id="6" name="Rectangle 6"/>
          <p:cNvSpPr/>
          <p:nvPr/>
        </p:nvSpPr>
        <p:spPr>
          <a:xfrm>
            <a:off x="-10564" y="2751329"/>
            <a:ext cx="2883943"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3"/>
              </a:rPr>
              <a:t>Ivan Pavlov NLM3</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4"/>
              </a:rPr>
              <a:t>Materialscientist</a:t>
            </a:r>
            <a:r>
              <a:rPr lang="el-GR" sz="1200" dirty="0" smtClean="0">
                <a:solidFill>
                  <a:schemeClr val="tx1">
                    <a:lumMod val="65000"/>
                    <a:lumOff val="35000"/>
                  </a:schemeClr>
                </a:solidFill>
                <a:latin typeface="+mn-lt"/>
                <a:hlinkClick r:id="rId4"/>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2098" y="1094496"/>
            <a:ext cx="1150720" cy="1617478"/>
          </a:xfrm>
          <a:prstGeom prst="rect">
            <a:avLst/>
          </a:prstGeom>
        </p:spPr>
      </p:pic>
      <p:sp>
        <p:nvSpPr>
          <p:cNvPr id="8" name="Rectangle 6"/>
          <p:cNvSpPr/>
          <p:nvPr/>
        </p:nvSpPr>
        <p:spPr>
          <a:xfrm>
            <a:off x="3055486" y="2781118"/>
            <a:ext cx="2883943" cy="646331"/>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6"/>
              </a:rPr>
              <a:t>John Broadus Watson at Johns Hopkins c. 1908-1921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7"/>
              </a:rPr>
              <a:t>Churn and change</a:t>
            </a:r>
            <a:r>
              <a:rPr lang="el-GR" sz="1200" dirty="0" smtClean="0">
                <a:solidFill>
                  <a:schemeClr val="tx1">
                    <a:lumMod val="65000"/>
                    <a:lumOff val="35000"/>
                  </a:schemeClr>
                </a:solidFill>
                <a:latin typeface="+mn-lt"/>
                <a:hlinkClick r:id="rId7"/>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
        <p:nvSpPr>
          <p:cNvPr id="9" name="Θέση περιεχομένου 2"/>
          <p:cNvSpPr txBox="1">
            <a:spLocks/>
          </p:cNvSpPr>
          <p:nvPr/>
        </p:nvSpPr>
        <p:spPr>
          <a:xfrm>
            <a:off x="3796333" y="3485956"/>
            <a:ext cx="1572021" cy="504056"/>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solidFill>
                  <a:srgbClr val="004A82"/>
                </a:solidFill>
              </a:rPr>
              <a:t>J.B. </a:t>
            </a:r>
            <a:r>
              <a:rPr lang="en-US" b="1" dirty="0" smtClean="0">
                <a:solidFill>
                  <a:srgbClr val="004A82"/>
                </a:solidFill>
              </a:rPr>
              <a:t>Watson</a:t>
            </a:r>
            <a:endParaRPr lang="en-US" b="1" dirty="0">
              <a:solidFill>
                <a:srgbClr val="004A82"/>
              </a:solidFill>
            </a:endParaRPr>
          </a:p>
        </p:txBody>
      </p:sp>
      <p:pic>
        <p:nvPicPr>
          <p:cNvPr id="10" name="Θέση περιεχομένου 4"/>
          <p:cNvPicPr>
            <a:picLocks noGrp="1"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1093521"/>
            <a:ext cx="1222744" cy="1618225"/>
          </a:xfrm>
          <a:prstGeom prst="rect">
            <a:avLst/>
          </a:prstGeom>
          <a:noFill/>
          <a:ln>
            <a:noFill/>
          </a:ln>
        </p:spPr>
      </p:pic>
      <p:sp>
        <p:nvSpPr>
          <p:cNvPr id="11" name="Rectangle 6"/>
          <p:cNvSpPr/>
          <p:nvPr/>
        </p:nvSpPr>
        <p:spPr>
          <a:xfrm>
            <a:off x="6404997" y="2751329"/>
            <a:ext cx="2706386"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9"/>
              </a:rPr>
              <a:t>PSM V80 D211 Edward Lee Thorndike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10"/>
              </a:rPr>
              <a:t>Ineuw</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
        <p:nvSpPr>
          <p:cNvPr id="12" name="Θέση περιεχομένου 2"/>
          <p:cNvSpPr txBox="1">
            <a:spLocks/>
          </p:cNvSpPr>
          <p:nvPr/>
        </p:nvSpPr>
        <p:spPr>
          <a:xfrm>
            <a:off x="7052544" y="3544464"/>
            <a:ext cx="1860053" cy="38704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solidFill>
                  <a:srgbClr val="004A82"/>
                </a:solidFill>
              </a:rPr>
              <a:t>E.L. Thorndike</a:t>
            </a:r>
          </a:p>
        </p:txBody>
      </p:sp>
      <p:pic>
        <p:nvPicPr>
          <p:cNvPr id="13" name="Εικόνα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156" y="4293096"/>
            <a:ext cx="1274224" cy="1397912"/>
          </a:xfrm>
          <a:prstGeom prst="rect">
            <a:avLst/>
          </a:prstGeom>
        </p:spPr>
      </p:pic>
      <p:sp>
        <p:nvSpPr>
          <p:cNvPr id="14" name="Rectangle 6"/>
          <p:cNvSpPr/>
          <p:nvPr/>
        </p:nvSpPr>
        <p:spPr>
          <a:xfrm>
            <a:off x="137195" y="5694778"/>
            <a:ext cx="293094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12"/>
              </a:rPr>
              <a:t>B.F. Skinner at Harvard circa 1950</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13"/>
              </a:rPr>
              <a:t>Esquilo</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14"/>
              </a:rPr>
              <a:t>CC BY 3.0</a:t>
            </a:r>
            <a:endParaRPr lang="en-US" sz="1200" dirty="0">
              <a:solidFill>
                <a:schemeClr val="tx1">
                  <a:lumMod val="65000"/>
                  <a:lumOff val="35000"/>
                </a:schemeClr>
              </a:solidFill>
              <a:latin typeface="+mn-lt"/>
            </a:endParaRPr>
          </a:p>
        </p:txBody>
      </p:sp>
      <p:sp>
        <p:nvSpPr>
          <p:cNvPr id="15" name="Θέση περιεχομένου 2"/>
          <p:cNvSpPr txBox="1">
            <a:spLocks/>
          </p:cNvSpPr>
          <p:nvPr/>
        </p:nvSpPr>
        <p:spPr>
          <a:xfrm>
            <a:off x="642902" y="6161261"/>
            <a:ext cx="1919527"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solidFill>
                  <a:srgbClr val="004A82"/>
                </a:solidFill>
              </a:rPr>
              <a:t>B. F. Skinner</a:t>
            </a:r>
          </a:p>
        </p:txBody>
      </p:sp>
      <p:pic>
        <p:nvPicPr>
          <p:cNvPr id="16" name="Εικόνα 15"/>
          <p:cNvPicPr>
            <a:picLocks noChangeAspect="1"/>
          </p:cNvPicPr>
          <p:nvPr/>
        </p:nvPicPr>
        <p:blipFill rotWithShape="1">
          <a:blip r:embed="rId15">
            <a:extLst>
              <a:ext uri="{28A0092B-C50C-407E-A947-70E740481C1C}">
                <a14:useLocalDpi xmlns:a14="http://schemas.microsoft.com/office/drawing/2010/main" val="0"/>
              </a:ext>
            </a:extLst>
          </a:blip>
          <a:srcRect l="58148" t="53484"/>
          <a:stretch/>
        </p:blipFill>
        <p:spPr>
          <a:xfrm>
            <a:off x="5332178" y="4570435"/>
            <a:ext cx="2033054" cy="1329183"/>
          </a:xfrm>
          <a:prstGeom prst="rect">
            <a:avLst/>
          </a:prstGeom>
        </p:spPr>
      </p:pic>
      <p:sp>
        <p:nvSpPr>
          <p:cNvPr id="17" name="Rectangle 6"/>
          <p:cNvSpPr/>
          <p:nvPr/>
        </p:nvSpPr>
        <p:spPr>
          <a:xfrm>
            <a:off x="5042873" y="5925610"/>
            <a:ext cx="2930942" cy="461665"/>
          </a:xfrm>
          <a:prstGeom prst="rect">
            <a:avLst/>
          </a:prstGeom>
        </p:spPr>
        <p:txBody>
          <a:bodyPr wrap="square">
            <a:spAutoFit/>
          </a:bodyPr>
          <a:ls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smtClean="0">
                <a:solidFill>
                  <a:schemeClr val="tx1">
                    <a:lumMod val="65000"/>
                    <a:lumOff val="35000"/>
                  </a:schemeClr>
                </a:solidFill>
                <a:latin typeface="+mn-lt"/>
              </a:rPr>
              <a:t>“</a:t>
            </a:r>
            <a:r>
              <a:rPr lang="en-US" sz="1200" dirty="0">
                <a:latin typeface="+mn-lt"/>
                <a:hlinkClick r:id="rId16"/>
              </a:rPr>
              <a:t>Pavlov's dog conditioning</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17"/>
              </a:rPr>
              <a:t>Maxxl2</a:t>
            </a:r>
            <a:r>
              <a:rPr lang="el-GR" sz="1200" dirty="0" smtClean="0">
                <a:solidFill>
                  <a:schemeClr val="tx1">
                    <a:lumMod val="65000"/>
                    <a:lumOff val="35000"/>
                  </a:schemeClr>
                </a:solidFill>
                <a:latin typeface="+mn-lt"/>
              </a:rPr>
              <a:t> διαθέσιμο με άδεια </a:t>
            </a:r>
            <a:r>
              <a:rPr lang="en-US" sz="1200" dirty="0">
                <a:solidFill>
                  <a:schemeClr val="tx1">
                    <a:lumMod val="65000"/>
                    <a:lumOff val="35000"/>
                  </a:schemeClr>
                </a:solidFill>
                <a:latin typeface="+mn-lt"/>
                <a:hlinkClick r:id="rId18"/>
              </a:rPr>
              <a:t>CC BY-SA 4.0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4769536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Γνωστικές θεωρίες </a:t>
            </a:r>
            <a:r>
              <a:rPr lang="el-GR" sz="3200" b="0" dirty="0" smtClean="0"/>
              <a:t>2/2</a:t>
            </a:r>
            <a:endParaRPr lang="el-GR" sz="3200" b="0" dirty="0"/>
          </a:p>
        </p:txBody>
      </p:sp>
      <p:sp>
        <p:nvSpPr>
          <p:cNvPr id="3" name="Θέση περιεχομένου 2"/>
          <p:cNvSpPr>
            <a:spLocks noGrp="1"/>
          </p:cNvSpPr>
          <p:nvPr>
            <p:ph idx="1"/>
          </p:nvPr>
        </p:nvSpPr>
        <p:spPr>
          <a:xfrm>
            <a:off x="457200" y="1196752"/>
            <a:ext cx="8229600" cy="720080"/>
          </a:xfrm>
        </p:spPr>
        <p:txBody>
          <a:bodyPr/>
          <a:lstStyle/>
          <a:p>
            <a:pPr marL="0" indent="0" algn="ctr">
              <a:buNone/>
            </a:pPr>
            <a:r>
              <a:rPr lang="el-GR" b="1" dirty="0" smtClean="0">
                <a:solidFill>
                  <a:srgbClr val="004A82"/>
                </a:solidFill>
              </a:rPr>
              <a:t>Θεωρία της αφομοίωσης (</a:t>
            </a:r>
            <a:r>
              <a:rPr lang="en-US" b="1" dirty="0" err="1" smtClean="0">
                <a:solidFill>
                  <a:srgbClr val="004A82"/>
                </a:solidFill>
              </a:rPr>
              <a:t>Ausubel</a:t>
            </a:r>
            <a:r>
              <a:rPr lang="en-US" b="1" dirty="0" smtClean="0">
                <a:solidFill>
                  <a:srgbClr val="004A82"/>
                </a:solidFill>
              </a:rPr>
              <a:t>)</a:t>
            </a:r>
            <a:endParaRPr lang="en-US" b="1" dirty="0">
              <a:solidFill>
                <a:srgbClr val="004A82"/>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grpSp>
        <p:nvGrpSpPr>
          <p:cNvPr id="14" name="Ομάδα 13"/>
          <p:cNvGrpSpPr/>
          <p:nvPr/>
        </p:nvGrpSpPr>
        <p:grpSpPr>
          <a:xfrm>
            <a:off x="1120277" y="2303100"/>
            <a:ext cx="7564664" cy="3122133"/>
            <a:chOff x="1229271" y="2321930"/>
            <a:chExt cx="7564664" cy="3122133"/>
          </a:xfrm>
        </p:grpSpPr>
        <p:grpSp>
          <p:nvGrpSpPr>
            <p:cNvPr id="9" name="Ομάδα 8"/>
            <p:cNvGrpSpPr/>
            <p:nvPr/>
          </p:nvGrpSpPr>
          <p:grpSpPr>
            <a:xfrm>
              <a:off x="3390020" y="2780928"/>
              <a:ext cx="2384648" cy="2232248"/>
              <a:chOff x="3235660" y="2636912"/>
              <a:chExt cx="2384648" cy="2232248"/>
            </a:xfrm>
          </p:grpSpPr>
          <p:cxnSp>
            <p:nvCxnSpPr>
              <p:cNvPr id="6" name="Ευθεία γραμμή σύνδεσης 5"/>
              <p:cNvCxnSpPr/>
              <p:nvPr/>
            </p:nvCxnSpPr>
            <p:spPr>
              <a:xfrm>
                <a:off x="4427984" y="2636912"/>
                <a:ext cx="0" cy="22322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Ευθεία γραμμή σύνδεσης 6"/>
              <p:cNvCxnSpPr/>
              <p:nvPr/>
            </p:nvCxnSpPr>
            <p:spPr>
              <a:xfrm flipH="1" flipV="1">
                <a:off x="3235660" y="3645024"/>
                <a:ext cx="2384648" cy="8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3279262" y="2321930"/>
              <a:ext cx="2606163" cy="430887"/>
            </a:xfrm>
            <a:prstGeom prst="rect">
              <a:avLst/>
            </a:prstGeom>
          </p:spPr>
          <p:txBody>
            <a:bodyPr wrap="none">
              <a:spAutoFit/>
            </a:bodyPr>
            <a:lstStyle/>
            <a:p>
              <a:r>
                <a:rPr lang="el-GR" sz="2200" dirty="0" smtClean="0">
                  <a:latin typeface="+mn-lt"/>
                </a:rPr>
                <a:t>Μάθηση με σημασία</a:t>
              </a:r>
              <a:endParaRPr lang="el-GR" sz="2200" dirty="0">
                <a:latin typeface="+mn-lt"/>
              </a:endParaRPr>
            </a:p>
          </p:txBody>
        </p:sp>
        <p:sp>
          <p:nvSpPr>
            <p:cNvPr id="11" name="Ορθογώνιο 10"/>
            <p:cNvSpPr/>
            <p:nvPr/>
          </p:nvSpPr>
          <p:spPr>
            <a:xfrm>
              <a:off x="3065177" y="5013176"/>
              <a:ext cx="3013646" cy="430887"/>
            </a:xfrm>
            <a:prstGeom prst="rect">
              <a:avLst/>
            </a:prstGeom>
          </p:spPr>
          <p:txBody>
            <a:bodyPr wrap="none">
              <a:spAutoFit/>
            </a:bodyPr>
            <a:lstStyle/>
            <a:p>
              <a:r>
                <a:rPr lang="el-GR" sz="2200" dirty="0" smtClean="0">
                  <a:latin typeface="+mn-lt"/>
                </a:rPr>
                <a:t>Μάθηση με αποστήθιση</a:t>
              </a:r>
              <a:endParaRPr lang="el-GR" sz="2200" dirty="0">
                <a:latin typeface="+mn-lt"/>
              </a:endParaRPr>
            </a:p>
          </p:txBody>
        </p:sp>
        <p:sp>
          <p:nvSpPr>
            <p:cNvPr id="12" name="Ορθογώνιο 11"/>
            <p:cNvSpPr/>
            <p:nvPr/>
          </p:nvSpPr>
          <p:spPr>
            <a:xfrm>
              <a:off x="5831777" y="3573596"/>
              <a:ext cx="2962158" cy="430887"/>
            </a:xfrm>
            <a:prstGeom prst="rect">
              <a:avLst/>
            </a:prstGeom>
          </p:spPr>
          <p:txBody>
            <a:bodyPr wrap="none">
              <a:spAutoFit/>
            </a:bodyPr>
            <a:lstStyle/>
            <a:p>
              <a:r>
                <a:rPr lang="el-GR" sz="2200" dirty="0" smtClean="0">
                  <a:latin typeface="+mn-lt"/>
                </a:rPr>
                <a:t>Μάθηση με ανακάλυψη</a:t>
              </a:r>
              <a:endParaRPr lang="el-GR" sz="2200" dirty="0">
                <a:latin typeface="+mn-lt"/>
              </a:endParaRPr>
            </a:p>
          </p:txBody>
        </p:sp>
        <p:sp>
          <p:nvSpPr>
            <p:cNvPr id="13" name="Ορθογώνιο 12"/>
            <p:cNvSpPr/>
            <p:nvPr/>
          </p:nvSpPr>
          <p:spPr>
            <a:xfrm>
              <a:off x="1229271" y="3573595"/>
              <a:ext cx="2125903" cy="430887"/>
            </a:xfrm>
            <a:prstGeom prst="rect">
              <a:avLst/>
            </a:prstGeom>
          </p:spPr>
          <p:txBody>
            <a:bodyPr wrap="none">
              <a:spAutoFit/>
            </a:bodyPr>
            <a:lstStyle/>
            <a:p>
              <a:r>
                <a:rPr lang="el-GR" sz="2200" dirty="0" smtClean="0">
                  <a:latin typeface="+mn-lt"/>
                </a:rPr>
                <a:t>Μάθηση δεκτική</a:t>
              </a:r>
              <a:endParaRPr lang="el-GR" sz="2200" dirty="0">
                <a:latin typeface="+mn-lt"/>
              </a:endParaRPr>
            </a:p>
          </p:txBody>
        </p:sp>
      </p:grpSp>
    </p:spTree>
    <p:extLst>
      <p:ext uri="{BB962C8B-B14F-4D97-AF65-F5344CB8AC3E}">
        <p14:creationId xmlns:p14="http://schemas.microsoft.com/office/powerpoint/2010/main" val="2976399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Παράγοντες που επηρεάζουν τη μάθηση (</a:t>
            </a:r>
            <a:r>
              <a:rPr lang="el-GR" dirty="0" err="1" smtClean="0"/>
              <a:t>Ausubel</a:t>
            </a:r>
            <a:r>
              <a:rPr lang="el-GR" dirty="0" smtClean="0"/>
              <a:t>)</a:t>
            </a:r>
            <a:endParaRPr lang="el-GR"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b="1" dirty="0" smtClean="0">
                <a:solidFill>
                  <a:srgbClr val="004A82"/>
                </a:solidFill>
              </a:rPr>
              <a:t>Γνωστικοί</a:t>
            </a:r>
          </a:p>
          <a:p>
            <a:pPr lvl="1"/>
            <a:r>
              <a:rPr lang="el-GR" dirty="0" smtClean="0"/>
              <a:t>Προηγούμενη γνώση,</a:t>
            </a:r>
            <a:endParaRPr lang="el-GR" dirty="0"/>
          </a:p>
          <a:p>
            <a:pPr lvl="1"/>
            <a:r>
              <a:rPr lang="el-GR" dirty="0"/>
              <a:t>Στάδια γνωστικής </a:t>
            </a:r>
            <a:r>
              <a:rPr lang="el-GR" dirty="0" smtClean="0"/>
              <a:t>ανάπτυξης,</a:t>
            </a:r>
            <a:endParaRPr lang="el-GR" dirty="0"/>
          </a:p>
          <a:p>
            <a:pPr lvl="1"/>
            <a:r>
              <a:rPr lang="el-GR" dirty="0"/>
              <a:t>Διανοητική </a:t>
            </a:r>
            <a:r>
              <a:rPr lang="el-GR" dirty="0" smtClean="0"/>
              <a:t>ικανότητα,</a:t>
            </a:r>
            <a:endParaRPr lang="el-GR" dirty="0"/>
          </a:p>
          <a:p>
            <a:pPr lvl="1"/>
            <a:r>
              <a:rPr lang="el-GR" dirty="0" err="1" smtClean="0"/>
              <a:t>Ασκηση</a:t>
            </a:r>
            <a:r>
              <a:rPr lang="el-GR" dirty="0" smtClean="0"/>
              <a:t>,</a:t>
            </a:r>
            <a:endParaRPr lang="el-GR" dirty="0"/>
          </a:p>
          <a:p>
            <a:pPr lvl="1"/>
            <a:r>
              <a:rPr lang="el-GR" dirty="0"/>
              <a:t>Οργάνωση του </a:t>
            </a:r>
            <a:r>
              <a:rPr lang="el-GR" dirty="0" smtClean="0"/>
              <a:t>υλικού.</a:t>
            </a:r>
          </a:p>
          <a:p>
            <a:pPr marL="457200" indent="-457200">
              <a:buFont typeface="+mj-lt"/>
              <a:buAutoNum type="arabicPeriod"/>
            </a:pPr>
            <a:r>
              <a:rPr lang="el-GR" b="1" dirty="0" smtClean="0">
                <a:solidFill>
                  <a:srgbClr val="004A82"/>
                </a:solidFill>
              </a:rPr>
              <a:t>Συναισθηματικοί</a:t>
            </a:r>
          </a:p>
          <a:p>
            <a:pPr lvl="1"/>
            <a:r>
              <a:rPr lang="el-GR" dirty="0" smtClean="0"/>
              <a:t>Κίνητρα </a:t>
            </a:r>
            <a:r>
              <a:rPr lang="el-GR" dirty="0"/>
              <a:t>και </a:t>
            </a:r>
            <a:r>
              <a:rPr lang="el-GR" dirty="0" smtClean="0"/>
              <a:t>στάσεις,</a:t>
            </a:r>
            <a:endParaRPr lang="el-GR" dirty="0"/>
          </a:p>
          <a:p>
            <a:pPr lvl="1"/>
            <a:r>
              <a:rPr lang="el-GR" dirty="0" smtClean="0"/>
              <a:t>Προσωπικότητα,</a:t>
            </a:r>
            <a:endParaRPr lang="el-GR" dirty="0"/>
          </a:p>
          <a:p>
            <a:pPr lvl="1"/>
            <a:r>
              <a:rPr lang="el-GR" dirty="0"/>
              <a:t>Παράγοντες που σχετίζονται με την </a:t>
            </a:r>
            <a:r>
              <a:rPr lang="el-GR" dirty="0" smtClean="0"/>
              <a:t>ομάδα,</a:t>
            </a:r>
            <a:endParaRPr lang="el-GR" dirty="0"/>
          </a:p>
          <a:p>
            <a:pPr lvl="1"/>
            <a:r>
              <a:rPr lang="el-GR" dirty="0"/>
              <a:t>Χαρακτηριστικά του </a:t>
            </a:r>
            <a:r>
              <a:rPr lang="el-GR" dirty="0" smtClean="0"/>
              <a:t>εκπαιδευτικού.</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7375880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smtClean="0"/>
              <a:t>Bruner</a:t>
            </a:r>
            <a:r>
              <a:rPr lang="el-GR" dirty="0" smtClean="0"/>
              <a:t> </a:t>
            </a:r>
            <a:r>
              <a:rPr lang="el-GR" sz="3200" b="0" dirty="0" smtClean="0"/>
              <a:t>1/3</a:t>
            </a:r>
            <a:r>
              <a:rPr lang="en-US" sz="3200" b="0" dirty="0" smtClean="0"/>
              <a:t> </a:t>
            </a:r>
            <a:endParaRPr lang="el-GR" sz="3200" b="0" dirty="0"/>
          </a:p>
        </p:txBody>
      </p:sp>
      <p:sp>
        <p:nvSpPr>
          <p:cNvPr id="3" name="Θέση περιεχομένου 2"/>
          <p:cNvSpPr>
            <a:spLocks noGrp="1"/>
          </p:cNvSpPr>
          <p:nvPr>
            <p:ph idx="1"/>
          </p:nvPr>
        </p:nvSpPr>
        <p:spPr/>
        <p:txBody>
          <a:bodyPr/>
          <a:lstStyle/>
          <a:p>
            <a:r>
              <a:rPr lang="el-GR" dirty="0"/>
              <a:t>Ένα γνωστικό αντικείμενο μπορεί να διδαχθεί σε κάθε ηλικία και άσχετα με το στάδιο ανάπτυξής του ατόμου αρκεί να χρησιμοποιηθεί μία γλώσσα που θα του είναι </a:t>
            </a:r>
            <a:r>
              <a:rPr lang="el-GR" dirty="0" smtClean="0"/>
              <a:t>κατανοητή</a:t>
            </a:r>
          </a:p>
          <a:p>
            <a:pPr marL="0" indent="0" algn="ctr">
              <a:buNone/>
            </a:pPr>
            <a:r>
              <a:rPr lang="el-GR" b="1" dirty="0">
                <a:solidFill>
                  <a:srgbClr val="004A82"/>
                </a:solidFill>
              </a:rPr>
              <a:t>Η </a:t>
            </a:r>
            <a:r>
              <a:rPr lang="el-GR" b="1" dirty="0" err="1">
                <a:solidFill>
                  <a:srgbClr val="004A82"/>
                </a:solidFill>
              </a:rPr>
              <a:t>ανακαλυπτική</a:t>
            </a:r>
            <a:r>
              <a:rPr lang="el-GR" b="1" dirty="0">
                <a:solidFill>
                  <a:srgbClr val="004A82"/>
                </a:solidFill>
              </a:rPr>
              <a:t> μάθηση (</a:t>
            </a:r>
            <a:r>
              <a:rPr lang="el-GR" b="1" dirty="0" err="1">
                <a:solidFill>
                  <a:srgbClr val="004A82"/>
                </a:solidFill>
              </a:rPr>
              <a:t>discovery</a:t>
            </a:r>
            <a:r>
              <a:rPr lang="el-GR" b="1" dirty="0">
                <a:solidFill>
                  <a:srgbClr val="004A82"/>
                </a:solidFill>
              </a:rPr>
              <a:t> </a:t>
            </a:r>
            <a:r>
              <a:rPr lang="el-GR" b="1" dirty="0" err="1">
                <a:solidFill>
                  <a:srgbClr val="004A82"/>
                </a:solidFill>
              </a:rPr>
              <a:t>learning</a:t>
            </a:r>
            <a:r>
              <a:rPr lang="el-GR" b="1" dirty="0" smtClean="0">
                <a:solidFill>
                  <a:srgbClr val="004A82"/>
                </a:solidFill>
              </a:rPr>
              <a:t>)</a:t>
            </a:r>
          </a:p>
          <a:p>
            <a:r>
              <a:rPr lang="en-US" dirty="0"/>
              <a:t>J</a:t>
            </a:r>
            <a:r>
              <a:rPr lang="el-GR" dirty="0" smtClean="0"/>
              <a:t>. </a:t>
            </a:r>
            <a:r>
              <a:rPr lang="el-GR" dirty="0" err="1"/>
              <a:t>Bruner</a:t>
            </a:r>
            <a:r>
              <a:rPr lang="el-GR" dirty="0"/>
              <a:t> (γνωστικός ψυχολόγος της μάθησης</a:t>
            </a:r>
            <a:r>
              <a:rPr lang="el-GR" dirty="0" smtClean="0"/>
              <a:t>).</a:t>
            </a:r>
            <a:endParaRPr lang="el-GR" dirty="0"/>
          </a:p>
          <a:p>
            <a:pPr lvl="1"/>
            <a:r>
              <a:rPr lang="el-GR" dirty="0"/>
              <a:t>Έμφαση στη διευκόλυνση της μάθησης μέσω της κατανόησης των δομών και των επιστημονικών αρχών ενός γνωστικού </a:t>
            </a:r>
            <a:r>
              <a:rPr lang="el-GR" dirty="0" smtClean="0"/>
              <a:t>αντικειμένου.</a:t>
            </a:r>
            <a:endParaRPr lang="el-GR" dirty="0"/>
          </a:p>
          <a:p>
            <a:pPr lvl="1"/>
            <a:r>
              <a:rPr lang="el-GR" dirty="0" err="1"/>
              <a:t>Ανακαλυπτική</a:t>
            </a:r>
            <a:r>
              <a:rPr lang="el-GR" dirty="0"/>
              <a:t> </a:t>
            </a:r>
            <a:r>
              <a:rPr lang="el-GR" dirty="0" smtClean="0"/>
              <a:t>μέθοδος.</a:t>
            </a:r>
            <a:endParaRPr lang="el-GR" dirty="0"/>
          </a:p>
          <a:p>
            <a:pPr lvl="1"/>
            <a:r>
              <a:rPr lang="el-GR" dirty="0"/>
              <a:t>Καθοδηγούμενη </a:t>
            </a:r>
            <a:r>
              <a:rPr lang="el-GR" dirty="0" smtClean="0"/>
              <a:t>ανακάλυψη.</a:t>
            </a:r>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40379060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a:t>Bruner</a:t>
            </a:r>
            <a:r>
              <a:rPr lang="el-GR" dirty="0"/>
              <a:t> </a:t>
            </a:r>
            <a:r>
              <a:rPr lang="el-GR" sz="3200" b="0" dirty="0" smtClean="0"/>
              <a:t>2/3</a:t>
            </a:r>
            <a:r>
              <a:rPr lang="en-US" sz="3200" b="0" dirty="0" smtClean="0"/>
              <a:t> </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Μάθηση με ανακάλυψη</a:t>
            </a:r>
          </a:p>
          <a:p>
            <a:pPr marL="0" indent="0">
              <a:buNone/>
            </a:pPr>
            <a:r>
              <a:rPr lang="el-GR" dirty="0"/>
              <a:t>Φάσεις μάθησης ενός γνωστικού αντικειμένου: </a:t>
            </a:r>
          </a:p>
          <a:p>
            <a:pPr marL="457200" indent="-457200">
              <a:buFont typeface="+mj-lt"/>
              <a:buAutoNum type="arabicPeriod"/>
            </a:pPr>
            <a:r>
              <a:rPr lang="el-GR" dirty="0"/>
              <a:t>Πρόσκτηση νέων πληροφοριών. Δομούνται πάνω σε κάτι που είναι ήδη γνωστό. </a:t>
            </a:r>
          </a:p>
          <a:p>
            <a:pPr marL="457200" indent="-457200">
              <a:buFont typeface="+mj-lt"/>
              <a:buAutoNum type="arabicPeriod"/>
            </a:pPr>
            <a:r>
              <a:rPr lang="el-GR" dirty="0"/>
              <a:t>Μεταφορά των πληροφοριών. Οι νέες πληροφορίες αναλύονται ώστε να χρησιμοποιηθούν σε νέες καταστάσεις. </a:t>
            </a:r>
          </a:p>
          <a:p>
            <a:pPr marL="457200" indent="-457200">
              <a:buFont typeface="+mj-lt"/>
              <a:buAutoNum type="arabicPeriod"/>
            </a:pPr>
            <a:r>
              <a:rPr lang="el-GR" dirty="0"/>
              <a:t>Αξιολόγηση όλες οι πτυχές των πληροφοριών αξιολογούνται προκειμένου να διαπιστωθεί αν είναι ορθές.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28869272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a:t>Bruner</a:t>
            </a:r>
            <a:r>
              <a:rPr lang="el-GR" dirty="0"/>
              <a:t> </a:t>
            </a:r>
            <a:r>
              <a:rPr lang="el-GR" sz="3200" b="0" dirty="0" smtClean="0"/>
              <a:t>3/3</a:t>
            </a:r>
            <a:r>
              <a:rPr lang="en-US" sz="3200" b="0" dirty="0" smtClean="0"/>
              <a:t> </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4A82"/>
                </a:solidFill>
              </a:rPr>
              <a:t>Βασικές </a:t>
            </a:r>
            <a:r>
              <a:rPr lang="el-GR" b="1" dirty="0">
                <a:solidFill>
                  <a:srgbClr val="004A82"/>
                </a:solidFill>
              </a:rPr>
              <a:t>θέσεις του </a:t>
            </a:r>
            <a:r>
              <a:rPr lang="en-US" b="1" dirty="0" smtClean="0">
                <a:solidFill>
                  <a:srgbClr val="004A82"/>
                </a:solidFill>
              </a:rPr>
              <a:t>Bruner</a:t>
            </a:r>
            <a:endParaRPr lang="el-GR" b="1" dirty="0" smtClean="0">
              <a:solidFill>
                <a:srgbClr val="004A82"/>
              </a:solidFill>
            </a:endParaRPr>
          </a:p>
          <a:p>
            <a:r>
              <a:rPr lang="el-GR" dirty="0" smtClean="0"/>
              <a:t>Όλοι </a:t>
            </a:r>
            <a:r>
              <a:rPr lang="el-GR" dirty="0"/>
              <a:t>μπορούν να μάθουν οτιδήποτε και σε οποιαδήποτε ηλικία (με κατάλληλη δομή και οργάνωση της ύλης - ανάλογη μεθόδευση της διδασκαλίας</a:t>
            </a:r>
            <a:r>
              <a:rPr lang="el-GR" dirty="0" smtClean="0"/>
              <a:t>).</a:t>
            </a:r>
            <a:endParaRPr lang="el-GR" dirty="0"/>
          </a:p>
          <a:p>
            <a:r>
              <a:rPr lang="el-GR" dirty="0" smtClean="0"/>
              <a:t>Ο </a:t>
            </a:r>
            <a:r>
              <a:rPr lang="el-GR" dirty="0"/>
              <a:t>μαθητής πρέπει να έρχεται αντιμέτωπος με </a:t>
            </a:r>
            <a:r>
              <a:rPr lang="el-GR" b="1" dirty="0"/>
              <a:t>προβληματικές </a:t>
            </a:r>
            <a:r>
              <a:rPr lang="el-GR" b="1" dirty="0" smtClean="0"/>
              <a:t>καταστάσεις.</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a:p>
        </p:txBody>
      </p:sp>
    </p:spTree>
    <p:extLst>
      <p:ext uri="{BB962C8B-B14F-4D97-AF65-F5344CB8AC3E}">
        <p14:creationId xmlns:p14="http://schemas.microsoft.com/office/powerpoint/2010/main" val="15974128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Θεωρία του </a:t>
            </a:r>
            <a:r>
              <a:rPr lang="en-US" dirty="0" smtClean="0"/>
              <a:t>Gagne</a:t>
            </a:r>
            <a:r>
              <a:rPr lang="el-GR" dirty="0" smtClean="0"/>
              <a:t> </a:t>
            </a:r>
            <a:r>
              <a:rPr lang="el-GR" sz="3200" b="0" dirty="0" smtClean="0"/>
              <a:t>1/</a:t>
            </a:r>
            <a:r>
              <a:rPr lang="en-US" sz="3200" b="0" dirty="0" smtClean="0"/>
              <a:t>4</a:t>
            </a:r>
            <a:endParaRPr lang="el-GR" sz="3200" b="0" dirty="0"/>
          </a:p>
        </p:txBody>
      </p:sp>
      <p:sp>
        <p:nvSpPr>
          <p:cNvPr id="3" name="Θέση περιεχομένου 2"/>
          <p:cNvSpPr>
            <a:spLocks noGrp="1"/>
          </p:cNvSpPr>
          <p:nvPr>
            <p:ph idx="1"/>
          </p:nvPr>
        </p:nvSpPr>
        <p:spPr>
          <a:xfrm>
            <a:off x="483733" y="1025352"/>
            <a:ext cx="8229600" cy="5572000"/>
          </a:xfrm>
        </p:spPr>
        <p:txBody>
          <a:bodyPr>
            <a:normAutofit lnSpcReduction="10000"/>
          </a:bodyPr>
          <a:lstStyle/>
          <a:p>
            <a:pPr marL="0" indent="0" algn="ctr">
              <a:buNone/>
            </a:pPr>
            <a:r>
              <a:rPr lang="el-GR" b="1" dirty="0" smtClean="0">
                <a:solidFill>
                  <a:srgbClr val="004A82"/>
                </a:solidFill>
              </a:rPr>
              <a:t>Αθροιστική μάθηση</a:t>
            </a:r>
          </a:p>
          <a:p>
            <a:pPr>
              <a:lnSpc>
                <a:spcPct val="90000"/>
              </a:lnSpc>
            </a:pPr>
            <a:r>
              <a:rPr lang="el-GR" altLang="el-GR" dirty="0"/>
              <a:t>Κάθε μάθηση οικοδομείται πάνω στο σύνολο της προηγούμενης εμπειρίας του ατόμου έτσι η μάθηση χαρακτηρίζεται ως συσσώρευση διαδοχικών στοιχείων και εμπειριών</a:t>
            </a:r>
            <a:r>
              <a:rPr lang="el-GR" altLang="el-GR" dirty="0" smtClean="0"/>
              <a:t>.</a:t>
            </a:r>
            <a:endParaRPr lang="el-GR" altLang="el-GR" dirty="0"/>
          </a:p>
          <a:p>
            <a:pPr>
              <a:lnSpc>
                <a:spcPct val="90000"/>
              </a:lnSpc>
            </a:pPr>
            <a:r>
              <a:rPr lang="el-GR" altLang="el-GR" dirty="0"/>
              <a:t>Για κάθε νέο γνωστικό αντικείμενο ή επί μέρους τμήματα υπάρχουν συγκεκριμένα προκαταρτικά στοιχεία που πρέπει να προηγούνται της εκμάθησης του. Τα στοιχεία αυτά πρέπει να ανακληθούν ώστε ο μαθητής να μάθει χωρίς δυσκολίες το νέο αντικείμενο.  </a:t>
            </a:r>
            <a:endParaRPr lang="el-GR" altLang="el-GR" dirty="0" smtClean="0"/>
          </a:p>
          <a:p>
            <a:pPr>
              <a:lnSpc>
                <a:spcPct val="90000"/>
              </a:lnSpc>
            </a:pPr>
            <a:r>
              <a:rPr lang="el-GR" altLang="el-GR" b="1" dirty="0"/>
              <a:t>Δεν υπάρχουν καλοί και κακοί μαθητές. </a:t>
            </a:r>
            <a:r>
              <a:rPr lang="el-GR" altLang="el-GR" dirty="0"/>
              <a:t>Όλοι οι μαθητές είναι σε θέση να μάθουν καλά ότι διδάσκεται εφόσον δεν έχουν νοητικό πρόβλημα. </a:t>
            </a:r>
          </a:p>
          <a:p>
            <a:pPr>
              <a:lnSpc>
                <a:spcPct val="90000"/>
              </a:lnSpc>
            </a:pPr>
            <a:r>
              <a:rPr lang="el-GR" altLang="el-GR" dirty="0"/>
              <a:t>Εκείνο που τους διαφοροποιεί είναι ο </a:t>
            </a:r>
            <a:r>
              <a:rPr lang="el-GR" altLang="el-GR" b="1" dirty="0"/>
              <a:t>ρυθμός</a:t>
            </a:r>
            <a:r>
              <a:rPr lang="el-GR" altLang="el-GR" dirty="0"/>
              <a:t> &amp; ο </a:t>
            </a:r>
            <a:r>
              <a:rPr lang="el-GR" altLang="el-GR" b="1" dirty="0"/>
              <a:t>τρόπος που μαθαίνει ο καθένας</a:t>
            </a:r>
            <a:r>
              <a:rPr lang="el-GR" altLang="el-GR" dirty="0"/>
              <a:t> και τα </a:t>
            </a:r>
            <a:r>
              <a:rPr lang="el-GR" altLang="el-GR" b="1" dirty="0"/>
              <a:t>κίνητρα</a:t>
            </a:r>
            <a:r>
              <a:rPr lang="el-GR" altLang="el-GR" dirty="0"/>
              <a:t> για την επιδίωξη μάθησης του συγκεκριμένου γνωστικού αντικειμένου. </a:t>
            </a:r>
          </a:p>
          <a:p>
            <a:pPr>
              <a:lnSpc>
                <a:spcPct val="90000"/>
              </a:lnSpc>
            </a:pPr>
            <a:endParaRPr lang="el-GR" altLang="el-GR" dirty="0" smtClean="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spTree>
    <p:extLst>
      <p:ext uri="{BB962C8B-B14F-4D97-AF65-F5344CB8AC3E}">
        <p14:creationId xmlns:p14="http://schemas.microsoft.com/office/powerpoint/2010/main" val="3519479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a:t>Gagne</a:t>
            </a:r>
            <a:r>
              <a:rPr lang="el-GR" dirty="0"/>
              <a:t> </a:t>
            </a:r>
            <a:r>
              <a:rPr lang="el-GR" sz="3200" b="0" dirty="0" smtClean="0"/>
              <a:t>2/</a:t>
            </a:r>
            <a:r>
              <a:rPr lang="en-US" sz="3200" b="0" dirty="0" smtClean="0"/>
              <a:t>4</a:t>
            </a:r>
            <a:endParaRPr lang="el-GR" dirty="0"/>
          </a:p>
        </p:txBody>
      </p:sp>
      <p:sp>
        <p:nvSpPr>
          <p:cNvPr id="3" name="Θέση περιεχομένου 2"/>
          <p:cNvSpPr>
            <a:spLocks noGrp="1"/>
          </p:cNvSpPr>
          <p:nvPr>
            <p:ph idx="1"/>
          </p:nvPr>
        </p:nvSpPr>
        <p:spPr>
          <a:xfrm>
            <a:off x="457200" y="1196752"/>
            <a:ext cx="8229600" cy="5112568"/>
          </a:xfrm>
        </p:spPr>
        <p:txBody>
          <a:bodyPr/>
          <a:lstStyle/>
          <a:p>
            <a:r>
              <a:rPr lang="el-GR" dirty="0"/>
              <a:t>Μάθηση είναι η διαδικασία που </a:t>
            </a:r>
            <a:r>
              <a:rPr lang="el-GR" dirty="0" err="1"/>
              <a:t>υποβοηθεί</a:t>
            </a:r>
            <a:r>
              <a:rPr lang="el-GR" dirty="0"/>
              <a:t> τους οργανισμός να τροποποιήσουν ή να αλλάξουν τη συμπεριφορά τους σε σύντομο χρονικό διάστημα κατά ένα μάλλον μόνιμο τρόπο ώστε η τροποποίηση ή αλλαγή να μη χρειαστεί να συμβεί ξανά σε ανάλογη περίπτωση. </a:t>
            </a:r>
            <a:endParaRPr lang="el-GR" dirty="0" smtClean="0"/>
          </a:p>
          <a:p>
            <a:r>
              <a:rPr lang="el-GR" dirty="0"/>
              <a:t>Η τροποποίηση οφείλεται σε εσωτερικές διαδικασίες που επηρεάζονται και καθορίζονται τόσο από εσωτερικές όσο και από εξωτερικές συνθήκες </a:t>
            </a:r>
            <a:r>
              <a:rPr lang="el-GR" dirty="0" smtClean="0"/>
              <a:t>μάθησης</a:t>
            </a:r>
            <a:r>
              <a:rPr lang="en-US" dirty="0" smtClean="0"/>
              <a:t>: </a:t>
            </a:r>
            <a:r>
              <a:rPr lang="el-GR" dirty="0"/>
              <a:t>νοημοσύνη, αντιληπτικοί μηχανισμοί, </a:t>
            </a:r>
            <a:r>
              <a:rPr lang="el-GR" dirty="0" err="1"/>
              <a:t>προυπάρχουσες</a:t>
            </a:r>
            <a:r>
              <a:rPr lang="el-GR" dirty="0"/>
              <a:t> γνώσεις, διδακτικό υλικό, διδακτικές εργασίες </a:t>
            </a:r>
            <a:br>
              <a:rPr lang="el-GR" dirty="0"/>
            </a:b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14595400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a:t>Gagne</a:t>
            </a:r>
            <a:r>
              <a:rPr lang="el-GR" dirty="0"/>
              <a:t> </a:t>
            </a:r>
            <a:r>
              <a:rPr lang="en-US" sz="3200" b="0" dirty="0" smtClean="0"/>
              <a:t>3</a:t>
            </a:r>
            <a:r>
              <a:rPr lang="el-GR" sz="3200" b="0" dirty="0" smtClean="0"/>
              <a:t>/</a:t>
            </a:r>
            <a:r>
              <a:rPr lang="en-US" sz="3200" b="0" dirty="0" smtClean="0"/>
              <a:t>4</a:t>
            </a:r>
            <a:endParaRPr lang="el-GR" dirty="0"/>
          </a:p>
        </p:txBody>
      </p:sp>
      <p:sp>
        <p:nvSpPr>
          <p:cNvPr id="3" name="Θέση περιεχομένου 2"/>
          <p:cNvSpPr>
            <a:spLocks noGrp="1"/>
          </p:cNvSpPr>
          <p:nvPr>
            <p:ph idx="1"/>
          </p:nvPr>
        </p:nvSpPr>
        <p:spPr/>
        <p:txBody>
          <a:bodyPr/>
          <a:lstStyle/>
          <a:p>
            <a:pPr marL="0" indent="0" algn="ctr">
              <a:buNone/>
            </a:pPr>
            <a:r>
              <a:rPr lang="el-GR" b="1" dirty="0">
                <a:solidFill>
                  <a:srgbClr val="004A82"/>
                </a:solidFill>
              </a:rPr>
              <a:t>Είδη μάθησης κατά </a:t>
            </a:r>
            <a:r>
              <a:rPr lang="en-US" b="1" dirty="0">
                <a:solidFill>
                  <a:srgbClr val="004A82"/>
                </a:solidFill>
              </a:rPr>
              <a:t>Gagne</a:t>
            </a:r>
          </a:p>
          <a:p>
            <a:pPr marL="457200" indent="-457200">
              <a:buFont typeface="+mj-lt"/>
              <a:buAutoNum type="arabicPeriod"/>
            </a:pPr>
            <a:r>
              <a:rPr lang="el-GR" dirty="0" smtClean="0"/>
              <a:t>Πληροφορίες- γνώσεις</a:t>
            </a:r>
            <a:r>
              <a:rPr lang="en-US" dirty="0"/>
              <a:t>.</a:t>
            </a:r>
            <a:endParaRPr lang="en-US" dirty="0" smtClean="0"/>
          </a:p>
          <a:p>
            <a:pPr marL="457200" indent="-457200">
              <a:buFont typeface="+mj-lt"/>
              <a:buAutoNum type="arabicPeriod"/>
            </a:pPr>
            <a:r>
              <a:rPr lang="el-GR" dirty="0"/>
              <a:t>Νοητικές </a:t>
            </a:r>
            <a:r>
              <a:rPr lang="el-GR" dirty="0" smtClean="0"/>
              <a:t>δεξιότητες</a:t>
            </a:r>
            <a:r>
              <a:rPr lang="en-US" dirty="0" smtClean="0"/>
              <a:t>.</a:t>
            </a:r>
            <a:endParaRPr lang="el-GR" dirty="0"/>
          </a:p>
          <a:p>
            <a:pPr lvl="1"/>
            <a:r>
              <a:rPr lang="el-GR" dirty="0"/>
              <a:t>Διάκριση </a:t>
            </a:r>
            <a:r>
              <a:rPr lang="el-GR" dirty="0" smtClean="0"/>
              <a:t>ερεθισμάτων</a:t>
            </a:r>
            <a:r>
              <a:rPr lang="en-US" dirty="0" smtClean="0"/>
              <a:t>.</a:t>
            </a:r>
            <a:endParaRPr lang="el-GR" dirty="0"/>
          </a:p>
          <a:p>
            <a:pPr lvl="1"/>
            <a:r>
              <a:rPr lang="el-GR" dirty="0"/>
              <a:t>Μάθηση συγκεκριμένων </a:t>
            </a:r>
            <a:r>
              <a:rPr lang="el-GR" dirty="0" smtClean="0"/>
              <a:t>εννοιών</a:t>
            </a:r>
            <a:r>
              <a:rPr lang="en-US" dirty="0" smtClean="0"/>
              <a:t>.</a:t>
            </a:r>
            <a:endParaRPr lang="el-GR" dirty="0"/>
          </a:p>
          <a:p>
            <a:pPr lvl="1"/>
            <a:r>
              <a:rPr lang="el-GR" dirty="0"/>
              <a:t>Ορισμός ή κατάταξη </a:t>
            </a:r>
            <a:r>
              <a:rPr lang="el-GR" dirty="0" smtClean="0"/>
              <a:t>εννοιών</a:t>
            </a:r>
            <a:r>
              <a:rPr lang="en-US" dirty="0" smtClean="0"/>
              <a:t>.</a:t>
            </a:r>
            <a:r>
              <a:rPr lang="el-GR" dirty="0" smtClean="0"/>
              <a:t> </a:t>
            </a:r>
            <a:endParaRPr lang="el-GR" dirty="0"/>
          </a:p>
          <a:p>
            <a:pPr lvl="1"/>
            <a:r>
              <a:rPr lang="el-GR" dirty="0"/>
              <a:t>Σχηματισμός </a:t>
            </a:r>
            <a:r>
              <a:rPr lang="el-GR" dirty="0" smtClean="0"/>
              <a:t>κανόνων</a:t>
            </a:r>
            <a:r>
              <a:rPr lang="en-US" dirty="0" smtClean="0"/>
              <a:t>.</a:t>
            </a:r>
            <a:endParaRPr lang="el-GR" dirty="0"/>
          </a:p>
          <a:p>
            <a:pPr lvl="1"/>
            <a:r>
              <a:rPr lang="el-GR" dirty="0"/>
              <a:t>Σύνθεση κανόνων ή λύση </a:t>
            </a:r>
            <a:r>
              <a:rPr lang="el-GR" dirty="0" smtClean="0"/>
              <a:t>προβλήματος</a:t>
            </a:r>
            <a:r>
              <a:rPr lang="en-US" dirty="0" smtClean="0"/>
              <a:t>.</a:t>
            </a:r>
            <a:r>
              <a:rPr lang="el-GR" dirty="0" smtClean="0"/>
              <a:t> </a:t>
            </a:r>
            <a:endParaRPr lang="el-GR" dirty="0"/>
          </a:p>
          <a:p>
            <a:pPr marL="457200" indent="-457200">
              <a:buFont typeface="+mj-lt"/>
              <a:buAutoNum type="arabicPeriod"/>
            </a:pPr>
            <a:r>
              <a:rPr lang="el-GR" dirty="0"/>
              <a:t>Γνωστική </a:t>
            </a:r>
            <a:r>
              <a:rPr lang="el-GR" dirty="0" smtClean="0"/>
              <a:t>στρατηγική</a:t>
            </a:r>
            <a:r>
              <a:rPr lang="en-US" dirty="0" smtClean="0"/>
              <a:t>.</a:t>
            </a:r>
            <a:endParaRPr lang="el-GR" dirty="0"/>
          </a:p>
          <a:p>
            <a:pPr lvl="1"/>
            <a:r>
              <a:rPr lang="el-GR" dirty="0"/>
              <a:t>Επινόηση προσωπικών τρόπων αντιμετώπισης προβληματικών καταστάσεων- δημιουργική σκέψη.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22458594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Θεωρία του </a:t>
            </a:r>
            <a:r>
              <a:rPr lang="en-US" dirty="0"/>
              <a:t>Gagne</a:t>
            </a:r>
            <a:r>
              <a:rPr lang="el-GR" dirty="0"/>
              <a:t> </a:t>
            </a:r>
            <a:r>
              <a:rPr lang="en-US" sz="3200" b="0" dirty="0" smtClean="0"/>
              <a:t>4</a:t>
            </a:r>
            <a:r>
              <a:rPr lang="el-GR" sz="3200" b="0" dirty="0" smtClean="0"/>
              <a:t>/</a:t>
            </a:r>
            <a:r>
              <a:rPr lang="en-US" sz="3200" b="0" dirty="0" smtClean="0"/>
              <a:t>4</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4"/>
            </a:pPr>
            <a:r>
              <a:rPr lang="el-GR" dirty="0" smtClean="0"/>
              <a:t>Στάση</a:t>
            </a:r>
            <a:r>
              <a:rPr lang="en-US" dirty="0"/>
              <a:t>.</a:t>
            </a:r>
            <a:endParaRPr lang="el-GR" dirty="0"/>
          </a:p>
          <a:p>
            <a:pPr lvl="1"/>
            <a:r>
              <a:rPr lang="el-GR" dirty="0"/>
              <a:t>Με σηματοδότηση δηλαδή σύνδεση συμπεριφοράς με αρνητικά ή θετικά </a:t>
            </a:r>
            <a:r>
              <a:rPr lang="el-GR" dirty="0" smtClean="0"/>
              <a:t>ερεθίσματα</a:t>
            </a:r>
            <a:r>
              <a:rPr lang="en-US" dirty="0" smtClean="0"/>
              <a:t>.</a:t>
            </a:r>
            <a:endParaRPr lang="el-GR" dirty="0"/>
          </a:p>
          <a:p>
            <a:pPr lvl="1"/>
            <a:r>
              <a:rPr lang="el-GR" dirty="0"/>
              <a:t>Μέσω ερεθισμού – </a:t>
            </a:r>
            <a:r>
              <a:rPr lang="el-GR" dirty="0" smtClean="0"/>
              <a:t>αντίδρασης</a:t>
            </a:r>
            <a:r>
              <a:rPr lang="en-US" dirty="0" smtClean="0"/>
              <a:t>.</a:t>
            </a:r>
            <a:endParaRPr lang="el-GR" dirty="0"/>
          </a:p>
          <a:p>
            <a:pPr lvl="1"/>
            <a:r>
              <a:rPr lang="el-GR" dirty="0"/>
              <a:t>Με μίμηση </a:t>
            </a:r>
            <a:r>
              <a:rPr lang="el-GR" dirty="0" smtClean="0"/>
              <a:t>προτύπου</a:t>
            </a:r>
            <a:r>
              <a:rPr lang="en-US" dirty="0" smtClean="0"/>
              <a:t>.</a:t>
            </a:r>
          </a:p>
          <a:p>
            <a:pPr marL="457200" indent="-457200">
              <a:buFont typeface="+mj-lt"/>
              <a:buAutoNum type="arabicPeriod" startAt="4"/>
            </a:pPr>
            <a:r>
              <a:rPr lang="el-GR" dirty="0"/>
              <a:t>Κινητικές </a:t>
            </a:r>
            <a:r>
              <a:rPr lang="el-GR" dirty="0" smtClean="0"/>
              <a:t>δεξιότητες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2983730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Ανθρωποκεντρικές θεωρίες και θεωρίες μάθησης του ενήλικα</a:t>
            </a:r>
            <a:r>
              <a:rPr lang="en-US" dirty="0" smtClean="0"/>
              <a:t> </a:t>
            </a:r>
            <a:r>
              <a:rPr lang="en-US" sz="3600" b="0" dirty="0" smtClean="0"/>
              <a:t>1/2</a:t>
            </a:r>
            <a:endParaRPr lang="el-GR" sz="3600" b="0" dirty="0"/>
          </a:p>
        </p:txBody>
      </p:sp>
      <p:sp>
        <p:nvSpPr>
          <p:cNvPr id="3" name="Θέση περιεχομένου 2"/>
          <p:cNvSpPr>
            <a:spLocks noGrp="1"/>
          </p:cNvSpPr>
          <p:nvPr>
            <p:ph idx="1"/>
          </p:nvPr>
        </p:nvSpPr>
        <p:spPr/>
        <p:txBody>
          <a:bodyPr/>
          <a:lstStyle/>
          <a:p>
            <a:r>
              <a:rPr lang="el-GR" dirty="0"/>
              <a:t>Δίνουν έμφαση στις συναισθηματικές  απόψεις του ανθρώπου που τις θεωρεί ότι είναι εξίσου σημαντικές με τις γνωστικές και τις </a:t>
            </a:r>
            <a:r>
              <a:rPr lang="el-GR" dirty="0" smtClean="0"/>
              <a:t>ψυχοκινητικές</a:t>
            </a:r>
            <a:r>
              <a:rPr lang="en-US" dirty="0" smtClean="0"/>
              <a:t>.</a:t>
            </a:r>
            <a:endParaRPr lang="el-GR" dirty="0"/>
          </a:p>
          <a:p>
            <a:r>
              <a:rPr lang="el-GR" dirty="0"/>
              <a:t>Οι διαπροσωπικές σχέσεις που αναπτύσσονται ανάμεσα στον εκπαιδευτικό και τον σπουδαστή επηρεάζουν το κλίμα στην </a:t>
            </a:r>
            <a:r>
              <a:rPr lang="el-GR" dirty="0" smtClean="0"/>
              <a:t>αίθουσα</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412882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Γενικοί </a:t>
            </a:r>
            <a:r>
              <a:rPr lang="el-GR" dirty="0"/>
              <a:t>νόμοι της ανθρώπινης συμπεριφοράς κατά τους </a:t>
            </a:r>
            <a:r>
              <a:rPr lang="el-GR" dirty="0" err="1" smtClean="0"/>
              <a:t>συμπεριφοριστές</a:t>
            </a:r>
            <a:endParaRPr lang="el-GR" dirty="0"/>
          </a:p>
        </p:txBody>
      </p:sp>
      <p:sp>
        <p:nvSpPr>
          <p:cNvPr id="3" name="Θέση περιεχομένου 2"/>
          <p:cNvSpPr>
            <a:spLocks noGrp="1"/>
          </p:cNvSpPr>
          <p:nvPr>
            <p:ph idx="1"/>
          </p:nvPr>
        </p:nvSpPr>
        <p:spPr>
          <a:xfrm>
            <a:off x="457200" y="1484784"/>
            <a:ext cx="8229600" cy="2304256"/>
          </a:xfrm>
        </p:spPr>
        <p:txBody>
          <a:bodyPr/>
          <a:lstStyle/>
          <a:p>
            <a:r>
              <a:rPr lang="el-GR" dirty="0"/>
              <a:t>Συσχετισμός των φυσικών ερεθισμάτων που δέχεται το άτομο με τα χαρακτηριστικά της συμπεριφοράς που εκδηλώνει.</a:t>
            </a:r>
          </a:p>
          <a:p>
            <a:r>
              <a:rPr lang="el-GR" dirty="0" smtClean="0"/>
              <a:t>Το </a:t>
            </a:r>
            <a:r>
              <a:rPr lang="el-GR" dirty="0"/>
              <a:t>μοντέλο ερέθισμα – αντίδραση S-R   (</a:t>
            </a:r>
            <a:r>
              <a:rPr lang="el-GR" dirty="0" err="1"/>
              <a:t>Stimuli</a:t>
            </a:r>
            <a:r>
              <a:rPr lang="el-GR" dirty="0"/>
              <a:t> - </a:t>
            </a:r>
            <a:r>
              <a:rPr lang="el-GR" dirty="0" err="1"/>
              <a:t>Response</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0295272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Πορεία διδασκαλίας κατά </a:t>
            </a:r>
            <a:r>
              <a:rPr lang="en-US" dirty="0" smtClean="0"/>
              <a:t>Gagne</a:t>
            </a:r>
            <a:endParaRPr lang="el-GR" dirty="0"/>
          </a:p>
        </p:txBody>
      </p:sp>
      <p:sp>
        <p:nvSpPr>
          <p:cNvPr id="3" name="Θέση περιεχομένου 2"/>
          <p:cNvSpPr>
            <a:spLocks noGrp="1"/>
          </p:cNvSpPr>
          <p:nvPr>
            <p:ph idx="1"/>
          </p:nvPr>
        </p:nvSpPr>
        <p:spPr/>
        <p:txBody>
          <a:bodyPr>
            <a:normAutofit lnSpcReduction="10000"/>
          </a:bodyPr>
          <a:lstStyle/>
          <a:p>
            <a:pPr marL="457200" indent="-457200">
              <a:buFont typeface="+mj-lt"/>
              <a:buAutoNum type="arabicPeriod"/>
            </a:pPr>
            <a:r>
              <a:rPr lang="el-GR" dirty="0"/>
              <a:t>Προσέλκυση της </a:t>
            </a:r>
            <a:r>
              <a:rPr lang="el-GR" dirty="0" smtClean="0"/>
              <a:t>προσοχής</a:t>
            </a:r>
            <a:r>
              <a:rPr lang="en-US" dirty="0" smtClean="0"/>
              <a:t>.</a:t>
            </a:r>
            <a:endParaRPr lang="el-GR" dirty="0"/>
          </a:p>
          <a:p>
            <a:pPr marL="457200" indent="-457200">
              <a:buFont typeface="+mj-lt"/>
              <a:buAutoNum type="arabicPeriod"/>
            </a:pPr>
            <a:r>
              <a:rPr lang="el-GR" dirty="0"/>
              <a:t>Πληροφόρηση σχετική με το σκοπό της </a:t>
            </a:r>
            <a:r>
              <a:rPr lang="el-GR" dirty="0" smtClean="0"/>
              <a:t>διδασκαλίας</a:t>
            </a:r>
            <a:r>
              <a:rPr lang="en-US" dirty="0" smtClean="0"/>
              <a:t>.</a:t>
            </a:r>
            <a:endParaRPr lang="el-GR" dirty="0"/>
          </a:p>
          <a:p>
            <a:pPr marL="457200" indent="-457200">
              <a:buFont typeface="+mj-lt"/>
              <a:buAutoNum type="arabicPeriod"/>
            </a:pPr>
            <a:r>
              <a:rPr lang="el-GR" dirty="0"/>
              <a:t>Παρακίνηση ώστε να ανακληθούν προηγούμενες σχετικές </a:t>
            </a:r>
            <a:r>
              <a:rPr lang="el-GR" dirty="0" smtClean="0"/>
              <a:t>γνώσεις</a:t>
            </a:r>
            <a:r>
              <a:rPr lang="en-US" dirty="0" smtClean="0"/>
              <a:t>.</a:t>
            </a:r>
            <a:endParaRPr lang="el-GR" dirty="0"/>
          </a:p>
          <a:p>
            <a:pPr marL="457200" indent="-457200">
              <a:buFont typeface="+mj-lt"/>
              <a:buAutoNum type="arabicPeriod"/>
            </a:pPr>
            <a:r>
              <a:rPr lang="el-GR" dirty="0"/>
              <a:t>Παρουσίαση του μαθησιακού </a:t>
            </a:r>
            <a:r>
              <a:rPr lang="el-GR" dirty="0" smtClean="0"/>
              <a:t>υλικού</a:t>
            </a:r>
            <a:r>
              <a:rPr lang="en-US" dirty="0" smtClean="0"/>
              <a:t>.</a:t>
            </a:r>
            <a:endParaRPr lang="el-GR" dirty="0"/>
          </a:p>
          <a:p>
            <a:pPr marL="457200" indent="-457200">
              <a:buFont typeface="+mj-lt"/>
              <a:buAutoNum type="arabicPeriod"/>
            </a:pPr>
            <a:r>
              <a:rPr lang="el-GR" dirty="0"/>
              <a:t>Δίνονται οδηγίες </a:t>
            </a:r>
            <a:r>
              <a:rPr lang="el-GR" dirty="0" smtClean="0"/>
              <a:t>μάθησης</a:t>
            </a:r>
            <a:r>
              <a:rPr lang="en-US" dirty="0" smtClean="0"/>
              <a:t>.</a:t>
            </a:r>
            <a:endParaRPr lang="el-GR" dirty="0"/>
          </a:p>
          <a:p>
            <a:pPr marL="457200" indent="-457200">
              <a:buFont typeface="+mj-lt"/>
              <a:buAutoNum type="arabicPeriod"/>
            </a:pPr>
            <a:r>
              <a:rPr lang="el-GR" dirty="0"/>
              <a:t>Πρόκληση εκτέλεσης σχετικής με το υλικό της </a:t>
            </a:r>
            <a:r>
              <a:rPr lang="el-GR" dirty="0" smtClean="0"/>
              <a:t>μάθησης</a:t>
            </a:r>
            <a:r>
              <a:rPr lang="en-US" dirty="0" smtClean="0"/>
              <a:t>.</a:t>
            </a:r>
            <a:r>
              <a:rPr lang="el-GR" dirty="0" smtClean="0"/>
              <a:t> </a:t>
            </a:r>
            <a:endParaRPr lang="el-GR" dirty="0"/>
          </a:p>
          <a:p>
            <a:pPr marL="457200" indent="-457200">
              <a:buFont typeface="+mj-lt"/>
              <a:buAutoNum type="arabicPeriod"/>
            </a:pPr>
            <a:r>
              <a:rPr lang="el-GR" dirty="0" smtClean="0"/>
              <a:t>Ανατροφοδότηση</a:t>
            </a:r>
            <a:r>
              <a:rPr lang="en-US" dirty="0" smtClean="0"/>
              <a:t>.</a:t>
            </a:r>
            <a:endParaRPr lang="el-GR" dirty="0"/>
          </a:p>
          <a:p>
            <a:pPr marL="457200" indent="-457200">
              <a:buFont typeface="+mj-lt"/>
              <a:buAutoNum type="arabicPeriod"/>
            </a:pPr>
            <a:r>
              <a:rPr lang="el-GR" dirty="0"/>
              <a:t>Εκτίμηση της </a:t>
            </a:r>
            <a:r>
              <a:rPr lang="el-GR" dirty="0" smtClean="0"/>
              <a:t>εκτέλεσης</a:t>
            </a:r>
            <a:r>
              <a:rPr lang="en-US" dirty="0" smtClean="0"/>
              <a:t>.</a:t>
            </a:r>
            <a:r>
              <a:rPr lang="el-GR" dirty="0" smtClean="0"/>
              <a:t> </a:t>
            </a:r>
            <a:endParaRPr lang="el-GR" dirty="0"/>
          </a:p>
          <a:p>
            <a:pPr marL="457200" indent="-457200">
              <a:buFont typeface="+mj-lt"/>
              <a:buAutoNum type="arabicPeriod"/>
            </a:pPr>
            <a:r>
              <a:rPr lang="el-GR" dirty="0"/>
              <a:t>Ανάθεση εργασιών για συγκράτηση του μαθησιακού υλικού και μεταφορά της </a:t>
            </a:r>
            <a:r>
              <a:rPr lang="el-GR" dirty="0" smtClean="0"/>
              <a:t>μάθησης</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39253772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Ανθρωποκεντρικές θεωρίες και θεωρίες μάθησης του ενήλικα</a:t>
            </a:r>
            <a:r>
              <a:rPr lang="en-US" dirty="0"/>
              <a:t> </a:t>
            </a:r>
            <a:r>
              <a:rPr lang="en-US" sz="3600" b="0" dirty="0" smtClean="0"/>
              <a:t>2/2</a:t>
            </a:r>
            <a:endParaRPr lang="el-GR" dirty="0"/>
          </a:p>
        </p:txBody>
      </p:sp>
      <p:sp>
        <p:nvSpPr>
          <p:cNvPr id="3" name="Θέση περιεχομένου 2"/>
          <p:cNvSpPr>
            <a:spLocks noGrp="1"/>
          </p:cNvSpPr>
          <p:nvPr>
            <p:ph idx="1"/>
          </p:nvPr>
        </p:nvSpPr>
        <p:spPr/>
        <p:txBody>
          <a:bodyPr/>
          <a:lstStyle/>
          <a:p>
            <a:r>
              <a:rPr lang="el-GR" dirty="0"/>
              <a:t>Έμφαση στην αυτονομία του </a:t>
            </a:r>
            <a:r>
              <a:rPr lang="el-GR" dirty="0" smtClean="0"/>
              <a:t>σπουδαστή</a:t>
            </a:r>
            <a:r>
              <a:rPr lang="en-US" dirty="0" smtClean="0"/>
              <a:t>.</a:t>
            </a:r>
            <a:endParaRPr lang="el-GR" dirty="0"/>
          </a:p>
          <a:p>
            <a:r>
              <a:rPr lang="el-GR" dirty="0"/>
              <a:t>Ο εκπαιδευτικός μετατρέπεται σε </a:t>
            </a:r>
            <a:r>
              <a:rPr lang="el-GR" dirty="0" err="1" smtClean="0"/>
              <a:t>διευκολυντή</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41633353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θεωρία του </a:t>
            </a:r>
            <a:r>
              <a:rPr lang="el-GR" dirty="0" err="1"/>
              <a:t>Carl</a:t>
            </a:r>
            <a:r>
              <a:rPr lang="el-GR" dirty="0"/>
              <a:t> </a:t>
            </a:r>
            <a:r>
              <a:rPr lang="el-GR" dirty="0" err="1"/>
              <a:t>Rogers</a:t>
            </a:r>
            <a:endParaRPr lang="el-GR" dirty="0"/>
          </a:p>
        </p:txBody>
      </p:sp>
      <p:sp>
        <p:nvSpPr>
          <p:cNvPr id="3" name="Θέση περιεχομένου 2"/>
          <p:cNvSpPr>
            <a:spLocks noGrp="1"/>
          </p:cNvSpPr>
          <p:nvPr>
            <p:ph idx="1"/>
          </p:nvPr>
        </p:nvSpPr>
        <p:spPr/>
        <p:txBody>
          <a:bodyPr/>
          <a:lstStyle/>
          <a:p>
            <a:pPr marL="0" indent="0" algn="ctr">
              <a:buNone/>
            </a:pPr>
            <a:r>
              <a:rPr lang="el-GR" b="1" dirty="0" err="1">
                <a:solidFill>
                  <a:srgbClr val="004A82"/>
                </a:solidFill>
              </a:rPr>
              <a:t>Μαθητοκεντρική</a:t>
            </a:r>
            <a:r>
              <a:rPr lang="el-GR" b="1" dirty="0">
                <a:solidFill>
                  <a:srgbClr val="004A82"/>
                </a:solidFill>
              </a:rPr>
              <a:t> θεωρία</a:t>
            </a:r>
          </a:p>
          <a:p>
            <a:r>
              <a:rPr lang="el-GR" dirty="0"/>
              <a:t>Γνωστική </a:t>
            </a:r>
            <a:r>
              <a:rPr lang="el-GR" dirty="0" smtClean="0"/>
              <a:t>μάθηση</a:t>
            </a:r>
            <a:r>
              <a:rPr lang="en-US" dirty="0" smtClean="0"/>
              <a:t>.</a:t>
            </a:r>
            <a:endParaRPr lang="el-GR" dirty="0"/>
          </a:p>
          <a:p>
            <a:r>
              <a:rPr lang="el-GR" dirty="0"/>
              <a:t>Μάθηση με </a:t>
            </a:r>
            <a:r>
              <a:rPr lang="el-GR" dirty="0" smtClean="0"/>
              <a:t>εμπειρία</a:t>
            </a:r>
            <a:r>
              <a:rPr lang="en-US" dirty="0" smtClean="0"/>
              <a:t>.</a:t>
            </a:r>
            <a:endParaRPr lang="el-GR" dirty="0"/>
          </a:p>
          <a:p>
            <a:r>
              <a:rPr lang="el-GR" dirty="0"/>
              <a:t>Δάσκαλος </a:t>
            </a:r>
            <a:r>
              <a:rPr lang="el-GR" dirty="0" err="1"/>
              <a:t>διευκολυντής</a:t>
            </a:r>
            <a:r>
              <a:rPr lang="el-GR" dirty="0"/>
              <a:t> της </a:t>
            </a:r>
            <a:r>
              <a:rPr lang="el-GR" dirty="0" smtClean="0"/>
              <a:t>μάθησης</a:t>
            </a:r>
            <a:r>
              <a:rPr lang="en-US" dirty="0" smtClean="0"/>
              <a:t>.</a:t>
            </a:r>
            <a:endParaRPr lang="el-GR" dirty="0"/>
          </a:p>
          <a:p>
            <a:r>
              <a:rPr lang="el-GR" dirty="0"/>
              <a:t>Δίνει έμφαση στο  ψυχολογικό περιβάλλον και </a:t>
            </a:r>
            <a:r>
              <a:rPr lang="el-GR" dirty="0" smtClean="0"/>
              <a:t>κλίμα</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35128525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a:t>
            </a:r>
            <a:r>
              <a:rPr lang="el-GR" dirty="0" err="1"/>
              <a:t>κοινωνικοπολιτισμικές</a:t>
            </a:r>
            <a:r>
              <a:rPr lang="el-GR" dirty="0"/>
              <a:t> προσεγγίσεις </a:t>
            </a:r>
          </a:p>
        </p:txBody>
      </p:sp>
      <p:sp>
        <p:nvSpPr>
          <p:cNvPr id="3" name="Θέση περιεχομένου 2"/>
          <p:cNvSpPr>
            <a:spLocks noGrp="1"/>
          </p:cNvSpPr>
          <p:nvPr>
            <p:ph idx="1"/>
          </p:nvPr>
        </p:nvSpPr>
        <p:spPr/>
        <p:txBody>
          <a:bodyPr/>
          <a:lstStyle/>
          <a:p>
            <a:r>
              <a:rPr lang="el-GR" dirty="0"/>
              <a:t>Δ</a:t>
            </a:r>
            <a:r>
              <a:rPr lang="el-GR" dirty="0" smtClean="0"/>
              <a:t>εν </a:t>
            </a:r>
            <a:r>
              <a:rPr lang="el-GR" dirty="0"/>
              <a:t>μπορούν να δουν τη μαθησιακή δραστηριότητα έξω από το κοινωνικό, ιστορικό και πολιτισμικό πλαίσιο μέσα στο οποίο διαδραματίζεται. </a:t>
            </a:r>
          </a:p>
          <a:p>
            <a:r>
              <a:rPr lang="el-GR" dirty="0"/>
              <a:t>Οι γνωστικές διεργασίες δεν νοούνται συνεπώς ως αυτόνομες οντότητες αλλά συστατικά ενός οργανωμένου όλου, του νου, </a:t>
            </a:r>
          </a:p>
          <a:p>
            <a:r>
              <a:rPr lang="el-GR" dirty="0" smtClean="0"/>
              <a:t>Ο </a:t>
            </a:r>
            <a:r>
              <a:rPr lang="el-GR" dirty="0"/>
              <a:t>οποίος λειτουργεί και αναπτύσσεται μέσα σε ένα συγκεκριμένο </a:t>
            </a:r>
            <a:r>
              <a:rPr lang="el-GR" dirty="0" err="1"/>
              <a:t>κοινωνικοπολιτισμικό</a:t>
            </a:r>
            <a:r>
              <a:rPr lang="el-GR" dirty="0"/>
              <a:t> περιβάλλον ιστορικά προσδιορισμένο.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309183798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επιρροές του κοινωνικού περιβάλλοντος </a:t>
            </a:r>
          </a:p>
        </p:txBody>
      </p:sp>
      <p:sp>
        <p:nvSpPr>
          <p:cNvPr id="3" name="Θέση περιεχομένου 2"/>
          <p:cNvSpPr>
            <a:spLocks noGrp="1"/>
          </p:cNvSpPr>
          <p:nvPr>
            <p:ph idx="1"/>
          </p:nvPr>
        </p:nvSpPr>
        <p:spPr/>
        <p:txBody>
          <a:bodyPr/>
          <a:lstStyle/>
          <a:p>
            <a:r>
              <a:rPr lang="en-US" dirty="0"/>
              <a:t>Vygotsky, </a:t>
            </a:r>
          </a:p>
          <a:p>
            <a:r>
              <a:rPr lang="en-US" dirty="0"/>
              <a:t>Bruner, </a:t>
            </a:r>
          </a:p>
          <a:p>
            <a:r>
              <a:rPr lang="el-GR" dirty="0" err="1"/>
              <a:t>Κ</a:t>
            </a:r>
            <a:r>
              <a:rPr lang="el-GR" dirty="0" err="1" smtClean="0"/>
              <a:t>οινωνικοπολιτισμικές</a:t>
            </a:r>
            <a:r>
              <a:rPr lang="el-GR" dirty="0" smtClean="0"/>
              <a:t> θεωρίες.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23947102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Τίτλος?</a:t>
            </a:r>
            <a:endParaRPr lang="el-GR" dirty="0"/>
          </a:p>
        </p:txBody>
      </p:sp>
      <p:sp>
        <p:nvSpPr>
          <p:cNvPr id="3" name="Θέση περιεχομένου 2"/>
          <p:cNvSpPr>
            <a:spLocks noGrp="1"/>
          </p:cNvSpPr>
          <p:nvPr>
            <p:ph idx="1"/>
          </p:nvPr>
        </p:nvSpPr>
        <p:spPr/>
        <p:txBody>
          <a:bodyPr/>
          <a:lstStyle/>
          <a:p>
            <a:r>
              <a:rPr lang="el-GR" dirty="0" smtClean="0"/>
              <a:t>Έμφαση </a:t>
            </a:r>
            <a:r>
              <a:rPr lang="el-GR" dirty="0"/>
              <a:t>στο </a:t>
            </a:r>
            <a:r>
              <a:rPr lang="el-GR" b="1" dirty="0"/>
              <a:t>πολιτισμικό πλαίσιο: </a:t>
            </a:r>
            <a:r>
              <a:rPr lang="el-GR" dirty="0"/>
              <a:t>ευκαιρίες κοινωνικής αλληλεπίδρασης</a:t>
            </a:r>
          </a:p>
          <a:p>
            <a:r>
              <a:rPr lang="el-GR" dirty="0" smtClean="0"/>
              <a:t>Ο </a:t>
            </a:r>
            <a:r>
              <a:rPr lang="el-GR" b="1" dirty="0"/>
              <a:t>ρόλος του δασκάλου </a:t>
            </a:r>
            <a:r>
              <a:rPr lang="el-GR" dirty="0"/>
              <a:t>ως </a:t>
            </a:r>
            <a:r>
              <a:rPr lang="el-GR" dirty="0" err="1"/>
              <a:t>διευκολυντή</a:t>
            </a:r>
            <a:r>
              <a:rPr lang="el-GR" dirty="0"/>
              <a:t>, διαμεσολαβητή, εμψυχωτή και συντονιστή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35455563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Βασικές αρχές</a:t>
            </a:r>
          </a:p>
        </p:txBody>
      </p:sp>
      <p:sp>
        <p:nvSpPr>
          <p:cNvPr id="3" name="Θέση περιεχομένου 2"/>
          <p:cNvSpPr>
            <a:spLocks noGrp="1"/>
          </p:cNvSpPr>
          <p:nvPr>
            <p:ph idx="1"/>
          </p:nvPr>
        </p:nvSpPr>
        <p:spPr/>
        <p:txBody>
          <a:bodyPr/>
          <a:lstStyle/>
          <a:p>
            <a:r>
              <a:rPr lang="el-GR" dirty="0"/>
              <a:t>Η ανάπτυξη της νόησης διαδικασία κοινωνικής αλληλεπίδρασης όπου κυρίαρχο ρόλο παίζει η </a:t>
            </a:r>
            <a:r>
              <a:rPr lang="el-GR" dirty="0" smtClean="0"/>
              <a:t>γλώσσα.</a:t>
            </a:r>
            <a:endParaRPr lang="el-GR" dirty="0"/>
          </a:p>
          <a:p>
            <a:r>
              <a:rPr lang="el-GR" dirty="0"/>
              <a:t>Το παιδί όχι παθητικός δέκτης αλλά </a:t>
            </a:r>
            <a:r>
              <a:rPr lang="el-GR" dirty="0" err="1"/>
              <a:t>δρον</a:t>
            </a:r>
            <a:r>
              <a:rPr lang="el-GR" dirty="0"/>
              <a:t> υποκείμενο που με τις πράξεις του διαμορφώνει τη γνωστική του </a:t>
            </a:r>
            <a:r>
              <a:rPr lang="el-GR" dirty="0" smtClean="0"/>
              <a:t>πραγματικότητα.</a:t>
            </a:r>
            <a:endParaRPr lang="el-GR" dirty="0"/>
          </a:p>
          <a:p>
            <a:r>
              <a:rPr lang="el-GR" dirty="0"/>
              <a:t>Ο μαθητευόμενος πρόσωπο που διαθέτει κοινωνικά </a:t>
            </a:r>
            <a:r>
              <a:rPr lang="el-GR" dirty="0" smtClean="0"/>
              <a:t>κίνητρα.</a:t>
            </a:r>
            <a:endParaRPr lang="el-GR" dirty="0"/>
          </a:p>
          <a:p>
            <a:r>
              <a:rPr lang="el-GR" dirty="0"/>
              <a:t>Η νοητική ανάπτυξη αδιάρρηκτα συνδεμένη με την ιστορική </a:t>
            </a:r>
            <a:r>
              <a:rPr lang="el-GR" dirty="0" smtClean="0"/>
              <a:t>διάσταση.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29368249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σημασία του κοινωνικού περιβάλλοντος</a:t>
            </a:r>
          </a:p>
        </p:txBody>
      </p:sp>
      <p:sp>
        <p:nvSpPr>
          <p:cNvPr id="3" name="Θέση περιεχομένου 2"/>
          <p:cNvSpPr>
            <a:spLocks noGrp="1"/>
          </p:cNvSpPr>
          <p:nvPr>
            <p:ph idx="1"/>
          </p:nvPr>
        </p:nvSpPr>
        <p:spPr/>
        <p:txBody>
          <a:bodyPr/>
          <a:lstStyle/>
          <a:p>
            <a:r>
              <a:rPr lang="el-GR" dirty="0" smtClean="0"/>
              <a:t>Η </a:t>
            </a:r>
            <a:r>
              <a:rPr lang="el-GR" b="1" dirty="0"/>
              <a:t>ατομική γνωστική διαδικασία και η νοητική εξέλιξη </a:t>
            </a:r>
            <a:r>
              <a:rPr lang="el-GR" dirty="0"/>
              <a:t>εξαρτώνται από τον κοινωνικό χώρο στον οποίο διαδραματίζονται οι ανθρώπινες δραστηριότητες καθώς και από τη φύση των προβλημάτων που καλείται το υποκείμενο να </a:t>
            </a:r>
            <a:r>
              <a:rPr lang="el-GR" dirty="0" smtClean="0"/>
              <a:t>επιλύσει.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8099518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Κοινωνική τάση του δομισμού ή        κονστρουκτιβισμού ( </a:t>
            </a:r>
            <a:r>
              <a:rPr lang="el-GR" dirty="0" err="1" smtClean="0"/>
              <a:t>Vygotsky</a:t>
            </a:r>
            <a:r>
              <a:rPr lang="el-GR" dirty="0" smtClean="0"/>
              <a:t>) βασικές </a:t>
            </a:r>
            <a:r>
              <a:rPr lang="el-GR" dirty="0"/>
              <a:t>αρχές </a:t>
            </a:r>
          </a:p>
        </p:txBody>
      </p:sp>
      <p:sp>
        <p:nvSpPr>
          <p:cNvPr id="3" name="Θέση περιεχομένου 2"/>
          <p:cNvSpPr>
            <a:spLocks noGrp="1"/>
          </p:cNvSpPr>
          <p:nvPr>
            <p:ph idx="1"/>
          </p:nvPr>
        </p:nvSpPr>
        <p:spPr/>
        <p:txBody>
          <a:bodyPr/>
          <a:lstStyle/>
          <a:p>
            <a:r>
              <a:rPr lang="el-GR" dirty="0"/>
              <a:t>Η έμφαση στην κοινωνική </a:t>
            </a:r>
            <a:r>
              <a:rPr lang="el-GR" dirty="0" smtClean="0"/>
              <a:t>μάθηση.</a:t>
            </a:r>
            <a:endParaRPr lang="el-GR" dirty="0"/>
          </a:p>
          <a:p>
            <a:r>
              <a:rPr lang="el-GR" dirty="0"/>
              <a:t>Η αρχή της ζώνης της επικείμενης </a:t>
            </a:r>
            <a:r>
              <a:rPr lang="el-GR" dirty="0" smtClean="0"/>
              <a:t>(</a:t>
            </a:r>
            <a:r>
              <a:rPr lang="el-GR" dirty="0"/>
              <a:t>αποτελεί την ανεξερεύνητη περιοχή του εσωτερικού δυναμικού του μαθητή ο οποίος βρίσκεται σε μία εν δυνάμει λανθάνουσα κατάσταση εξέλιξης. Εδώ φαίνεται η σημασία της διαμεσολάβησης του ενηλίκου (δάσκαλο, γονέα) και ο ρόλος του κοινωνικού περιβάλλοντος στην γνωστική ανάπτυξη του μαθητή</a:t>
            </a:r>
            <a:r>
              <a:rPr lang="el-GR" dirty="0" smtClean="0"/>
              <a:t>).</a:t>
            </a:r>
            <a:r>
              <a:rPr lang="el-GR" dirty="0"/>
              <a:t> </a:t>
            </a:r>
          </a:p>
          <a:p>
            <a:r>
              <a:rPr lang="el-GR" dirty="0"/>
              <a:t>Η αρχή της γνωστικής </a:t>
            </a:r>
            <a:r>
              <a:rPr lang="el-GR" dirty="0" smtClean="0"/>
              <a:t>μαθητείας. </a:t>
            </a:r>
            <a:endParaRPr lang="el-GR" dirty="0"/>
          </a:p>
          <a:p>
            <a:r>
              <a:rPr lang="el-GR" dirty="0"/>
              <a:t>Η αρχή της μάθησης με </a:t>
            </a:r>
            <a:r>
              <a:rPr lang="el-GR" dirty="0" smtClean="0"/>
              <a:t>διαμεσολαβητή.</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31804507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Φύση της μάθησης</a:t>
            </a:r>
          </a:p>
        </p:txBody>
      </p:sp>
      <p:sp>
        <p:nvSpPr>
          <p:cNvPr id="3" name="Θέση περιεχομένου 2"/>
          <p:cNvSpPr>
            <a:spLocks noGrp="1"/>
          </p:cNvSpPr>
          <p:nvPr>
            <p:ph idx="1"/>
          </p:nvPr>
        </p:nvSpPr>
        <p:spPr/>
        <p:txBody>
          <a:bodyPr/>
          <a:lstStyle/>
          <a:p>
            <a:r>
              <a:rPr lang="el-GR" dirty="0" smtClean="0"/>
              <a:t>Η </a:t>
            </a:r>
            <a:r>
              <a:rPr lang="el-GR" dirty="0"/>
              <a:t>μάθηση έχει πάνω από όλα κοινωνική </a:t>
            </a:r>
            <a:r>
              <a:rPr lang="el-GR" dirty="0" smtClean="0"/>
              <a:t>φύση.</a:t>
            </a:r>
            <a:endParaRPr lang="el-GR" dirty="0"/>
          </a:p>
          <a:p>
            <a:pPr lvl="1"/>
            <a:r>
              <a:rPr lang="el-GR" dirty="0" smtClean="0"/>
              <a:t>Κάθε </a:t>
            </a:r>
            <a:r>
              <a:rPr lang="el-GR" b="1" dirty="0"/>
              <a:t>διαπροσωπική</a:t>
            </a:r>
            <a:r>
              <a:rPr lang="el-GR" dirty="0"/>
              <a:t> διαδικασία μετασχηματίζεται σε </a:t>
            </a:r>
            <a:r>
              <a:rPr lang="el-GR" b="1" dirty="0" err="1"/>
              <a:t>ενδοπροσωπική</a:t>
            </a:r>
            <a:r>
              <a:rPr lang="el-GR" dirty="0"/>
              <a:t> διαδικασία: κάθε λειτουργία εμφανίζεται δύο φορές στην πολιτισμική ανάπτυξη του </a:t>
            </a:r>
            <a:r>
              <a:rPr lang="el-GR" dirty="0" smtClean="0"/>
              <a:t>παιδιού.</a:t>
            </a:r>
            <a:endParaRPr lang="el-GR" dirty="0"/>
          </a:p>
          <a:p>
            <a:r>
              <a:rPr lang="el-GR" dirty="0" smtClean="0"/>
              <a:t>Σε </a:t>
            </a:r>
            <a:r>
              <a:rPr lang="el-GR" b="1" dirty="0"/>
              <a:t>κοινωνικό επίπεδο </a:t>
            </a:r>
            <a:r>
              <a:rPr lang="el-GR" dirty="0"/>
              <a:t>(ανάμεσα σε άτομα</a:t>
            </a:r>
            <a:r>
              <a:rPr lang="el-GR" dirty="0" smtClean="0"/>
              <a:t>).</a:t>
            </a:r>
            <a:endParaRPr lang="el-GR" dirty="0"/>
          </a:p>
          <a:p>
            <a:r>
              <a:rPr lang="el-GR" dirty="0" smtClean="0"/>
              <a:t>Και </a:t>
            </a:r>
            <a:r>
              <a:rPr lang="el-GR" dirty="0"/>
              <a:t>στη συνέχεια σε </a:t>
            </a:r>
            <a:r>
              <a:rPr lang="el-GR" b="1" dirty="0"/>
              <a:t>ατομικό επίπεδο </a:t>
            </a:r>
            <a:r>
              <a:rPr lang="el-GR" dirty="0"/>
              <a:t>(μέσα στο ίδιο το παιδί</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3722092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Πρωτεργάτης του </a:t>
            </a:r>
            <a:r>
              <a:rPr lang="el-GR" dirty="0" smtClean="0"/>
              <a:t>Συμπεριφορισμού </a:t>
            </a:r>
            <a:r>
              <a:rPr lang="el-GR" sz="3600" b="0" dirty="0" smtClean="0"/>
              <a:t>1/2</a:t>
            </a:r>
            <a:endParaRPr lang="el-GR" sz="3600" b="0" dirty="0"/>
          </a:p>
        </p:txBody>
      </p:sp>
      <p:sp>
        <p:nvSpPr>
          <p:cNvPr id="3" name="Θέση περιεχομένου 2"/>
          <p:cNvSpPr>
            <a:spLocks noGrp="1"/>
          </p:cNvSpPr>
          <p:nvPr>
            <p:ph idx="1"/>
          </p:nvPr>
        </p:nvSpPr>
        <p:spPr/>
        <p:txBody>
          <a:bodyPr/>
          <a:lstStyle/>
          <a:p>
            <a:r>
              <a:rPr lang="en-US" dirty="0"/>
              <a:t>J</a:t>
            </a:r>
            <a:r>
              <a:rPr lang="el-GR" dirty="0" smtClean="0"/>
              <a:t>. </a:t>
            </a:r>
            <a:r>
              <a:rPr lang="el-GR" dirty="0"/>
              <a:t>B. </a:t>
            </a:r>
            <a:r>
              <a:rPr lang="el-GR" dirty="0" err="1"/>
              <a:t>Watson</a:t>
            </a:r>
            <a:r>
              <a:rPr lang="el-GR" dirty="0"/>
              <a:t>, </a:t>
            </a:r>
            <a:r>
              <a:rPr lang="el-GR" dirty="0" smtClean="0"/>
              <a:t>ιδρυτής.</a:t>
            </a:r>
            <a:endParaRPr lang="el-GR" dirty="0"/>
          </a:p>
          <a:p>
            <a:r>
              <a:rPr lang="el-GR" dirty="0"/>
              <a:t>Με δύο άρθρα το </a:t>
            </a:r>
            <a:r>
              <a:rPr lang="el-GR" dirty="0" smtClean="0"/>
              <a:t>1913.</a:t>
            </a:r>
            <a:endParaRPr lang="el-GR" dirty="0"/>
          </a:p>
          <a:p>
            <a:r>
              <a:rPr lang="el-GR" dirty="0" smtClean="0"/>
              <a:t>Θεμελιώνει </a:t>
            </a:r>
            <a:r>
              <a:rPr lang="el-GR" dirty="0"/>
              <a:t>την ψυχολογία ως αντικειμενική </a:t>
            </a:r>
            <a:r>
              <a:rPr lang="el-GR" dirty="0" smtClean="0"/>
              <a:t>επιστήμη.</a:t>
            </a:r>
            <a:endParaRPr lang="el-GR" dirty="0"/>
          </a:p>
          <a:p>
            <a:r>
              <a:rPr lang="el-GR" dirty="0" smtClean="0"/>
              <a:t>«Το </a:t>
            </a:r>
            <a:r>
              <a:rPr lang="el-GR" dirty="0"/>
              <a:t>μεγαλύτερο μέρος της συμπεριφοράς μαθαίνεται διαμέσου της συσχέτισης ανάμεσα σε ένα ερέθισμα και μια απόκριση ή </a:t>
            </a:r>
            <a:r>
              <a:rPr lang="el-GR" dirty="0" smtClean="0"/>
              <a:t>αντίδραση».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37574683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Εφαρμογές στη νοσηλευτική </a:t>
            </a:r>
            <a:r>
              <a:rPr lang="el-GR" dirty="0" smtClean="0"/>
              <a:t>εκπαίδευση;</a:t>
            </a:r>
            <a:endParaRPr lang="el-GR" dirty="0"/>
          </a:p>
        </p:txBody>
      </p:sp>
      <p:sp>
        <p:nvSpPr>
          <p:cNvPr id="3" name="Θέση περιεχομένου 2"/>
          <p:cNvSpPr>
            <a:spLocks noGrp="1"/>
          </p:cNvSpPr>
          <p:nvPr>
            <p:ph idx="1"/>
          </p:nvPr>
        </p:nvSpPr>
        <p:spPr/>
        <p:txBody>
          <a:bodyPr/>
          <a:lstStyle/>
          <a:p>
            <a:r>
              <a:rPr lang="el-GR" dirty="0"/>
              <a:t>Ενεργητική συμμετοχή </a:t>
            </a:r>
            <a:r>
              <a:rPr lang="el-GR" dirty="0" smtClean="0"/>
              <a:t>φοιτητών.</a:t>
            </a:r>
            <a:endParaRPr lang="el-GR" dirty="0"/>
          </a:p>
          <a:p>
            <a:r>
              <a:rPr lang="el-GR" dirty="0"/>
              <a:t>Χρήση διαφορετικών μαθησιακών </a:t>
            </a:r>
            <a:r>
              <a:rPr lang="el-GR" dirty="0" smtClean="0"/>
              <a:t>δραστηριοτήτων.</a:t>
            </a:r>
            <a:endParaRPr lang="el-GR" dirty="0"/>
          </a:p>
          <a:p>
            <a:r>
              <a:rPr lang="el-GR" dirty="0"/>
              <a:t>Η αίθουσα διδασκαλίας ως κοινωνικός </a:t>
            </a:r>
            <a:r>
              <a:rPr lang="el-GR" dirty="0" smtClean="0"/>
              <a:t>χώρος.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37345582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2</a:t>
            </a:r>
            <a:r>
              <a:rPr lang="en-US" sz="2000" dirty="0" smtClean="0"/>
              <a:t>:</a:t>
            </a:r>
            <a:r>
              <a:rPr lang="el-GR" sz="2000" dirty="0" smtClean="0"/>
              <a:t> </a:t>
            </a:r>
            <a:r>
              <a:rPr lang="el-GR" sz="2000" dirty="0"/>
              <a:t>Θεωρίες Μάθησης».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Πρωτεργάτης του Συμπεριφορισμού </a:t>
            </a:r>
            <a:r>
              <a:rPr lang="el-GR" sz="3600" b="0" dirty="0" smtClean="0"/>
              <a:t>2/2</a:t>
            </a:r>
            <a:endParaRPr lang="el-GR" dirty="0"/>
          </a:p>
        </p:txBody>
      </p:sp>
      <p:sp>
        <p:nvSpPr>
          <p:cNvPr id="3" name="Θέση περιεχομένου 2"/>
          <p:cNvSpPr>
            <a:spLocks noGrp="1"/>
          </p:cNvSpPr>
          <p:nvPr>
            <p:ph idx="1"/>
          </p:nvPr>
        </p:nvSpPr>
        <p:spPr/>
        <p:txBody>
          <a:bodyPr/>
          <a:lstStyle/>
          <a:p>
            <a:r>
              <a:rPr lang="el-GR" dirty="0"/>
              <a:t>E.L. </a:t>
            </a:r>
            <a:r>
              <a:rPr lang="el-GR" dirty="0" err="1" smtClean="0"/>
              <a:t>Thorndike</a:t>
            </a:r>
            <a:r>
              <a:rPr lang="el-GR" dirty="0" smtClean="0"/>
              <a:t>.</a:t>
            </a:r>
            <a:endParaRPr lang="el-GR" dirty="0"/>
          </a:p>
          <a:p>
            <a:r>
              <a:rPr lang="el-GR" dirty="0"/>
              <a:t>Νόμος του αποτελέσματος (Η μάθηση είναι σύνδεση ενώ η τελευταία αντίδραση που ικανοποιεί τον οργανισμό εμπεδώνεται ισχυρότερα και τείνει να επαναληφθεί</a:t>
            </a:r>
            <a:r>
              <a:rPr lang="el-GR" dirty="0" smtClean="0"/>
              <a:t>).</a:t>
            </a:r>
            <a:endParaRPr lang="el-GR" dirty="0"/>
          </a:p>
          <a:p>
            <a:r>
              <a:rPr lang="el-GR" dirty="0"/>
              <a:t>Νόμος της </a:t>
            </a:r>
            <a:r>
              <a:rPr lang="el-GR" dirty="0" smtClean="0"/>
              <a:t>άσκησης.</a:t>
            </a:r>
            <a:endParaRPr lang="el-GR" dirty="0"/>
          </a:p>
          <a:p>
            <a:r>
              <a:rPr lang="el-GR" dirty="0"/>
              <a:t>Νόμος της </a:t>
            </a:r>
            <a:r>
              <a:rPr lang="el-GR" dirty="0" smtClean="0"/>
              <a:t>αφομοίωσης.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8620811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2eb4b30a1c13dfd1dac56f88a68ab9512eddc"/>
  <p:tag name="ISPRING_RESOURCE_PATHS_HASH_PRESENTER" val="53db9eeb42d8ac489939054bb2166bd4fe2515"/>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4842</Words>
  <Application>Microsoft Office PowerPoint</Application>
  <PresentationFormat>Προβολή στην οθόνη (4:3)</PresentationFormat>
  <Paragraphs>546</Paragraphs>
  <Slides>86</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86</vt:i4>
      </vt:variant>
    </vt:vector>
  </HeadingPairs>
  <TitlesOfParts>
    <vt:vector size="87" baseType="lpstr">
      <vt:lpstr>OC_template_updated</vt:lpstr>
      <vt:lpstr>Μέθοδοι Διδασκαλίας στη Νοσηλευτική</vt:lpstr>
      <vt:lpstr>Ορισμός</vt:lpstr>
      <vt:lpstr>Θεωρίες μάθησης</vt:lpstr>
      <vt:lpstr>Πρόβλημα</vt:lpstr>
      <vt:lpstr>Οι συμπεριφοριστικές προσεγγίσεις </vt:lpstr>
      <vt:lpstr>Θεωρητικοί του Συμπεριφορισμού</vt:lpstr>
      <vt:lpstr>Γενικοί νόμοι της ανθρώπινης συμπεριφοράς κατά τους συμπεριφοριστές</vt:lpstr>
      <vt:lpstr>Πρωτεργάτης του Συμπεριφορισμού 1/2</vt:lpstr>
      <vt:lpstr>Πρωτεργάτης του Συμπεριφορισμού 2/2</vt:lpstr>
      <vt:lpstr>Ο συμπεριφορισμός στην εκπαίδευση</vt:lpstr>
      <vt:lpstr>Οι αρχές της μάθησης 1/2</vt:lpstr>
      <vt:lpstr>Οι αρχές της μάθησης 2/2</vt:lpstr>
      <vt:lpstr>Μάθηση:  ερεθίσματα – αντιδράσεις</vt:lpstr>
      <vt:lpstr>Συμπεριφορικές θεωρίες της μάθησης 1/2</vt:lpstr>
      <vt:lpstr>Συμπεριφορικές θεωρίες της μάθησης 2/2</vt:lpstr>
      <vt:lpstr>Κλασική μάθηση: Ivan Pavlov</vt:lpstr>
      <vt:lpstr>Κλασική υποκατάσταση: John B. Watson 1/2</vt:lpstr>
      <vt:lpstr>Κλασική υποκατάσταση: John B. Watson 2/2</vt:lpstr>
      <vt:lpstr>Edward Thorndike 1/2</vt:lpstr>
      <vt:lpstr>Edward Thorndike 2/2</vt:lpstr>
      <vt:lpstr>Skinner 1/2</vt:lpstr>
      <vt:lpstr>Skinner 2/2</vt:lpstr>
      <vt:lpstr>Αρχές συντελεστικής μάθησης 1/2</vt:lpstr>
      <vt:lpstr>Αρχές συντελεστικής μάθησης 2/2</vt:lpstr>
      <vt:lpstr>Κριτική συμπεριφορικών θεωριών 1/2</vt:lpstr>
      <vt:lpstr>Κριτική συμπεριφορικών θεωριών 2/2</vt:lpstr>
      <vt:lpstr>Εφαρμογές συμπεριφορικών θεωριών στη νοσηλευτική</vt:lpstr>
      <vt:lpstr>Εφαρμογές στη νοσηλευτική εκπαίδευση;</vt:lpstr>
      <vt:lpstr>Θεωρία της κοινωνικής μάθησης ή μάθησης διαμέσου της παρατήρησης του Albert Badura</vt:lpstr>
      <vt:lpstr>Μοντέλο επεξεργασίας πληροφοριών 1/2</vt:lpstr>
      <vt:lpstr>Μοντέλο επεξεργασίας πληροφοριών 2/2</vt:lpstr>
      <vt:lpstr>ΜΕΠ και μνημονικό σύστημα 1/3</vt:lpstr>
      <vt:lpstr>ΜΕΠ και μνημονικό σύστημα 2/3</vt:lpstr>
      <vt:lpstr>ΜΕΠ και μνημονικό σύστημα 3/3</vt:lpstr>
      <vt:lpstr>Δομικά μέρη και γνωστικές διαδικασίες ελέγχου ΜΕΠ 1/2</vt:lpstr>
      <vt:lpstr>Δομικά μέρη και γνωστικές διαδικασίες ελέγχου ΜΕΠ 2/2</vt:lpstr>
      <vt:lpstr>Μακράς διάρκειας μνήμη</vt:lpstr>
      <vt:lpstr>Γνωστικές διαδικασίες ελέγχου</vt:lpstr>
      <vt:lpstr>Αντίληψη και ερεθίσματα</vt:lpstr>
      <vt:lpstr>Προσοχή 1/11</vt:lpstr>
      <vt:lpstr>Προσοχή 2/11</vt:lpstr>
      <vt:lpstr>Προσοχή 3/11</vt:lpstr>
      <vt:lpstr>Προσοχή 4/11</vt:lpstr>
      <vt:lpstr>Προσοχή 5/11</vt:lpstr>
      <vt:lpstr>Προσοχή 6/11</vt:lpstr>
      <vt:lpstr>Προσοχή 7/11</vt:lpstr>
      <vt:lpstr>Προσοχή 8/11</vt:lpstr>
      <vt:lpstr>Προσοχή 9/11</vt:lpstr>
      <vt:lpstr>Προσοχή 10/11</vt:lpstr>
      <vt:lpstr>Προσοχή 11/11</vt:lpstr>
      <vt:lpstr>Λήθη και σχολική μάθηση</vt:lpstr>
      <vt:lpstr>Σκέψη</vt:lpstr>
      <vt:lpstr>Κριτική σκέψη</vt:lpstr>
      <vt:lpstr>Ιδανική κριτική σκέψη έχει αυτός που:</vt:lpstr>
      <vt:lpstr>Δεξιότητες</vt:lpstr>
      <vt:lpstr>Προαγωγή κριτικής σκέψης </vt:lpstr>
      <vt:lpstr>Γνωστικές θεωρίες 1/2</vt:lpstr>
      <vt:lpstr>Θεωρίες για την μάθηση 1/2</vt:lpstr>
      <vt:lpstr>Θεωρίες για την μάθηση 2/2</vt:lpstr>
      <vt:lpstr>Γνωστικές θεωρίες 2/2</vt:lpstr>
      <vt:lpstr>Παράγοντες που επηρεάζουν τη μάθηση (Ausubel)</vt:lpstr>
      <vt:lpstr>Θεωρία του Bruner 1/3 </vt:lpstr>
      <vt:lpstr>Θεωρία του Bruner 2/3 </vt:lpstr>
      <vt:lpstr>Θεωρία του Bruner 3/3 </vt:lpstr>
      <vt:lpstr>Θεωρία του Gagne 1/4</vt:lpstr>
      <vt:lpstr>Θεωρία του Gagne 2/4</vt:lpstr>
      <vt:lpstr>Θεωρία του Gagne 3/4</vt:lpstr>
      <vt:lpstr>Θεωρία του Gagne 4/4</vt:lpstr>
      <vt:lpstr>Ανθρωποκεντρικές θεωρίες και θεωρίες μάθησης του ενήλικα 1/2</vt:lpstr>
      <vt:lpstr>Πορεία διδασκαλίας κατά Gagne</vt:lpstr>
      <vt:lpstr>Ανθρωποκεντρικές θεωρίες και θεωρίες μάθησης του ενήλικα 2/2</vt:lpstr>
      <vt:lpstr>Η θεωρία του Carl Rogers</vt:lpstr>
      <vt:lpstr>Οι κοινωνικοπολιτισμικές προσεγγίσεις </vt:lpstr>
      <vt:lpstr>Οι επιρροές του κοινωνικού περιβάλλοντος </vt:lpstr>
      <vt:lpstr>Τίτλος?</vt:lpstr>
      <vt:lpstr>Βασικές αρχές</vt:lpstr>
      <vt:lpstr>Η σημασία του κοινωνικού περιβάλλοντος</vt:lpstr>
      <vt:lpstr>Κοινωνική τάση του δομισμού ή        κονστρουκτιβισμού ( Vygotsky) βασικές αρχές </vt:lpstr>
      <vt:lpstr>Φύση της μάθησης</vt:lpstr>
      <vt:lpstr>Εφαρμογές στη νοσηλευτική εκπαίδευση;</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73</cp:revision>
  <dcterms:created xsi:type="dcterms:W3CDTF">2013-03-04T13:35:19Z</dcterms:created>
  <dcterms:modified xsi:type="dcterms:W3CDTF">2015-11-24T13:23:04Z</dcterms:modified>
</cp:coreProperties>
</file>