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8" r:id="rId4"/>
    <p:sldId id="269" r:id="rId5"/>
    <p:sldId id="270" r:id="rId6"/>
    <p:sldId id="272" r:id="rId7"/>
    <p:sldId id="271" r:id="rId8"/>
    <p:sldId id="273" r:id="rId9"/>
    <p:sldId id="274" r:id="rId10"/>
    <p:sldId id="275" r:id="rId11"/>
    <p:sldId id="276" r:id="rId12"/>
    <p:sldId id="278" r:id="rId13"/>
    <p:sldId id="277" r:id="rId14"/>
    <p:sldId id="279" r:id="rId15"/>
    <p:sldId id="280" r:id="rId16"/>
    <p:sldId id="282" r:id="rId17"/>
    <p:sldId id="283" r:id="rId18"/>
    <p:sldId id="257" r:id="rId19"/>
    <p:sldId id="262" r:id="rId20"/>
    <p:sldId id="264" r:id="rId21"/>
    <p:sldId id="284" r:id="rId22"/>
    <p:sldId id="285" r:id="rId23"/>
    <p:sldId id="286" r:id="rId24"/>
    <p:sldId id="287" r:id="rId25"/>
  </p:sldIdLst>
  <p:sldSz cx="9144000" cy="6858000" type="screen4x3"/>
  <p:notesSz cx="6797675" cy="9928225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defTabSz="955533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50" y="1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r" defTabSz="955533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813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defTabSz="955533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50" y="9430813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r" defTabSz="955533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defTabSz="955533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3850750" y="1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r" defTabSz="955533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680527" y="4715406"/>
            <a:ext cx="5438140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1" y="9430813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defTabSz="955533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3850750" y="9430813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r" defTabSz="955533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90" indent="-17919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73" indent="-17917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200" b="1" dirty="0" smtClean="0">
                <a:solidFill>
                  <a:schemeClr val="tx1"/>
                </a:solidFill>
                <a:latin typeface="+mn-lt"/>
              </a:rPr>
              <a:t>Μεθοδολογία έρευνας</a:t>
            </a:r>
            <a:endParaRPr lang="el-GR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4</a:t>
            </a:r>
            <a:r>
              <a:rPr lang="el-GR" sz="2800" dirty="0" smtClean="0"/>
              <a:t>: Τέχνη και τεχνική της συγγραφής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Ιωάννα Γκρεκ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Τελικό κείμενο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r>
              <a:rPr lang="en-US" dirty="0" smtClean="0"/>
              <a:t>: </a:t>
            </a:r>
            <a:r>
              <a:rPr lang="el-GR" dirty="0" smtClean="0"/>
              <a:t>συνοπτική και επαρκής αναφορά </a:t>
            </a:r>
            <a:r>
              <a:rPr lang="el-GR" dirty="0" smtClean="0"/>
              <a:t>θέματος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Κυρίως κείμενο</a:t>
            </a:r>
            <a:r>
              <a:rPr lang="en-US" dirty="0" smtClean="0"/>
              <a:t>: </a:t>
            </a:r>
            <a:r>
              <a:rPr lang="el-GR" dirty="0" smtClean="0"/>
              <a:t>Υλικά </a:t>
            </a:r>
            <a:r>
              <a:rPr lang="el-GR" dirty="0" smtClean="0"/>
              <a:t>και</a:t>
            </a:r>
            <a:r>
              <a:rPr lang="el-GR" dirty="0" smtClean="0"/>
              <a:t> </a:t>
            </a:r>
            <a:r>
              <a:rPr lang="el-GR" dirty="0" smtClean="0"/>
              <a:t>μέθοδοι, στοιχεία &amp; έρευνα, αποτελέσματα, </a:t>
            </a:r>
            <a:r>
              <a:rPr lang="el-GR" dirty="0" smtClean="0"/>
              <a:t>πορίσματα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/>
              <a:t>Έλεγχοι</a:t>
            </a:r>
            <a:r>
              <a:rPr lang="en-US" dirty="0"/>
              <a:t>:</a:t>
            </a:r>
          </a:p>
          <a:p>
            <a:pPr lvl="1"/>
            <a:r>
              <a:rPr lang="el-GR" dirty="0"/>
              <a:t>Για επαναλαμβανόμενα </a:t>
            </a:r>
            <a:r>
              <a:rPr lang="el-GR" dirty="0" smtClean="0"/>
              <a:t>στοιχεία,</a:t>
            </a:r>
            <a:endParaRPr lang="el-GR" dirty="0"/>
          </a:p>
          <a:p>
            <a:pPr lvl="1"/>
            <a:r>
              <a:rPr lang="el-GR" dirty="0"/>
              <a:t>Για χρήση </a:t>
            </a:r>
            <a:r>
              <a:rPr lang="el-GR" dirty="0" smtClean="0"/>
              <a:t>των «απαραίτητων» βιβλιογραφικών </a:t>
            </a:r>
            <a:r>
              <a:rPr lang="el-GR" dirty="0" smtClean="0"/>
              <a:t>αναφορών.</a:t>
            </a:r>
            <a:endParaRPr lang="el-GR" dirty="0"/>
          </a:p>
          <a:p>
            <a:r>
              <a:rPr lang="el-GR" dirty="0" smtClean="0"/>
              <a:t>Συμπεράσματα</a:t>
            </a:r>
            <a:r>
              <a:rPr lang="el-GR" dirty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Σημειώσεις-αναφορές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Αναφορές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Εντός του </a:t>
            </a:r>
            <a:r>
              <a:rPr lang="el-GR" dirty="0" smtClean="0"/>
              <a:t>κειμένου.</a:t>
            </a:r>
            <a:endParaRPr lang="el-GR" dirty="0" smtClean="0"/>
          </a:p>
          <a:p>
            <a:r>
              <a:rPr lang="el-GR" dirty="0" smtClean="0"/>
              <a:t>Στο τέλος του </a:t>
            </a:r>
            <a:r>
              <a:rPr lang="el-GR" dirty="0" smtClean="0"/>
              <a:t>άρθρου/βιβλίου.</a:t>
            </a:r>
            <a:endParaRPr lang="en-US" dirty="0" smtClean="0"/>
          </a:p>
          <a:p>
            <a:r>
              <a:rPr lang="el-GR" dirty="0" smtClean="0"/>
              <a:t>Δείκτης και παραπομπή στο κάτω μέρος της </a:t>
            </a:r>
            <a:r>
              <a:rPr lang="el-GR" dirty="0" smtClean="0"/>
              <a:t>σελίδας.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Γενική και ειδική 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000" dirty="0" smtClean="0"/>
              <a:t>Τελευταίο μέρος γραπτής επιστημονικής </a:t>
            </a:r>
            <a:r>
              <a:rPr lang="el-GR" sz="3000" dirty="0" smtClean="0"/>
              <a:t>εργασίας.</a:t>
            </a:r>
            <a:endParaRPr lang="el-GR" sz="3000" dirty="0" smtClean="0"/>
          </a:p>
          <a:p>
            <a:r>
              <a:rPr lang="el-GR" sz="3000" dirty="0" smtClean="0"/>
              <a:t>Στο τέλος κάθε κεφαλαίου, υπό την έννοια της εξειδικευμένης βιβλιογραφικής </a:t>
            </a:r>
            <a:r>
              <a:rPr lang="el-GR" sz="3000" dirty="0" smtClean="0"/>
              <a:t>αναφοράς.</a:t>
            </a:r>
            <a:endParaRPr lang="el-GR" sz="3000" dirty="0" smtClean="0"/>
          </a:p>
          <a:p>
            <a:r>
              <a:rPr lang="el-GR" sz="3000" dirty="0" smtClean="0"/>
              <a:t>Σπάνια στην αρχή, πριν από το πρώτο </a:t>
            </a:r>
            <a:r>
              <a:rPr lang="el-GR" sz="3000" dirty="0" smtClean="0"/>
              <a:t>κεφάλαιο.</a:t>
            </a:r>
            <a:endParaRPr lang="el-GR" sz="3000" dirty="0" smtClean="0"/>
          </a:p>
          <a:p>
            <a:r>
              <a:rPr lang="el-GR" sz="3000" dirty="0" smtClean="0"/>
              <a:t>Πρέπει να αναφερθούν όλα τα στοιχεία ταυτότητας </a:t>
            </a:r>
            <a:r>
              <a:rPr lang="el-GR" sz="3000" dirty="0" smtClean="0"/>
              <a:t>βιβλίου.</a:t>
            </a:r>
            <a:endParaRPr lang="el-GR" sz="3000" dirty="0" smtClean="0"/>
          </a:p>
          <a:p>
            <a:r>
              <a:rPr lang="el-GR" sz="3000" dirty="0" smtClean="0"/>
              <a:t>Τελικός έλεγχος βάσει προδιαγραφών </a:t>
            </a:r>
            <a:r>
              <a:rPr lang="el-GR" sz="3000" dirty="0" smtClean="0"/>
              <a:t>περιοδικού/εκδότη.</a:t>
            </a:r>
            <a:endParaRPr lang="el-GR" sz="3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000" dirty="0" smtClean="0"/>
              <a:t>Σκοπός όχι ο εντυπωσιασμός αλλά η καλύτερα οργανωμένη δομή και μορφή της γραπτής </a:t>
            </a:r>
            <a:r>
              <a:rPr lang="el-GR" sz="3000" dirty="0" smtClean="0"/>
              <a:t>παρουσίασης.</a:t>
            </a:r>
            <a:endParaRPr lang="el-GR" sz="3000" dirty="0" smtClean="0"/>
          </a:p>
          <a:p>
            <a:r>
              <a:rPr lang="el-GR" sz="3000" dirty="0" smtClean="0"/>
              <a:t>Κάποιοι πίνακες μπορούν να αντικατασταθούν από </a:t>
            </a:r>
            <a:r>
              <a:rPr lang="el-GR" sz="3000" dirty="0" smtClean="0"/>
              <a:t>διαγράμματα.</a:t>
            </a:r>
            <a:endParaRPr lang="el-GR" sz="3000" dirty="0" smtClean="0"/>
          </a:p>
          <a:p>
            <a:r>
              <a:rPr lang="el-GR" sz="3000" dirty="0" smtClean="0"/>
              <a:t>Όλοι οι αριθμοί πρέπει να συμφωνούν με τις αναφορές στο </a:t>
            </a:r>
            <a:r>
              <a:rPr lang="el-GR" sz="3000" dirty="0" smtClean="0"/>
              <a:t>κείμενο.</a:t>
            </a:r>
            <a:endParaRPr lang="el-GR" sz="3000" dirty="0" smtClean="0"/>
          </a:p>
          <a:p>
            <a:r>
              <a:rPr lang="el-GR" sz="3000" dirty="0" smtClean="0"/>
              <a:t>Καλά δομημένοι πίνακες με τίτλο, κεφαλίδες, επικεφαλίδες, πεδία </a:t>
            </a:r>
            <a:r>
              <a:rPr lang="el-GR" sz="3000" dirty="0" smtClean="0"/>
              <a:t>αναφοράς.</a:t>
            </a:r>
            <a:endParaRPr lang="el-GR" sz="3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Επιλογή εικόνων με βάση τα παρακάτω κριτήρια</a:t>
            </a:r>
            <a:r>
              <a:rPr lang="en-US" dirty="0" smtClean="0"/>
              <a:t>:</a:t>
            </a:r>
          </a:p>
          <a:p>
            <a:r>
              <a:rPr lang="el-GR" dirty="0" smtClean="0"/>
              <a:t>Δίνουν τα απαραίτητα στοιχεία για την έρευνα και συχνά είναι πιο από αποτελεσματικές από το </a:t>
            </a:r>
            <a:r>
              <a:rPr lang="el-GR" dirty="0" smtClean="0"/>
              <a:t>κείμενο.</a:t>
            </a:r>
            <a:endParaRPr lang="el-GR" dirty="0" smtClean="0"/>
          </a:p>
          <a:p>
            <a:r>
              <a:rPr lang="el-GR" dirty="0" smtClean="0"/>
              <a:t>Αποδίδουν έμφαση όπου απαιτείται, όταν </a:t>
            </a:r>
            <a:r>
              <a:rPr lang="el-GR" dirty="0" smtClean="0"/>
              <a:t>απαιτείται.</a:t>
            </a:r>
            <a:endParaRPr lang="el-GR" dirty="0" smtClean="0"/>
          </a:p>
          <a:p>
            <a:r>
              <a:rPr lang="el-GR" dirty="0" smtClean="0"/>
              <a:t>Δίνουν έμφαση στο συγκεκριμένο εικονιζόμενο και στο σκοπό της </a:t>
            </a:r>
            <a:r>
              <a:rPr lang="el-GR" dirty="0" smtClean="0"/>
              <a:t>δημοσίευσης.</a:t>
            </a:r>
            <a:endParaRPr lang="el-GR" dirty="0" smtClean="0"/>
          </a:p>
          <a:p>
            <a:r>
              <a:rPr lang="el-GR" dirty="0" smtClean="0"/>
              <a:t>Όταν απεικονίζονται ασθενείς σε συγκεκριμένη φωτογραφία είναι απαραίτητο να εξασφαλίζεται η γραπτή άδεια του </a:t>
            </a:r>
            <a:r>
              <a:rPr lang="el-GR" dirty="0" err="1" smtClean="0"/>
              <a:t>εικονιζομένου</a:t>
            </a:r>
            <a:r>
              <a:rPr lang="el-GR" dirty="0" smtClean="0"/>
              <a:t> </a:t>
            </a:r>
            <a:r>
              <a:rPr lang="el-GR" dirty="0" smtClean="0"/>
              <a:t>προσώπου.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Ευρετήριο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Τελευταίο μέρος επιστημονικής </a:t>
            </a:r>
            <a:r>
              <a:rPr lang="el-GR" dirty="0" smtClean="0"/>
              <a:t>εργασίας.</a:t>
            </a:r>
            <a:endParaRPr lang="el-GR" dirty="0" smtClean="0"/>
          </a:p>
          <a:p>
            <a:r>
              <a:rPr lang="el-GR" dirty="0" smtClean="0"/>
              <a:t>Στο τέλος </a:t>
            </a:r>
            <a:r>
              <a:rPr lang="el-GR" dirty="0" smtClean="0"/>
              <a:t>βιβλίου/εργασίας.</a:t>
            </a:r>
            <a:endParaRPr lang="el-GR" dirty="0" smtClean="0"/>
          </a:p>
          <a:p>
            <a:r>
              <a:rPr lang="el-GR" dirty="0" smtClean="0"/>
              <a:t>Είτε ένα είτε περισσότερα π.χ.</a:t>
            </a:r>
          </a:p>
          <a:p>
            <a:pPr lvl="1"/>
            <a:r>
              <a:rPr lang="el-GR" dirty="0" smtClean="0"/>
              <a:t>Ενιαίο ευρετήριο </a:t>
            </a:r>
            <a:r>
              <a:rPr lang="el-GR" dirty="0" smtClean="0"/>
              <a:t>όρων,</a:t>
            </a:r>
            <a:endParaRPr lang="el-GR" dirty="0" smtClean="0"/>
          </a:p>
          <a:p>
            <a:pPr lvl="1"/>
            <a:r>
              <a:rPr lang="el-GR" dirty="0" smtClean="0"/>
              <a:t>Ερευτήριο κύριων </a:t>
            </a:r>
            <a:r>
              <a:rPr lang="el-GR" dirty="0" smtClean="0"/>
              <a:t>ονομάτων,</a:t>
            </a:r>
            <a:endParaRPr lang="el-GR" dirty="0" smtClean="0"/>
          </a:p>
          <a:p>
            <a:pPr lvl="1"/>
            <a:r>
              <a:rPr lang="el-GR" dirty="0" smtClean="0"/>
              <a:t>Ερευτήριο πραγμάτων </a:t>
            </a:r>
            <a:r>
              <a:rPr lang="el-GR" dirty="0" smtClean="0"/>
              <a:t>κτλ.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Περίληψη (</a:t>
            </a:r>
            <a:r>
              <a:rPr lang="en-US" dirty="0" smtClean="0"/>
              <a:t>Abstract)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Ο συγγραφέας θα πρέπει</a:t>
            </a:r>
            <a:r>
              <a:rPr lang="en-US" dirty="0" smtClean="0"/>
              <a:t>:</a:t>
            </a:r>
          </a:p>
          <a:p>
            <a:r>
              <a:rPr lang="el-GR" dirty="0"/>
              <a:t>Να εξηγεί με σαφήνεια μεθόδους και </a:t>
            </a:r>
            <a:r>
              <a:rPr lang="el-GR" dirty="0" smtClean="0"/>
              <a:t>τεχνικές που </a:t>
            </a:r>
            <a:r>
              <a:rPr lang="el-GR" dirty="0" smtClean="0"/>
              <a:t>εφαρμόζει.</a:t>
            </a:r>
            <a:endParaRPr lang="el-GR" dirty="0"/>
          </a:p>
          <a:p>
            <a:r>
              <a:rPr lang="el-GR" dirty="0"/>
              <a:t>Να διατυπώνει με σαφήνεια την υπόθεση </a:t>
            </a:r>
            <a:r>
              <a:rPr lang="el-GR" dirty="0" smtClean="0"/>
              <a:t>εργασίας.</a:t>
            </a:r>
            <a:endParaRPr lang="el-GR" dirty="0"/>
          </a:p>
          <a:p>
            <a:r>
              <a:rPr lang="el-GR" dirty="0" smtClean="0"/>
              <a:t>Να μην γράφει πράγματα που δεν αναφέρονται στο κυρίως </a:t>
            </a:r>
            <a:r>
              <a:rPr lang="el-GR" dirty="0" smtClean="0"/>
              <a:t>μέρος.</a:t>
            </a:r>
            <a:endParaRPr lang="el-GR" dirty="0" smtClean="0"/>
          </a:p>
          <a:p>
            <a:r>
              <a:rPr lang="el-GR" dirty="0" smtClean="0"/>
              <a:t>Να μην κάνει αναφορές στη </a:t>
            </a:r>
            <a:r>
              <a:rPr lang="el-GR" dirty="0" smtClean="0"/>
              <a:t>βιβλιογραφία.</a:t>
            </a:r>
            <a:endParaRPr lang="el-GR" dirty="0" smtClean="0"/>
          </a:p>
          <a:p>
            <a:r>
              <a:rPr lang="el-GR" dirty="0" smtClean="0"/>
              <a:t>Να μην αναπτύσσει λεπτομερειακά στοιχεία με αριθμούς και </a:t>
            </a:r>
            <a:r>
              <a:rPr lang="el-GR" dirty="0" smtClean="0"/>
              <a:t>δεδομένα.</a:t>
            </a:r>
            <a:endParaRPr lang="el-GR" dirty="0" smtClean="0"/>
          </a:p>
          <a:p>
            <a:r>
              <a:rPr lang="el-GR" dirty="0" smtClean="0"/>
              <a:t>Να αποφεύγει περιττές </a:t>
            </a:r>
            <a:r>
              <a:rPr lang="el-GR" dirty="0" smtClean="0"/>
              <a:t>προτάσεις.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</a:t>
            </a:r>
            <a:r>
              <a:rPr lang="el-GR" sz="2000" smtClean="0"/>
              <a:t>Γκρεκ 2015. </a:t>
            </a:r>
            <a:r>
              <a:rPr lang="el-GR" sz="2000" dirty="0" smtClean="0"/>
              <a:t>Ιωάννα Γκρεκ. «Μεθοδολογία  </a:t>
            </a:r>
            <a:r>
              <a:rPr lang="el-GR" sz="2000" dirty="0"/>
              <a:t>έρευνας.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 smtClean="0"/>
              <a:t> Τέχνη και τεχνική της συγγραφής».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υλικού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Προσεκτική επιλογή </a:t>
            </a:r>
            <a:r>
              <a:rPr lang="el-GR" dirty="0" smtClean="0"/>
              <a:t>υλικού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Προσεκτικός έλεγχος</a:t>
            </a:r>
            <a:r>
              <a:rPr lang="en-US" dirty="0" smtClean="0"/>
              <a:t> </a:t>
            </a:r>
            <a:r>
              <a:rPr lang="el-GR" dirty="0" smtClean="0"/>
              <a:t>για τον εντοπισμό του εξειδικευμένου βιβλιογραφικού </a:t>
            </a:r>
            <a:r>
              <a:rPr lang="el-GR" dirty="0" smtClean="0"/>
              <a:t>υλικού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Σημείο σταθερής αναφοράς ο τίτλος της εργασίας, η υποστήριξη στόχων και αντικειμενικού </a:t>
            </a:r>
            <a:r>
              <a:rPr lang="el-GR" dirty="0" smtClean="0"/>
              <a:t>σκοπού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1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5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702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Σύνθεση-συγγραφή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Δεν αρκεί αποκλειστικά και μόνο η πρωτοτυπία της έρευνας.</a:t>
            </a:r>
          </a:p>
          <a:p>
            <a:r>
              <a:rPr lang="el-GR" dirty="0" smtClean="0"/>
              <a:t>Θα πρέπει να παρουσιαστεί με την επιβεβλημένη ποιότητα δομής και </a:t>
            </a:r>
            <a:r>
              <a:rPr lang="el-GR" dirty="0" smtClean="0"/>
              <a:t>περιεχομένου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Η επιστημονική εργασία χρειάζεται στην τελική της μορφή να είναι άρτια και </a:t>
            </a:r>
            <a:r>
              <a:rPr lang="el-GR" dirty="0" smtClean="0"/>
              <a:t>ολοκληρωμένη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Σύνταξη-συγγραφή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73325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800" dirty="0" smtClean="0"/>
              <a:t>Απαιτείται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pPr>
              <a:spcBef>
                <a:spcPts val="600"/>
              </a:spcBef>
            </a:pPr>
            <a:r>
              <a:rPr lang="el-GR" sz="2800" dirty="0" smtClean="0"/>
              <a:t>Επιμονή </a:t>
            </a:r>
            <a:r>
              <a:rPr lang="el-GR" sz="2800" dirty="0" smtClean="0"/>
              <a:t>και υπομονή για την ολοκλήρωση </a:t>
            </a:r>
            <a:r>
              <a:rPr lang="el-GR" sz="2800" dirty="0" smtClean="0"/>
              <a:t>εργασίας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>
              <a:spcBef>
                <a:spcPts val="600"/>
              </a:spcBef>
            </a:pPr>
            <a:r>
              <a:rPr lang="el-GR" sz="2800" dirty="0"/>
              <a:t>Λογοτεχνικό ύφος δεν αρμόζει σε επιστημονικό </a:t>
            </a:r>
            <a:r>
              <a:rPr lang="el-GR" sz="2800" dirty="0" smtClean="0"/>
              <a:t>γράψιμο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>
              <a:spcBef>
                <a:spcPts val="600"/>
              </a:spcBef>
            </a:pPr>
            <a:r>
              <a:rPr lang="el-GR" sz="2800" dirty="0" smtClean="0"/>
              <a:t>Ακρίβεια και σαφήνεια, λιτότητα </a:t>
            </a:r>
            <a:r>
              <a:rPr lang="el-GR" sz="2800" dirty="0" smtClean="0"/>
              <a:t>διατύπωσης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>
              <a:spcBef>
                <a:spcPts val="600"/>
              </a:spcBef>
            </a:pPr>
            <a:r>
              <a:rPr lang="el-GR" sz="2800" dirty="0" smtClean="0"/>
              <a:t>Αναθεωρήσεις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>
              <a:spcBef>
                <a:spcPts val="600"/>
              </a:spcBef>
            </a:pPr>
            <a:r>
              <a:rPr lang="el-GR" sz="2800" dirty="0" smtClean="0"/>
              <a:t>Επανεξέταση γραπτών «μερών» λίγες μέρες μετά τη </a:t>
            </a:r>
            <a:r>
              <a:rPr lang="el-GR" sz="2800" dirty="0" smtClean="0"/>
              <a:t>συγγραφή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>
              <a:spcBef>
                <a:spcPts val="600"/>
              </a:spcBef>
            </a:pPr>
            <a:r>
              <a:rPr lang="el-GR" sz="2800" dirty="0" smtClean="0"/>
              <a:t>Αναγκαίες επεξηγήσεις για άτομα που δεν σχετίζονται με το επιστημονικό </a:t>
            </a:r>
            <a:r>
              <a:rPr lang="el-GR" sz="2800" dirty="0" smtClean="0"/>
              <a:t>πεδίο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>
              <a:spcBef>
                <a:spcPts val="600"/>
              </a:spcBef>
            </a:pPr>
            <a:r>
              <a:rPr lang="el-GR" sz="2800" dirty="0" smtClean="0"/>
              <a:t>Με την ολοκλήρωση καλό είναι να ζητηθεί η τεκμηριωμένη γνώμη </a:t>
            </a:r>
            <a:r>
              <a:rPr lang="el-GR" sz="2800" dirty="0" smtClean="0"/>
              <a:t>συνεργάτη</a:t>
            </a:r>
            <a:r>
              <a:rPr lang="en-US" sz="2800" dirty="0" smtClean="0"/>
              <a:t>.</a:t>
            </a:r>
            <a:endParaRPr lang="el-GR" sz="28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Τελικό σχέδιο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Αποτέλεσμα όλης της ερευνητικής  και συγγραφικής </a:t>
            </a:r>
            <a:r>
              <a:rPr lang="el-GR" dirty="0" smtClean="0"/>
              <a:t>προσπάθειας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Υπάρχουν συγκεκριμένες οδηγίες για</a:t>
            </a:r>
            <a:r>
              <a:rPr lang="en-US" dirty="0" smtClean="0"/>
              <a:t>:</a:t>
            </a:r>
          </a:p>
          <a:p>
            <a:pPr lvl="1"/>
            <a:r>
              <a:rPr lang="el-GR" dirty="0" smtClean="0"/>
              <a:t>Διαμόρφωση σελίδας, επιλογή γραμματοσειράς και </a:t>
            </a:r>
            <a:r>
              <a:rPr lang="el-GR" dirty="0" smtClean="0"/>
              <a:t>μεγέθους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Τίτλο και αναγραφή ονομάτων </a:t>
            </a:r>
            <a:r>
              <a:rPr lang="el-GR" dirty="0" smtClean="0"/>
              <a:t>συγγραφέων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Τίτλους και υποτίτλους κειμένου και </a:t>
            </a:r>
            <a:r>
              <a:rPr lang="el-GR" dirty="0" smtClean="0"/>
              <a:t>σχήματα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/>
              <a:t>Χρήση </a:t>
            </a:r>
            <a:r>
              <a:rPr lang="el-GR" dirty="0" smtClean="0"/>
              <a:t>αναφορών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 smtClean="0"/>
              <a:t>Αρίθμηση </a:t>
            </a:r>
            <a:r>
              <a:rPr lang="el-GR" dirty="0" smtClean="0"/>
              <a:t>σελίδων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 δεδομένων-δομή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Αρχή-αντικειμενικός σκοπός, μέση-έρευνα, </a:t>
            </a:r>
            <a:r>
              <a:rPr lang="el-GR" dirty="0" smtClean="0"/>
              <a:t>αποτελέσματα-συμπεράσματα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Γίνεται η έκθεση του προβληματισμού και των αξόνων </a:t>
            </a:r>
            <a:r>
              <a:rPr lang="el-GR" dirty="0" smtClean="0"/>
              <a:t>εργασίας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Μετά τη γενική διάταξη ακολουθεί ειδική διάταξη για κάθε θεματική </a:t>
            </a:r>
            <a:r>
              <a:rPr lang="el-GR" dirty="0" smtClean="0"/>
              <a:t>ενότητα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Παρουσιάζεται και αξιολογείται με συστηματικό τρόπο το σύνολο του </a:t>
            </a:r>
            <a:r>
              <a:rPr lang="el-GR" dirty="0" smtClean="0"/>
              <a:t>υλικού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Συγγραφικό ύφος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Σαφήνεια και ακρίβεια </a:t>
            </a:r>
            <a:r>
              <a:rPr lang="el-GR" dirty="0" smtClean="0"/>
              <a:t>λόγου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Αντικατάσταση συνηθισμένων ρημάτων και φράσεων με άλλα ακριβή και </a:t>
            </a:r>
            <a:r>
              <a:rPr lang="el-GR" dirty="0" smtClean="0"/>
              <a:t>σαφή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Αποφυγή εξεζητημένου </a:t>
            </a:r>
            <a:r>
              <a:rPr lang="el-GR" dirty="0" smtClean="0"/>
              <a:t>ύφους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Αποφυγή χρήσης πρώτου ενικού </a:t>
            </a:r>
            <a:r>
              <a:rPr lang="el-GR" dirty="0" smtClean="0"/>
              <a:t>προσώπου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Κάθε πρόταση έχει το δικό της ολοκληρωμένο </a:t>
            </a:r>
            <a:r>
              <a:rPr lang="el-GR" dirty="0" smtClean="0"/>
              <a:t>νόημα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Επαναλήψεις, πλεονασμοί και συνεχείς αναφορές κουράζουν και δηλώνουν προχειρότητα </a:t>
            </a:r>
            <a:r>
              <a:rPr lang="el-GR" dirty="0" smtClean="0"/>
              <a:t>συγγραφής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Ο Επιστημονικός λόγος</a:t>
            </a:r>
            <a:r>
              <a:rPr lang="en-US" dirty="0" smtClean="0"/>
              <a:t> </a:t>
            </a:r>
            <a:r>
              <a:rPr lang="en-US" sz="3600" b="0" dirty="0">
                <a:solidFill>
                  <a:srgbClr val="C0504D">
                    <a:lumMod val="75000"/>
                  </a:srgbClr>
                </a:solidFill>
              </a:rPr>
              <a:t>1/2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‘Έχει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Επιγραμματικότητα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Αποφυγή βερμπαλισμών, στόμφου και εξεζητημένων </a:t>
            </a:r>
            <a:r>
              <a:rPr lang="el-GR" dirty="0" smtClean="0"/>
              <a:t>εκφράσεων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Καθαρότητα λόγου χωρίς υπονοούμενα ή </a:t>
            </a:r>
            <a:r>
              <a:rPr lang="el-GR" dirty="0" smtClean="0"/>
              <a:t>υπαινιγμούς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Παραγράφους ολοκληρωμένες με λογική </a:t>
            </a:r>
            <a:r>
              <a:rPr lang="el-GR" dirty="0" smtClean="0"/>
              <a:t>σειρά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επιστημονικός λόγος</a:t>
            </a:r>
            <a:r>
              <a:rPr lang="en-US" dirty="0" smtClean="0"/>
              <a:t> </a:t>
            </a:r>
            <a:r>
              <a:rPr lang="en-US" sz="3600" b="0" dirty="0"/>
              <a:t>2</a:t>
            </a:r>
            <a:r>
              <a:rPr lang="en-US" sz="3600" b="0" dirty="0" smtClean="0"/>
              <a:t>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Χρειάζεται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Σαφήνεια στη </a:t>
            </a:r>
            <a:r>
              <a:rPr lang="el-GR" dirty="0" smtClean="0"/>
              <a:t>δομή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Ακρίβεια στην επιλογή των </a:t>
            </a:r>
            <a:r>
              <a:rPr lang="el-GR" dirty="0" smtClean="0"/>
              <a:t>λέξεων/όρων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Οικονομία σε </a:t>
            </a:r>
            <a:r>
              <a:rPr lang="el-GR" dirty="0" smtClean="0"/>
              <a:t>λέξεις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Γλαφυρότητα και </a:t>
            </a:r>
            <a:r>
              <a:rPr lang="el-GR" dirty="0" smtClean="0"/>
              <a:t>απλότητα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1234</Words>
  <Application>Microsoft Office PowerPoint</Application>
  <PresentationFormat>Προβολή στην οθόνη (4:3)</PresentationFormat>
  <Paragraphs>173</Paragraphs>
  <Slides>23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OC_template_updated</vt:lpstr>
      <vt:lpstr>Προσαρμοσμένη σχεδίαση</vt:lpstr>
      <vt:lpstr>Μεθοδολογία έρευνας</vt:lpstr>
      <vt:lpstr>Ταξινόμηση υλικού</vt:lpstr>
      <vt:lpstr>Σύνθεση-συγγραφή</vt:lpstr>
      <vt:lpstr>Σύνταξη-συγγραφή</vt:lpstr>
      <vt:lpstr>Τελικό σχέδιο</vt:lpstr>
      <vt:lpstr>Σύνθεση δεδομένων-δομή</vt:lpstr>
      <vt:lpstr>Συγγραφικό ύφος</vt:lpstr>
      <vt:lpstr> Ο Επιστημονικός λόγος 1/2</vt:lpstr>
      <vt:lpstr>Ο επιστημονικός λόγος 2/2</vt:lpstr>
      <vt:lpstr>Τελικό κείμενο</vt:lpstr>
      <vt:lpstr>Σημειώσεις-αναφορές</vt:lpstr>
      <vt:lpstr>Γενική και ειδική βιβλιογραφία</vt:lpstr>
      <vt:lpstr>Πίνακες</vt:lpstr>
      <vt:lpstr>Εικόνες</vt:lpstr>
      <vt:lpstr>Ευρετήριο</vt:lpstr>
      <vt:lpstr>Περίληψη (Abstract)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142</cp:revision>
  <cp:lastPrinted>2014-11-05T09:23:07Z</cp:lastPrinted>
  <dcterms:created xsi:type="dcterms:W3CDTF">2013-03-04T13:35:19Z</dcterms:created>
  <dcterms:modified xsi:type="dcterms:W3CDTF">2015-07-17T06:52:29Z</dcterms:modified>
</cp:coreProperties>
</file>