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7" r:id="rId15"/>
    <p:sldId id="262" r:id="rId16"/>
    <p:sldId id="264" r:id="rId17"/>
    <p:sldId id="281" r:id="rId18"/>
    <p:sldId id="282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4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0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6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9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6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9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5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1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5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0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0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5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4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3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1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Η μέθοδος των πεπερασμένων στοιχείων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Αλέξανδρος </a:t>
            </a:r>
            <a:r>
              <a:rPr lang="el-GR" sz="2400" dirty="0" err="1"/>
              <a:t>Θεοδουλίδης</a:t>
            </a:r>
            <a:r>
              <a:rPr lang="el-GR" sz="2400" dirty="0"/>
              <a:t>, </a:t>
            </a:r>
            <a:r>
              <a:rPr lang="el-GR" sz="2400" dirty="0" err="1"/>
              <a:t>Επικ.Καθηγητής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</a:t>
            </a:r>
            <a:r>
              <a:rPr lang="el-GR" sz="2400" dirty="0" smtClean="0"/>
              <a:t>Ναυπηγών </a:t>
            </a:r>
            <a:r>
              <a:rPr lang="el-GR" sz="2400" dirty="0"/>
              <a:t>Μ</a:t>
            </a:r>
            <a:r>
              <a:rPr lang="el-GR" sz="2400" dirty="0" smtClean="0"/>
              <a:t>ηχανικών Τ.Ε.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004B82"/>
                </a:solidFill>
              </a:rPr>
              <a:t>Εισαγωγή στη </a:t>
            </a:r>
            <a:r>
              <a:rPr lang="el-GR" sz="4000" dirty="0" smtClean="0">
                <a:solidFill>
                  <a:srgbClr val="004B82"/>
                </a:solidFill>
              </a:rPr>
              <a:t>ΜΠΣ </a:t>
            </a:r>
            <a:r>
              <a:rPr lang="en-US" sz="3200" b="0" dirty="0" smtClean="0">
                <a:solidFill>
                  <a:srgbClr val="004B82"/>
                </a:solidFill>
              </a:rPr>
              <a:t>(9</a:t>
            </a:r>
            <a:r>
              <a:rPr lang="el-GR" sz="3200" b="0" dirty="0" smtClean="0">
                <a:solidFill>
                  <a:srgbClr val="004B82"/>
                </a:solidFill>
              </a:rPr>
              <a:t> από 11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587860" y="5037516"/>
            <a:ext cx="5968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Οι αναπτυσσόμενες μετατοπίσεις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3431" r="13542" b="23431"/>
          <a:stretch>
            <a:fillRect/>
          </a:stretch>
        </p:blipFill>
        <p:spPr bwMode="auto">
          <a:xfrm>
            <a:off x="4267201" y="1833563"/>
            <a:ext cx="4769296" cy="278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8672" r="10417" b="23431"/>
          <a:stretch>
            <a:fillRect/>
          </a:stretch>
        </p:blipFill>
        <p:spPr bwMode="auto">
          <a:xfrm>
            <a:off x="152400" y="1833563"/>
            <a:ext cx="4114800" cy="278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004B82"/>
                </a:solidFill>
              </a:rPr>
              <a:t>Εισαγωγή στη </a:t>
            </a:r>
            <a:r>
              <a:rPr lang="el-GR" sz="4000" dirty="0" smtClean="0">
                <a:solidFill>
                  <a:srgbClr val="004B82"/>
                </a:solidFill>
              </a:rPr>
              <a:t>ΜΠΣ </a:t>
            </a:r>
            <a:r>
              <a:rPr lang="en-US" sz="3200" b="0" dirty="0" smtClean="0">
                <a:solidFill>
                  <a:srgbClr val="004B82"/>
                </a:solidFill>
              </a:rPr>
              <a:t>(10</a:t>
            </a:r>
            <a:r>
              <a:rPr lang="el-GR" sz="3200" b="0" dirty="0" smtClean="0">
                <a:solidFill>
                  <a:srgbClr val="004B82"/>
                </a:solidFill>
              </a:rPr>
              <a:t> από 11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800100" y="5523499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Οι αναπτυσσόμενες τάσεις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243" r="11458" b="10147"/>
          <a:stretch>
            <a:fillRect/>
          </a:stretch>
        </p:blipFill>
        <p:spPr bwMode="auto">
          <a:xfrm>
            <a:off x="107503" y="1592560"/>
            <a:ext cx="4318101" cy="358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243" r="10417" b="10147"/>
          <a:stretch>
            <a:fillRect/>
          </a:stretch>
        </p:blipFill>
        <p:spPr bwMode="auto">
          <a:xfrm>
            <a:off x="4427984" y="1592560"/>
            <a:ext cx="4572000" cy="358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004B82"/>
                </a:solidFill>
              </a:rPr>
              <a:t>Εισαγωγή στη </a:t>
            </a:r>
            <a:r>
              <a:rPr lang="el-GR" sz="4000" dirty="0" smtClean="0">
                <a:solidFill>
                  <a:srgbClr val="004B82"/>
                </a:solidFill>
              </a:rPr>
              <a:t>ΜΠΣ </a:t>
            </a:r>
            <a:r>
              <a:rPr lang="en-US" sz="3200" b="0" dirty="0" smtClean="0">
                <a:solidFill>
                  <a:srgbClr val="004B82"/>
                </a:solidFill>
              </a:rPr>
              <a:t>(11</a:t>
            </a:r>
            <a:r>
              <a:rPr lang="el-GR" sz="3200" b="0" dirty="0" smtClean="0">
                <a:solidFill>
                  <a:srgbClr val="004B82"/>
                </a:solidFill>
              </a:rPr>
              <a:t> από 11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800100" y="5546865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Οι αναπτυσσόμενες τάσεις</a:t>
            </a:r>
          </a:p>
        </p:txBody>
      </p:sp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9003" r="22917" b="19003"/>
          <a:stretch>
            <a:fillRect/>
          </a:stretch>
        </p:blipFill>
        <p:spPr bwMode="auto">
          <a:xfrm>
            <a:off x="4716016" y="1573591"/>
            <a:ext cx="4114800" cy="3547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9003" r="21875" b="19003"/>
          <a:stretch>
            <a:fillRect/>
          </a:stretch>
        </p:blipFill>
        <p:spPr bwMode="auto">
          <a:xfrm>
            <a:off x="381000" y="1586346"/>
            <a:ext cx="4038600" cy="3547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/>
              <a:t>«Αντοχή πλοίου ΙΙ (Θ).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Η μέθοδος των πεπερασμένων στοιχείων».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004B82"/>
                </a:solidFill>
              </a:rPr>
              <a:t>Εισαγωγή στη </a:t>
            </a:r>
            <a:r>
              <a:rPr lang="el-GR" sz="4000" dirty="0" smtClean="0">
                <a:solidFill>
                  <a:srgbClr val="004B82"/>
                </a:solidFill>
              </a:rPr>
              <a:t>ΜΠΣ </a:t>
            </a:r>
            <a:r>
              <a:rPr lang="en-US" sz="3200" b="0" dirty="0">
                <a:solidFill>
                  <a:srgbClr val="004B82"/>
                </a:solidFill>
              </a:rPr>
              <a:t>(</a:t>
            </a:r>
            <a:r>
              <a:rPr lang="el-GR" sz="3200" b="0" dirty="0" smtClean="0">
                <a:solidFill>
                  <a:srgbClr val="004B82"/>
                </a:solidFill>
              </a:rPr>
              <a:t>1 από 11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r>
              <a:rPr lang="el-GR" sz="3200" b="0" dirty="0" smtClean="0">
                <a:solidFill>
                  <a:srgbClr val="004B82"/>
                </a:solidFill>
              </a:rPr>
              <a:t> 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42885" y="1041022"/>
            <a:ext cx="805823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πρώτη χρήση της μεθόδου ανάγεται στον Αρχιμήδη, όταν αυτός προκειμένου να υπολογίσει το «π» με ακρίβεια 30 δεκαδικών ψηφίων προσέγγισε τον κύκλο με ένα κανονικό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96-γωνο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Μέθοδος των Πεπερασμένων Στοιχείων (ΜΠΣ) χρησιμοποιείται για την αριθμητική προσέγγιση και επίλυση σύνθετων προβλημάτων στις ακόλουθες επιστημονικές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περιοχές 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Αντοχή κατασκευών,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Ρευστομηχανική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Μετάδοση θερμότητας/θερμοδυναμική,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Δυναμική,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Ταλαντώσεις/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ιδιοσυχνότητες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004B82"/>
                </a:solidFill>
              </a:rPr>
              <a:t>Εισαγωγή στη </a:t>
            </a:r>
            <a:r>
              <a:rPr lang="el-GR" sz="4000" dirty="0" smtClean="0">
                <a:solidFill>
                  <a:srgbClr val="004B82"/>
                </a:solidFill>
              </a:rPr>
              <a:t>ΜΠΣ </a:t>
            </a:r>
            <a:r>
              <a:rPr lang="en-US" sz="3200" b="0" dirty="0" smtClean="0">
                <a:solidFill>
                  <a:srgbClr val="004B82"/>
                </a:solidFill>
              </a:rPr>
              <a:t>(</a:t>
            </a:r>
            <a:r>
              <a:rPr lang="el-GR" sz="3200" b="0" dirty="0" smtClean="0">
                <a:solidFill>
                  <a:srgbClr val="004B82"/>
                </a:solidFill>
              </a:rPr>
              <a:t>2 από 11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79512" y="1052736"/>
            <a:ext cx="8568952" cy="5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Για την εφαρμογή της ΜΠΣ σε προβλήματα αντοχής των κατασκευών η συνολική (σύνθετη) κατασκευή υποδιαιρείται σε έναν αριθμό διακριτών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υποκατασκευών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(στοιχείων) (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elements).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Τα στοιχεία αυτά μπορεί να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είναι 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6669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Μονοδιάστατοι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ράβδοι ή σχοινιά (παραλαμβάνουν μόνο αξονικές φορτίσεις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6669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Δοκοί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( μονοδιάστατα στοιχεία τα οποία παραλαμβάνουν αξονικές και κάθετες φορτίσεις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6669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Μεμβρανικά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στοιχεία (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διδιάστατα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στοιχεία τα οποία παραλαμβάνουν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μεμβρανικές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φορτίσεις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6669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Ελάσματα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plates) (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διδιάστατα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στοιχεία τα οποία παραλαμβάνουν και κάθετες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φορτίσεις,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6669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Στερεά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στοιχεία (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solids)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(τρισδιάστατα στερεά στοιχεία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6669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Άλλα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εξειδικευμένα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στοιχεία.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004B82"/>
                </a:solidFill>
              </a:rPr>
              <a:t>Εισαγωγή στη </a:t>
            </a:r>
            <a:r>
              <a:rPr lang="el-GR" sz="4000" dirty="0" smtClean="0">
                <a:solidFill>
                  <a:srgbClr val="004B82"/>
                </a:solidFill>
              </a:rPr>
              <a:t>ΜΠΣ </a:t>
            </a:r>
            <a:r>
              <a:rPr lang="en-US" sz="3200" b="0" dirty="0" smtClean="0">
                <a:solidFill>
                  <a:srgbClr val="004B82"/>
                </a:solidFill>
              </a:rPr>
              <a:t>(3</a:t>
            </a:r>
            <a:r>
              <a:rPr lang="el-GR" sz="3200" b="0" dirty="0" smtClean="0">
                <a:solidFill>
                  <a:srgbClr val="004B82"/>
                </a:solidFill>
              </a:rPr>
              <a:t> από 11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7848600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Κάθε στοιχείο συνδέεται με τα γειτονικά του μέσω των κόμβων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(nodes),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επί των οποίων ασκούνται οι δυνάμεις και οι ροπές και για τους οποίους υπολογίζονται οι αντίστοιχες μετατοπίσεις.</a:t>
            </a:r>
          </a:p>
          <a:p>
            <a:pPr marL="342900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Στην συνολική κατασκευή, η οποία απαρτίζεται από τα διακριτά στοιχεία, εφαρμόζονται οι νόμοι της Μηχανικής, δηλ.:</a:t>
            </a:r>
          </a:p>
          <a:p>
            <a:pPr marL="6669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ισορροπία δυνάμεων και ροπών (σε κάθε ένα στοιχείο και μεταξύ των στοιχείων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6669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συμβιβαστό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των παραμορφώσεων (μετατοπίσεων και περιστροφών) (σε κάθε ένα στοιχείο και μεταξύ των στοιχείων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666900" lvl="1" indent="-342900">
              <a:spcBef>
                <a:spcPts val="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Οι νόμοι συμπεριφοράς του υλικού (σε κάθε στοιχείο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004B82"/>
                </a:solidFill>
              </a:rPr>
              <a:t>Εισαγωγή στη </a:t>
            </a:r>
            <a:r>
              <a:rPr lang="el-GR" sz="4000" dirty="0" smtClean="0">
                <a:solidFill>
                  <a:srgbClr val="004B82"/>
                </a:solidFill>
              </a:rPr>
              <a:t>ΜΠΣ </a:t>
            </a:r>
            <a:r>
              <a:rPr lang="en-US" sz="3200" b="0" dirty="0" smtClean="0">
                <a:solidFill>
                  <a:srgbClr val="004B82"/>
                </a:solidFill>
              </a:rPr>
              <a:t>(4</a:t>
            </a:r>
            <a:r>
              <a:rPr lang="el-GR" sz="3200" b="0" dirty="0" smtClean="0">
                <a:solidFill>
                  <a:srgbClr val="004B82"/>
                </a:solidFill>
              </a:rPr>
              <a:t> από 11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57200" y="1412776"/>
            <a:ext cx="7848600" cy="302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μηχανική συμπεριφορά του κάθε στοιχείου μοντελοποιείται χρησιμοποιώντας τις αντίστοιχες εξισώσεις της Μηχανικής των Στερεών Σωμάτων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Μετά τη μοντελοποίηση της κατασκευής σύμφωνα με τα ανωτέρω, οι μετατοπίσεις των κόμβων εκφράζονται συναρτήσει των ασκούμενων σε αυτούς φορτίσεις.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004B82"/>
                </a:solidFill>
              </a:rPr>
              <a:t>Εισαγωγή στη </a:t>
            </a:r>
            <a:r>
              <a:rPr lang="el-GR" sz="4000" dirty="0" smtClean="0">
                <a:solidFill>
                  <a:srgbClr val="004B82"/>
                </a:solidFill>
              </a:rPr>
              <a:t>ΜΠΣ </a:t>
            </a:r>
            <a:r>
              <a:rPr lang="en-US" sz="3200" b="0" dirty="0" smtClean="0">
                <a:solidFill>
                  <a:srgbClr val="004B82"/>
                </a:solidFill>
              </a:rPr>
              <a:t>(5</a:t>
            </a:r>
            <a:r>
              <a:rPr lang="el-GR" sz="3200" b="0" dirty="0" smtClean="0">
                <a:solidFill>
                  <a:srgbClr val="004B82"/>
                </a:solidFill>
              </a:rPr>
              <a:t> από 11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49610" y="1196752"/>
            <a:ext cx="80466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Στη συνέχεια εφαρμόζοντας μεθόδους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μητρωικής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ανάλυσης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κατασκευάζεται ένα γραμμικό σύστημα [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n x n]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της ακόλουθης μορφής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  <p:graphicFrame>
        <p:nvGraphicFramePr>
          <p:cNvPr id="12493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151001"/>
              </p:ext>
            </p:extLst>
          </p:nvPr>
        </p:nvGraphicFramePr>
        <p:xfrm>
          <a:off x="3450636" y="2495729"/>
          <a:ext cx="2244000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Εξίσωση" r:id="rId3" imgW="698400" imgH="190440" progId="Equation.3">
                  <p:embed/>
                </p:oleObj>
              </mc:Choice>
              <mc:Fallback>
                <p:oleObj name="Εξίσωση" r:id="rId3" imgW="698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0636" y="2495729"/>
                        <a:ext cx="2244000" cy="61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49610" y="3068960"/>
            <a:ext cx="824478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όπου: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n = o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συνολικός αριθμός των βαθμών ελευθερίας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DOF)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 = το «γνωστό» μητρώο ακαμψίας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stiffness matrix)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το οποίο εμπεριέχει τα γεωμετρικά δεδομένα και τις ιδιότητες των υλικών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U =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το «άγνωστο» άνυσμα των μετατοπίσεων, και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F =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το «γνωστό» άνυσμα των δυνάμεων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004B82"/>
                </a:solidFill>
              </a:rPr>
              <a:t>Εισαγωγή στη </a:t>
            </a:r>
            <a:r>
              <a:rPr lang="el-GR" sz="4000" dirty="0" smtClean="0">
                <a:solidFill>
                  <a:srgbClr val="004B82"/>
                </a:solidFill>
              </a:rPr>
              <a:t>ΜΠΣ </a:t>
            </a:r>
            <a:r>
              <a:rPr lang="en-US" sz="3200" b="0" dirty="0" smtClean="0">
                <a:solidFill>
                  <a:srgbClr val="004B82"/>
                </a:solidFill>
              </a:rPr>
              <a:t>(6</a:t>
            </a:r>
            <a:r>
              <a:rPr lang="el-GR" sz="3200" b="0" dirty="0" smtClean="0">
                <a:solidFill>
                  <a:srgbClr val="004B82"/>
                </a:solidFill>
              </a:rPr>
              <a:t> από 11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r>
              <a:rPr lang="el-GR" sz="3200" b="0" dirty="0" smtClean="0">
                <a:solidFill>
                  <a:srgbClr val="004B82"/>
                </a:solidFill>
              </a:rPr>
              <a:t> </a:t>
            </a:r>
            <a:endParaRPr lang="el-GR" sz="3200" b="0" dirty="0">
              <a:solidFill>
                <a:srgbClr val="004B82"/>
              </a:solidFill>
            </a:endParaRPr>
          </a:p>
        </p:txBody>
      </p:sp>
      <p:graphicFrame>
        <p:nvGraphicFramePr>
          <p:cNvPr id="12595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847002"/>
              </p:ext>
            </p:extLst>
          </p:nvPr>
        </p:nvGraphicFramePr>
        <p:xfrm>
          <a:off x="3344025" y="2564904"/>
          <a:ext cx="2242800" cy="6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812520" imgH="228600" progId="Equation.3">
                  <p:embed/>
                </p:oleObj>
              </mc:Choice>
              <mc:Fallback>
                <p:oleObj name="Equation" r:id="rId3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025" y="2564904"/>
                        <a:ext cx="2242800" cy="63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18356" y="1295400"/>
            <a:ext cx="8507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Από την επίλυση του συστήματος υπολογίζονται οι μετατοπίσεις στην ακόλουθη μορφή:  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18356" y="3670903"/>
            <a:ext cx="8507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rgbClr val="242492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Στη συνέχεια, με τη βοήθεια των μετατοπίσεων υπολογίζονται οι παραμορφώσεις και οι τάσεις.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004B82"/>
                </a:solidFill>
              </a:rPr>
              <a:t>Εισαγωγή στη </a:t>
            </a:r>
            <a:r>
              <a:rPr lang="el-GR" sz="4000" dirty="0" smtClean="0">
                <a:solidFill>
                  <a:srgbClr val="004B82"/>
                </a:solidFill>
              </a:rPr>
              <a:t>ΜΠΣ </a:t>
            </a:r>
            <a:r>
              <a:rPr lang="en-US" sz="3200" b="0" dirty="0" smtClean="0">
                <a:solidFill>
                  <a:srgbClr val="004B82"/>
                </a:solidFill>
              </a:rPr>
              <a:t>(7</a:t>
            </a:r>
            <a:r>
              <a:rPr lang="el-GR" sz="3200" b="0" dirty="0" smtClean="0">
                <a:solidFill>
                  <a:srgbClr val="004B82"/>
                </a:solidFill>
              </a:rPr>
              <a:t> από 11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838200" y="5731316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 μοντέλο ενός μικρού επιβατηγού σκάφους</a:t>
            </a:r>
          </a:p>
        </p:txBody>
      </p:sp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5575"/>
            <a:ext cx="8458200" cy="404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solidFill>
                  <a:srgbClr val="004B82"/>
                </a:solidFill>
              </a:rPr>
              <a:t>Εισαγωγή στη </a:t>
            </a:r>
            <a:r>
              <a:rPr lang="el-GR" sz="4000" dirty="0" smtClean="0">
                <a:solidFill>
                  <a:srgbClr val="004B82"/>
                </a:solidFill>
              </a:rPr>
              <a:t>ΜΠΣ </a:t>
            </a:r>
            <a:r>
              <a:rPr lang="en-US" sz="3200" b="0" dirty="0" smtClean="0">
                <a:solidFill>
                  <a:srgbClr val="004B82"/>
                </a:solidFill>
              </a:rPr>
              <a:t>(8</a:t>
            </a:r>
            <a:r>
              <a:rPr lang="el-GR" sz="3200" b="0" dirty="0" smtClean="0">
                <a:solidFill>
                  <a:srgbClr val="004B82"/>
                </a:solidFill>
              </a:rPr>
              <a:t> από 11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800100" y="5301208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Οι ασκούμενες υδροστατικές πιέσεις</a:t>
            </a: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979b214ea7ea8c6f13c9e42d0ed357a724"/>
</p:tagLst>
</file>

<file path=ppt/theme/theme1.xml><?xml version="1.0" encoding="utf-8"?>
<a:theme xmlns:a="http://schemas.openxmlformats.org/drawingml/2006/main" name="Αντοχή πλοίου 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</Template>
  <TotalTime>18</TotalTime>
  <Words>1122</Words>
  <Application>Microsoft Office PowerPoint</Application>
  <PresentationFormat>On-screen Show (4:3)</PresentationFormat>
  <Paragraphs>128</Paragraphs>
  <Slides>19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Αντοχή πλοίου Ι</vt:lpstr>
      <vt:lpstr>OC_template_updated</vt:lpstr>
      <vt:lpstr>Εξίσωση</vt:lpstr>
      <vt:lpstr>Equation</vt:lpstr>
      <vt:lpstr>Αντοχή πλοίου ΙΙ (Θ)</vt:lpstr>
      <vt:lpstr>Εισαγωγή στη ΜΠΣ (1 από 11) </vt:lpstr>
      <vt:lpstr>Εισαγωγή στη ΜΠΣ (2 από 11)</vt:lpstr>
      <vt:lpstr>Εισαγωγή στη ΜΠΣ (3 από 11)</vt:lpstr>
      <vt:lpstr>Εισαγωγή στη ΜΠΣ (4 από 11)</vt:lpstr>
      <vt:lpstr>Εισαγωγή στη ΜΠΣ (5 από 11)</vt:lpstr>
      <vt:lpstr>Εισαγωγή στη ΜΠΣ (6 από 11) </vt:lpstr>
      <vt:lpstr>Εισαγωγή στη ΜΠΣ (7 από 11)</vt:lpstr>
      <vt:lpstr>Εισαγωγή στη ΜΠΣ (8 από 11)</vt:lpstr>
      <vt:lpstr>Εισαγωγή στη ΜΠΣ (9 από 11)</vt:lpstr>
      <vt:lpstr>Εισαγωγή στη ΜΠΣ (10 από 11)</vt:lpstr>
      <vt:lpstr>Εισαγωγή στη ΜΠΣ (11 από 11)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</dc:title>
  <dc:creator>opencourses@teiath.gr</dc:creator>
  <cp:lastModifiedBy>alex</cp:lastModifiedBy>
  <cp:revision>8</cp:revision>
  <dcterms:created xsi:type="dcterms:W3CDTF">2014-10-14T12:13:17Z</dcterms:created>
  <dcterms:modified xsi:type="dcterms:W3CDTF">2015-02-24T14:51:01Z</dcterms:modified>
</cp:coreProperties>
</file>