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tiff" ContentType="image/tiff"/>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ctiveX/activeX1.xml" ContentType="application/vnd.ms-office.activeX+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89"/>
  </p:notesMasterIdLst>
  <p:handoutMasterIdLst>
    <p:handoutMasterId r:id="rId90"/>
  </p:handoutMasterIdLst>
  <p:sldIdLst>
    <p:sldId id="256" r:id="rId3"/>
    <p:sldId id="268" r:id="rId4"/>
    <p:sldId id="269" r:id="rId5"/>
    <p:sldId id="270" r:id="rId6"/>
    <p:sldId id="271" r:id="rId7"/>
    <p:sldId id="346"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351" r:id="rId28"/>
    <p:sldId id="291" r:id="rId29"/>
    <p:sldId id="292" r:id="rId30"/>
    <p:sldId id="293" r:id="rId31"/>
    <p:sldId id="294" r:id="rId32"/>
    <p:sldId id="295" r:id="rId33"/>
    <p:sldId id="297" r:id="rId34"/>
    <p:sldId id="299" r:id="rId35"/>
    <p:sldId id="298" r:id="rId36"/>
    <p:sldId id="300" r:id="rId37"/>
    <p:sldId id="301" r:id="rId38"/>
    <p:sldId id="302" r:id="rId39"/>
    <p:sldId id="303" r:id="rId40"/>
    <p:sldId id="304" r:id="rId41"/>
    <p:sldId id="305" r:id="rId42"/>
    <p:sldId id="306" r:id="rId43"/>
    <p:sldId id="307" r:id="rId44"/>
    <p:sldId id="308" r:id="rId45"/>
    <p:sldId id="309" r:id="rId46"/>
    <p:sldId id="310" r:id="rId47"/>
    <p:sldId id="347" r:id="rId48"/>
    <p:sldId id="312" r:id="rId49"/>
    <p:sldId id="313" r:id="rId50"/>
    <p:sldId id="314" r:id="rId51"/>
    <p:sldId id="315" r:id="rId52"/>
    <p:sldId id="316" r:id="rId53"/>
    <p:sldId id="317" r:id="rId54"/>
    <p:sldId id="318" r:id="rId55"/>
    <p:sldId id="348" r:id="rId56"/>
    <p:sldId id="349" r:id="rId57"/>
    <p:sldId id="319" r:id="rId58"/>
    <p:sldId id="320" r:id="rId59"/>
    <p:sldId id="321" r:id="rId60"/>
    <p:sldId id="322" r:id="rId61"/>
    <p:sldId id="323" r:id="rId62"/>
    <p:sldId id="324" r:id="rId63"/>
    <p:sldId id="325" r:id="rId64"/>
    <p:sldId id="326" r:id="rId65"/>
    <p:sldId id="350" r:id="rId66"/>
    <p:sldId id="328" r:id="rId67"/>
    <p:sldId id="329" r:id="rId68"/>
    <p:sldId id="330" r:id="rId69"/>
    <p:sldId id="331" r:id="rId70"/>
    <p:sldId id="333" r:id="rId71"/>
    <p:sldId id="334" r:id="rId72"/>
    <p:sldId id="335" r:id="rId73"/>
    <p:sldId id="336" r:id="rId74"/>
    <p:sldId id="337" r:id="rId75"/>
    <p:sldId id="338" r:id="rId76"/>
    <p:sldId id="339" r:id="rId77"/>
    <p:sldId id="340" r:id="rId78"/>
    <p:sldId id="341" r:id="rId79"/>
    <p:sldId id="342" r:id="rId80"/>
    <p:sldId id="343" r:id="rId81"/>
    <p:sldId id="257" r:id="rId82"/>
    <p:sldId id="262" r:id="rId83"/>
    <p:sldId id="264" r:id="rId84"/>
    <p:sldId id="344" r:id="rId85"/>
    <p:sldId id="345" r:id="rId86"/>
    <p:sldId id="266" r:id="rId87"/>
    <p:sldId id="261" r:id="rId88"/>
  </p:sldIdLst>
  <p:sldSz cx="9144000" cy="6858000" type="screen4x3"/>
  <p:notesSz cx="7104063" cy="10234613"/>
  <p:custDataLst>
    <p:tags r:id="rId9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notesMaster" Target="notesMasters/notesMaster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handoutMaster" Target="handoutMasters/handoutMaster1.xml"/><Relationship Id="rId95" Type="http://schemas.openxmlformats.org/officeDocument/2006/relationships/tableStyles" Target="tableStyle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28/8/2015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28/8/2015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50</a:t>
            </a:fld>
            <a:endParaRPr lang="el-GR" dirty="0"/>
          </a:p>
        </p:txBody>
      </p:sp>
    </p:spTree>
    <p:extLst>
      <p:ext uri="{BB962C8B-B14F-4D97-AF65-F5344CB8AC3E}">
        <p14:creationId xmlns:p14="http://schemas.microsoft.com/office/powerpoint/2010/main" val="3087259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51</a:t>
            </a:fld>
            <a:endParaRPr lang="el-GR" dirty="0"/>
          </a:p>
        </p:txBody>
      </p:sp>
    </p:spTree>
    <p:extLst>
      <p:ext uri="{BB962C8B-B14F-4D97-AF65-F5344CB8AC3E}">
        <p14:creationId xmlns:p14="http://schemas.microsoft.com/office/powerpoint/2010/main" val="1846153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52</a:t>
            </a:fld>
            <a:endParaRPr lang="el-GR" dirty="0"/>
          </a:p>
        </p:txBody>
      </p:sp>
    </p:spTree>
    <p:extLst>
      <p:ext uri="{BB962C8B-B14F-4D97-AF65-F5344CB8AC3E}">
        <p14:creationId xmlns:p14="http://schemas.microsoft.com/office/powerpoint/2010/main" val="2940000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55</a:t>
            </a:fld>
            <a:endParaRPr lang="el-GR" dirty="0"/>
          </a:p>
        </p:txBody>
      </p:sp>
    </p:spTree>
    <p:extLst>
      <p:ext uri="{BB962C8B-B14F-4D97-AF65-F5344CB8AC3E}">
        <p14:creationId xmlns:p14="http://schemas.microsoft.com/office/powerpoint/2010/main" val="273741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59</a:t>
            </a:fld>
            <a:endParaRPr lang="el-GR" dirty="0"/>
          </a:p>
        </p:txBody>
      </p:sp>
    </p:spTree>
    <p:extLst>
      <p:ext uri="{BB962C8B-B14F-4D97-AF65-F5344CB8AC3E}">
        <p14:creationId xmlns:p14="http://schemas.microsoft.com/office/powerpoint/2010/main" val="3313033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61</a:t>
            </a:fld>
            <a:endParaRPr lang="el-GR" dirty="0"/>
          </a:p>
        </p:txBody>
      </p:sp>
    </p:spTree>
    <p:extLst>
      <p:ext uri="{BB962C8B-B14F-4D97-AF65-F5344CB8AC3E}">
        <p14:creationId xmlns:p14="http://schemas.microsoft.com/office/powerpoint/2010/main" val="2076051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62</a:t>
            </a:fld>
            <a:endParaRPr lang="el-GR" dirty="0"/>
          </a:p>
        </p:txBody>
      </p:sp>
    </p:spTree>
    <p:extLst>
      <p:ext uri="{BB962C8B-B14F-4D97-AF65-F5344CB8AC3E}">
        <p14:creationId xmlns:p14="http://schemas.microsoft.com/office/powerpoint/2010/main" val="870183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63</a:t>
            </a:fld>
            <a:endParaRPr lang="el-GR" dirty="0"/>
          </a:p>
        </p:txBody>
      </p:sp>
    </p:spTree>
    <p:extLst>
      <p:ext uri="{BB962C8B-B14F-4D97-AF65-F5344CB8AC3E}">
        <p14:creationId xmlns:p14="http://schemas.microsoft.com/office/powerpoint/2010/main" val="870183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68</a:t>
            </a:fld>
            <a:endParaRPr lang="el-GR" dirty="0"/>
          </a:p>
        </p:txBody>
      </p:sp>
    </p:spTree>
    <p:extLst>
      <p:ext uri="{BB962C8B-B14F-4D97-AF65-F5344CB8AC3E}">
        <p14:creationId xmlns:p14="http://schemas.microsoft.com/office/powerpoint/2010/main" val="3001283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79</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13</a:t>
            </a:fld>
            <a:endParaRPr lang="el-GR" dirty="0"/>
          </a:p>
        </p:txBody>
      </p:sp>
    </p:spTree>
    <p:extLst>
      <p:ext uri="{BB962C8B-B14F-4D97-AF65-F5344CB8AC3E}">
        <p14:creationId xmlns:p14="http://schemas.microsoft.com/office/powerpoint/2010/main" val="3744340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80</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81</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82</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84</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85</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14</a:t>
            </a:fld>
            <a:endParaRPr lang="el-GR" dirty="0"/>
          </a:p>
        </p:txBody>
      </p:sp>
    </p:spTree>
    <p:extLst>
      <p:ext uri="{BB962C8B-B14F-4D97-AF65-F5344CB8AC3E}">
        <p14:creationId xmlns:p14="http://schemas.microsoft.com/office/powerpoint/2010/main" val="2425888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15</a:t>
            </a:fld>
            <a:endParaRPr lang="el-GR" dirty="0"/>
          </a:p>
        </p:txBody>
      </p:sp>
    </p:spTree>
    <p:extLst>
      <p:ext uri="{BB962C8B-B14F-4D97-AF65-F5344CB8AC3E}">
        <p14:creationId xmlns:p14="http://schemas.microsoft.com/office/powerpoint/2010/main" val="3280231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31</a:t>
            </a:fld>
            <a:endParaRPr lang="el-GR" dirty="0"/>
          </a:p>
        </p:txBody>
      </p:sp>
    </p:spTree>
    <p:extLst>
      <p:ext uri="{BB962C8B-B14F-4D97-AF65-F5344CB8AC3E}">
        <p14:creationId xmlns:p14="http://schemas.microsoft.com/office/powerpoint/2010/main" val="4179931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smtClean="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32</a:t>
            </a:fld>
            <a:endParaRPr lang="el-GR" dirty="0"/>
          </a:p>
        </p:txBody>
      </p:sp>
    </p:spTree>
    <p:extLst>
      <p:ext uri="{BB962C8B-B14F-4D97-AF65-F5344CB8AC3E}">
        <p14:creationId xmlns:p14="http://schemas.microsoft.com/office/powerpoint/2010/main" val="1051658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smtClean="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33</a:t>
            </a:fld>
            <a:endParaRPr lang="el-GR" dirty="0"/>
          </a:p>
        </p:txBody>
      </p:sp>
    </p:spTree>
    <p:extLst>
      <p:ext uri="{BB962C8B-B14F-4D97-AF65-F5344CB8AC3E}">
        <p14:creationId xmlns:p14="http://schemas.microsoft.com/office/powerpoint/2010/main" val="3250589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40</a:t>
            </a:fld>
            <a:endParaRPr lang="el-GR" dirty="0"/>
          </a:p>
        </p:txBody>
      </p:sp>
    </p:spTree>
    <p:extLst>
      <p:ext uri="{BB962C8B-B14F-4D97-AF65-F5344CB8AC3E}">
        <p14:creationId xmlns:p14="http://schemas.microsoft.com/office/powerpoint/2010/main" val="109100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43</a:t>
            </a:fld>
            <a:endParaRPr lang="el-GR" dirty="0"/>
          </a:p>
        </p:txBody>
      </p:sp>
    </p:spTree>
    <p:extLst>
      <p:ext uri="{BB962C8B-B14F-4D97-AF65-F5344CB8AC3E}">
        <p14:creationId xmlns:p14="http://schemas.microsoft.com/office/powerpoint/2010/main" val="80176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9683483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0854995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5574014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0760924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1514694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2902999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994430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49651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1012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spcBef>
                <a:spcPts val="1200"/>
              </a:spcBef>
              <a:defRPr sz="2400"/>
            </a:lvl1pPr>
            <a:lvl2pPr marL="742950" indent="-285750">
              <a:buFont typeface="Courier New" panose="02070309020205020404" pitchFamily="49" charset="0"/>
              <a:buChar char="o"/>
              <a:defRPr sz="2200"/>
            </a:lvl2pPr>
            <a:lvl3pPr marL="1143000" indent="-228600">
              <a:buFont typeface="Calibri" panose="020F0502020204030204"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55391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3553882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commons.wikimedia.org/wiki/User:Arcadian" TargetMode="External"/><Relationship Id="rId4" Type="http://schemas.openxmlformats.org/officeDocument/2006/relationships/hyperlink" Target="http://commons.wikimedia.org/wiki/File:Illu_synovial_joint.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creativecommons.org/licenses/by/3.0/" TargetMode="External"/><Relationship Id="rId5" Type="http://schemas.openxmlformats.org/officeDocument/2006/relationships/hyperlink" Target="http://cnx.org/contents/4770f844-6eb0-40bf-96c1-888459ce5219@4/Anatomy_of_Selected_Synovial_J" TargetMode="Externa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cnx.org/contents/f3a5c924-6b1b-4d1b-b506-906b00da0be5@3/Joints_and_Skeletal_Movement"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creativecommons.org/licenses/by/3.0/"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commons.wikimedia.org/wiki/File:Illu_muscle_structure.jpg" TargetMode="External"/><Relationship Id="rId3" Type="http://schemas.openxmlformats.org/officeDocument/2006/relationships/image" Target="../media/image10.png"/><Relationship Id="rId7" Type="http://schemas.openxmlformats.org/officeDocument/2006/relationships/hyperlink" Target="http://creativecommons.org/licenses/by/3.0/deed.e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commons.wikimedia.org/wiki/User:BruceBlaus" TargetMode="External"/><Relationship Id="rId5" Type="http://schemas.openxmlformats.org/officeDocument/2006/relationships/hyperlink" Target="http://commons.wikimedia.org/wiki/File:Blausen_0801_SkeletalMuscle.png" TargetMode="External"/><Relationship Id="rId4" Type="http://schemas.openxmlformats.org/officeDocument/2006/relationships/image" Target="../media/image11.jpeg"/><Relationship Id="rId9" Type="http://schemas.openxmlformats.org/officeDocument/2006/relationships/hyperlink" Target="http://commons.wikimedia.org/wiki/User:Arcadian"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blog.corewalking.com/muscle-shapes-function-follows-form/"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commons.wikimedia.org/wiki/User:Uwe_Gille" TargetMode="External"/><Relationship Id="rId4" Type="http://schemas.openxmlformats.org/officeDocument/2006/relationships/hyperlink" Target="http://commons.wikimedia.org/wiki/File:Sarcomere.gif"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creativecommons.org/licenses/by/3.0/deed.en" TargetMode="External"/><Relationship Id="rId5" Type="http://schemas.openxmlformats.org/officeDocument/2006/relationships/hyperlink" Target="http://commons.wikimedia.org/wiki/User:CFCF" TargetMode="External"/><Relationship Id="rId4" Type="http://schemas.openxmlformats.org/officeDocument/2006/relationships/hyperlink" Target="http://commons.wikimedia.org/wiki/File:1003_Thick_and_Thin_Filaments.jpg"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commons.wikimedia.org/wiki/File:Myofilament.svg"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commons.wikimedia.org/wiki/User:Mikael_H%C3%A4ggstr%C3%B6m" TargetMode="External"/></Relationships>
</file>

<file path=ppt/slides/_rels/slide55.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20.png"/><Relationship Id="rId5" Type="http://schemas.openxmlformats.org/officeDocument/2006/relationships/hyperlink" Target="https://www.youtube.com/watch?v=Ct8AbZn_A8A" TargetMode="External"/><Relationship Id="rId4"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hyperlink" Target="http://commons.wikimedia.org/wiki/File:Sarcomere.gif" TargetMode="External"/><Relationship Id="rId3" Type="http://schemas.openxmlformats.org/officeDocument/2006/relationships/image" Target="../media/image21.png"/><Relationship Id="rId7" Type="http://schemas.openxmlformats.org/officeDocument/2006/relationships/image" Target="../media/image16.gi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SlothMcCarty" TargetMode="External"/><Relationship Id="rId4" Type="http://schemas.openxmlformats.org/officeDocument/2006/relationships/hyperlink" Target="http://commons.wikimedia.org/wiki/File:Sarcomere_diagram.svg" TargetMode="External"/><Relationship Id="rId9" Type="http://schemas.openxmlformats.org/officeDocument/2006/relationships/hyperlink" Target="http://commons.wikimedia.org/wiki/User:Uwe_Gille"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oregonstate.edu/instruction/bi314/summer09/cytoskel.html"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creativecommons.org/licenses/by/3.0/deed.en" TargetMode="External"/><Relationship Id="rId5" Type="http://schemas.openxmlformats.org/officeDocument/2006/relationships/hyperlink" Target="http://commons.wikimedia.org/wiki/User:CFCF" TargetMode="External"/><Relationship Id="rId4" Type="http://schemas.openxmlformats.org/officeDocument/2006/relationships/hyperlink" Target="http://commons.wikimedia.org/wiki/File:1011_Muscle_Length_and_Tension.jpg"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Κινησιολογία Ι (Θ)</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200"/>
              </a:spcAft>
            </a:pPr>
            <a:r>
              <a:rPr lang="el-GR" sz="2600" b="1" dirty="0" smtClean="0"/>
              <a:t>Ενότητα </a:t>
            </a:r>
            <a:r>
              <a:rPr lang="en-US" sz="2600" b="1" dirty="0"/>
              <a:t>2</a:t>
            </a:r>
            <a:r>
              <a:rPr lang="el-GR" sz="2600" dirty="0" smtClean="0"/>
              <a:t>:</a:t>
            </a:r>
            <a:r>
              <a:rPr lang="en-US" sz="2600" dirty="0" smtClean="0"/>
              <a:t> </a:t>
            </a:r>
            <a:r>
              <a:rPr lang="el-GR" sz="2600" dirty="0"/>
              <a:t>Είδη και λειτουργία </a:t>
            </a:r>
            <a:r>
              <a:rPr lang="el-GR" sz="2600" dirty="0" smtClean="0"/>
              <a:t>αρθρώσεων</a:t>
            </a:r>
            <a:endParaRPr lang="en-US" sz="2600" dirty="0" smtClean="0"/>
          </a:p>
          <a:p>
            <a:pPr>
              <a:spcBef>
                <a:spcPts val="0"/>
              </a:spcBef>
              <a:spcAft>
                <a:spcPts val="1200"/>
              </a:spcAft>
            </a:pPr>
            <a:r>
              <a:rPr lang="el-GR" sz="2200" dirty="0" smtClean="0"/>
              <a:t>Παλίνα </a:t>
            </a:r>
            <a:r>
              <a:rPr lang="el-GR" sz="2200" dirty="0"/>
              <a:t>Καρακασίδου, </a:t>
            </a:r>
            <a:r>
              <a:rPr lang="en-US" sz="2200" dirty="0"/>
              <a:t>PT, OMT, MManipTher, MSc, PhD</a:t>
            </a:r>
          </a:p>
          <a:p>
            <a:pPr>
              <a:spcBef>
                <a:spcPts val="0"/>
              </a:spcBef>
            </a:pPr>
            <a:r>
              <a:rPr lang="el-GR" sz="2200" dirty="0" smtClean="0"/>
              <a:t>Τμήμα Φυσικοθεραπείας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Ταξινόμηση αρθρώσεων – Διαρθρώσεις </a:t>
            </a:r>
            <a:r>
              <a:rPr lang="en-US" sz="3600" b="0" dirty="0" smtClean="0"/>
              <a:t>6/9</a:t>
            </a:r>
            <a:endParaRPr lang="el-GR" dirty="0"/>
          </a:p>
        </p:txBody>
      </p:sp>
      <p:sp>
        <p:nvSpPr>
          <p:cNvPr id="3" name="Θέση περιεχομένου 2"/>
          <p:cNvSpPr>
            <a:spLocks noGrp="1"/>
          </p:cNvSpPr>
          <p:nvPr>
            <p:ph idx="1"/>
          </p:nvPr>
        </p:nvSpPr>
        <p:spPr>
          <a:xfrm>
            <a:off x="457200" y="1196752"/>
            <a:ext cx="8363272" cy="5400600"/>
          </a:xfrm>
        </p:spPr>
        <p:txBody>
          <a:bodyPr>
            <a:normAutofit/>
          </a:bodyPr>
          <a:lstStyle/>
          <a:p>
            <a:pPr>
              <a:lnSpc>
                <a:spcPct val="110000"/>
              </a:lnSpc>
            </a:pPr>
            <a:r>
              <a:rPr lang="el-GR" sz="2300" dirty="0"/>
              <a:t>Για την καλύτερη εξυπηρέτηση της λειτουργικότητάς τους, ορισμένες διαρθρώσεις είναι εφοδιασμένες με επιπλέον στοιχεία:</a:t>
            </a:r>
          </a:p>
          <a:p>
            <a:pPr lvl="1">
              <a:lnSpc>
                <a:spcPct val="110000"/>
              </a:lnSpc>
              <a:spcBef>
                <a:spcPts val="1200"/>
              </a:spcBef>
            </a:pPr>
            <a:r>
              <a:rPr lang="el-GR" sz="2300" dirty="0"/>
              <a:t>Με </a:t>
            </a:r>
            <a:r>
              <a:rPr lang="el-GR" sz="2300" b="1" dirty="0">
                <a:solidFill>
                  <a:srgbClr val="820000"/>
                </a:solidFill>
              </a:rPr>
              <a:t>ενδαρθρικούς δίσκους ή μηνίσκους: </a:t>
            </a:r>
          </a:p>
          <a:p>
            <a:pPr lvl="2">
              <a:lnSpc>
                <a:spcPct val="110000"/>
              </a:lnSpc>
              <a:spcBef>
                <a:spcPts val="1200"/>
              </a:spcBef>
            </a:pPr>
            <a:r>
              <a:rPr lang="el-GR" sz="2300" dirty="0" smtClean="0"/>
              <a:t>σώματα </a:t>
            </a:r>
            <a:r>
              <a:rPr lang="el-GR" sz="2300" dirty="0"/>
              <a:t>αποτελούμενα από ινοχόνδρινο ιστό τα οποία παρεμβάλλονται μεταξύ των δύο αρθρούμενων </a:t>
            </a:r>
            <a:r>
              <a:rPr lang="el-GR" sz="2300" dirty="0" smtClean="0"/>
              <a:t>οστών</a:t>
            </a:r>
            <a:r>
              <a:rPr lang="en-US" sz="2300" dirty="0" smtClean="0"/>
              <a:t>.</a:t>
            </a:r>
            <a:endParaRPr lang="el-GR" sz="2300" dirty="0"/>
          </a:p>
          <a:p>
            <a:pPr lvl="2">
              <a:lnSpc>
                <a:spcPct val="110000"/>
              </a:lnSpc>
              <a:spcBef>
                <a:spcPts val="1200"/>
              </a:spcBef>
            </a:pPr>
            <a:r>
              <a:rPr lang="el-GR" sz="2300" dirty="0" smtClean="0"/>
              <a:t>αυξάνουν </a:t>
            </a:r>
            <a:r>
              <a:rPr lang="el-GR" sz="2300" dirty="0"/>
              <a:t>το ταίριασμα των αρθρικών επιφανειών και βελτιώνουν την κατανομή των </a:t>
            </a:r>
            <a:r>
              <a:rPr lang="el-GR" sz="2300" dirty="0" smtClean="0"/>
              <a:t>δυνάμεων</a:t>
            </a:r>
            <a:r>
              <a:rPr lang="en-US" sz="2300" dirty="0" smtClean="0"/>
              <a:t>.</a:t>
            </a:r>
            <a:endParaRPr lang="el-GR" sz="2300" dirty="0"/>
          </a:p>
          <a:p>
            <a:pPr lvl="2">
              <a:lnSpc>
                <a:spcPct val="110000"/>
              </a:lnSpc>
              <a:spcBef>
                <a:spcPts val="1200"/>
              </a:spcBef>
            </a:pPr>
            <a:r>
              <a:rPr lang="el-GR" sz="2300" dirty="0" smtClean="0"/>
              <a:t>βρίσκονται </a:t>
            </a:r>
            <a:r>
              <a:rPr lang="el-GR" sz="2300" dirty="0"/>
              <a:t>σε αρκετές </a:t>
            </a:r>
            <a:r>
              <a:rPr lang="el-GR" sz="2300" dirty="0" smtClean="0"/>
              <a:t>διαρθρώσεις:</a:t>
            </a:r>
            <a:r>
              <a:rPr lang="en-US" sz="2300" dirty="0" smtClean="0"/>
              <a:t> </a:t>
            </a:r>
            <a:r>
              <a:rPr lang="el-GR" sz="2300" dirty="0" smtClean="0"/>
              <a:t>κνημομηριαία</a:t>
            </a:r>
            <a:r>
              <a:rPr lang="en-US" sz="2300" dirty="0" smtClean="0"/>
              <a:t>,</a:t>
            </a:r>
            <a:r>
              <a:rPr lang="el-GR" sz="2300" dirty="0" smtClean="0"/>
              <a:t> κάτω κερκιδωλένια</a:t>
            </a:r>
            <a:r>
              <a:rPr lang="en-US" sz="2300" dirty="0" smtClean="0"/>
              <a:t>, </a:t>
            </a:r>
            <a:r>
              <a:rPr lang="el-GR" sz="2300" dirty="0" smtClean="0"/>
              <a:t>στερνοκλειδική</a:t>
            </a:r>
            <a:r>
              <a:rPr lang="en-US" sz="2300" dirty="0" smtClean="0"/>
              <a:t>, </a:t>
            </a:r>
            <a:r>
              <a:rPr lang="el-GR" sz="2300" dirty="0" smtClean="0"/>
              <a:t>ακρωμιοκλειδική</a:t>
            </a:r>
            <a:r>
              <a:rPr lang="en-US" sz="2300" dirty="0" smtClean="0"/>
              <a:t>, </a:t>
            </a:r>
            <a:r>
              <a:rPr lang="el-GR" sz="2300" dirty="0" smtClean="0"/>
              <a:t>κροταφογναθική</a:t>
            </a:r>
            <a:r>
              <a:rPr lang="en-US" sz="2300" dirty="0" smtClean="0"/>
              <a:t>, </a:t>
            </a:r>
            <a:r>
              <a:rPr lang="el-GR" sz="2300" dirty="0" smtClean="0"/>
              <a:t>ζυγοαποφυσιακή</a:t>
            </a:r>
            <a:r>
              <a:rPr lang="en-US" sz="2300" dirty="0" smtClean="0"/>
              <a:t>.</a:t>
            </a:r>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24487615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Ταξινόμηση αρθρώσεων – Διαρθρώσεις </a:t>
            </a:r>
            <a:r>
              <a:rPr lang="en-US" sz="3600" b="0" dirty="0" smtClean="0"/>
              <a:t>7/9</a:t>
            </a:r>
            <a:endParaRPr lang="el-GR" dirty="0"/>
          </a:p>
        </p:txBody>
      </p:sp>
      <p:sp>
        <p:nvSpPr>
          <p:cNvPr id="3" name="Θέση περιεχομένου 2"/>
          <p:cNvSpPr>
            <a:spLocks noGrp="1"/>
          </p:cNvSpPr>
          <p:nvPr>
            <p:ph idx="1"/>
          </p:nvPr>
        </p:nvSpPr>
        <p:spPr/>
        <p:txBody>
          <a:bodyPr>
            <a:normAutofit/>
          </a:bodyPr>
          <a:lstStyle/>
          <a:p>
            <a:r>
              <a:rPr lang="el-GR" dirty="0"/>
              <a:t>Με </a:t>
            </a:r>
            <a:r>
              <a:rPr lang="el-GR" b="1" dirty="0">
                <a:solidFill>
                  <a:srgbClr val="820000"/>
                </a:solidFill>
              </a:rPr>
              <a:t>επιχείλιο χόνδρο: </a:t>
            </a:r>
          </a:p>
          <a:p>
            <a:pPr lvl="1"/>
            <a:r>
              <a:rPr lang="el-GR" sz="2400" dirty="0"/>
              <a:t>σώμα αποτελούμενο από ινοχόνδρινο ιστό το οποίο προσφύεται στην περιφέρεια της κοίλης αρθρικής </a:t>
            </a:r>
            <a:r>
              <a:rPr lang="el-GR" sz="2400" dirty="0" smtClean="0"/>
              <a:t>επιφάνειας</a:t>
            </a:r>
            <a:r>
              <a:rPr lang="en-US" sz="2400" dirty="0" smtClean="0"/>
              <a:t>.</a:t>
            </a:r>
            <a:endParaRPr lang="el-GR" sz="2400" dirty="0"/>
          </a:p>
          <a:p>
            <a:pPr lvl="1"/>
            <a:r>
              <a:rPr lang="el-GR" sz="2400" dirty="0"/>
              <a:t>αυξάνει το βάθος της αρθρικής επιφάνειας, υποστηρίζει και παχαίνει την πρόσφυση του αρθρικού </a:t>
            </a:r>
            <a:r>
              <a:rPr lang="el-GR" sz="2400" dirty="0" smtClean="0"/>
              <a:t>θυλάκου</a:t>
            </a:r>
            <a:r>
              <a:rPr lang="en-US" sz="2400" dirty="0" smtClean="0"/>
              <a:t>.</a:t>
            </a:r>
            <a:endParaRPr lang="el-GR" sz="2400" dirty="0"/>
          </a:p>
          <a:p>
            <a:pPr lvl="1"/>
            <a:r>
              <a:rPr lang="el-GR" sz="2400" dirty="0"/>
              <a:t>βρίσκεται στην ωμογλήνη και στην </a:t>
            </a:r>
            <a:r>
              <a:rPr lang="el-GR" sz="2400" dirty="0" smtClean="0"/>
              <a:t>κοτύλη</a:t>
            </a:r>
            <a:r>
              <a:rPr lang="en-US" sz="2400" dirty="0" smtClean="0"/>
              <a:t>.</a:t>
            </a:r>
            <a:endParaRPr lang="el-GR" sz="24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34457531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Ταξινόμηση αρθρώσεων – Διαρθρώσεις </a:t>
            </a:r>
            <a:r>
              <a:rPr lang="en-US" sz="3600" b="0" dirty="0" smtClean="0"/>
              <a:t>8/9</a:t>
            </a:r>
            <a:endParaRPr lang="el-GR" dirty="0"/>
          </a:p>
        </p:txBody>
      </p:sp>
      <p:sp>
        <p:nvSpPr>
          <p:cNvPr id="3" name="Θέση περιεχομένου 2"/>
          <p:cNvSpPr>
            <a:spLocks noGrp="1"/>
          </p:cNvSpPr>
          <p:nvPr>
            <p:ph idx="1"/>
          </p:nvPr>
        </p:nvSpPr>
        <p:spPr/>
        <p:txBody>
          <a:bodyPr>
            <a:normAutofit lnSpcReduction="10000"/>
          </a:bodyPr>
          <a:lstStyle/>
          <a:p>
            <a:pPr>
              <a:lnSpc>
                <a:spcPct val="110000"/>
              </a:lnSpc>
            </a:pPr>
            <a:r>
              <a:rPr lang="el-GR" dirty="0"/>
              <a:t>Με </a:t>
            </a:r>
            <a:r>
              <a:rPr lang="el-GR" b="1" dirty="0">
                <a:solidFill>
                  <a:srgbClr val="820000"/>
                </a:solidFill>
              </a:rPr>
              <a:t>ορογόνους θυλάκους </a:t>
            </a:r>
            <a:r>
              <a:rPr lang="el-GR" dirty="0"/>
              <a:t>και </a:t>
            </a:r>
            <a:r>
              <a:rPr lang="el-GR" b="1" dirty="0">
                <a:solidFill>
                  <a:srgbClr val="820000"/>
                </a:solidFill>
              </a:rPr>
              <a:t>λιπώδη σώματα:</a:t>
            </a:r>
          </a:p>
          <a:p>
            <a:pPr lvl="1">
              <a:lnSpc>
                <a:spcPct val="110000"/>
              </a:lnSpc>
              <a:spcBef>
                <a:spcPts val="1200"/>
              </a:spcBef>
            </a:pPr>
            <a:r>
              <a:rPr lang="el-GR" dirty="0" smtClean="0"/>
              <a:t>Οι </a:t>
            </a:r>
            <a:r>
              <a:rPr lang="el-GR" dirty="0"/>
              <a:t>ορογόνοι είναι θύλακες αρθρικού υμένα που πληρούνται από αρθρικό </a:t>
            </a:r>
            <a:r>
              <a:rPr lang="el-GR" dirty="0" smtClean="0"/>
              <a:t>υγρό</a:t>
            </a:r>
            <a:r>
              <a:rPr lang="en-US" dirty="0" smtClean="0"/>
              <a:t>.</a:t>
            </a:r>
            <a:endParaRPr lang="el-GR" dirty="0"/>
          </a:p>
          <a:p>
            <a:pPr lvl="1">
              <a:lnSpc>
                <a:spcPct val="110000"/>
              </a:lnSpc>
              <a:spcBef>
                <a:spcPts val="1200"/>
              </a:spcBef>
            </a:pPr>
            <a:r>
              <a:rPr lang="el-GR" dirty="0" smtClean="0"/>
              <a:t>Συνήθως </a:t>
            </a:r>
            <a:r>
              <a:rPr lang="el-GR" dirty="0"/>
              <a:t>βρίσκονται σε περιοχές όπου υπάρχουν μεγάλες </a:t>
            </a:r>
            <a:r>
              <a:rPr lang="el-GR" dirty="0" smtClean="0"/>
              <a:t>τριβές</a:t>
            </a:r>
            <a:r>
              <a:rPr lang="en-US" dirty="0" smtClean="0"/>
              <a:t>.</a:t>
            </a:r>
            <a:endParaRPr lang="el-GR" dirty="0"/>
          </a:p>
          <a:p>
            <a:pPr lvl="1">
              <a:lnSpc>
                <a:spcPct val="110000"/>
              </a:lnSpc>
              <a:spcBef>
                <a:spcPts val="1200"/>
              </a:spcBef>
            </a:pPr>
            <a:r>
              <a:rPr lang="el-GR" dirty="0" smtClean="0"/>
              <a:t>Και </a:t>
            </a:r>
            <a:r>
              <a:rPr lang="el-GR" dirty="0"/>
              <a:t>οι δύο σχηματισμοί βοηθούν στην απορρόφηση των δυνάμεων και προστατεύουν τους περιαρθρικούς </a:t>
            </a:r>
            <a:r>
              <a:rPr lang="el-GR" dirty="0" smtClean="0"/>
              <a:t>ιστούς</a:t>
            </a:r>
            <a:r>
              <a:rPr lang="en-US" dirty="0" smtClean="0"/>
              <a:t>.</a:t>
            </a:r>
            <a:endParaRPr lang="el-GR" dirty="0"/>
          </a:p>
          <a:p>
            <a:pPr lvl="1">
              <a:lnSpc>
                <a:spcPct val="110000"/>
              </a:lnSpc>
              <a:spcBef>
                <a:spcPts val="1200"/>
              </a:spcBef>
            </a:pPr>
            <a:r>
              <a:rPr lang="el-GR" dirty="0" smtClean="0"/>
              <a:t>Π.χ</a:t>
            </a:r>
            <a:r>
              <a:rPr lang="el-GR" dirty="0"/>
              <a:t>., ο υπακρωμιακός ορογόνος θύλακος που βρίσκεται μεταξύ ακρωμίου της ωμοπλάτης και της κεφαλής του </a:t>
            </a:r>
            <a:r>
              <a:rPr lang="el-GR" dirty="0" smtClean="0"/>
              <a:t>βραχιονίου</a:t>
            </a:r>
            <a:r>
              <a:rPr lang="en-US" dirty="0" smtClean="0"/>
              <a:t>.</a:t>
            </a:r>
            <a:endParaRPr lang="el-GR" dirty="0"/>
          </a:p>
          <a:p>
            <a:pPr lvl="1">
              <a:lnSpc>
                <a:spcPct val="110000"/>
              </a:lnSpc>
              <a:spcBef>
                <a:spcPts val="1200"/>
              </a:spcBef>
            </a:pPr>
            <a:r>
              <a:rPr lang="el-GR" dirty="0"/>
              <a:t>Ο ορογόνος θύλακος μπορεί να φλεγμαίνει λόγω των επαναλαμβανόμενης συμπίεσής του μεταξύ του ακρωμίου και βραχιονίου (υπακρωμιακή ορογονοθυλακίτιδα</a:t>
            </a:r>
            <a:r>
              <a:rPr lang="el-GR" dirty="0" smtClean="0"/>
              <a:t>)</a:t>
            </a:r>
            <a:r>
              <a:rPr lang="en-US"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29271011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Ταξινόμηση αρθρώσεων – Διαρθρώσεις </a:t>
            </a:r>
            <a:r>
              <a:rPr lang="en-US" sz="3600" b="0" dirty="0" smtClean="0"/>
              <a:t>9/9</a:t>
            </a:r>
            <a:endParaRPr lang="el-GR" dirty="0"/>
          </a:p>
        </p:txBody>
      </p:sp>
      <p:sp>
        <p:nvSpPr>
          <p:cNvPr id="3" name="Θέση περιεχομένου 2"/>
          <p:cNvSpPr>
            <a:spLocks noGrp="1"/>
          </p:cNvSpPr>
          <p:nvPr>
            <p:ph idx="1"/>
          </p:nvPr>
        </p:nvSpPr>
        <p:spPr>
          <a:xfrm>
            <a:off x="457200" y="1196752"/>
            <a:ext cx="8363272" cy="5400600"/>
          </a:xfrm>
        </p:spPr>
        <p:txBody>
          <a:bodyPr>
            <a:noAutofit/>
          </a:bodyPr>
          <a:lstStyle/>
          <a:p>
            <a:pPr>
              <a:lnSpc>
                <a:spcPct val="110000"/>
              </a:lnSpc>
            </a:pPr>
            <a:r>
              <a:rPr lang="el-GR" sz="2300" dirty="0"/>
              <a:t>Με πτυχές του αρθρικού υμένα (synovial plicae):</a:t>
            </a:r>
          </a:p>
          <a:p>
            <a:pPr lvl="1">
              <a:lnSpc>
                <a:spcPct val="110000"/>
              </a:lnSpc>
              <a:spcBef>
                <a:spcPts val="1200"/>
              </a:spcBef>
            </a:pPr>
            <a:r>
              <a:rPr lang="el-GR" sz="2300" dirty="0"/>
              <a:t>χαλαρές επικαλυπτόμενες πτυχές (ζάρες) του αρθρικού </a:t>
            </a:r>
            <a:r>
              <a:rPr lang="el-GR" sz="2300" dirty="0" smtClean="0"/>
              <a:t>υμένα</a:t>
            </a:r>
            <a:r>
              <a:rPr lang="en-US" sz="2300" dirty="0" smtClean="0"/>
              <a:t>.</a:t>
            </a:r>
            <a:endParaRPr lang="el-GR" sz="2300" dirty="0"/>
          </a:p>
          <a:p>
            <a:pPr lvl="1">
              <a:lnSpc>
                <a:spcPct val="110000"/>
              </a:lnSpc>
              <a:spcBef>
                <a:spcPts val="1200"/>
              </a:spcBef>
            </a:pPr>
            <a:r>
              <a:rPr lang="el-GR" sz="2300" dirty="0"/>
              <a:t>βρίσκονται συνήθως σε αρθρώσεις που έχουν μεγάλο αρθρικό θύλακο, όπως η άρθρωση του γόνατος και του </a:t>
            </a:r>
            <a:r>
              <a:rPr lang="el-GR" sz="2300" dirty="0" smtClean="0"/>
              <a:t>αγκώνα</a:t>
            </a:r>
            <a:r>
              <a:rPr lang="en-US" sz="2300" dirty="0" smtClean="0"/>
              <a:t>.</a:t>
            </a:r>
            <a:endParaRPr lang="el-GR" sz="2300" dirty="0"/>
          </a:p>
          <a:p>
            <a:pPr lvl="1">
              <a:lnSpc>
                <a:spcPct val="110000"/>
              </a:lnSpc>
              <a:spcBef>
                <a:spcPts val="1200"/>
              </a:spcBef>
            </a:pPr>
            <a:r>
              <a:rPr lang="el-GR" sz="2300" dirty="0"/>
              <a:t>αυξάνουν την επιφάνεια του αρθρικού υμένα και επιτρέπουν πλήρη τροχιά κίνησης της άρθρωσης χωρίς την αθέμιτη διάταση του αρθρικού </a:t>
            </a:r>
            <a:r>
              <a:rPr lang="el-GR" sz="2300" dirty="0" smtClean="0"/>
              <a:t>υμένα</a:t>
            </a:r>
            <a:r>
              <a:rPr lang="en-US" sz="2300" dirty="0" smtClean="0"/>
              <a:t>.</a:t>
            </a:r>
            <a:endParaRPr lang="el-GR" sz="2300" dirty="0"/>
          </a:p>
          <a:p>
            <a:pPr lvl="1">
              <a:lnSpc>
                <a:spcPct val="110000"/>
              </a:lnSpc>
              <a:spcBef>
                <a:spcPts val="1200"/>
              </a:spcBef>
            </a:pPr>
            <a:r>
              <a:rPr lang="el-GR" sz="2300" dirty="0"/>
              <a:t>όταν οι πτυχές είναι μεγάλες ή παχύνονται ή προσκολλώνται λόγω φλεγμονής, μπορούν να προκαλέσουν πόνο και να αλλάξουν την μηχανική των </a:t>
            </a:r>
            <a:r>
              <a:rPr lang="el-GR" sz="2300" dirty="0" smtClean="0"/>
              <a:t>αρθρώσεων</a:t>
            </a:r>
            <a:r>
              <a:rPr lang="en-US" sz="2300" dirty="0" smtClean="0"/>
              <a:t>.</a:t>
            </a:r>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4591994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Διαρθρώσεις</a:t>
            </a:r>
            <a:r>
              <a:rPr lang="en-US" dirty="0" smtClean="0"/>
              <a:t> </a:t>
            </a:r>
            <a:r>
              <a:rPr lang="en-US" sz="3200" b="0" dirty="0" smtClean="0"/>
              <a:t>1/2</a:t>
            </a:r>
            <a:endParaRPr lang="el-GR" sz="3200" b="0" dirty="0"/>
          </a:p>
        </p:txBody>
      </p:sp>
      <p:sp>
        <p:nvSpPr>
          <p:cNvPr id="3" name="Θέση περιεχομένου 2"/>
          <p:cNvSpPr>
            <a:spLocks noGrp="1"/>
          </p:cNvSpPr>
          <p:nvPr>
            <p:ph idx="1"/>
          </p:nvPr>
        </p:nvSpPr>
        <p:spPr>
          <a:xfrm>
            <a:off x="467545" y="1196752"/>
            <a:ext cx="3672408" cy="5544616"/>
          </a:xfrm>
        </p:spPr>
        <p:txBody>
          <a:bodyPr>
            <a:normAutofit/>
          </a:bodyPr>
          <a:lstStyle/>
          <a:p>
            <a:pPr>
              <a:lnSpc>
                <a:spcPct val="120000"/>
              </a:lnSpc>
            </a:pPr>
            <a:r>
              <a:rPr lang="el-GR" dirty="0"/>
              <a:t>Στοιχεία που πάντα σχετίζονται με τις διαρθρώσεις:</a:t>
            </a:r>
          </a:p>
          <a:p>
            <a:pPr lvl="1">
              <a:lnSpc>
                <a:spcPct val="120000"/>
              </a:lnSpc>
              <a:spcBef>
                <a:spcPts val="1200"/>
              </a:spcBef>
            </a:pPr>
            <a:r>
              <a:rPr lang="el-GR" dirty="0"/>
              <a:t>Αρθρικό </a:t>
            </a:r>
            <a:r>
              <a:rPr lang="el-GR" dirty="0" smtClean="0"/>
              <a:t>υγρό</a:t>
            </a:r>
            <a:r>
              <a:rPr lang="en-US" dirty="0" smtClean="0"/>
              <a:t>,</a:t>
            </a:r>
            <a:endParaRPr lang="el-GR" dirty="0"/>
          </a:p>
          <a:p>
            <a:pPr lvl="1">
              <a:lnSpc>
                <a:spcPct val="120000"/>
              </a:lnSpc>
              <a:spcBef>
                <a:spcPts val="1200"/>
              </a:spcBef>
            </a:pPr>
            <a:r>
              <a:rPr lang="el-GR" dirty="0"/>
              <a:t>Αρθρικός </a:t>
            </a:r>
            <a:r>
              <a:rPr lang="el-GR" dirty="0" smtClean="0"/>
              <a:t>χόνδρος</a:t>
            </a:r>
            <a:r>
              <a:rPr lang="en-US" dirty="0" smtClean="0"/>
              <a:t>,</a:t>
            </a:r>
            <a:endParaRPr lang="el-GR" dirty="0"/>
          </a:p>
          <a:p>
            <a:pPr lvl="1">
              <a:lnSpc>
                <a:spcPct val="120000"/>
              </a:lnSpc>
              <a:spcBef>
                <a:spcPts val="1200"/>
              </a:spcBef>
            </a:pPr>
            <a:r>
              <a:rPr lang="el-GR" dirty="0"/>
              <a:t>Αρθρικός </a:t>
            </a:r>
            <a:r>
              <a:rPr lang="el-GR" dirty="0" smtClean="0"/>
              <a:t>θύλακος</a:t>
            </a:r>
            <a:r>
              <a:rPr lang="en-US" dirty="0" smtClean="0"/>
              <a:t>,</a:t>
            </a:r>
            <a:endParaRPr lang="el-GR" dirty="0"/>
          </a:p>
          <a:p>
            <a:pPr lvl="1">
              <a:lnSpc>
                <a:spcPct val="120000"/>
              </a:lnSpc>
              <a:spcBef>
                <a:spcPts val="1200"/>
              </a:spcBef>
            </a:pPr>
            <a:r>
              <a:rPr lang="el-GR" dirty="0"/>
              <a:t>Αρθρικός </a:t>
            </a:r>
            <a:r>
              <a:rPr lang="el-GR" dirty="0" smtClean="0"/>
              <a:t>υμένας</a:t>
            </a:r>
            <a:r>
              <a:rPr lang="en-US" dirty="0" smtClean="0"/>
              <a:t>,</a:t>
            </a:r>
            <a:endParaRPr lang="el-GR" dirty="0"/>
          </a:p>
          <a:p>
            <a:pPr lvl="1">
              <a:lnSpc>
                <a:spcPct val="120000"/>
              </a:lnSpc>
              <a:spcBef>
                <a:spcPts val="1200"/>
              </a:spcBef>
            </a:pPr>
            <a:r>
              <a:rPr lang="el-GR" dirty="0" smtClean="0"/>
              <a:t>Σύνδεσμοι</a:t>
            </a:r>
            <a:r>
              <a:rPr lang="en-US" dirty="0" smtClean="0"/>
              <a:t>,</a:t>
            </a:r>
            <a:endParaRPr lang="el-GR" dirty="0"/>
          </a:p>
          <a:p>
            <a:pPr lvl="1">
              <a:lnSpc>
                <a:spcPct val="120000"/>
              </a:lnSpc>
              <a:spcBef>
                <a:spcPts val="1200"/>
              </a:spcBef>
            </a:pPr>
            <a:r>
              <a:rPr lang="el-GR" dirty="0"/>
              <a:t>Αιμοφόρα </a:t>
            </a:r>
            <a:r>
              <a:rPr lang="el-GR" dirty="0" smtClean="0"/>
              <a:t>αγγεία</a:t>
            </a:r>
            <a:r>
              <a:rPr lang="en-US" dirty="0" smtClean="0"/>
              <a:t>,</a:t>
            </a:r>
            <a:endParaRPr lang="el-GR" dirty="0"/>
          </a:p>
          <a:p>
            <a:pPr lvl="1">
              <a:lnSpc>
                <a:spcPct val="120000"/>
              </a:lnSpc>
              <a:spcBef>
                <a:spcPts val="1200"/>
              </a:spcBef>
            </a:pPr>
            <a:r>
              <a:rPr lang="el-GR" dirty="0"/>
              <a:t>Αισθητικά </a:t>
            </a:r>
            <a:r>
              <a:rPr lang="el-GR" dirty="0" smtClean="0"/>
              <a:t>νεύρα</a:t>
            </a:r>
            <a:r>
              <a:rPr lang="en-US" dirty="0" smtClean="0"/>
              <a:t>.</a:t>
            </a:r>
            <a:endParaRPr lang="el-GR" dirty="0"/>
          </a:p>
          <a:p>
            <a:pPr>
              <a:lnSpc>
                <a:spcPct val="120000"/>
              </a:lnSpc>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pic>
        <p:nvPicPr>
          <p:cNvPr id="8" name="Picture 2" descr="File:Illu synovial jo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252240"/>
            <a:ext cx="3607601" cy="400844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753252" y="5258968"/>
            <a:ext cx="2397224" cy="461665"/>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a:latin typeface="+mn-lt"/>
                <a:hlinkClick r:id="rId4"/>
              </a:rPr>
              <a:t>Illu synovial </a:t>
            </a:r>
            <a:r>
              <a:rPr lang="en-US" sz="1200" dirty="0" smtClean="0">
                <a:latin typeface="+mn-lt"/>
                <a:hlinkClick r:id="rId4"/>
              </a:rPr>
              <a:t>joint</a:t>
            </a:r>
            <a:r>
              <a:rPr lang="en-US" sz="1200" dirty="0" smtClean="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a:solidFill>
                  <a:prstClr val="black">
                    <a:lumMod val="65000"/>
                    <a:lumOff val="35000"/>
                  </a:prstClr>
                </a:solidFill>
                <a:latin typeface="+mn-lt"/>
              </a:rPr>
              <a:t> </a:t>
            </a:r>
            <a:r>
              <a:rPr lang="en-US" sz="1200" dirty="0">
                <a:latin typeface="+mn-lt"/>
                <a:hlinkClick r:id="rId5" tooltip="User:Arcadian"/>
              </a:rPr>
              <a:t>Arcadian</a:t>
            </a:r>
            <a:r>
              <a:rPr lang="el-GR" sz="1200" dirty="0" smtClean="0">
                <a:solidFill>
                  <a:prstClr val="black">
                    <a:lumMod val="65000"/>
                    <a:lumOff val="35000"/>
                  </a:prstClr>
                </a:solidFill>
                <a:latin typeface="+mn-lt"/>
              </a:rPr>
              <a:t> διαθέσιμο ως κοινό κτήμα</a:t>
            </a:r>
            <a:endParaRPr lang="en-US" sz="1200" dirty="0">
              <a:solidFill>
                <a:prstClr val="black">
                  <a:lumMod val="65000"/>
                  <a:lumOff val="35000"/>
                </a:prstClr>
              </a:solidFill>
              <a:latin typeface="+mn-lt"/>
            </a:endParaRPr>
          </a:p>
        </p:txBody>
      </p:sp>
    </p:spTree>
    <p:extLst>
      <p:ext uri="{BB962C8B-B14F-4D97-AF65-F5344CB8AC3E}">
        <p14:creationId xmlns:p14="http://schemas.microsoft.com/office/powerpoint/2010/main" val="35822178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Διαρθρώσεις</a:t>
            </a:r>
            <a:r>
              <a:rPr lang="en-US" dirty="0"/>
              <a:t> </a:t>
            </a:r>
            <a:r>
              <a:rPr lang="en-US" sz="3200" b="0" dirty="0" smtClean="0"/>
              <a:t>2/2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
        <p:nvSpPr>
          <p:cNvPr id="7" name="Θέση περιεχομένου 2"/>
          <p:cNvSpPr txBox="1">
            <a:spLocks/>
          </p:cNvSpPr>
          <p:nvPr/>
        </p:nvSpPr>
        <p:spPr>
          <a:xfrm>
            <a:off x="4671632" y="1052736"/>
            <a:ext cx="4464496" cy="4752528"/>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110000"/>
              </a:lnSpc>
              <a:spcAft>
                <a:spcPts val="0"/>
              </a:spcAft>
            </a:pPr>
            <a:r>
              <a:rPr lang="el-GR" dirty="0"/>
              <a:t>Στοιχεία που ορισμένες φορές σχετίζονται με τις διαρθρώσεις:</a:t>
            </a:r>
          </a:p>
          <a:p>
            <a:pPr lvl="1" fontAlgn="auto">
              <a:lnSpc>
                <a:spcPct val="110000"/>
              </a:lnSpc>
              <a:spcBef>
                <a:spcPts val="1200"/>
              </a:spcBef>
              <a:spcAft>
                <a:spcPts val="0"/>
              </a:spcAft>
            </a:pPr>
            <a:r>
              <a:rPr lang="el-GR" dirty="0"/>
              <a:t>Δίσκοι ή </a:t>
            </a:r>
            <a:r>
              <a:rPr lang="el-GR" dirty="0" smtClean="0"/>
              <a:t>μηνίσκοι</a:t>
            </a:r>
            <a:r>
              <a:rPr lang="en-US" dirty="0" smtClean="0"/>
              <a:t>,</a:t>
            </a:r>
            <a:endParaRPr lang="el-GR" dirty="0"/>
          </a:p>
          <a:p>
            <a:pPr lvl="1" fontAlgn="auto">
              <a:lnSpc>
                <a:spcPct val="110000"/>
              </a:lnSpc>
              <a:spcBef>
                <a:spcPts val="1200"/>
              </a:spcBef>
              <a:spcAft>
                <a:spcPts val="0"/>
              </a:spcAft>
            </a:pPr>
            <a:r>
              <a:rPr lang="el-GR" dirty="0"/>
              <a:t>Επιχείλιος </a:t>
            </a:r>
            <a:r>
              <a:rPr lang="el-GR" dirty="0" smtClean="0"/>
              <a:t>χόνδρος</a:t>
            </a:r>
            <a:r>
              <a:rPr lang="en-US" dirty="0" smtClean="0"/>
              <a:t>,</a:t>
            </a:r>
            <a:endParaRPr lang="el-GR" dirty="0"/>
          </a:p>
          <a:p>
            <a:pPr lvl="1" fontAlgn="auto">
              <a:lnSpc>
                <a:spcPct val="110000"/>
              </a:lnSpc>
              <a:spcBef>
                <a:spcPts val="1200"/>
              </a:spcBef>
              <a:spcAft>
                <a:spcPts val="0"/>
              </a:spcAft>
            </a:pPr>
            <a:r>
              <a:rPr lang="el-GR" dirty="0"/>
              <a:t>Λιπώδη </a:t>
            </a:r>
            <a:r>
              <a:rPr lang="el-GR" dirty="0" smtClean="0"/>
              <a:t>σώματα</a:t>
            </a:r>
            <a:r>
              <a:rPr lang="en-US" dirty="0" smtClean="0"/>
              <a:t>,</a:t>
            </a:r>
            <a:endParaRPr lang="el-GR" dirty="0"/>
          </a:p>
          <a:p>
            <a:pPr lvl="1" fontAlgn="auto">
              <a:lnSpc>
                <a:spcPct val="110000"/>
              </a:lnSpc>
              <a:spcBef>
                <a:spcPts val="1200"/>
              </a:spcBef>
              <a:spcAft>
                <a:spcPts val="0"/>
              </a:spcAft>
            </a:pPr>
            <a:r>
              <a:rPr lang="el-GR" dirty="0"/>
              <a:t>Ορογόνοι </a:t>
            </a:r>
            <a:r>
              <a:rPr lang="el-GR" dirty="0" smtClean="0"/>
              <a:t>θύλακες</a:t>
            </a:r>
            <a:r>
              <a:rPr lang="en-US" dirty="0" smtClean="0"/>
              <a:t>,</a:t>
            </a:r>
            <a:endParaRPr lang="el-GR" dirty="0"/>
          </a:p>
          <a:p>
            <a:pPr lvl="1" fontAlgn="auto">
              <a:lnSpc>
                <a:spcPct val="110000"/>
              </a:lnSpc>
              <a:spcBef>
                <a:spcPts val="1200"/>
              </a:spcBef>
              <a:spcAft>
                <a:spcPts val="0"/>
              </a:spcAft>
            </a:pPr>
            <a:r>
              <a:rPr lang="el-GR" dirty="0"/>
              <a:t>Πτυχές αρθρικού </a:t>
            </a:r>
            <a:r>
              <a:rPr lang="el-GR" dirty="0" smtClean="0"/>
              <a:t>υμένα</a:t>
            </a:r>
            <a:r>
              <a:rPr lang="en-US" dirty="0" smtClean="0"/>
              <a:t>.</a:t>
            </a:r>
            <a:endParaRPr lang="el-GR" dirty="0"/>
          </a:p>
          <a:p>
            <a:pPr fontAlgn="auto">
              <a:lnSpc>
                <a:spcPct val="110000"/>
              </a:lnSpc>
              <a:spcAft>
                <a:spcPts val="0"/>
              </a:spcAft>
            </a:pPr>
            <a:endParaRPr lang="el-GR" dirty="0"/>
          </a:p>
        </p:txBody>
      </p:sp>
      <p:pic>
        <p:nvPicPr>
          <p:cNvPr id="1028" name="Picture 4" descr="This image shows the different views of the knee joint. The top, left panel shows the sagittal view of the right knee joint. The top, left panel shows the superior view of the right tibia, identifying the ligaments. The bottom, right panel shows the anterior view of the right kne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475" r="-368" b="48099"/>
          <a:stretch/>
        </p:blipFill>
        <p:spPr bwMode="auto">
          <a:xfrm>
            <a:off x="1223340" y="4768488"/>
            <a:ext cx="2547904" cy="20735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This image shows the different views of the knee joint. The top, left panel shows the sagittal view of the right knee joint. The top, left panel shows the superior view of the right tibia, identifying the ligaments. The bottom, right panel shows the anterior view of the right kne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 r="48212" b="48099"/>
          <a:stretch/>
        </p:blipFill>
        <p:spPr bwMode="auto">
          <a:xfrm>
            <a:off x="107504" y="1268760"/>
            <a:ext cx="4779577" cy="3672408"/>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4067944" y="5661248"/>
            <a:ext cx="4572000" cy="646331"/>
          </a:xfrm>
          <a:prstGeom prst="rect">
            <a:avLst/>
          </a:prstGeom>
        </p:spPr>
        <p:txBody>
          <a:bodyPr>
            <a:spAutoFit/>
          </a:bodyPr>
          <a:lstStyle/>
          <a:p>
            <a:r>
              <a:rPr lang="en-US" sz="1200" dirty="0">
                <a:latin typeface="+mn-lt"/>
              </a:rPr>
              <a:t>© 28 Ιουν 2013 OpenStax College. </a:t>
            </a:r>
            <a:r>
              <a:rPr lang="en-US" sz="1200" dirty="0">
                <a:latin typeface="+mn-lt"/>
                <a:hlinkClick r:id="rId5"/>
              </a:rPr>
              <a:t>Textbook content </a:t>
            </a:r>
            <a:r>
              <a:rPr lang="en-US" sz="1200" dirty="0">
                <a:latin typeface="+mn-lt"/>
              </a:rPr>
              <a:t>produced by OpenStax College is licensed under a </a:t>
            </a:r>
            <a:r>
              <a:rPr lang="en-US" sz="1200" dirty="0">
                <a:latin typeface="+mn-lt"/>
                <a:hlinkClick r:id="rId6"/>
              </a:rPr>
              <a:t>Creative Commons Attribution License 3.0</a:t>
            </a:r>
            <a:r>
              <a:rPr lang="en-US" sz="1200" dirty="0">
                <a:latin typeface="+mn-lt"/>
              </a:rPr>
              <a:t> license.</a:t>
            </a:r>
            <a:endParaRPr lang="el-GR" sz="1200" dirty="0">
              <a:latin typeface="+mn-lt"/>
            </a:endParaRPr>
          </a:p>
        </p:txBody>
      </p:sp>
    </p:spTree>
    <p:extLst>
      <p:ext uri="{BB962C8B-B14F-4D97-AF65-F5344CB8AC3E}">
        <p14:creationId xmlns:p14="http://schemas.microsoft.com/office/powerpoint/2010/main" val="3608990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Ταξινόμηση </a:t>
            </a:r>
            <a:r>
              <a:rPr lang="el-GR" dirty="0" smtClean="0"/>
              <a:t>διαρθρώσεων </a:t>
            </a:r>
            <a:r>
              <a:rPr lang="el-GR" sz="3200" b="0" dirty="0" smtClean="0"/>
              <a:t>1/10</a:t>
            </a:r>
            <a:endParaRPr lang="el-GR" sz="3200" b="0" dirty="0"/>
          </a:p>
        </p:txBody>
      </p:sp>
      <p:sp>
        <p:nvSpPr>
          <p:cNvPr id="3" name="Θέση περιεχομένου 2"/>
          <p:cNvSpPr>
            <a:spLocks noGrp="1"/>
          </p:cNvSpPr>
          <p:nvPr>
            <p:ph idx="1"/>
          </p:nvPr>
        </p:nvSpPr>
        <p:spPr>
          <a:xfrm>
            <a:off x="539552" y="1196752"/>
            <a:ext cx="8496944" cy="5400600"/>
          </a:xfrm>
        </p:spPr>
        <p:txBody>
          <a:bodyPr>
            <a:normAutofit/>
          </a:bodyPr>
          <a:lstStyle/>
          <a:p>
            <a:r>
              <a:rPr lang="el-GR" dirty="0"/>
              <a:t>Για την καλύτερη κατανόηση της μηχανικής λειτουργίας, οι αρθρώσεις ταξινομούνται ανάλογα με οικεία αντικείμενα ή </a:t>
            </a:r>
            <a:r>
              <a:rPr lang="el-GR" dirty="0" smtClean="0"/>
              <a:t>σχήματα</a:t>
            </a:r>
            <a:r>
              <a:rPr lang="en-US" dirty="0" smtClean="0"/>
              <a:t>.</a:t>
            </a:r>
            <a:endParaRPr lang="el-GR" dirty="0"/>
          </a:p>
          <a:p>
            <a:r>
              <a:rPr lang="el-GR" dirty="0"/>
              <a:t>Οι γίγγλυμες αρθρώσεις είναι γενικά ανάλογες με μεντεσέδες </a:t>
            </a:r>
            <a:r>
              <a:rPr lang="el-GR" dirty="0" smtClean="0"/>
              <a:t>πόρτας</a:t>
            </a:r>
            <a:r>
              <a:rPr lang="en-US" dirty="0" smtClean="0"/>
              <a:t>.</a:t>
            </a:r>
            <a:endParaRPr lang="el-GR" dirty="0"/>
          </a:p>
          <a:p>
            <a:r>
              <a:rPr lang="el-GR" dirty="0"/>
              <a:t>Αποτελούνται από κεντρικό πύρο που περιβάλλεται από </a:t>
            </a:r>
            <a:r>
              <a:rPr lang="el-GR" dirty="0" smtClean="0"/>
              <a:t>σωλήνα</a:t>
            </a:r>
            <a:r>
              <a:rPr lang="en-US" dirty="0" smtClean="0"/>
              <a:t>.</a:t>
            </a:r>
            <a:endParaRPr lang="el-GR" dirty="0"/>
          </a:p>
          <a:p>
            <a:r>
              <a:rPr lang="el-GR" dirty="0"/>
              <a:t>Το κινητό τμήμα του μεντεσέ κινείται κάθετα ως προς τον </a:t>
            </a:r>
            <a:r>
              <a:rPr lang="el-GR" dirty="0" smtClean="0"/>
              <a:t>πύρο</a:t>
            </a:r>
            <a:r>
              <a:rPr lang="en-US" dirty="0" smtClean="0"/>
              <a:t>.</a:t>
            </a:r>
            <a:endParaRPr lang="el-GR" dirty="0"/>
          </a:p>
          <a:p>
            <a:r>
              <a:rPr lang="el-GR" dirty="0"/>
              <a:t>Παραδείγματα γίγγλυμων αρθρώσεων αποτελούν: η βραχιονωλένια άρθρωση του αγκώνα και οι μεσοφαλαγγικές </a:t>
            </a:r>
            <a:r>
              <a:rPr lang="el-GR" dirty="0" smtClean="0"/>
              <a:t>αρθρώσεις</a:t>
            </a:r>
            <a:r>
              <a:rPr lang="en-US"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7302263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Ταξινόμηση διαρθρώσεων </a:t>
            </a:r>
            <a:r>
              <a:rPr lang="el-GR" sz="3200" b="0" dirty="0" smtClean="0"/>
              <a:t>2/10</a:t>
            </a:r>
            <a:endParaRPr lang="el-GR" dirty="0"/>
          </a:p>
        </p:txBody>
      </p:sp>
      <p:sp>
        <p:nvSpPr>
          <p:cNvPr id="3" name="Θέση περιεχομένου 2"/>
          <p:cNvSpPr>
            <a:spLocks noGrp="1"/>
          </p:cNvSpPr>
          <p:nvPr>
            <p:ph idx="1"/>
          </p:nvPr>
        </p:nvSpPr>
        <p:spPr>
          <a:xfrm>
            <a:off x="529208" y="1288653"/>
            <a:ext cx="8363272" cy="5524723"/>
          </a:xfrm>
        </p:spPr>
        <p:txBody>
          <a:bodyPr>
            <a:normAutofit/>
          </a:bodyPr>
          <a:lstStyle/>
          <a:p>
            <a:r>
              <a:rPr lang="el-GR" dirty="0"/>
              <a:t>Οι τροχοειδείς αρθρώσεις μοιάζουν με μία στρογγυλή λαβή της </a:t>
            </a:r>
            <a:r>
              <a:rPr lang="el-GR" dirty="0" smtClean="0"/>
              <a:t>πόρτας,</a:t>
            </a:r>
            <a:endParaRPr lang="el-GR" dirty="0"/>
          </a:p>
          <a:p>
            <a:r>
              <a:rPr lang="el-GR" dirty="0"/>
              <a:t>Αποτελούνται από έναν πύρο που περιβάλλεται από μεγάλο </a:t>
            </a:r>
            <a:r>
              <a:rPr lang="el-GR" dirty="0" smtClean="0"/>
              <a:t>κύλινδρο,</a:t>
            </a:r>
            <a:endParaRPr lang="el-GR" dirty="0"/>
          </a:p>
          <a:p>
            <a:r>
              <a:rPr lang="el-GR" dirty="0"/>
              <a:t>Αντίθετα με την κίνηση του μεντεσέ, το κινητό τμήμα τροχού κινείται παράλληλα ως προς τον </a:t>
            </a:r>
            <a:r>
              <a:rPr lang="el-GR" dirty="0" smtClean="0"/>
              <a:t>πύρο,</a:t>
            </a:r>
            <a:endParaRPr lang="el-GR" dirty="0"/>
          </a:p>
          <a:p>
            <a:r>
              <a:rPr lang="el-GR" dirty="0"/>
              <a:t>Αυτός ο μηχανικός προσανατολισμός προκαλεί κυρίως την γωνιακή κίνηση της συστροφής παρόμοια με την συστροφή της λαβής για να ανοίξουμε την </a:t>
            </a:r>
            <a:r>
              <a:rPr lang="el-GR" dirty="0" smtClean="0"/>
              <a:t>πόρτα,</a:t>
            </a:r>
            <a:endParaRPr lang="el-GR" dirty="0"/>
          </a:p>
          <a:p>
            <a:r>
              <a:rPr lang="el-GR" dirty="0"/>
              <a:t>Παραδείγματα τροχοειδών αρθρώσεων είναι η βραχιονοκερκιδική άρθρωση του αγκώνα και η οδοντο-ατλαντική άρθρωση της αυχενικής μοίρας της </a:t>
            </a:r>
            <a:r>
              <a:rPr lang="el-GR" dirty="0" smtClean="0"/>
              <a:t>ΣΣ.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15270399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Ταξινόμηση διαρθρώσεων </a:t>
            </a:r>
            <a:r>
              <a:rPr lang="el-GR" sz="3200" b="0" dirty="0" smtClean="0"/>
              <a:t>3/10</a:t>
            </a:r>
            <a:endParaRPr lang="el-GR" dirty="0"/>
          </a:p>
        </p:txBody>
      </p:sp>
      <p:sp>
        <p:nvSpPr>
          <p:cNvPr id="3" name="Θέση περιεχομένου 2"/>
          <p:cNvSpPr>
            <a:spLocks noGrp="1"/>
          </p:cNvSpPr>
          <p:nvPr>
            <p:ph idx="1"/>
          </p:nvPr>
        </p:nvSpPr>
        <p:spPr>
          <a:xfrm>
            <a:off x="457200" y="1196752"/>
            <a:ext cx="8229600" cy="2952328"/>
          </a:xfrm>
        </p:spPr>
        <p:txBody>
          <a:bodyPr/>
          <a:lstStyle/>
          <a:p>
            <a:r>
              <a:rPr lang="el-GR" dirty="0"/>
              <a:t>Οι ελλειψοειδείς αρθρώσεις έχουν την κυρτή αρθρική επιφάνεια επιμηκυμένη ως προς την μία κατεύθυνση και αντίστοιχα επιμηκυμένη είναι και η κοίλη αρθρική </a:t>
            </a:r>
            <a:r>
              <a:rPr lang="el-GR" dirty="0" smtClean="0"/>
              <a:t>επιφάνεια.</a:t>
            </a:r>
            <a:endParaRPr lang="el-GR" dirty="0"/>
          </a:p>
          <a:p>
            <a:r>
              <a:rPr lang="el-GR" dirty="0"/>
              <a:t>Οι ελλειπτικές αρθρικές επιφάνειες περιορίζουν την κίνηση συστροφής με αποτέλεσμα να επιτρέπουν κινήσεις μόνο σε δύο επίπεδα που ορίζονται ως κάμψη – έκταση και απαγωγή – </a:t>
            </a:r>
            <a:r>
              <a:rPr lang="el-GR" dirty="0" smtClean="0"/>
              <a:t>προσαγωγή.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3076719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Ταξινόμηση διαρθρώσεων </a:t>
            </a:r>
            <a:r>
              <a:rPr lang="el-GR" sz="3200" b="0" dirty="0" smtClean="0"/>
              <a:t>4/10</a:t>
            </a:r>
            <a:endParaRPr lang="el-GR" dirty="0"/>
          </a:p>
        </p:txBody>
      </p:sp>
      <p:sp>
        <p:nvSpPr>
          <p:cNvPr id="3" name="Θέση περιεχομένου 2"/>
          <p:cNvSpPr>
            <a:spLocks noGrp="1"/>
          </p:cNvSpPr>
          <p:nvPr>
            <p:ph idx="1"/>
          </p:nvPr>
        </p:nvSpPr>
        <p:spPr>
          <a:xfrm>
            <a:off x="395536" y="1268760"/>
            <a:ext cx="8712968" cy="5472608"/>
          </a:xfrm>
        </p:spPr>
        <p:txBody>
          <a:bodyPr>
            <a:normAutofit/>
          </a:bodyPr>
          <a:lstStyle/>
          <a:p>
            <a:r>
              <a:rPr lang="el-GR" dirty="0"/>
              <a:t>Οι σφαιροειδείς αρθρώσεις μοιάζουν με </a:t>
            </a:r>
            <a:r>
              <a:rPr lang="el-GR" dirty="0" smtClean="0"/>
              <a:t>«μπάλα </a:t>
            </a:r>
            <a:r>
              <a:rPr lang="el-GR" dirty="0"/>
              <a:t>σε </a:t>
            </a:r>
            <a:r>
              <a:rPr lang="el-GR" dirty="0" smtClean="0"/>
              <a:t>κόγχη».</a:t>
            </a:r>
            <a:endParaRPr lang="el-GR" dirty="0"/>
          </a:p>
          <a:p>
            <a:r>
              <a:rPr lang="el-GR" dirty="0"/>
              <a:t>Αποτελούνται από μία κυρτή κεφαλή που ζευγαρώνει με μία φλιτζανοειδή </a:t>
            </a:r>
            <a:r>
              <a:rPr lang="el-GR" dirty="0" smtClean="0"/>
              <a:t>κόγχη.</a:t>
            </a:r>
            <a:endParaRPr lang="el-GR" dirty="0"/>
          </a:p>
          <a:p>
            <a:r>
              <a:rPr lang="el-GR" dirty="0"/>
              <a:t>Αυτού του είδους οι αρθρώσεις επιτρέπουν κινήσεις σε 3 </a:t>
            </a:r>
            <a:r>
              <a:rPr lang="el-GR" dirty="0" smtClean="0"/>
              <a:t>επίπεδα.</a:t>
            </a:r>
            <a:endParaRPr lang="el-GR" dirty="0"/>
          </a:p>
          <a:p>
            <a:r>
              <a:rPr lang="el-GR" dirty="0"/>
              <a:t>Σε αντίθεση με τις ελλειψοειδείς αρθρώσεις, οι συμμετρικές καμπύλες των αρθρικών επιφανειών επιτρέπουν την κίνηση συστροφής χωρίς να εξαρθρωθεί η </a:t>
            </a:r>
            <a:r>
              <a:rPr lang="el-GR" dirty="0" smtClean="0"/>
              <a:t>άρθρωση.</a:t>
            </a:r>
            <a:endParaRPr lang="el-GR" dirty="0"/>
          </a:p>
          <a:p>
            <a:r>
              <a:rPr lang="el-GR" dirty="0"/>
              <a:t>Παραδείγματα σφαιροειδών αρθρώσεων είναι η άρθρωση του ισχίου και η γληνοβραχιόνιος </a:t>
            </a:r>
            <a:r>
              <a:rPr lang="el-GR" dirty="0" smtClean="0"/>
              <a:t>άρθρωση.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798866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Αρθρώσεις </a:t>
            </a:r>
          </a:p>
        </p:txBody>
      </p:sp>
      <p:sp>
        <p:nvSpPr>
          <p:cNvPr id="3" name="Θέση περιεχομένου 2"/>
          <p:cNvSpPr>
            <a:spLocks noGrp="1"/>
          </p:cNvSpPr>
          <p:nvPr>
            <p:ph idx="1"/>
          </p:nvPr>
        </p:nvSpPr>
        <p:spPr/>
        <p:txBody>
          <a:bodyPr/>
          <a:lstStyle/>
          <a:p>
            <a:r>
              <a:rPr lang="el-GR" dirty="0"/>
              <a:t>Ονομάζονται οι περιοχές σύνδεσης μεταξύ των </a:t>
            </a:r>
            <a:r>
              <a:rPr lang="el-GR" dirty="0" smtClean="0"/>
              <a:t>οστών</a:t>
            </a:r>
            <a:r>
              <a:rPr lang="en-US" dirty="0" smtClean="0"/>
              <a:t>.</a:t>
            </a:r>
            <a:endParaRPr lang="el-GR" dirty="0"/>
          </a:p>
          <a:p>
            <a:r>
              <a:rPr lang="el-GR" dirty="0"/>
              <a:t>Αρθρολογία: είναι η μελέτη της κατασκευής, της ταξινόμησης και της λειτουργίας των αρθρώσεων και αποτελεί ένα πολύ σημαντικό πεδίο στην μελέτη της </a:t>
            </a:r>
            <a:r>
              <a:rPr lang="el-GR" dirty="0" smtClean="0"/>
              <a:t>κινησιολογίας</a:t>
            </a:r>
            <a:r>
              <a:rPr lang="en-US" dirty="0" smtClean="0"/>
              <a:t>.</a:t>
            </a:r>
            <a:endParaRPr lang="el-GR" dirty="0"/>
          </a:p>
          <a:p>
            <a:r>
              <a:rPr lang="el-GR" dirty="0"/>
              <a:t>Η γήρανση, η παρατεταμένη ακινητοποίηση, το τραύμα και η ασθένεια επηρεάζουν την δομή και την λειτουργία των </a:t>
            </a:r>
            <a:r>
              <a:rPr lang="el-GR" dirty="0" smtClean="0"/>
              <a:t>αρθρώσεων</a:t>
            </a:r>
            <a:r>
              <a:rPr lang="en-US" dirty="0" smtClean="0"/>
              <a:t>.</a:t>
            </a:r>
            <a:endParaRPr lang="el-GR" dirty="0"/>
          </a:p>
          <a:p>
            <a:r>
              <a:rPr lang="el-GR" dirty="0"/>
              <a:t>Επίσης, οι ίδιοι παράγοντες επηρεάζουν σημαντικά την ποιότητα και την ποσότητα της </a:t>
            </a:r>
            <a:r>
              <a:rPr lang="el-GR" dirty="0" smtClean="0"/>
              <a:t>κίνησης</a:t>
            </a:r>
            <a:r>
              <a:rPr lang="en-US"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27076732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Ταξινόμηση διαρθρώσεων </a:t>
            </a:r>
            <a:r>
              <a:rPr lang="el-GR" sz="3200" b="0" dirty="0" smtClean="0"/>
              <a:t>5/10</a:t>
            </a:r>
            <a:endParaRPr lang="el-GR" dirty="0"/>
          </a:p>
        </p:txBody>
      </p:sp>
      <p:sp>
        <p:nvSpPr>
          <p:cNvPr id="3" name="Θέση περιεχομένου 2"/>
          <p:cNvSpPr>
            <a:spLocks noGrp="1"/>
          </p:cNvSpPr>
          <p:nvPr>
            <p:ph idx="1"/>
          </p:nvPr>
        </p:nvSpPr>
        <p:spPr/>
        <p:txBody>
          <a:bodyPr/>
          <a:lstStyle/>
          <a:p>
            <a:r>
              <a:rPr lang="el-GR" dirty="0"/>
              <a:t>Οι κονδυλοειδείς αρθρώσεις μοιάζουν με τις σφαιροειδείς, με την διαφορά ότι η κοίλη αρθρική επιφάνεια είναι σχετικά </a:t>
            </a:r>
            <a:r>
              <a:rPr lang="el-GR" dirty="0" smtClean="0"/>
              <a:t>ρηχή.</a:t>
            </a:r>
            <a:endParaRPr lang="el-GR" dirty="0"/>
          </a:p>
          <a:p>
            <a:r>
              <a:rPr lang="el-GR" dirty="0"/>
              <a:t>Συνήθως επιτρέπουν κινήσεις σε 2 </a:t>
            </a:r>
            <a:r>
              <a:rPr lang="el-GR" dirty="0" smtClean="0"/>
              <a:t>επίπεδα.</a:t>
            </a:r>
            <a:endParaRPr lang="el-GR" dirty="0"/>
          </a:p>
          <a:p>
            <a:r>
              <a:rPr lang="el-GR" dirty="0"/>
              <a:t>Οι σύνδεσμοι και η δομή των οστών περιορίζουν την τρίτη </a:t>
            </a:r>
            <a:r>
              <a:rPr lang="el-GR" dirty="0" smtClean="0"/>
              <a:t>κίνηση.</a:t>
            </a:r>
            <a:endParaRPr lang="el-GR" dirty="0"/>
          </a:p>
          <a:p>
            <a:r>
              <a:rPr lang="el-GR" dirty="0"/>
              <a:t>Οι αρθρώσεις αυτές εμφανίζονται σε ζευγάρια, όπως π.χ., η κνημομηριαία άρθρωση, η ατλαντο-ινιακή άρθρωση και οι μετακαρποφαλαγγικές </a:t>
            </a:r>
            <a:r>
              <a:rPr lang="el-GR" dirty="0" smtClean="0"/>
              <a:t>αρθρώσεις.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352053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Ταξινόμηση διαρθρώσεων </a:t>
            </a:r>
            <a:r>
              <a:rPr lang="el-GR" sz="3200" b="0" dirty="0" smtClean="0"/>
              <a:t>6/10</a:t>
            </a:r>
            <a:endParaRPr lang="el-GR" dirty="0"/>
          </a:p>
        </p:txBody>
      </p:sp>
      <p:sp>
        <p:nvSpPr>
          <p:cNvPr id="3" name="Θέση περιεχομένου 2"/>
          <p:cNvSpPr>
            <a:spLocks noGrp="1"/>
          </p:cNvSpPr>
          <p:nvPr>
            <p:ph idx="1"/>
          </p:nvPr>
        </p:nvSpPr>
        <p:spPr/>
        <p:txBody>
          <a:bodyPr>
            <a:normAutofit/>
          </a:bodyPr>
          <a:lstStyle/>
          <a:p>
            <a:r>
              <a:rPr lang="el-GR" dirty="0"/>
              <a:t>Η κινηματική των κονδυλοειδών αρθρώσεων ποικίλλει ανάλογα με την κατασκευή της </a:t>
            </a:r>
            <a:r>
              <a:rPr lang="el-GR" dirty="0" smtClean="0"/>
              <a:t>άρθρωσης.</a:t>
            </a:r>
            <a:endParaRPr lang="el-GR" dirty="0"/>
          </a:p>
          <a:p>
            <a:r>
              <a:rPr lang="el-GR" dirty="0"/>
              <a:t>Π.χ., στο γόνατο, οι μηριαίοι κόνδυλοι αρθρώνονται με τις ελαφρώς κοίλες αρθρικές επιφάνειες που παρέχονται από τις κνημιαίες γλίνες και τους </a:t>
            </a:r>
            <a:r>
              <a:rPr lang="el-GR" dirty="0" smtClean="0"/>
              <a:t>μηνίσκους. </a:t>
            </a:r>
            <a:endParaRPr lang="el-GR" dirty="0"/>
          </a:p>
          <a:p>
            <a:pPr lvl="1"/>
            <a:r>
              <a:rPr lang="el-GR" sz="2400" dirty="0"/>
              <a:t>επιτρέπουν τις κινήσεις κάμψης – έκτασης και έσω – έξω στροφής (κίνηση συστροφής</a:t>
            </a:r>
            <a:r>
              <a:rPr lang="el-GR" sz="2400" dirty="0" smtClean="0"/>
              <a:t>).</a:t>
            </a:r>
            <a:endParaRPr lang="el-GR" sz="2400" dirty="0"/>
          </a:p>
          <a:p>
            <a:pPr lvl="1"/>
            <a:r>
              <a:rPr lang="el-GR" sz="2400" dirty="0"/>
              <a:t>η απαγωγή – προσαγωγή περιορίζεται κυρίως από τους </a:t>
            </a:r>
            <a:r>
              <a:rPr lang="el-GR" sz="2400" dirty="0" smtClean="0"/>
              <a:t>συνδέσμους.</a:t>
            </a:r>
            <a:endParaRPr lang="el-GR" sz="24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297058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Ταξινόμηση διαρθρώσεων </a:t>
            </a:r>
            <a:r>
              <a:rPr lang="el-GR" sz="3200" b="0" dirty="0" smtClean="0"/>
              <a:t>7/10</a:t>
            </a:r>
            <a:endParaRPr lang="el-GR" dirty="0"/>
          </a:p>
        </p:txBody>
      </p:sp>
      <p:sp>
        <p:nvSpPr>
          <p:cNvPr id="3" name="Θέση περιεχομένου 2"/>
          <p:cNvSpPr>
            <a:spLocks noGrp="1"/>
          </p:cNvSpPr>
          <p:nvPr>
            <p:ph idx="1"/>
          </p:nvPr>
        </p:nvSpPr>
        <p:spPr>
          <a:xfrm>
            <a:off x="457200" y="1268759"/>
            <a:ext cx="8229600" cy="4808879"/>
          </a:xfrm>
        </p:spPr>
        <p:txBody>
          <a:bodyPr/>
          <a:lstStyle/>
          <a:p>
            <a:r>
              <a:rPr lang="el-GR" dirty="0"/>
              <a:t>Οι ολισθαίνουσες ή επίπεδες αρθρώσεις αποτελούνται από ένα ζεύγος επίπεδων ή σχετικά επίπεδων αρθρικών </a:t>
            </a:r>
            <a:r>
              <a:rPr lang="el-GR" dirty="0" smtClean="0"/>
              <a:t>επιφανειών</a:t>
            </a:r>
            <a:r>
              <a:rPr lang="en-US" dirty="0" smtClean="0"/>
              <a:t>.</a:t>
            </a:r>
            <a:endParaRPr lang="el-GR" dirty="0"/>
          </a:p>
          <a:p>
            <a:r>
              <a:rPr lang="el-GR" dirty="0"/>
              <a:t>Οι κινήσεις που επιτρέπουν αυτές οι αρθρώσεις είναι κινήσεις ολίσθησης και στροφής, περίπου όπως ένα βιβλίο που ολισθαίνει και στρίβει πάνω σε μία </a:t>
            </a:r>
            <a:r>
              <a:rPr lang="el-GR" dirty="0" smtClean="0"/>
              <a:t>επιφάνεια</a:t>
            </a:r>
            <a:r>
              <a:rPr lang="en-US" dirty="0" smtClean="0"/>
              <a:t>.</a:t>
            </a:r>
            <a:endParaRPr lang="el-GR" dirty="0"/>
          </a:p>
          <a:p>
            <a:r>
              <a:rPr lang="el-GR" dirty="0"/>
              <a:t>Παραδείγματα ολισθαινόντων αρθρώσεων αποτελούν οι καρπομετακάρπιες, οι μεσοκάρπιες και οι </a:t>
            </a:r>
            <a:r>
              <a:rPr lang="el-GR" dirty="0" smtClean="0"/>
              <a:t>μεσοτάρσιες</a:t>
            </a:r>
            <a:r>
              <a:rPr lang="en-US"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20731111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Ταξινόμηση διαρθρώσεων </a:t>
            </a:r>
            <a:r>
              <a:rPr lang="el-GR" sz="3200" b="0" dirty="0" smtClean="0"/>
              <a:t>8/10</a:t>
            </a:r>
            <a:endParaRPr lang="el-GR" dirty="0"/>
          </a:p>
        </p:txBody>
      </p:sp>
      <p:sp>
        <p:nvSpPr>
          <p:cNvPr id="3" name="Θέση περιεχομένου 2"/>
          <p:cNvSpPr>
            <a:spLocks noGrp="1"/>
          </p:cNvSpPr>
          <p:nvPr>
            <p:ph idx="1"/>
          </p:nvPr>
        </p:nvSpPr>
        <p:spPr>
          <a:xfrm>
            <a:off x="251520" y="1268760"/>
            <a:ext cx="8784976" cy="5040560"/>
          </a:xfrm>
        </p:spPr>
        <p:txBody>
          <a:bodyPr/>
          <a:lstStyle/>
          <a:p>
            <a:r>
              <a:rPr lang="el-GR" dirty="0"/>
              <a:t>Στις εφιπποειδείς αρθρώσεις η κάθε αρθρική επιφάνεια έχει δύο επιφάνειες, μία κυρτή και μία κοίλη (μοιάζει με την σέλλα αλόγου</a:t>
            </a:r>
            <a:r>
              <a:rPr lang="el-GR" dirty="0" smtClean="0"/>
              <a:t>).</a:t>
            </a:r>
            <a:endParaRPr lang="el-GR" dirty="0"/>
          </a:p>
          <a:p>
            <a:r>
              <a:rPr lang="el-GR" dirty="0"/>
              <a:t>Αυτές οι αρθρικές επιφάνειες προσανατολίζονται κάθετα η μία προς την </a:t>
            </a:r>
            <a:r>
              <a:rPr lang="el-GR" dirty="0" smtClean="0"/>
              <a:t>άλλη.</a:t>
            </a:r>
            <a:endParaRPr lang="el-GR" dirty="0"/>
          </a:p>
          <a:p>
            <a:r>
              <a:rPr lang="el-GR" dirty="0"/>
              <a:t>Επιτρέπει κινήσεις σε δύο επίπεδα (κάμψη – έκταση και απαγωγή – προσαγωγή), ενώ απαγορεύει την κίνηση συστροφής μεταξύ του μετακαρπίου και του μείζονος </a:t>
            </a:r>
            <a:r>
              <a:rPr lang="el-GR" dirty="0" smtClean="0"/>
              <a:t>πολυγώνου.</a:t>
            </a:r>
            <a:endParaRPr lang="el-GR" dirty="0"/>
          </a:p>
          <a:p>
            <a:r>
              <a:rPr lang="el-GR" dirty="0"/>
              <a:t>Παράδειγμα εφιπποειδούς άρθρωσης είναι η καρπομετακάρπιος του </a:t>
            </a:r>
            <a:r>
              <a:rPr lang="el-GR" dirty="0" smtClean="0"/>
              <a:t>αντίχειρα.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15266783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Ταξινόμηση διαρθρώσεων </a:t>
            </a:r>
            <a:r>
              <a:rPr lang="el-GR" sz="3200" b="0" dirty="0" smtClean="0"/>
              <a:t>9/10</a:t>
            </a:r>
            <a:endParaRPr lang="el-GR" dirty="0"/>
          </a:p>
        </p:txBody>
      </p:sp>
      <p:sp>
        <p:nvSpPr>
          <p:cNvPr id="3" name="Θέση περιεχομένου 2"/>
          <p:cNvSpPr>
            <a:spLocks noGrp="1"/>
          </p:cNvSpPr>
          <p:nvPr>
            <p:ph idx="1"/>
          </p:nvPr>
        </p:nvSpPr>
        <p:spPr/>
        <p:txBody>
          <a:bodyPr>
            <a:normAutofit/>
          </a:bodyPr>
          <a:lstStyle/>
          <a:p>
            <a:r>
              <a:rPr lang="el-GR" dirty="0"/>
              <a:t>Συνήθως είναι δύσκολο να ταξινομηθούν οι αρθρώσεις ανάλογα με τις μηχανικές τους </a:t>
            </a:r>
            <a:r>
              <a:rPr lang="el-GR" dirty="0" smtClean="0"/>
              <a:t>ιδιότητες.</a:t>
            </a:r>
            <a:endParaRPr lang="el-GR" dirty="0"/>
          </a:p>
          <a:p>
            <a:r>
              <a:rPr lang="el-GR" dirty="0"/>
              <a:t>Π.χ., η γληνοβραχιόνιος άρθρωση που ταξινομείται μηχανικά στις σφαιροειδείς αρθρώσεις και οι μετακαρποφαλαγγικές αρθρώσεις που ταξινομούνται μηχανικά στις κονδυλοειδείς, έχουν παρόμοιο σχήμα, αλλά διαφέρουν σημαντικά στο μέγεθος της κίνησης και στην συνολική </a:t>
            </a:r>
            <a:r>
              <a:rPr lang="el-GR" dirty="0" smtClean="0"/>
              <a:t>λειτουργικότητα.</a:t>
            </a:r>
            <a:endParaRPr lang="el-GR" dirty="0"/>
          </a:p>
          <a:p>
            <a:r>
              <a:rPr lang="el-GR" dirty="0"/>
              <a:t>Οι αρθρώσεις πάντα παρουσιάζουν ελάχιστες παραλλαγές που καθιστούν την απλή μηχανική περιγραφή λιγότερο </a:t>
            </a:r>
            <a:r>
              <a:rPr lang="el-GR" dirty="0" smtClean="0"/>
              <a:t>εφαρμόσιμη.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29373932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Ταξινόμηση διαρθρώσεων </a:t>
            </a:r>
            <a:r>
              <a:rPr lang="el-GR" sz="3200" b="0" dirty="0" smtClean="0"/>
              <a:t>10/10</a:t>
            </a:r>
            <a:endParaRPr lang="el-GR" dirty="0"/>
          </a:p>
        </p:txBody>
      </p:sp>
      <p:sp>
        <p:nvSpPr>
          <p:cNvPr id="3" name="Θέση περιεχομένου 2"/>
          <p:cNvSpPr>
            <a:spLocks noGrp="1"/>
          </p:cNvSpPr>
          <p:nvPr>
            <p:ph idx="1"/>
          </p:nvPr>
        </p:nvSpPr>
        <p:spPr/>
        <p:txBody>
          <a:bodyPr/>
          <a:lstStyle/>
          <a:p>
            <a:r>
              <a:rPr lang="el-GR" dirty="0"/>
              <a:t>Ένα καλό παράδειγμα διαφορών μεταξύ της μηχανικής ταξινόμησης και της λειτουργικότητας αποτελούν οι μεσοκάρπιες και μεσοτάρσιες </a:t>
            </a:r>
            <a:r>
              <a:rPr lang="el-GR" dirty="0" smtClean="0"/>
              <a:t>αρθρώσεις. </a:t>
            </a:r>
            <a:endParaRPr lang="el-GR" dirty="0"/>
          </a:p>
          <a:p>
            <a:r>
              <a:rPr lang="el-GR" dirty="0"/>
              <a:t>Αρκετές από αυτές τις αρθρώσεις εκτελούν πολύπλοκες πολυεπίπεδες κινήσεις που δεν ταιριάζει με την κατάταξή τους στις μηχανικά ταξινομούμενες ‘ολισθαίνουσες’ </a:t>
            </a:r>
            <a:r>
              <a:rPr lang="el-GR" dirty="0" smtClean="0"/>
              <a:t>αρθρώσεις.</a:t>
            </a:r>
            <a:endParaRPr lang="el-GR" dirty="0"/>
          </a:p>
          <a:p>
            <a:r>
              <a:rPr lang="el-GR" dirty="0"/>
              <a:t>Για να παρακαμφθεί αυτή η δυσκολία, δόθηκε ένα απλουστευμένο σχήμα ταξινόμησης που αναγνωρίζει μόνο δύο αρθρικούς τύπους: ωοειδείς και εφιπποειδείς </a:t>
            </a:r>
            <a:r>
              <a:rPr lang="el-GR" dirty="0" smtClean="0"/>
              <a:t>αρθρώσεις. </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19816140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796136" y="116632"/>
            <a:ext cx="3347864" cy="2304256"/>
          </a:xfrm>
        </p:spPr>
        <p:txBody>
          <a:bodyPr>
            <a:normAutofit/>
          </a:bodyPr>
          <a:lstStyle/>
          <a:p>
            <a:r>
              <a:rPr lang="el-GR" dirty="0"/>
              <a:t>Ταξινόμηση </a:t>
            </a:r>
            <a:r>
              <a:rPr lang="el-GR" dirty="0" smtClean="0"/>
              <a:t>διαρθρώσεων</a:t>
            </a:r>
            <a:br>
              <a:rPr lang="el-GR" dirty="0" smtClean="0"/>
            </a:br>
            <a:r>
              <a:rPr lang="el-GR" sz="3100" b="0" dirty="0" smtClean="0"/>
              <a:t>(σχηματική παράσταση)</a:t>
            </a:r>
            <a:endParaRPr lang="el-GR" sz="31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pic>
        <p:nvPicPr>
          <p:cNvPr id="5122" name="Picture 2" descr=" Illustration shows joints of the body. The neck is a pivot joint that allows rotation. The hip is a ball-and-socket joint that allows a swiveling movement. The elbow is a hinge joint that allows movement in one direction. The wrist has a saddle joint to allow back-and forth-movement, and a condyloid joint to allow up-and-down movement. The tarsals of the foot have a plane joint that allows back-and-forth mov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915710" cy="6863708"/>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3779912" y="6093296"/>
            <a:ext cx="3456384" cy="646331"/>
          </a:xfrm>
          <a:prstGeom prst="rect">
            <a:avLst/>
          </a:prstGeom>
        </p:spPr>
        <p:txBody>
          <a:bodyPr wrap="square">
            <a:spAutoFit/>
          </a:bodyPr>
          <a:lstStyle/>
          <a:p>
            <a:r>
              <a:rPr lang="en-US" sz="1200" dirty="0">
                <a:latin typeface="+mn-lt"/>
              </a:rPr>
              <a:t>© 10 Απρ 2013 OpenStax College. </a:t>
            </a:r>
            <a:r>
              <a:rPr lang="en-US" sz="1200" dirty="0">
                <a:latin typeface="+mn-lt"/>
                <a:hlinkClick r:id="rId3"/>
              </a:rPr>
              <a:t>Textbook content </a:t>
            </a:r>
            <a:r>
              <a:rPr lang="en-US" sz="1200" dirty="0">
                <a:latin typeface="+mn-lt"/>
              </a:rPr>
              <a:t>produced by OpenStax College is licensed under a </a:t>
            </a:r>
            <a:r>
              <a:rPr lang="en-US" sz="1200" dirty="0">
                <a:latin typeface="+mn-lt"/>
                <a:hlinkClick r:id="rId4"/>
              </a:rPr>
              <a:t>Creative Commons Attribution License 3.0</a:t>
            </a:r>
            <a:r>
              <a:rPr lang="en-US" sz="1200" dirty="0">
                <a:latin typeface="+mn-lt"/>
              </a:rPr>
              <a:t> license.</a:t>
            </a:r>
            <a:endParaRPr lang="el-GR" sz="1200" dirty="0">
              <a:latin typeface="+mn-lt"/>
            </a:endParaRPr>
          </a:p>
        </p:txBody>
      </p:sp>
    </p:spTree>
    <p:extLst>
      <p:ext uri="{BB962C8B-B14F-4D97-AF65-F5344CB8AC3E}">
        <p14:creationId xmlns:p14="http://schemas.microsoft.com/office/powerpoint/2010/main" val="5350607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Ταξινόμηση διαρθρώσεων κατά </a:t>
            </a:r>
            <a:r>
              <a:rPr lang="en-US" dirty="0" smtClean="0"/>
              <a:t>MacConaill</a:t>
            </a:r>
            <a:r>
              <a:rPr lang="el-GR" dirty="0" smtClean="0"/>
              <a:t> </a:t>
            </a:r>
            <a:r>
              <a:rPr lang="el-GR" sz="3600" b="0" dirty="0" smtClean="0"/>
              <a:t>1/2</a:t>
            </a:r>
            <a:endParaRPr lang="el-GR" sz="3600" b="0" dirty="0"/>
          </a:p>
        </p:txBody>
      </p:sp>
      <p:sp>
        <p:nvSpPr>
          <p:cNvPr id="3" name="Θέση περιεχομένου 2"/>
          <p:cNvSpPr>
            <a:spLocks noGrp="1"/>
          </p:cNvSpPr>
          <p:nvPr>
            <p:ph idx="1"/>
          </p:nvPr>
        </p:nvSpPr>
        <p:spPr>
          <a:xfrm>
            <a:off x="457200" y="1196752"/>
            <a:ext cx="8291264" cy="5472608"/>
          </a:xfrm>
        </p:spPr>
        <p:txBody>
          <a:bodyPr>
            <a:normAutofit/>
          </a:bodyPr>
          <a:lstStyle/>
          <a:p>
            <a:pPr marL="0" indent="0">
              <a:lnSpc>
                <a:spcPct val="110000"/>
              </a:lnSpc>
              <a:buNone/>
            </a:pPr>
            <a:r>
              <a:rPr lang="el-GR" sz="2300" dirty="0"/>
              <a:t>Όλες οι διαρθρώσεις του ανθρωπίνου σώματος ταξινομούνται σε:</a:t>
            </a:r>
          </a:p>
          <a:p>
            <a:pPr>
              <a:lnSpc>
                <a:spcPct val="110000"/>
              </a:lnSpc>
            </a:pPr>
            <a:r>
              <a:rPr lang="el-GR" sz="2300" dirty="0"/>
              <a:t>Οι ωοειδείς αρθρώσεις αποτελούνται από ένα ζεύγος ταιριαστών αρθρικών επιφανειών σχήματος ατελούς σφαίρας ή αυγού: </a:t>
            </a:r>
          </a:p>
          <a:p>
            <a:pPr lvl="1">
              <a:lnSpc>
                <a:spcPct val="110000"/>
              </a:lnSpc>
              <a:spcBef>
                <a:spcPts val="1200"/>
              </a:spcBef>
            </a:pPr>
            <a:r>
              <a:rPr lang="el-GR" sz="2300" dirty="0"/>
              <a:t>και οι δύο κατευθύνσεις της μιας αρθρικής επιφάνειας είναι </a:t>
            </a:r>
            <a:r>
              <a:rPr lang="el-GR" sz="2300" dirty="0" smtClean="0"/>
              <a:t>κυρτές,</a:t>
            </a:r>
            <a:endParaRPr lang="el-GR" sz="2300" dirty="0"/>
          </a:p>
          <a:p>
            <a:pPr lvl="1">
              <a:lnSpc>
                <a:spcPct val="110000"/>
              </a:lnSpc>
              <a:spcBef>
                <a:spcPts val="1200"/>
              </a:spcBef>
            </a:pPr>
            <a:r>
              <a:rPr lang="el-GR" sz="2300" dirty="0"/>
              <a:t>και οι δύο κατευθύνσεις της άλλης αρθρικής επιφάνειας είναι </a:t>
            </a:r>
            <a:r>
              <a:rPr lang="el-GR" sz="2300" dirty="0" smtClean="0"/>
              <a:t>κοίλες.</a:t>
            </a:r>
            <a:endParaRPr lang="el-GR" sz="2300" dirty="0"/>
          </a:p>
          <a:p>
            <a:pPr>
              <a:lnSpc>
                <a:spcPct val="110000"/>
              </a:lnSpc>
            </a:pPr>
            <a:r>
              <a:rPr lang="el-GR" sz="2300" dirty="0"/>
              <a:t>Οι εφιπποειδείς αρθρώσεις αποτελούνται από ένα ζεύγος ταιριαστών αρθρικών επιφανειών σχήματος </a:t>
            </a:r>
            <a:r>
              <a:rPr lang="el-GR" sz="2300" dirty="0" smtClean="0"/>
              <a:t>σέλλας.</a:t>
            </a:r>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19002815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Ταξινόμηση διαρθρώσεων κατά </a:t>
            </a:r>
            <a:r>
              <a:rPr lang="en-US" dirty="0"/>
              <a:t>MacConaill</a:t>
            </a:r>
            <a:r>
              <a:rPr lang="el-GR" dirty="0"/>
              <a:t> </a:t>
            </a:r>
            <a:r>
              <a:rPr lang="el-GR" sz="3600" b="0" dirty="0" smtClean="0"/>
              <a:t>2/2</a:t>
            </a:r>
            <a:endParaRPr lang="el-GR" dirty="0"/>
          </a:p>
        </p:txBody>
      </p:sp>
      <p:sp>
        <p:nvSpPr>
          <p:cNvPr id="3" name="Θέση περιεχομένου 2"/>
          <p:cNvSpPr>
            <a:spLocks noGrp="1"/>
          </p:cNvSpPr>
          <p:nvPr>
            <p:ph idx="1"/>
          </p:nvPr>
        </p:nvSpPr>
        <p:spPr/>
        <p:txBody>
          <a:bodyPr/>
          <a:lstStyle/>
          <a:p>
            <a:r>
              <a:rPr lang="el-GR" dirty="0" smtClean="0"/>
              <a:t>Η </a:t>
            </a:r>
            <a:r>
              <a:rPr lang="el-GR" dirty="0"/>
              <a:t>μία κατεύθυνση της μιας αρθρικής επιφάνειας είναι κοίλη και η άλλη </a:t>
            </a:r>
            <a:r>
              <a:rPr lang="el-GR" dirty="0" smtClean="0"/>
              <a:t>κυρτή.</a:t>
            </a:r>
            <a:endParaRPr lang="el-GR" dirty="0"/>
          </a:p>
          <a:p>
            <a:r>
              <a:rPr lang="el-GR" dirty="0" smtClean="0"/>
              <a:t>Αντίστοιχα</a:t>
            </a:r>
            <a:r>
              <a:rPr lang="el-GR" dirty="0"/>
              <a:t>, η μία κατεύθυνση της άλλης αρθρικής επιφάνειας είναι κυρτή και η άλλη κατεύθυνση </a:t>
            </a:r>
            <a:r>
              <a:rPr lang="el-GR" dirty="0" smtClean="0"/>
              <a:t>κοίλη.</a:t>
            </a:r>
            <a:endParaRPr lang="el-GR" dirty="0"/>
          </a:p>
          <a:p>
            <a:r>
              <a:rPr lang="el-GR" dirty="0"/>
              <a:t>Αυτό το απλουστευμένο σύστημα ταξινόμησης λειτουργικά σχετίζεται με την </a:t>
            </a:r>
            <a:r>
              <a:rPr lang="el-GR" dirty="0" smtClean="0"/>
              <a:t>αρθροκινηματική.</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pic>
        <p:nvPicPr>
          <p:cNvPr id="5" name="Content Placeholder 4" descr="Ovoid-saddle joint.tif"/>
          <p:cNvPicPr>
            <a:picLocks noChangeAspect="1"/>
          </p:cNvPicPr>
          <p:nvPr/>
        </p:nvPicPr>
        <p:blipFill>
          <a:blip r:embed="rId2"/>
          <a:stretch>
            <a:fillRect/>
          </a:stretch>
        </p:blipFill>
        <p:spPr>
          <a:xfrm>
            <a:off x="2267744" y="4077072"/>
            <a:ext cx="4544885" cy="2201429"/>
          </a:xfrm>
          <a:prstGeom prst="rect">
            <a:avLst/>
          </a:prstGeom>
          <a:ln>
            <a:solidFill>
              <a:schemeClr val="tx1"/>
            </a:solidFill>
          </a:ln>
        </p:spPr>
      </p:pic>
    </p:spTree>
    <p:extLst>
      <p:ext uri="{BB962C8B-B14F-4D97-AF65-F5344CB8AC3E}">
        <p14:creationId xmlns:p14="http://schemas.microsoft.com/office/powerpoint/2010/main" val="15232036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Στιγμιαίος άξονας </a:t>
            </a:r>
            <a:r>
              <a:rPr lang="el-GR" dirty="0" smtClean="0"/>
              <a:t>κίνησης </a:t>
            </a:r>
            <a:r>
              <a:rPr lang="el-GR" sz="3200" b="0" dirty="0" smtClean="0"/>
              <a:t>1/3</a:t>
            </a:r>
            <a:endParaRPr lang="el-GR" sz="3200" b="0" dirty="0"/>
          </a:p>
        </p:txBody>
      </p:sp>
      <p:sp>
        <p:nvSpPr>
          <p:cNvPr id="3" name="Θέση περιεχομένου 2"/>
          <p:cNvSpPr>
            <a:spLocks noGrp="1"/>
          </p:cNvSpPr>
          <p:nvPr>
            <p:ph idx="1"/>
          </p:nvPr>
        </p:nvSpPr>
        <p:spPr>
          <a:xfrm>
            <a:off x="107504" y="991252"/>
            <a:ext cx="6347048" cy="5524723"/>
          </a:xfrm>
        </p:spPr>
        <p:txBody>
          <a:bodyPr>
            <a:normAutofit/>
          </a:bodyPr>
          <a:lstStyle/>
          <a:p>
            <a:r>
              <a:rPr lang="el-GR" sz="2200" dirty="0"/>
              <a:t>Στις μηχανικές αρθρώσεις όπως είναι ο μεντεσές της πόρτας, ο άξονας κίνησης (δηλ. ο πύρος) παραμένει ακίνητος καθώς ανοίγει και κλίνει η πόρτα</a:t>
            </a:r>
          </a:p>
          <a:p>
            <a:r>
              <a:rPr lang="el-GR" sz="2200" dirty="0"/>
              <a:t>Με ακίνητο άξονα στροφής, όλα τα σημεία της πόρτας διαγράφουν ίσα τόξα κίνησης</a:t>
            </a:r>
          </a:p>
          <a:p>
            <a:r>
              <a:rPr lang="el-GR" sz="2200" dirty="0"/>
              <a:t>Στις ανατομικές αρθρώσεις δεν συμβαίνει το ίδιο – ο άξονας στροφής δεν είναι ακίνητος</a:t>
            </a:r>
          </a:p>
          <a:p>
            <a:r>
              <a:rPr lang="el-GR" sz="2200" dirty="0"/>
              <a:t>Σε διαφορετικές θέσεις της άρθρωσης υπάρχει άλλη θέση του άξονα στροφής</a:t>
            </a:r>
          </a:p>
          <a:p>
            <a:r>
              <a:rPr lang="el-GR" sz="2200" dirty="0"/>
              <a:t>Για τον λόγο αυτόν μιλάμε για στιγμιαίο άξονα κίνησης, δηλ., άξονα κίνησης για την συγκεκριμένη γωνία της άρθρωσης</a:t>
            </a:r>
          </a:p>
          <a:p>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13267190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Ταξινόμηση </a:t>
            </a:r>
            <a:r>
              <a:rPr lang="el-GR" dirty="0" smtClean="0"/>
              <a:t>αρθρώσεων</a:t>
            </a:r>
            <a:endParaRPr lang="el-GR" sz="3200" b="0" dirty="0"/>
          </a:p>
        </p:txBody>
      </p:sp>
      <p:sp>
        <p:nvSpPr>
          <p:cNvPr id="3" name="Θέση περιεχομένου 2"/>
          <p:cNvSpPr>
            <a:spLocks noGrp="1"/>
          </p:cNvSpPr>
          <p:nvPr>
            <p:ph idx="1"/>
          </p:nvPr>
        </p:nvSpPr>
        <p:spPr/>
        <p:txBody>
          <a:bodyPr>
            <a:normAutofit/>
          </a:bodyPr>
          <a:lstStyle/>
          <a:p>
            <a:pPr>
              <a:lnSpc>
                <a:spcPct val="112000"/>
              </a:lnSpc>
            </a:pPr>
            <a:r>
              <a:rPr lang="el-GR" dirty="0"/>
              <a:t>Βάση της μορφολογίας τους, οι αρθρώσεις ταξινομούνται σε δύο μεγάλες κατηγορίες:</a:t>
            </a:r>
          </a:p>
          <a:p>
            <a:pPr lvl="1">
              <a:lnSpc>
                <a:spcPct val="112000"/>
              </a:lnSpc>
              <a:spcBef>
                <a:spcPts val="1200"/>
              </a:spcBef>
            </a:pPr>
            <a:r>
              <a:rPr lang="el-GR" sz="2400" dirty="0"/>
              <a:t>Τις συναρθρώσεις και </a:t>
            </a:r>
          </a:p>
          <a:p>
            <a:pPr lvl="1">
              <a:lnSpc>
                <a:spcPct val="112000"/>
              </a:lnSpc>
              <a:spcBef>
                <a:spcPts val="1200"/>
              </a:spcBef>
            </a:pPr>
            <a:r>
              <a:rPr lang="el-GR" sz="2400" dirty="0"/>
              <a:t>Τις </a:t>
            </a:r>
            <a:r>
              <a:rPr lang="el-GR" sz="2400" dirty="0" smtClean="0"/>
              <a:t>διαρθρώσεις</a:t>
            </a:r>
            <a:r>
              <a:rPr lang="en-US"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25193437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Στιγμιαίος άξονας κίνησης </a:t>
            </a:r>
            <a:r>
              <a:rPr lang="el-GR" sz="3200" b="0" dirty="0" smtClean="0"/>
              <a:t>2/3</a:t>
            </a:r>
            <a:endParaRPr lang="el-GR" dirty="0"/>
          </a:p>
        </p:txBody>
      </p:sp>
      <p:sp>
        <p:nvSpPr>
          <p:cNvPr id="3" name="Θέση περιεχομένου 2"/>
          <p:cNvSpPr>
            <a:spLocks noGrp="1"/>
          </p:cNvSpPr>
          <p:nvPr>
            <p:ph idx="1"/>
          </p:nvPr>
        </p:nvSpPr>
        <p:spPr>
          <a:xfrm>
            <a:off x="107504" y="1188152"/>
            <a:ext cx="5760640" cy="3681008"/>
          </a:xfrm>
        </p:spPr>
        <p:txBody>
          <a:bodyPr>
            <a:normAutofit/>
          </a:bodyPr>
          <a:lstStyle/>
          <a:p>
            <a:r>
              <a:rPr lang="el-GR" dirty="0"/>
              <a:t>Μέθοδος υπολογισμού:</a:t>
            </a:r>
          </a:p>
          <a:p>
            <a:pPr lvl="1"/>
            <a:r>
              <a:rPr lang="el-GR" dirty="0"/>
              <a:t>Λαμβάνονται δύο ακτινογραφικές εικόνες: μία με την κνήμη σε έκταση και μία με την κνήμη στις </a:t>
            </a:r>
            <a:r>
              <a:rPr lang="el-GR" dirty="0" smtClean="0"/>
              <a:t>90</a:t>
            </a:r>
            <a:r>
              <a:rPr lang="el-GR" baseline="30000" dirty="0" smtClean="0"/>
              <a:t>ο</a:t>
            </a:r>
            <a:r>
              <a:rPr lang="el-GR" dirty="0" smtClean="0"/>
              <a:t>  </a:t>
            </a:r>
            <a:r>
              <a:rPr lang="el-GR" dirty="0"/>
              <a:t>κάμψη με το μηριαίο να είναι </a:t>
            </a:r>
            <a:r>
              <a:rPr lang="el-GR" dirty="0" smtClean="0"/>
              <a:t>σταθερό.</a:t>
            </a:r>
            <a:endParaRPr lang="el-GR" dirty="0"/>
          </a:p>
          <a:p>
            <a:pPr lvl="1"/>
            <a:r>
              <a:rPr lang="el-GR" dirty="0"/>
              <a:t>Σημειώνονται τα σημεία a και b στην πρώτη εικόνα, και τα αντίστοιχα σημεία a΄ και b</a:t>
            </a:r>
            <a:r>
              <a:rPr lang="el-GR" dirty="0" smtClean="0"/>
              <a:t>΄.</a:t>
            </a:r>
            <a:endParaRPr lang="el-GR" dirty="0"/>
          </a:p>
          <a:p>
            <a:pPr lvl="1"/>
            <a:r>
              <a:rPr lang="el-GR" dirty="0"/>
              <a:t>Ενώνεται το σημεία a με το a΄ και το σημείο b με το b</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grpSp>
        <p:nvGrpSpPr>
          <p:cNvPr id="37" name="Ομάδα 36"/>
          <p:cNvGrpSpPr/>
          <p:nvPr/>
        </p:nvGrpSpPr>
        <p:grpSpPr>
          <a:xfrm>
            <a:off x="5868144" y="1772390"/>
            <a:ext cx="3078420" cy="2684922"/>
            <a:chOff x="6193098" y="2040222"/>
            <a:chExt cx="2753466" cy="2355239"/>
          </a:xfrm>
        </p:grpSpPr>
        <p:sp>
          <p:nvSpPr>
            <p:cNvPr id="6" name="Ελεύθερη σχεδίαση 5"/>
            <p:cNvSpPr/>
            <p:nvPr/>
          </p:nvSpPr>
          <p:spPr>
            <a:xfrm>
              <a:off x="6193098" y="2040222"/>
              <a:ext cx="1210959" cy="894742"/>
            </a:xfrm>
            <a:custGeom>
              <a:avLst/>
              <a:gdLst>
                <a:gd name="connsiteX0" fmla="*/ 30149 w 1210959"/>
                <a:gd name="connsiteY0" fmla="*/ 108174 h 894742"/>
                <a:gd name="connsiteX1" fmla="*/ 314234 w 1210959"/>
                <a:gd name="connsiteY1" fmla="*/ 117052 h 894742"/>
                <a:gd name="connsiteX2" fmla="*/ 598319 w 1210959"/>
                <a:gd name="connsiteY2" fmla="*/ 117052 h 894742"/>
                <a:gd name="connsiteX3" fmla="*/ 749240 w 1210959"/>
                <a:gd name="connsiteY3" fmla="*/ 63786 h 894742"/>
                <a:gd name="connsiteX4" fmla="*/ 864650 w 1210959"/>
                <a:gd name="connsiteY4" fmla="*/ 1642 h 894742"/>
                <a:gd name="connsiteX5" fmla="*/ 988937 w 1210959"/>
                <a:gd name="connsiteY5" fmla="*/ 28275 h 894742"/>
                <a:gd name="connsiteX6" fmla="*/ 1068836 w 1210959"/>
                <a:gd name="connsiteY6" fmla="*/ 134807 h 894742"/>
                <a:gd name="connsiteX7" fmla="*/ 1166490 w 1210959"/>
                <a:gd name="connsiteY7" fmla="*/ 303483 h 894742"/>
                <a:gd name="connsiteX8" fmla="*/ 1210879 w 1210959"/>
                <a:gd name="connsiteY8" fmla="*/ 534302 h 894742"/>
                <a:gd name="connsiteX9" fmla="*/ 1175368 w 1210959"/>
                <a:gd name="connsiteY9" fmla="*/ 694100 h 894742"/>
                <a:gd name="connsiteX10" fmla="*/ 1104347 w 1210959"/>
                <a:gd name="connsiteY10" fmla="*/ 827265 h 894742"/>
                <a:gd name="connsiteX11" fmla="*/ 1015570 w 1210959"/>
                <a:gd name="connsiteY11" fmla="*/ 889409 h 894742"/>
                <a:gd name="connsiteX12" fmla="*/ 953426 w 1210959"/>
                <a:gd name="connsiteY12" fmla="*/ 889409 h 894742"/>
                <a:gd name="connsiteX13" fmla="*/ 829139 w 1210959"/>
                <a:gd name="connsiteY13" fmla="*/ 871654 h 894742"/>
                <a:gd name="connsiteX14" fmla="*/ 749240 w 1210959"/>
                <a:gd name="connsiteY14" fmla="*/ 809510 h 894742"/>
                <a:gd name="connsiteX15" fmla="*/ 731485 w 1210959"/>
                <a:gd name="connsiteY15" fmla="*/ 694100 h 894742"/>
                <a:gd name="connsiteX16" fmla="*/ 660463 w 1210959"/>
                <a:gd name="connsiteY16" fmla="*/ 605324 h 894742"/>
                <a:gd name="connsiteX17" fmla="*/ 482910 w 1210959"/>
                <a:gd name="connsiteY17" fmla="*/ 543180 h 894742"/>
                <a:gd name="connsiteX18" fmla="*/ 145558 w 1210959"/>
                <a:gd name="connsiteY18" fmla="*/ 507669 h 894742"/>
                <a:gd name="connsiteX19" fmla="*/ 21271 w 1210959"/>
                <a:gd name="connsiteY19" fmla="*/ 507669 h 894742"/>
                <a:gd name="connsiteX20" fmla="*/ 30149 w 1210959"/>
                <a:gd name="connsiteY20" fmla="*/ 108174 h 894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0959" h="894742">
                  <a:moveTo>
                    <a:pt x="30149" y="108174"/>
                  </a:moveTo>
                  <a:cubicBezTo>
                    <a:pt x="78976" y="43071"/>
                    <a:pt x="219539" y="115572"/>
                    <a:pt x="314234" y="117052"/>
                  </a:cubicBezTo>
                  <a:cubicBezTo>
                    <a:pt x="408929" y="118532"/>
                    <a:pt x="525818" y="125930"/>
                    <a:pt x="598319" y="117052"/>
                  </a:cubicBezTo>
                  <a:cubicBezTo>
                    <a:pt x="670820" y="108174"/>
                    <a:pt x="704852" y="83021"/>
                    <a:pt x="749240" y="63786"/>
                  </a:cubicBezTo>
                  <a:cubicBezTo>
                    <a:pt x="793628" y="44551"/>
                    <a:pt x="824701" y="7560"/>
                    <a:pt x="864650" y="1642"/>
                  </a:cubicBezTo>
                  <a:cubicBezTo>
                    <a:pt x="904600" y="-4277"/>
                    <a:pt x="954906" y="6081"/>
                    <a:pt x="988937" y="28275"/>
                  </a:cubicBezTo>
                  <a:cubicBezTo>
                    <a:pt x="1022968" y="50469"/>
                    <a:pt x="1039244" y="88939"/>
                    <a:pt x="1068836" y="134807"/>
                  </a:cubicBezTo>
                  <a:cubicBezTo>
                    <a:pt x="1098428" y="180675"/>
                    <a:pt x="1142816" y="236901"/>
                    <a:pt x="1166490" y="303483"/>
                  </a:cubicBezTo>
                  <a:cubicBezTo>
                    <a:pt x="1190164" y="370066"/>
                    <a:pt x="1209399" y="469199"/>
                    <a:pt x="1210879" y="534302"/>
                  </a:cubicBezTo>
                  <a:cubicBezTo>
                    <a:pt x="1212359" y="599405"/>
                    <a:pt x="1193123" y="645273"/>
                    <a:pt x="1175368" y="694100"/>
                  </a:cubicBezTo>
                  <a:cubicBezTo>
                    <a:pt x="1157613" y="742927"/>
                    <a:pt x="1130980" y="794714"/>
                    <a:pt x="1104347" y="827265"/>
                  </a:cubicBezTo>
                  <a:cubicBezTo>
                    <a:pt x="1077714" y="859816"/>
                    <a:pt x="1040723" y="879052"/>
                    <a:pt x="1015570" y="889409"/>
                  </a:cubicBezTo>
                  <a:cubicBezTo>
                    <a:pt x="990417" y="899766"/>
                    <a:pt x="984498" y="892368"/>
                    <a:pt x="953426" y="889409"/>
                  </a:cubicBezTo>
                  <a:cubicBezTo>
                    <a:pt x="922354" y="886450"/>
                    <a:pt x="863170" y="884971"/>
                    <a:pt x="829139" y="871654"/>
                  </a:cubicBezTo>
                  <a:cubicBezTo>
                    <a:pt x="795108" y="858337"/>
                    <a:pt x="765516" y="839102"/>
                    <a:pt x="749240" y="809510"/>
                  </a:cubicBezTo>
                  <a:cubicBezTo>
                    <a:pt x="732964" y="779918"/>
                    <a:pt x="746281" y="728131"/>
                    <a:pt x="731485" y="694100"/>
                  </a:cubicBezTo>
                  <a:cubicBezTo>
                    <a:pt x="716689" y="660069"/>
                    <a:pt x="701892" y="630477"/>
                    <a:pt x="660463" y="605324"/>
                  </a:cubicBezTo>
                  <a:cubicBezTo>
                    <a:pt x="619034" y="580171"/>
                    <a:pt x="568728" y="559456"/>
                    <a:pt x="482910" y="543180"/>
                  </a:cubicBezTo>
                  <a:cubicBezTo>
                    <a:pt x="397092" y="526904"/>
                    <a:pt x="222498" y="513588"/>
                    <a:pt x="145558" y="507669"/>
                  </a:cubicBezTo>
                  <a:cubicBezTo>
                    <a:pt x="68618" y="501750"/>
                    <a:pt x="40506" y="572772"/>
                    <a:pt x="21271" y="507669"/>
                  </a:cubicBezTo>
                  <a:cubicBezTo>
                    <a:pt x="2036" y="442566"/>
                    <a:pt x="-18678" y="173277"/>
                    <a:pt x="30149" y="108174"/>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8" name="Ελεύθερη σχεδίαση 7"/>
            <p:cNvSpPr/>
            <p:nvPr/>
          </p:nvSpPr>
          <p:spPr>
            <a:xfrm>
              <a:off x="7465994" y="2040518"/>
              <a:ext cx="1480570" cy="854726"/>
            </a:xfrm>
            <a:custGeom>
              <a:avLst/>
              <a:gdLst>
                <a:gd name="connsiteX0" fmla="*/ 35637 w 1480570"/>
                <a:gd name="connsiteY0" fmla="*/ 178899 h 854726"/>
                <a:gd name="connsiteX1" fmla="*/ 133291 w 1480570"/>
                <a:gd name="connsiteY1" fmla="*/ 99000 h 854726"/>
                <a:gd name="connsiteX2" fmla="*/ 248701 w 1480570"/>
                <a:gd name="connsiteY2" fmla="*/ 63490 h 854726"/>
                <a:gd name="connsiteX3" fmla="*/ 355233 w 1480570"/>
                <a:gd name="connsiteY3" fmla="*/ 10224 h 854726"/>
                <a:gd name="connsiteX4" fmla="*/ 523909 w 1480570"/>
                <a:gd name="connsiteY4" fmla="*/ 1346 h 854726"/>
                <a:gd name="connsiteX5" fmla="*/ 692585 w 1480570"/>
                <a:gd name="connsiteY5" fmla="*/ 27979 h 854726"/>
                <a:gd name="connsiteX6" fmla="*/ 807994 w 1480570"/>
                <a:gd name="connsiteY6" fmla="*/ 63490 h 854726"/>
                <a:gd name="connsiteX7" fmla="*/ 941159 w 1480570"/>
                <a:gd name="connsiteY7" fmla="*/ 63490 h 854726"/>
                <a:gd name="connsiteX8" fmla="*/ 1393921 w 1480570"/>
                <a:gd name="connsiteY8" fmla="*/ 72367 h 854726"/>
                <a:gd name="connsiteX9" fmla="*/ 1473820 w 1480570"/>
                <a:gd name="connsiteY9" fmla="*/ 241043 h 854726"/>
                <a:gd name="connsiteX10" fmla="*/ 1456064 w 1480570"/>
                <a:gd name="connsiteY10" fmla="*/ 507373 h 854726"/>
                <a:gd name="connsiteX11" fmla="*/ 1296266 w 1480570"/>
                <a:gd name="connsiteY11" fmla="*/ 542884 h 854726"/>
                <a:gd name="connsiteX12" fmla="*/ 1012181 w 1480570"/>
                <a:gd name="connsiteY12" fmla="*/ 551762 h 854726"/>
                <a:gd name="connsiteX13" fmla="*/ 790239 w 1480570"/>
                <a:gd name="connsiteY13" fmla="*/ 551762 h 854726"/>
                <a:gd name="connsiteX14" fmla="*/ 674829 w 1480570"/>
                <a:gd name="connsiteY14" fmla="*/ 605028 h 854726"/>
                <a:gd name="connsiteX15" fmla="*/ 568297 w 1480570"/>
                <a:gd name="connsiteY15" fmla="*/ 640538 h 854726"/>
                <a:gd name="connsiteX16" fmla="*/ 523909 w 1480570"/>
                <a:gd name="connsiteY16" fmla="*/ 667171 h 854726"/>
                <a:gd name="connsiteX17" fmla="*/ 488398 w 1480570"/>
                <a:gd name="connsiteY17" fmla="*/ 702682 h 854726"/>
                <a:gd name="connsiteX18" fmla="*/ 435132 w 1480570"/>
                <a:gd name="connsiteY18" fmla="*/ 747070 h 854726"/>
                <a:gd name="connsiteX19" fmla="*/ 364111 w 1480570"/>
                <a:gd name="connsiteY19" fmla="*/ 755948 h 854726"/>
                <a:gd name="connsiteX20" fmla="*/ 284212 w 1480570"/>
                <a:gd name="connsiteY20" fmla="*/ 782581 h 854726"/>
                <a:gd name="connsiteX21" fmla="*/ 222068 w 1480570"/>
                <a:gd name="connsiteY21" fmla="*/ 818092 h 854726"/>
                <a:gd name="connsiteX22" fmla="*/ 133291 w 1480570"/>
                <a:gd name="connsiteY22" fmla="*/ 853602 h 854726"/>
                <a:gd name="connsiteX23" fmla="*/ 26759 w 1480570"/>
                <a:gd name="connsiteY23" fmla="*/ 773703 h 854726"/>
                <a:gd name="connsiteX24" fmla="*/ 126 w 1480570"/>
                <a:gd name="connsiteY24" fmla="*/ 489618 h 854726"/>
                <a:gd name="connsiteX25" fmla="*/ 17882 w 1480570"/>
                <a:gd name="connsiteY25" fmla="*/ 285432 h 854726"/>
                <a:gd name="connsiteX26" fmla="*/ 35637 w 1480570"/>
                <a:gd name="connsiteY26" fmla="*/ 178899 h 85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80570" h="854726">
                  <a:moveTo>
                    <a:pt x="35637" y="178899"/>
                  </a:moveTo>
                  <a:cubicBezTo>
                    <a:pt x="54872" y="147827"/>
                    <a:pt x="97780" y="118235"/>
                    <a:pt x="133291" y="99000"/>
                  </a:cubicBezTo>
                  <a:cubicBezTo>
                    <a:pt x="168802" y="79765"/>
                    <a:pt x="211711" y="78286"/>
                    <a:pt x="248701" y="63490"/>
                  </a:cubicBezTo>
                  <a:cubicBezTo>
                    <a:pt x="285691" y="48694"/>
                    <a:pt x="309365" y="20581"/>
                    <a:pt x="355233" y="10224"/>
                  </a:cubicBezTo>
                  <a:cubicBezTo>
                    <a:pt x="401101" y="-133"/>
                    <a:pt x="467684" y="-1613"/>
                    <a:pt x="523909" y="1346"/>
                  </a:cubicBezTo>
                  <a:cubicBezTo>
                    <a:pt x="580134" y="4305"/>
                    <a:pt x="645238" y="17622"/>
                    <a:pt x="692585" y="27979"/>
                  </a:cubicBezTo>
                  <a:cubicBezTo>
                    <a:pt x="739932" y="38336"/>
                    <a:pt x="766565" y="57571"/>
                    <a:pt x="807994" y="63490"/>
                  </a:cubicBezTo>
                  <a:cubicBezTo>
                    <a:pt x="849423" y="69409"/>
                    <a:pt x="941159" y="63490"/>
                    <a:pt x="941159" y="63490"/>
                  </a:cubicBezTo>
                  <a:cubicBezTo>
                    <a:pt x="1038813" y="64969"/>
                    <a:pt x="1305144" y="42775"/>
                    <a:pt x="1393921" y="72367"/>
                  </a:cubicBezTo>
                  <a:cubicBezTo>
                    <a:pt x="1482698" y="101959"/>
                    <a:pt x="1463463" y="168542"/>
                    <a:pt x="1473820" y="241043"/>
                  </a:cubicBezTo>
                  <a:cubicBezTo>
                    <a:pt x="1484177" y="313544"/>
                    <a:pt x="1485656" y="457066"/>
                    <a:pt x="1456064" y="507373"/>
                  </a:cubicBezTo>
                  <a:cubicBezTo>
                    <a:pt x="1426472" y="557680"/>
                    <a:pt x="1370246" y="535486"/>
                    <a:pt x="1296266" y="542884"/>
                  </a:cubicBezTo>
                  <a:cubicBezTo>
                    <a:pt x="1222286" y="550282"/>
                    <a:pt x="1096519" y="550282"/>
                    <a:pt x="1012181" y="551762"/>
                  </a:cubicBezTo>
                  <a:cubicBezTo>
                    <a:pt x="927843" y="553242"/>
                    <a:pt x="846464" y="542884"/>
                    <a:pt x="790239" y="551762"/>
                  </a:cubicBezTo>
                  <a:cubicBezTo>
                    <a:pt x="734014" y="560640"/>
                    <a:pt x="711819" y="590232"/>
                    <a:pt x="674829" y="605028"/>
                  </a:cubicBezTo>
                  <a:cubicBezTo>
                    <a:pt x="637839" y="619824"/>
                    <a:pt x="593450" y="630181"/>
                    <a:pt x="568297" y="640538"/>
                  </a:cubicBezTo>
                  <a:cubicBezTo>
                    <a:pt x="543144" y="650895"/>
                    <a:pt x="537225" y="656814"/>
                    <a:pt x="523909" y="667171"/>
                  </a:cubicBezTo>
                  <a:cubicBezTo>
                    <a:pt x="510593" y="677528"/>
                    <a:pt x="503194" y="689366"/>
                    <a:pt x="488398" y="702682"/>
                  </a:cubicBezTo>
                  <a:cubicBezTo>
                    <a:pt x="473602" y="715998"/>
                    <a:pt x="455847" y="738192"/>
                    <a:pt x="435132" y="747070"/>
                  </a:cubicBezTo>
                  <a:cubicBezTo>
                    <a:pt x="414418" y="755948"/>
                    <a:pt x="389264" y="750030"/>
                    <a:pt x="364111" y="755948"/>
                  </a:cubicBezTo>
                  <a:cubicBezTo>
                    <a:pt x="338958" y="761867"/>
                    <a:pt x="307886" y="772224"/>
                    <a:pt x="284212" y="782581"/>
                  </a:cubicBezTo>
                  <a:cubicBezTo>
                    <a:pt x="260538" y="792938"/>
                    <a:pt x="247222" y="806255"/>
                    <a:pt x="222068" y="818092"/>
                  </a:cubicBezTo>
                  <a:cubicBezTo>
                    <a:pt x="196914" y="829929"/>
                    <a:pt x="165842" y="861000"/>
                    <a:pt x="133291" y="853602"/>
                  </a:cubicBezTo>
                  <a:cubicBezTo>
                    <a:pt x="100740" y="846204"/>
                    <a:pt x="48953" y="834367"/>
                    <a:pt x="26759" y="773703"/>
                  </a:cubicBezTo>
                  <a:cubicBezTo>
                    <a:pt x="4565" y="713039"/>
                    <a:pt x="1605" y="570996"/>
                    <a:pt x="126" y="489618"/>
                  </a:cubicBezTo>
                  <a:cubicBezTo>
                    <a:pt x="-1353" y="408240"/>
                    <a:pt x="10484" y="341657"/>
                    <a:pt x="17882" y="285432"/>
                  </a:cubicBezTo>
                  <a:cubicBezTo>
                    <a:pt x="25280" y="229207"/>
                    <a:pt x="16402" y="209971"/>
                    <a:pt x="35637" y="178899"/>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Ελεύθερη σχεδίαση 9"/>
            <p:cNvSpPr/>
            <p:nvPr/>
          </p:nvSpPr>
          <p:spPr>
            <a:xfrm>
              <a:off x="6826741" y="2982897"/>
              <a:ext cx="862679" cy="1412564"/>
            </a:xfrm>
            <a:custGeom>
              <a:avLst/>
              <a:gdLst>
                <a:gd name="connsiteX0" fmla="*/ 17942 w 862679"/>
                <a:gd name="connsiteY0" fmla="*/ 230820 h 1412564"/>
                <a:gd name="connsiteX1" fmla="*/ 187 w 862679"/>
                <a:gd name="connsiteY1" fmla="*/ 150920 h 1412564"/>
                <a:gd name="connsiteX2" fmla="*/ 26820 w 862679"/>
                <a:gd name="connsiteY2" fmla="*/ 97654 h 1412564"/>
                <a:gd name="connsiteX3" fmla="*/ 151108 w 862679"/>
                <a:gd name="connsiteY3" fmla="*/ 26633 h 1412564"/>
                <a:gd name="connsiteX4" fmla="*/ 337539 w 862679"/>
                <a:gd name="connsiteY4" fmla="*/ 26633 h 1412564"/>
                <a:gd name="connsiteX5" fmla="*/ 541725 w 862679"/>
                <a:gd name="connsiteY5" fmla="*/ 0 h 1412564"/>
                <a:gd name="connsiteX6" fmla="*/ 683768 w 862679"/>
                <a:gd name="connsiteY6" fmla="*/ 26633 h 1412564"/>
                <a:gd name="connsiteX7" fmla="*/ 763667 w 862679"/>
                <a:gd name="connsiteY7" fmla="*/ 124287 h 1412564"/>
                <a:gd name="connsiteX8" fmla="*/ 808055 w 862679"/>
                <a:gd name="connsiteY8" fmla="*/ 230820 h 1412564"/>
                <a:gd name="connsiteX9" fmla="*/ 861321 w 862679"/>
                <a:gd name="connsiteY9" fmla="*/ 346229 h 1412564"/>
                <a:gd name="connsiteX10" fmla="*/ 843566 w 862679"/>
                <a:gd name="connsiteY10" fmla="*/ 568171 h 1412564"/>
                <a:gd name="connsiteX11" fmla="*/ 808055 w 862679"/>
                <a:gd name="connsiteY11" fmla="*/ 701336 h 1412564"/>
                <a:gd name="connsiteX12" fmla="*/ 781422 w 862679"/>
                <a:gd name="connsiteY12" fmla="*/ 834501 h 1412564"/>
                <a:gd name="connsiteX13" fmla="*/ 781422 w 862679"/>
                <a:gd name="connsiteY13" fmla="*/ 1047565 h 1412564"/>
                <a:gd name="connsiteX14" fmla="*/ 763667 w 862679"/>
                <a:gd name="connsiteY14" fmla="*/ 1260629 h 1412564"/>
                <a:gd name="connsiteX15" fmla="*/ 745911 w 862679"/>
                <a:gd name="connsiteY15" fmla="*/ 1393794 h 1412564"/>
                <a:gd name="connsiteX16" fmla="*/ 586113 w 862679"/>
                <a:gd name="connsiteY16" fmla="*/ 1411550 h 1412564"/>
                <a:gd name="connsiteX17" fmla="*/ 470704 w 862679"/>
                <a:gd name="connsiteY17" fmla="*/ 1393794 h 1412564"/>
                <a:gd name="connsiteX18" fmla="*/ 275395 w 862679"/>
                <a:gd name="connsiteY18" fmla="*/ 1384917 h 1412564"/>
                <a:gd name="connsiteX19" fmla="*/ 293150 w 862679"/>
                <a:gd name="connsiteY19" fmla="*/ 1047565 h 1412564"/>
                <a:gd name="connsiteX20" fmla="*/ 284273 w 862679"/>
                <a:gd name="connsiteY20" fmla="*/ 736847 h 1412564"/>
                <a:gd name="connsiteX21" fmla="*/ 204374 w 862679"/>
                <a:gd name="connsiteY21" fmla="*/ 550416 h 1412564"/>
                <a:gd name="connsiteX22" fmla="*/ 115597 w 862679"/>
                <a:gd name="connsiteY22" fmla="*/ 443884 h 1412564"/>
                <a:gd name="connsiteX23" fmla="*/ 71209 w 862679"/>
                <a:gd name="connsiteY23" fmla="*/ 301841 h 1412564"/>
                <a:gd name="connsiteX24" fmla="*/ 17942 w 862679"/>
                <a:gd name="connsiteY24" fmla="*/ 230820 h 141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2679" h="1412564">
                  <a:moveTo>
                    <a:pt x="17942" y="230820"/>
                  </a:moveTo>
                  <a:cubicBezTo>
                    <a:pt x="6105" y="205667"/>
                    <a:pt x="-1293" y="173114"/>
                    <a:pt x="187" y="150920"/>
                  </a:cubicBezTo>
                  <a:cubicBezTo>
                    <a:pt x="1667" y="128726"/>
                    <a:pt x="1667" y="118368"/>
                    <a:pt x="26820" y="97654"/>
                  </a:cubicBezTo>
                  <a:cubicBezTo>
                    <a:pt x="51973" y="76940"/>
                    <a:pt x="99322" y="38470"/>
                    <a:pt x="151108" y="26633"/>
                  </a:cubicBezTo>
                  <a:cubicBezTo>
                    <a:pt x="202895" y="14796"/>
                    <a:pt x="272436" y="31072"/>
                    <a:pt x="337539" y="26633"/>
                  </a:cubicBezTo>
                  <a:cubicBezTo>
                    <a:pt x="402642" y="22194"/>
                    <a:pt x="484020" y="0"/>
                    <a:pt x="541725" y="0"/>
                  </a:cubicBezTo>
                  <a:cubicBezTo>
                    <a:pt x="599430" y="0"/>
                    <a:pt x="646778" y="5919"/>
                    <a:pt x="683768" y="26633"/>
                  </a:cubicBezTo>
                  <a:cubicBezTo>
                    <a:pt x="720758" y="47347"/>
                    <a:pt x="742953" y="90256"/>
                    <a:pt x="763667" y="124287"/>
                  </a:cubicBezTo>
                  <a:cubicBezTo>
                    <a:pt x="784382" y="158318"/>
                    <a:pt x="791779" y="193830"/>
                    <a:pt x="808055" y="230820"/>
                  </a:cubicBezTo>
                  <a:cubicBezTo>
                    <a:pt x="824331" y="267810"/>
                    <a:pt x="855403" y="290004"/>
                    <a:pt x="861321" y="346229"/>
                  </a:cubicBezTo>
                  <a:cubicBezTo>
                    <a:pt x="867239" y="402454"/>
                    <a:pt x="852444" y="508987"/>
                    <a:pt x="843566" y="568171"/>
                  </a:cubicBezTo>
                  <a:cubicBezTo>
                    <a:pt x="834688" y="627355"/>
                    <a:pt x="818412" y="656948"/>
                    <a:pt x="808055" y="701336"/>
                  </a:cubicBezTo>
                  <a:cubicBezTo>
                    <a:pt x="797698" y="745724"/>
                    <a:pt x="785861" y="776796"/>
                    <a:pt x="781422" y="834501"/>
                  </a:cubicBezTo>
                  <a:cubicBezTo>
                    <a:pt x="776983" y="892206"/>
                    <a:pt x="784381" y="976544"/>
                    <a:pt x="781422" y="1047565"/>
                  </a:cubicBezTo>
                  <a:cubicBezTo>
                    <a:pt x="778463" y="1118586"/>
                    <a:pt x="769585" y="1202924"/>
                    <a:pt x="763667" y="1260629"/>
                  </a:cubicBezTo>
                  <a:cubicBezTo>
                    <a:pt x="757749" y="1318334"/>
                    <a:pt x="775503" y="1368641"/>
                    <a:pt x="745911" y="1393794"/>
                  </a:cubicBezTo>
                  <a:cubicBezTo>
                    <a:pt x="716319" y="1418947"/>
                    <a:pt x="631981" y="1411550"/>
                    <a:pt x="586113" y="1411550"/>
                  </a:cubicBezTo>
                  <a:cubicBezTo>
                    <a:pt x="540245" y="1411550"/>
                    <a:pt x="522490" y="1398233"/>
                    <a:pt x="470704" y="1393794"/>
                  </a:cubicBezTo>
                  <a:cubicBezTo>
                    <a:pt x="418918" y="1389355"/>
                    <a:pt x="304987" y="1442622"/>
                    <a:pt x="275395" y="1384917"/>
                  </a:cubicBezTo>
                  <a:cubicBezTo>
                    <a:pt x="245803" y="1327212"/>
                    <a:pt x="291670" y="1155577"/>
                    <a:pt x="293150" y="1047565"/>
                  </a:cubicBezTo>
                  <a:cubicBezTo>
                    <a:pt x="294630" y="939553"/>
                    <a:pt x="299069" y="819705"/>
                    <a:pt x="284273" y="736847"/>
                  </a:cubicBezTo>
                  <a:cubicBezTo>
                    <a:pt x="269477" y="653989"/>
                    <a:pt x="232487" y="599243"/>
                    <a:pt x="204374" y="550416"/>
                  </a:cubicBezTo>
                  <a:cubicBezTo>
                    <a:pt x="176261" y="501589"/>
                    <a:pt x="137791" y="485313"/>
                    <a:pt x="115597" y="443884"/>
                  </a:cubicBezTo>
                  <a:cubicBezTo>
                    <a:pt x="93403" y="402455"/>
                    <a:pt x="83046" y="337352"/>
                    <a:pt x="71209" y="301841"/>
                  </a:cubicBezTo>
                  <a:cubicBezTo>
                    <a:pt x="59372" y="266330"/>
                    <a:pt x="29779" y="255973"/>
                    <a:pt x="17942" y="230820"/>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2" name="Ευθεία γραμμή σύνδεσης 11"/>
            <p:cNvCxnSpPr>
              <a:stCxn id="8" idx="25"/>
            </p:cNvCxnSpPr>
            <p:nvPr/>
          </p:nvCxnSpPr>
          <p:spPr>
            <a:xfrm flipH="1">
              <a:off x="7404057" y="2325950"/>
              <a:ext cx="79819" cy="743010"/>
            </a:xfrm>
            <a:prstGeom prst="line">
              <a:avLst/>
            </a:prstGeom>
            <a:ln w="1905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p:cNvCxnSpPr>
              <a:stCxn id="10" idx="2"/>
              <a:endCxn id="8" idx="23"/>
            </p:cNvCxnSpPr>
            <p:nvPr/>
          </p:nvCxnSpPr>
          <p:spPr>
            <a:xfrm flipV="1">
              <a:off x="6853561" y="2814221"/>
              <a:ext cx="639192" cy="266330"/>
            </a:xfrm>
            <a:prstGeom prst="line">
              <a:avLst/>
            </a:prstGeom>
            <a:ln w="1905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2" name="Ευθεία γραμμή σύνδεσης 21"/>
            <p:cNvCxnSpPr>
              <a:endCxn id="6" idx="11"/>
            </p:cNvCxnSpPr>
            <p:nvPr/>
          </p:nvCxnSpPr>
          <p:spPr>
            <a:xfrm>
              <a:off x="7092280" y="2636912"/>
              <a:ext cx="116388" cy="29271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a:off x="7092280" y="2636912"/>
              <a:ext cx="37371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338431" y="2167806"/>
              <a:ext cx="774571" cy="369332"/>
            </a:xfrm>
            <a:prstGeom prst="rect">
              <a:avLst/>
            </a:prstGeom>
            <a:noFill/>
          </p:spPr>
          <p:txBody>
            <a:bodyPr wrap="none" rtlCol="0">
              <a:spAutoFit/>
            </a:bodyPr>
            <a:lstStyle/>
            <a:p>
              <a:r>
                <a:rPr lang="en-US" dirty="0" smtClean="0"/>
                <a:t>femur</a:t>
              </a:r>
              <a:endParaRPr lang="el-GR" dirty="0"/>
            </a:p>
          </p:txBody>
        </p:sp>
        <p:sp>
          <p:nvSpPr>
            <p:cNvPr id="28" name="TextBox 27"/>
            <p:cNvSpPr txBox="1"/>
            <p:nvPr/>
          </p:nvSpPr>
          <p:spPr>
            <a:xfrm>
              <a:off x="7902349" y="2159040"/>
              <a:ext cx="607859" cy="369332"/>
            </a:xfrm>
            <a:prstGeom prst="rect">
              <a:avLst/>
            </a:prstGeom>
            <a:noFill/>
          </p:spPr>
          <p:txBody>
            <a:bodyPr wrap="none" rtlCol="0">
              <a:spAutoFit/>
            </a:bodyPr>
            <a:lstStyle/>
            <a:p>
              <a:r>
                <a:rPr lang="en-US" dirty="0" smtClean="0"/>
                <a:t>tibia</a:t>
              </a:r>
              <a:endParaRPr lang="el-GR" dirty="0"/>
            </a:p>
          </p:txBody>
        </p:sp>
        <p:sp>
          <p:nvSpPr>
            <p:cNvPr id="29" name="TextBox 28"/>
            <p:cNvSpPr txBox="1"/>
            <p:nvPr/>
          </p:nvSpPr>
          <p:spPr>
            <a:xfrm>
              <a:off x="7081561" y="3319847"/>
              <a:ext cx="607859" cy="369332"/>
            </a:xfrm>
            <a:prstGeom prst="rect">
              <a:avLst/>
            </a:prstGeom>
            <a:noFill/>
          </p:spPr>
          <p:txBody>
            <a:bodyPr wrap="none" rtlCol="0">
              <a:spAutoFit/>
            </a:bodyPr>
            <a:lstStyle/>
            <a:p>
              <a:r>
                <a:rPr lang="en-US" dirty="0" smtClean="0"/>
                <a:t>tibia</a:t>
              </a:r>
              <a:endParaRPr lang="el-GR" dirty="0"/>
            </a:p>
          </p:txBody>
        </p:sp>
        <p:sp>
          <p:nvSpPr>
            <p:cNvPr id="30" name="TextBox 29"/>
            <p:cNvSpPr txBox="1"/>
            <p:nvPr/>
          </p:nvSpPr>
          <p:spPr>
            <a:xfrm>
              <a:off x="7457902" y="2154342"/>
              <a:ext cx="282450" cy="338554"/>
            </a:xfrm>
            <a:prstGeom prst="rect">
              <a:avLst/>
            </a:prstGeom>
            <a:noFill/>
          </p:spPr>
          <p:txBody>
            <a:bodyPr wrap="none" rtlCol="0">
              <a:spAutoFit/>
            </a:bodyPr>
            <a:lstStyle/>
            <a:p>
              <a:r>
                <a:rPr lang="en-US" sz="1600" dirty="0" smtClean="0">
                  <a:latin typeface="+mn-lt"/>
                </a:rPr>
                <a:t>a</a:t>
              </a:r>
              <a:endParaRPr lang="el-GR" sz="1600" dirty="0">
                <a:latin typeface="+mn-lt"/>
              </a:endParaRPr>
            </a:p>
          </p:txBody>
        </p:sp>
        <p:sp>
          <p:nvSpPr>
            <p:cNvPr id="31" name="TextBox 30"/>
            <p:cNvSpPr txBox="1"/>
            <p:nvPr/>
          </p:nvSpPr>
          <p:spPr>
            <a:xfrm>
              <a:off x="7433730" y="2389678"/>
              <a:ext cx="378630" cy="307777"/>
            </a:xfrm>
            <a:prstGeom prst="rect">
              <a:avLst/>
            </a:prstGeom>
            <a:noFill/>
          </p:spPr>
          <p:txBody>
            <a:bodyPr wrap="none" rtlCol="0">
              <a:spAutoFit/>
            </a:bodyPr>
            <a:lstStyle/>
            <a:p>
              <a:r>
                <a:rPr lang="el-GR" sz="1400" dirty="0" smtClean="0">
                  <a:latin typeface="+mn-lt"/>
                </a:rPr>
                <a:t>0</a:t>
              </a:r>
              <a:r>
                <a:rPr lang="el-GR" sz="1400" baseline="30000" dirty="0" smtClean="0">
                  <a:latin typeface="+mn-lt"/>
                </a:rPr>
                <a:t>ο</a:t>
              </a:r>
              <a:r>
                <a:rPr lang="el-GR" sz="1400" dirty="0" smtClean="0">
                  <a:latin typeface="+mn-lt"/>
                </a:rPr>
                <a:t> </a:t>
              </a:r>
              <a:endParaRPr lang="el-GR" sz="1400" dirty="0">
                <a:latin typeface="+mn-lt"/>
              </a:endParaRPr>
            </a:p>
          </p:txBody>
        </p:sp>
        <p:sp>
          <p:nvSpPr>
            <p:cNvPr id="32" name="TextBox 31"/>
            <p:cNvSpPr txBox="1"/>
            <p:nvPr/>
          </p:nvSpPr>
          <p:spPr>
            <a:xfrm>
              <a:off x="7420765" y="2591077"/>
              <a:ext cx="292068" cy="338554"/>
            </a:xfrm>
            <a:prstGeom prst="rect">
              <a:avLst/>
            </a:prstGeom>
            <a:noFill/>
          </p:spPr>
          <p:txBody>
            <a:bodyPr wrap="none" rtlCol="0">
              <a:spAutoFit/>
            </a:bodyPr>
            <a:lstStyle/>
            <a:p>
              <a:r>
                <a:rPr lang="en-US" sz="1600" dirty="0" smtClean="0">
                  <a:latin typeface="+mn-lt"/>
                </a:rPr>
                <a:t>b</a:t>
              </a:r>
              <a:endParaRPr lang="el-GR" sz="1600" dirty="0">
                <a:latin typeface="+mn-lt"/>
              </a:endParaRPr>
            </a:p>
          </p:txBody>
        </p:sp>
        <p:sp>
          <p:nvSpPr>
            <p:cNvPr id="34" name="TextBox 33"/>
            <p:cNvSpPr txBox="1"/>
            <p:nvPr/>
          </p:nvSpPr>
          <p:spPr>
            <a:xfrm>
              <a:off x="7273684" y="2996952"/>
              <a:ext cx="394660" cy="338554"/>
            </a:xfrm>
            <a:prstGeom prst="rect">
              <a:avLst/>
            </a:prstGeom>
            <a:noFill/>
          </p:spPr>
          <p:txBody>
            <a:bodyPr wrap="none" rtlCol="0">
              <a:spAutoFit/>
            </a:bodyPr>
            <a:lstStyle/>
            <a:p>
              <a:r>
                <a:rPr lang="en-US" sz="1600" dirty="0" smtClean="0">
                  <a:latin typeface="+mn-lt"/>
                </a:rPr>
                <a:t>a</a:t>
              </a:r>
              <a:r>
                <a:rPr lang="el-GR" sz="1600" dirty="0">
                  <a:latin typeface="+mn-lt"/>
                </a:rPr>
                <a:t> ΄</a:t>
              </a:r>
            </a:p>
          </p:txBody>
        </p:sp>
        <p:sp>
          <p:nvSpPr>
            <p:cNvPr id="35" name="TextBox 34"/>
            <p:cNvSpPr txBox="1"/>
            <p:nvPr/>
          </p:nvSpPr>
          <p:spPr>
            <a:xfrm>
              <a:off x="6770978" y="3017151"/>
              <a:ext cx="357790" cy="338554"/>
            </a:xfrm>
            <a:prstGeom prst="rect">
              <a:avLst/>
            </a:prstGeom>
            <a:noFill/>
          </p:spPr>
          <p:txBody>
            <a:bodyPr wrap="none" rtlCol="0">
              <a:spAutoFit/>
            </a:bodyPr>
            <a:lstStyle/>
            <a:p>
              <a:r>
                <a:rPr lang="en-US" sz="1600" dirty="0" smtClean="0">
                  <a:latin typeface="+mn-lt"/>
                </a:rPr>
                <a:t>b</a:t>
              </a:r>
              <a:r>
                <a:rPr lang="el-GR" sz="1600" dirty="0" smtClean="0">
                  <a:latin typeface="+mn-lt"/>
                </a:rPr>
                <a:t>΄</a:t>
              </a:r>
              <a:endParaRPr lang="el-GR" sz="1600" dirty="0">
                <a:latin typeface="+mn-lt"/>
              </a:endParaRPr>
            </a:p>
          </p:txBody>
        </p:sp>
        <p:sp>
          <p:nvSpPr>
            <p:cNvPr id="36" name="TextBox 35"/>
            <p:cNvSpPr txBox="1"/>
            <p:nvPr/>
          </p:nvSpPr>
          <p:spPr>
            <a:xfrm>
              <a:off x="7012649" y="2946430"/>
              <a:ext cx="470000" cy="307777"/>
            </a:xfrm>
            <a:prstGeom prst="rect">
              <a:avLst/>
            </a:prstGeom>
            <a:noFill/>
          </p:spPr>
          <p:txBody>
            <a:bodyPr wrap="none" rtlCol="0">
              <a:spAutoFit/>
            </a:bodyPr>
            <a:lstStyle/>
            <a:p>
              <a:r>
                <a:rPr lang="el-GR" sz="1400" dirty="0" smtClean="0">
                  <a:latin typeface="+mn-lt"/>
                </a:rPr>
                <a:t>90</a:t>
              </a:r>
              <a:r>
                <a:rPr lang="el-GR" sz="1400" baseline="30000" dirty="0" smtClean="0">
                  <a:latin typeface="+mn-lt"/>
                </a:rPr>
                <a:t>ο</a:t>
              </a:r>
              <a:r>
                <a:rPr lang="el-GR" sz="1400" dirty="0" smtClean="0">
                  <a:latin typeface="+mn-lt"/>
                </a:rPr>
                <a:t> </a:t>
              </a:r>
              <a:endParaRPr lang="el-GR" sz="1400" dirty="0">
                <a:latin typeface="+mn-lt"/>
              </a:endParaRPr>
            </a:p>
          </p:txBody>
        </p:sp>
      </p:grpSp>
      <p:sp>
        <p:nvSpPr>
          <p:cNvPr id="38" name="Ορθογώνιο 37"/>
          <p:cNvSpPr/>
          <p:nvPr/>
        </p:nvSpPr>
        <p:spPr>
          <a:xfrm>
            <a:off x="94240" y="4941168"/>
            <a:ext cx="8852324" cy="1545038"/>
          </a:xfrm>
          <a:prstGeom prst="rect">
            <a:avLst/>
          </a:prstGeom>
        </p:spPr>
        <p:txBody>
          <a:bodyPr wrap="square">
            <a:spAutoFit/>
          </a:bodyPr>
          <a:lstStyle/>
          <a:p>
            <a:pPr marL="742950" lvl="1" indent="-285750" fontAlgn="auto">
              <a:spcBef>
                <a:spcPct val="20000"/>
              </a:spcBef>
              <a:spcAft>
                <a:spcPts val="0"/>
              </a:spcAft>
              <a:buFont typeface="Courier New" panose="02070309020205020404" pitchFamily="49" charset="0"/>
              <a:buChar char="o"/>
            </a:pPr>
            <a:r>
              <a:rPr lang="el-GR" sz="2200" dirty="0">
                <a:solidFill>
                  <a:prstClr val="black"/>
                </a:solidFill>
                <a:latin typeface="Calibri"/>
              </a:rPr>
              <a:t>Φέρονται δύο κάθετες, μία στο κέντρο της γραμμής aa΄ και δεύτερη στο κέντρο της γραμμής bb</a:t>
            </a:r>
            <a:r>
              <a:rPr lang="el-GR" sz="2200" dirty="0" smtClean="0">
                <a:solidFill>
                  <a:prstClr val="black"/>
                </a:solidFill>
                <a:latin typeface="Calibri"/>
              </a:rPr>
              <a:t>΄.</a:t>
            </a:r>
            <a:endParaRPr lang="el-GR" sz="2200" dirty="0">
              <a:solidFill>
                <a:prstClr val="black"/>
              </a:solidFill>
              <a:latin typeface="Calibri"/>
            </a:endParaRPr>
          </a:p>
          <a:p>
            <a:pPr marL="742950" lvl="1" indent="-285750" fontAlgn="auto">
              <a:spcBef>
                <a:spcPct val="20000"/>
              </a:spcBef>
              <a:spcAft>
                <a:spcPts val="0"/>
              </a:spcAft>
              <a:buFont typeface="Courier New" panose="02070309020205020404" pitchFamily="49" charset="0"/>
              <a:buChar char="o"/>
            </a:pPr>
            <a:r>
              <a:rPr lang="el-GR" sz="2200" dirty="0">
                <a:solidFill>
                  <a:prstClr val="black"/>
                </a:solidFill>
                <a:latin typeface="Calibri"/>
              </a:rPr>
              <a:t>Η τομή των δύο καθέτων αντιπροσωπεύει τον άξονα κίνησης για την γωνία </a:t>
            </a:r>
            <a:r>
              <a:rPr lang="el-GR" sz="2200" dirty="0" smtClean="0">
                <a:solidFill>
                  <a:prstClr val="black"/>
                </a:solidFill>
                <a:latin typeface="Calibri"/>
              </a:rPr>
              <a:t>90</a:t>
            </a:r>
            <a:r>
              <a:rPr lang="el-GR" sz="2200" baseline="30000" dirty="0" smtClean="0">
                <a:solidFill>
                  <a:prstClr val="black"/>
                </a:solidFill>
                <a:latin typeface="Calibri"/>
              </a:rPr>
              <a:t>ο</a:t>
            </a:r>
            <a:r>
              <a:rPr lang="el-GR" sz="2400" dirty="0" smtClean="0">
                <a:solidFill>
                  <a:prstClr val="black"/>
                </a:solidFill>
                <a:latin typeface="Calibri"/>
              </a:rPr>
              <a:t>.</a:t>
            </a:r>
            <a:endParaRPr lang="el-GR" sz="2200" dirty="0" smtClean="0">
              <a:solidFill>
                <a:prstClr val="black"/>
              </a:solidFill>
              <a:latin typeface="Calibri"/>
            </a:endParaRPr>
          </a:p>
        </p:txBody>
      </p:sp>
    </p:spTree>
    <p:extLst>
      <p:ext uri="{BB962C8B-B14F-4D97-AF65-F5344CB8AC3E}">
        <p14:creationId xmlns:p14="http://schemas.microsoft.com/office/powerpoint/2010/main" val="30390730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Στιγμιαίος άξονας κίνησης </a:t>
            </a:r>
            <a:r>
              <a:rPr lang="el-GR" sz="3200" b="0" dirty="0" smtClean="0"/>
              <a:t>3/3</a:t>
            </a:r>
            <a:endParaRPr lang="el-GR" dirty="0"/>
          </a:p>
        </p:txBody>
      </p:sp>
      <p:sp>
        <p:nvSpPr>
          <p:cNvPr id="3" name="Θέση περιεχομένου 2"/>
          <p:cNvSpPr>
            <a:spLocks noGrp="1"/>
          </p:cNvSpPr>
          <p:nvPr>
            <p:ph idx="1"/>
          </p:nvPr>
        </p:nvSpPr>
        <p:spPr>
          <a:xfrm>
            <a:off x="457200" y="1196752"/>
            <a:ext cx="8291264" cy="5544616"/>
          </a:xfrm>
        </p:spPr>
        <p:txBody>
          <a:bodyPr>
            <a:normAutofit fontScale="92500"/>
          </a:bodyPr>
          <a:lstStyle/>
          <a:p>
            <a:r>
              <a:rPr lang="el-GR" dirty="0"/>
              <a:t>Με την λήψη σειράς εικόνων σε διάφορες γωνίες του γόνατος μπορούν να απεικονιστούν όλοι οι στιγμιαίοι άξονες σχηματίζοντας μία γραμμή κίνησης που ονομάζεται εξειλιγμένη </a:t>
            </a:r>
            <a:r>
              <a:rPr lang="el-GR" dirty="0" smtClean="0"/>
              <a:t>καμπύλης.</a:t>
            </a:r>
            <a:endParaRPr lang="el-GR" dirty="0"/>
          </a:p>
          <a:p>
            <a:r>
              <a:rPr lang="el-GR" dirty="0"/>
              <a:t>Η πορεία της εξειλιγμένης καμπύλης είναι μακρύτερη εφ’ όσον οι αρθρικές επιφάνειες είναι λιγότερο ταιριαστές ή έχουν μεγάλη διαφορά στις  ακτίνες </a:t>
            </a:r>
            <a:r>
              <a:rPr lang="el-GR" dirty="0" smtClean="0"/>
              <a:t>καμπυλότητας.</a:t>
            </a:r>
            <a:endParaRPr lang="el-GR" dirty="0"/>
          </a:p>
          <a:p>
            <a:r>
              <a:rPr lang="el-GR" dirty="0"/>
              <a:t>Αυτή η μέθοδος υπολογισμού απαιτεί μία μεγάλη σειρά ακτινογραφιών και είναι χρήσιμη μόνο όταν κανείς θέλει να μετρήσει τις ροπές ή όταν σχεδιάζει προθέσεις ή </a:t>
            </a:r>
            <a:r>
              <a:rPr lang="el-GR" dirty="0" smtClean="0"/>
              <a:t>ορθώσεις.</a:t>
            </a:r>
            <a:endParaRPr lang="el-GR" dirty="0"/>
          </a:p>
          <a:p>
            <a:r>
              <a:rPr lang="el-GR" dirty="0"/>
              <a:t>Δεν είναι χρήσιμη στην κλινική πρακτική, όπου απλώς σημειώνεται ο κατά προσέγγιση άξονας κίνησης για όλη την τροχιά της κίνησης της </a:t>
            </a:r>
            <a:r>
              <a:rPr lang="el-GR" dirty="0" smtClean="0"/>
              <a:t>άρθρωσης.</a:t>
            </a:r>
            <a:endParaRPr lang="el-GR" dirty="0"/>
          </a:p>
          <a:p>
            <a:r>
              <a:rPr lang="el-GR" dirty="0"/>
              <a:t>Αυτός ο κατά προσέγγιση άξονας κίνησης τοποθετείται στο οστούν που φέρει την κυρτή αρθρική </a:t>
            </a:r>
            <a:r>
              <a:rPr lang="el-GR" dirty="0" smtClean="0"/>
              <a:t>επιφάνεια.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30056899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Μυϊκό σύστημα ως σταθεροποιητική και κινητήρια </a:t>
            </a:r>
            <a:r>
              <a:rPr lang="el-GR" dirty="0" smtClean="0"/>
              <a:t>δύναμη</a:t>
            </a:r>
            <a:r>
              <a:rPr lang="en-US" dirty="0" smtClean="0"/>
              <a:t> </a:t>
            </a:r>
            <a:r>
              <a:rPr lang="en-US" sz="3600" b="0" dirty="0" smtClean="0"/>
              <a:t>1/8</a:t>
            </a:r>
            <a:endParaRPr lang="el-GR" sz="3600" b="0" dirty="0"/>
          </a:p>
        </p:txBody>
      </p:sp>
      <p:sp>
        <p:nvSpPr>
          <p:cNvPr id="3" name="Θέση περιεχομένου 2"/>
          <p:cNvSpPr>
            <a:spLocks noGrp="1"/>
          </p:cNvSpPr>
          <p:nvPr>
            <p:ph idx="1"/>
          </p:nvPr>
        </p:nvSpPr>
        <p:spPr>
          <a:xfrm>
            <a:off x="457200" y="1268760"/>
            <a:ext cx="8229600" cy="5040560"/>
          </a:xfrm>
        </p:spPr>
        <p:txBody>
          <a:bodyPr/>
          <a:lstStyle/>
          <a:p>
            <a:r>
              <a:rPr lang="el-GR" dirty="0"/>
              <a:t>Για καλύτερη κατανόηση της μυϊκής λειτουργίας θα πρέπει να κατανοηθεί η βασική δομική μονάδα του </a:t>
            </a:r>
            <a:r>
              <a:rPr lang="el-GR" dirty="0" smtClean="0"/>
              <a:t>μυός.</a:t>
            </a:r>
            <a:endParaRPr lang="el-GR" dirty="0"/>
          </a:p>
          <a:p>
            <a:r>
              <a:rPr lang="el-GR" dirty="0"/>
              <a:t>Ο κάθε μυς αποτελείται από πολλές μυϊκές ίνες πάχους περίπου 10-100μm και μήκους περίπου </a:t>
            </a:r>
            <a:r>
              <a:rPr lang="el-GR" dirty="0" smtClean="0"/>
              <a:t>1-50cm.</a:t>
            </a:r>
            <a:endParaRPr lang="el-GR" dirty="0"/>
          </a:p>
          <a:p>
            <a:r>
              <a:rPr lang="el-GR" dirty="0"/>
              <a:t>Η κάθε μυϊκή ίνα αντιπροσωπεύει το μυϊκό κύτταρο με πολλούς πυρήνες που βρίσκονται στην περιφέρειά </a:t>
            </a:r>
            <a:r>
              <a:rPr lang="el-GR" dirty="0" smtClean="0"/>
              <a:t>της.</a:t>
            </a:r>
            <a:endParaRPr lang="el-GR" dirty="0"/>
          </a:p>
          <a:p>
            <a:r>
              <a:rPr lang="el-GR" dirty="0"/>
              <a:t>Η θεμελιώδης μονάδα σε κάθε μυϊκή ίνα είναι το μυονημάτιο, γνωστό ως </a:t>
            </a:r>
            <a:r>
              <a:rPr lang="el-GR" dirty="0" smtClean="0"/>
              <a:t>σαρκομέριο.</a:t>
            </a:r>
            <a:endParaRPr lang="el-GR" dirty="0"/>
          </a:p>
          <a:p>
            <a:r>
              <a:rPr lang="el-GR" dirty="0"/>
              <a:t>Τα σαρκομέρια τοποθετούνται σε σειρά κατά μήκος της μυϊκής ίνας και έχουν την ικανότητα να βραχύνονται προκαλώντας την βράχυνση όλης της μυϊκής </a:t>
            </a:r>
            <a:r>
              <a:rPr lang="el-GR" dirty="0" smtClean="0"/>
              <a:t>ίνας.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13792750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rmAutofit fontScale="90000"/>
          </a:bodyPr>
          <a:lstStyle/>
          <a:p>
            <a:r>
              <a:rPr lang="el-GR" dirty="0"/>
              <a:t>Μυϊκό σύστημα ως σταθεροποιητική και κινητήρια δύναμη</a:t>
            </a:r>
            <a:r>
              <a:rPr lang="en-US" dirty="0"/>
              <a:t> </a:t>
            </a:r>
            <a:r>
              <a:rPr lang="en-US" sz="3600" b="0" dirty="0" smtClean="0"/>
              <a:t>2/8</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pic>
        <p:nvPicPr>
          <p:cNvPr id="1026" name="Picture 2" descr="File:Blausen 0801 SkeletalMusc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7594" y="1772816"/>
            <a:ext cx="4070910" cy="407091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File:Illu muscle structu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1772816"/>
            <a:ext cx="4953000" cy="27241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6"/>
          <p:cNvSpPr/>
          <p:nvPr/>
        </p:nvSpPr>
        <p:spPr>
          <a:xfrm>
            <a:off x="5632889" y="5934471"/>
            <a:ext cx="2880320"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5"/>
              </a:rPr>
              <a:t>Blausen 0801 </a:t>
            </a:r>
            <a:r>
              <a:rPr lang="en-US" sz="1200" dirty="0" smtClean="0">
                <a:latin typeface="+mn-lt"/>
                <a:hlinkClick r:id="rId5"/>
              </a:rPr>
              <a:t>SkeletalMuscle</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a:latin typeface="+mn-lt"/>
                <a:hlinkClick r:id="rId6" tooltip="User:BruceBlaus"/>
              </a:rPr>
              <a:t>BruceBlaus</a:t>
            </a:r>
            <a:r>
              <a:rPr lang="en-US" sz="1200" dirty="0">
                <a:latin typeface="+mn-lt"/>
              </a:rPr>
              <a:t> </a:t>
            </a:r>
            <a:r>
              <a:rPr lang="el-GR" sz="1200" dirty="0" smtClean="0">
                <a:solidFill>
                  <a:schemeClr val="tx1">
                    <a:lumMod val="65000"/>
                    <a:lumOff val="35000"/>
                  </a:schemeClr>
                </a:solidFill>
                <a:latin typeface="+mn-lt"/>
              </a:rPr>
              <a:t>διαθέσιμο με άδεια </a:t>
            </a:r>
            <a:r>
              <a:rPr lang="en-US" sz="1200" dirty="0">
                <a:solidFill>
                  <a:schemeClr val="tx1">
                    <a:lumMod val="65000"/>
                    <a:lumOff val="35000"/>
                  </a:schemeClr>
                </a:solidFill>
                <a:latin typeface="+mn-lt"/>
                <a:hlinkClick r:id="rId7"/>
              </a:rPr>
              <a:t>CC BY 3.0</a:t>
            </a:r>
            <a:endParaRPr lang="en-US" sz="1200" dirty="0">
              <a:solidFill>
                <a:schemeClr val="tx1">
                  <a:lumMod val="65000"/>
                  <a:lumOff val="35000"/>
                </a:schemeClr>
              </a:solidFill>
              <a:latin typeface="+mn-lt"/>
            </a:endParaRPr>
          </a:p>
        </p:txBody>
      </p:sp>
      <p:sp>
        <p:nvSpPr>
          <p:cNvPr id="9" name="Rectangle 6"/>
          <p:cNvSpPr/>
          <p:nvPr/>
        </p:nvSpPr>
        <p:spPr>
          <a:xfrm>
            <a:off x="35496" y="4581128"/>
            <a:ext cx="4953000" cy="276999"/>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a:latin typeface="+mn-lt"/>
                <a:hlinkClick r:id="rId8"/>
              </a:rPr>
              <a:t>Illu muscle </a:t>
            </a:r>
            <a:r>
              <a:rPr lang="en-US" sz="1200" dirty="0" smtClean="0">
                <a:latin typeface="+mn-lt"/>
                <a:hlinkClick r:id="rId8"/>
              </a:rPr>
              <a:t>structure</a:t>
            </a:r>
            <a:r>
              <a:rPr lang="en-US" sz="1200" dirty="0" smtClean="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a:solidFill>
                  <a:prstClr val="black">
                    <a:lumMod val="65000"/>
                    <a:lumOff val="35000"/>
                  </a:prstClr>
                </a:solidFill>
                <a:latin typeface="+mn-lt"/>
              </a:rPr>
              <a:t> </a:t>
            </a:r>
            <a:r>
              <a:rPr lang="en-US" sz="1200" dirty="0">
                <a:latin typeface="+mn-lt"/>
                <a:hlinkClick r:id="rId9" tooltip="User:Arcadian"/>
              </a:rPr>
              <a:t>Arcadian</a:t>
            </a:r>
            <a:r>
              <a:rPr lang="el-GR" sz="1200" dirty="0" smtClean="0">
                <a:solidFill>
                  <a:prstClr val="black">
                    <a:lumMod val="65000"/>
                    <a:lumOff val="35000"/>
                  </a:prstClr>
                </a:solidFill>
                <a:latin typeface="+mn-lt"/>
              </a:rPr>
              <a:t> διαθέσιμο ως κοινό κτήμα</a:t>
            </a:r>
            <a:endParaRPr lang="en-US" sz="1200" dirty="0">
              <a:solidFill>
                <a:prstClr val="black">
                  <a:lumMod val="65000"/>
                  <a:lumOff val="35000"/>
                </a:prstClr>
              </a:solidFill>
              <a:latin typeface="+mn-lt"/>
            </a:endParaRPr>
          </a:p>
        </p:txBody>
      </p:sp>
    </p:spTree>
    <p:extLst>
      <p:ext uri="{BB962C8B-B14F-4D97-AF65-F5344CB8AC3E}">
        <p14:creationId xmlns:p14="http://schemas.microsoft.com/office/powerpoint/2010/main" val="19111150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rmAutofit fontScale="90000"/>
          </a:bodyPr>
          <a:lstStyle/>
          <a:p>
            <a:r>
              <a:rPr lang="el-GR" dirty="0"/>
              <a:t>Μυϊκό σύστημα ως σταθεροποιητική και κινητήρια δύναμη</a:t>
            </a:r>
            <a:r>
              <a:rPr lang="en-US" dirty="0"/>
              <a:t> </a:t>
            </a:r>
            <a:r>
              <a:rPr lang="en-US" sz="3600" b="0" dirty="0" smtClean="0"/>
              <a:t>3/8</a:t>
            </a:r>
            <a:endParaRPr lang="el-GR" dirty="0"/>
          </a:p>
        </p:txBody>
      </p:sp>
      <p:sp>
        <p:nvSpPr>
          <p:cNvPr id="3" name="Θέση περιεχομένου 2"/>
          <p:cNvSpPr>
            <a:spLocks noGrp="1"/>
          </p:cNvSpPr>
          <p:nvPr>
            <p:ph idx="1"/>
          </p:nvPr>
        </p:nvSpPr>
        <p:spPr>
          <a:xfrm>
            <a:off x="457200" y="1412776"/>
            <a:ext cx="8229600" cy="4896544"/>
          </a:xfrm>
        </p:spPr>
        <p:txBody>
          <a:bodyPr>
            <a:normAutofit/>
          </a:bodyPr>
          <a:lstStyle/>
          <a:p>
            <a:r>
              <a:rPr lang="el-GR" sz="2200" dirty="0"/>
              <a:t>Ο μυς περιέχει πρωτεΐνες που μπορούν να συστέλλονται και πρωτεΐνες που δεν μπορούν να </a:t>
            </a:r>
            <a:r>
              <a:rPr lang="el-GR" sz="2200" dirty="0" smtClean="0"/>
              <a:t>συστέλλονται</a:t>
            </a:r>
            <a:r>
              <a:rPr lang="en-US" sz="2200" dirty="0" smtClean="0"/>
              <a:t>.</a:t>
            </a:r>
            <a:r>
              <a:rPr lang="el-GR" sz="2200" dirty="0" smtClean="0"/>
              <a:t> </a:t>
            </a:r>
            <a:endParaRPr lang="el-GR" sz="2200" dirty="0"/>
          </a:p>
          <a:p>
            <a:r>
              <a:rPr lang="el-GR" sz="2200" dirty="0"/>
              <a:t>Οι συσταλτές πρωτεΐνες ή ενεργητικές πρωτεΐνες μέσα στο σαρκομέριο είναι η ακτίνη και η μυοσίνη που αλληλεπιδρούν για να βραχύνουν τον μυ και να δημιουργούν ενεργητικές </a:t>
            </a:r>
            <a:r>
              <a:rPr lang="el-GR" sz="2200" dirty="0" smtClean="0"/>
              <a:t>δυνάμεις</a:t>
            </a:r>
            <a:r>
              <a:rPr lang="en-US" sz="2200" dirty="0" smtClean="0"/>
              <a:t>.</a:t>
            </a:r>
            <a:endParaRPr lang="el-GR" sz="2200" dirty="0"/>
          </a:p>
          <a:p>
            <a:r>
              <a:rPr lang="el-GR" sz="2200" dirty="0"/>
              <a:t>Οι μη συσταλτές πρωτεΐνες ή δομικές πρωτεΐνες είναι αυτές που σχηματίζουν τον σκελετό του κυττάρου μέσα και έξω από την μυϊκή </a:t>
            </a:r>
            <a:r>
              <a:rPr lang="el-GR" sz="2200" dirty="0" smtClean="0"/>
              <a:t>ίνα</a:t>
            </a:r>
            <a:r>
              <a:rPr lang="en-US" sz="2200" dirty="0" smtClean="0"/>
              <a:t>.</a:t>
            </a:r>
            <a:endParaRPr lang="el-GR" sz="2200" dirty="0"/>
          </a:p>
          <a:p>
            <a:r>
              <a:rPr lang="el-GR" sz="2200" dirty="0"/>
              <a:t>Αν και οι δομικές πρωτεΐνες δεν συμβάλλουν άμεσα στην συστολή της μυϊκής ίνας, εν τούτοις παίζουν σημαντικό δευτερογενή ρόλο στην δημιουργία και στην μεταβίβαση των </a:t>
            </a:r>
            <a:r>
              <a:rPr lang="el-GR" sz="2200" dirty="0" smtClean="0"/>
              <a:t>δυνάμεων</a:t>
            </a:r>
            <a:r>
              <a:rPr lang="en-US" sz="2200" dirty="0" smtClean="0"/>
              <a:t>.</a:t>
            </a:r>
            <a:r>
              <a:rPr lang="el-GR" sz="2200" dirty="0" smtClean="0"/>
              <a:t> </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31671191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Μυϊκό σύστημα ως σταθεροποιητική και κινητήρια δύναμη</a:t>
            </a:r>
            <a:r>
              <a:rPr lang="en-US" dirty="0"/>
              <a:t> </a:t>
            </a:r>
            <a:r>
              <a:rPr lang="en-US" sz="3600" b="0" dirty="0" smtClean="0"/>
              <a:t>4/8</a:t>
            </a:r>
            <a:endParaRPr lang="el-GR" dirty="0"/>
          </a:p>
        </p:txBody>
      </p:sp>
      <p:sp>
        <p:nvSpPr>
          <p:cNvPr id="3" name="Θέση περιεχομένου 2"/>
          <p:cNvSpPr>
            <a:spLocks noGrp="1"/>
          </p:cNvSpPr>
          <p:nvPr>
            <p:ph idx="1"/>
          </p:nvPr>
        </p:nvSpPr>
        <p:spPr>
          <a:xfrm>
            <a:off x="457200" y="1340768"/>
            <a:ext cx="8435280" cy="5256584"/>
          </a:xfrm>
        </p:spPr>
        <p:txBody>
          <a:bodyPr>
            <a:noAutofit/>
          </a:bodyPr>
          <a:lstStyle/>
          <a:p>
            <a:r>
              <a:rPr lang="el-GR" sz="2300" dirty="0"/>
              <a:t>Γενικά, οι δομικές πρωτεΐνες:</a:t>
            </a:r>
          </a:p>
          <a:p>
            <a:pPr lvl="1">
              <a:spcBef>
                <a:spcPts val="1200"/>
              </a:spcBef>
            </a:pPr>
            <a:r>
              <a:rPr lang="el-GR" sz="2300" dirty="0"/>
              <a:t>Δημιουργούν παθητική τάση όταν διατείνονται (όπως η titin</a:t>
            </a:r>
            <a:r>
              <a:rPr lang="el-GR" sz="2300" dirty="0" smtClean="0"/>
              <a:t>)</a:t>
            </a:r>
            <a:r>
              <a:rPr lang="en-US" sz="2300" dirty="0" smtClean="0"/>
              <a:t>.</a:t>
            </a:r>
            <a:endParaRPr lang="el-GR" sz="2300" dirty="0"/>
          </a:p>
          <a:p>
            <a:pPr lvl="1">
              <a:spcBef>
                <a:spcPts val="1200"/>
              </a:spcBef>
            </a:pPr>
            <a:r>
              <a:rPr lang="el-GR" sz="2300" dirty="0"/>
              <a:t>Παρέχουν εσωτερική ή εξωτερική υποστήριξη και ευθυγράμμιση των μυϊκών ινών (όπως η desmin</a:t>
            </a:r>
            <a:r>
              <a:rPr lang="el-GR" sz="2300" dirty="0" smtClean="0"/>
              <a:t>)</a:t>
            </a:r>
            <a:r>
              <a:rPr lang="en-US" sz="2300" dirty="0" smtClean="0"/>
              <a:t>.</a:t>
            </a:r>
            <a:endParaRPr lang="el-GR" sz="2300" dirty="0"/>
          </a:p>
          <a:p>
            <a:pPr lvl="1">
              <a:spcBef>
                <a:spcPts val="1200"/>
              </a:spcBef>
            </a:pPr>
            <a:r>
              <a:rPr lang="el-GR" sz="2300" dirty="0"/>
              <a:t>Βοηθούν στην μεταβίβαση ενεργητικών δυνάμεων σε όλον τον </a:t>
            </a:r>
            <a:r>
              <a:rPr lang="el-GR" sz="2300" dirty="0" smtClean="0"/>
              <a:t>μυ</a:t>
            </a:r>
            <a:r>
              <a:rPr lang="en-US" sz="2300" dirty="0" smtClean="0"/>
              <a:t>.</a:t>
            </a:r>
            <a:endParaRPr lang="el-GR" sz="2300" dirty="0"/>
          </a:p>
          <a:p>
            <a:r>
              <a:rPr lang="el-GR" sz="2300" dirty="0"/>
              <a:t>Εκτός από τις ενεργητικές και δομικές πρωτεΐνες, ο μυς αποτελείται από ένα εκτεταμένο δίκτυο εξωκυττάριου συνδετικού ιστού που αποτελείται κυρίως από κολλαγόνο και λίγη </a:t>
            </a:r>
            <a:r>
              <a:rPr lang="el-GR" sz="2300" dirty="0" smtClean="0"/>
              <a:t>ελαστίνη</a:t>
            </a:r>
            <a:r>
              <a:rPr lang="en-US" sz="2300" dirty="0" smtClean="0"/>
              <a:t>.</a:t>
            </a:r>
            <a:endParaRPr lang="el-GR" sz="2300" dirty="0"/>
          </a:p>
          <a:p>
            <a:r>
              <a:rPr lang="el-GR" sz="2300" dirty="0"/>
              <a:t>Το δίκτυο αυτό ανήκει στις μη συσταλτές δομές παρέχοντας δομική υποστήριξη και ελαστικότητα στον </a:t>
            </a:r>
            <a:r>
              <a:rPr lang="el-GR" sz="2300" dirty="0" smtClean="0"/>
              <a:t>μυ</a:t>
            </a:r>
            <a:r>
              <a:rPr lang="en-US" sz="2300" dirty="0" smtClean="0"/>
              <a:t>.</a:t>
            </a:r>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6110347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Μυϊκό σύστημα ως σταθεροποιητική και κινητήρια δύναμη</a:t>
            </a:r>
            <a:r>
              <a:rPr lang="en-US" dirty="0"/>
              <a:t> </a:t>
            </a:r>
            <a:r>
              <a:rPr lang="en-US" sz="3600" b="0" dirty="0" smtClean="0"/>
              <a:t>5/8</a:t>
            </a:r>
            <a:endParaRPr lang="el-GR" dirty="0"/>
          </a:p>
        </p:txBody>
      </p:sp>
      <p:sp>
        <p:nvSpPr>
          <p:cNvPr id="3" name="Θέση περιεχομένου 2"/>
          <p:cNvSpPr>
            <a:spLocks noGrp="1"/>
          </p:cNvSpPr>
          <p:nvPr>
            <p:ph idx="1"/>
          </p:nvPr>
        </p:nvSpPr>
        <p:spPr>
          <a:xfrm>
            <a:off x="457200" y="1412776"/>
            <a:ext cx="8229600" cy="4824536"/>
          </a:xfrm>
        </p:spPr>
        <p:txBody>
          <a:bodyPr>
            <a:normAutofit/>
          </a:bodyPr>
          <a:lstStyle/>
          <a:p>
            <a:pPr marL="0" indent="0">
              <a:lnSpc>
                <a:spcPct val="110000"/>
              </a:lnSpc>
              <a:buNone/>
            </a:pPr>
            <a:r>
              <a:rPr lang="el-GR" dirty="0"/>
              <a:t>Ο εξωκυττάριος συνδετικός ιστός χωρίζεται σε 3 έλυτρα:</a:t>
            </a:r>
          </a:p>
          <a:p>
            <a:pPr>
              <a:lnSpc>
                <a:spcPct val="110000"/>
              </a:lnSpc>
            </a:pPr>
            <a:r>
              <a:rPr lang="el-GR" dirty="0"/>
              <a:t>Το επιμύϊο:</a:t>
            </a:r>
          </a:p>
          <a:p>
            <a:pPr lvl="1">
              <a:lnSpc>
                <a:spcPct val="110000"/>
              </a:lnSpc>
              <a:spcBef>
                <a:spcPts val="1200"/>
              </a:spcBef>
            </a:pPr>
            <a:r>
              <a:rPr lang="el-GR" sz="2400" dirty="0"/>
              <a:t>Είναι μία ανθεκτική δομή που περιβάλλει όλη την επιφάνεια της μυϊκής γαστέρας την οποία χωρίζει από τους γειτονικούς </a:t>
            </a:r>
            <a:r>
              <a:rPr lang="el-GR" sz="2400" dirty="0" smtClean="0"/>
              <a:t>μύες</a:t>
            </a:r>
            <a:r>
              <a:rPr lang="en-US" sz="2400" dirty="0" smtClean="0"/>
              <a:t>.</a:t>
            </a:r>
            <a:endParaRPr lang="el-GR" sz="2400" dirty="0"/>
          </a:p>
          <a:p>
            <a:pPr lvl="1">
              <a:lnSpc>
                <a:spcPct val="110000"/>
              </a:lnSpc>
              <a:spcBef>
                <a:spcPts val="1200"/>
              </a:spcBef>
            </a:pPr>
            <a:r>
              <a:rPr lang="el-GR" sz="2400" dirty="0"/>
              <a:t>Αποτελείται από σφικτά πλεγμένες δεσμίδες κολλαγόνων ινών που ανθίστανται στην </a:t>
            </a:r>
            <a:r>
              <a:rPr lang="el-GR" sz="2400" dirty="0" smtClean="0"/>
              <a:t>διάταση</a:t>
            </a:r>
            <a:r>
              <a:rPr lang="en-US"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34207717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Μυϊκό σύστημα ως σταθεροποιητική και κινητήρια δύναμη</a:t>
            </a:r>
            <a:r>
              <a:rPr lang="en-US" dirty="0"/>
              <a:t> </a:t>
            </a:r>
            <a:r>
              <a:rPr lang="en-US" sz="3600" b="0" dirty="0" smtClean="0"/>
              <a:t>6/8</a:t>
            </a:r>
            <a:endParaRPr lang="el-GR" dirty="0"/>
          </a:p>
        </p:txBody>
      </p:sp>
      <p:sp>
        <p:nvSpPr>
          <p:cNvPr id="3" name="Θέση περιεχομένου 2"/>
          <p:cNvSpPr>
            <a:spLocks noGrp="1"/>
          </p:cNvSpPr>
          <p:nvPr>
            <p:ph idx="1"/>
          </p:nvPr>
        </p:nvSpPr>
        <p:spPr>
          <a:xfrm>
            <a:off x="457200" y="1340768"/>
            <a:ext cx="8229600" cy="4896544"/>
          </a:xfrm>
        </p:spPr>
        <p:txBody>
          <a:bodyPr>
            <a:normAutofit/>
          </a:bodyPr>
          <a:lstStyle/>
          <a:p>
            <a:pPr>
              <a:lnSpc>
                <a:spcPct val="110000"/>
              </a:lnSpc>
            </a:pPr>
            <a:r>
              <a:rPr lang="el-GR" dirty="0"/>
              <a:t>Το περιμύϊο:</a:t>
            </a:r>
          </a:p>
          <a:p>
            <a:pPr lvl="1">
              <a:lnSpc>
                <a:spcPct val="110000"/>
              </a:lnSpc>
              <a:spcBef>
                <a:spcPts val="1200"/>
              </a:spcBef>
            </a:pPr>
            <a:r>
              <a:rPr lang="el-GR" sz="2400" dirty="0"/>
              <a:t>Βρίσκεται κάτω από το επιμύϊο και χωρίζει τον μυ σε </a:t>
            </a:r>
            <a:r>
              <a:rPr lang="el-GR" sz="2400" dirty="0" smtClean="0"/>
              <a:t>δεσμίδες</a:t>
            </a:r>
            <a:r>
              <a:rPr lang="en-US" sz="2400" dirty="0" smtClean="0"/>
              <a:t>,</a:t>
            </a:r>
            <a:endParaRPr lang="el-GR" sz="2400" dirty="0"/>
          </a:p>
          <a:p>
            <a:pPr lvl="1">
              <a:lnSpc>
                <a:spcPct val="110000"/>
              </a:lnSpc>
              <a:spcBef>
                <a:spcPts val="1200"/>
              </a:spcBef>
            </a:pPr>
            <a:r>
              <a:rPr lang="el-GR" sz="2400" dirty="0"/>
              <a:t>Παρέχει ένα χιτώνιο για την διέλευση αγγείων και </a:t>
            </a:r>
            <a:r>
              <a:rPr lang="el-GR" sz="2400" dirty="0" smtClean="0"/>
              <a:t>νεύρων</a:t>
            </a:r>
            <a:r>
              <a:rPr lang="en-US" sz="2400" dirty="0" smtClean="0"/>
              <a:t>,</a:t>
            </a:r>
            <a:endParaRPr lang="el-GR" sz="2400" dirty="0"/>
          </a:p>
          <a:p>
            <a:pPr lvl="1">
              <a:lnSpc>
                <a:spcPct val="110000"/>
              </a:lnSpc>
              <a:spcBef>
                <a:spcPts val="1200"/>
              </a:spcBef>
            </a:pPr>
            <a:r>
              <a:rPr lang="el-GR" sz="2400" dirty="0"/>
              <a:t>Όπως και το περιμύϊο, είναι μία ανθεκτική, σχετικά παχιά δομή που ανθίσταται στην </a:t>
            </a:r>
            <a:r>
              <a:rPr lang="el-GR" sz="2400" dirty="0" smtClean="0"/>
              <a:t>διάταση</a:t>
            </a:r>
            <a:r>
              <a:rPr lang="en-US" sz="2400" dirty="0"/>
              <a:t>.</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11968278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Μυϊκό σύστημα ως σταθεροποιητική και κινητήρια δύναμη</a:t>
            </a:r>
            <a:r>
              <a:rPr lang="en-US" dirty="0"/>
              <a:t> </a:t>
            </a:r>
            <a:r>
              <a:rPr lang="en-US" sz="3600" b="0" dirty="0" smtClean="0"/>
              <a:t>7/8</a:t>
            </a:r>
            <a:endParaRPr lang="el-GR" dirty="0"/>
          </a:p>
        </p:txBody>
      </p:sp>
      <p:sp>
        <p:nvSpPr>
          <p:cNvPr id="3" name="Θέση περιεχομένου 2"/>
          <p:cNvSpPr>
            <a:spLocks noGrp="1"/>
          </p:cNvSpPr>
          <p:nvPr>
            <p:ph idx="1"/>
          </p:nvPr>
        </p:nvSpPr>
        <p:spPr/>
        <p:txBody>
          <a:bodyPr>
            <a:normAutofit/>
          </a:bodyPr>
          <a:lstStyle/>
          <a:p>
            <a:r>
              <a:rPr lang="el-GR" dirty="0"/>
              <a:t>Το ενδομύϊο:</a:t>
            </a:r>
          </a:p>
          <a:p>
            <a:pPr lvl="1">
              <a:spcBef>
                <a:spcPts val="1200"/>
              </a:spcBef>
            </a:pPr>
            <a:r>
              <a:rPr lang="el-GR" sz="2400" dirty="0"/>
              <a:t>Είναι μία λεπτή δομή αποτελούμενη από πυκνό δίκτυο κολλαγόνων ινών που περιβάλλει την κάθε μυϊκή ίνα και μερικώς συνδέεται με το </a:t>
            </a:r>
            <a:r>
              <a:rPr lang="el-GR" sz="2400" dirty="0" smtClean="0"/>
              <a:t>περιμύϊο</a:t>
            </a:r>
            <a:r>
              <a:rPr lang="en-US" sz="2400" dirty="0" smtClean="0"/>
              <a:t>.</a:t>
            </a:r>
            <a:endParaRPr lang="el-GR" sz="2400" dirty="0"/>
          </a:p>
          <a:p>
            <a:pPr lvl="1">
              <a:spcBef>
                <a:spcPts val="1200"/>
              </a:spcBef>
            </a:pPr>
            <a:r>
              <a:rPr lang="el-GR" sz="2400" dirty="0"/>
              <a:t>Κείται ακριβώς έξω από την κυτταρική μεμβράνη που καλείται </a:t>
            </a:r>
            <a:r>
              <a:rPr lang="el-GR" sz="2400" dirty="0" smtClean="0"/>
              <a:t>σαρκείλημα</a:t>
            </a:r>
            <a:r>
              <a:rPr lang="en-US" sz="2400" dirty="0" smtClean="0"/>
              <a:t>.</a:t>
            </a:r>
            <a:endParaRPr lang="el-GR" sz="2400" dirty="0"/>
          </a:p>
          <a:p>
            <a:pPr lvl="1">
              <a:spcBef>
                <a:spcPts val="1200"/>
              </a:spcBef>
            </a:pPr>
            <a:r>
              <a:rPr lang="el-GR" sz="2400" dirty="0"/>
              <a:t>Αποτελεί την περιοχή όπου γίνονται οι μεταβολικές αλλαγές μεταξύ της μυϊκής ίνας και των τριχοειδών </a:t>
            </a:r>
            <a:r>
              <a:rPr lang="el-GR" sz="2400" dirty="0" smtClean="0"/>
              <a:t>αγγείων</a:t>
            </a:r>
            <a:r>
              <a:rPr lang="en-US" sz="2400" dirty="0" smtClean="0"/>
              <a:t>.</a:t>
            </a:r>
            <a:r>
              <a:rPr lang="el-GR" sz="2400" dirty="0" smtClean="0"/>
              <a:t> </a:t>
            </a:r>
            <a:endParaRPr lang="el-GR" sz="2400" dirty="0"/>
          </a:p>
          <a:p>
            <a:pPr lvl="1">
              <a:spcBef>
                <a:spcPts val="1200"/>
              </a:spcBef>
            </a:pPr>
            <a:r>
              <a:rPr lang="el-GR" sz="2400" dirty="0"/>
              <a:t>Μεταφέρει στον τένοντα ένα μέρος της δύναμης που αναπτύσσεται από τον  </a:t>
            </a:r>
            <a:r>
              <a:rPr lang="el-GR" sz="2400" dirty="0" smtClean="0"/>
              <a:t>μυ</a:t>
            </a:r>
            <a:r>
              <a:rPr lang="en-US" sz="2400"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20111762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Μυϊκό σύστημα ως σταθεροποιητική και κινητήρια δύναμη</a:t>
            </a:r>
            <a:r>
              <a:rPr lang="en-US" dirty="0"/>
              <a:t> </a:t>
            </a:r>
            <a:r>
              <a:rPr lang="en-US" sz="3600" b="0" dirty="0" smtClean="0"/>
              <a:t>8/8</a:t>
            </a:r>
            <a:endParaRPr lang="el-GR" dirty="0"/>
          </a:p>
        </p:txBody>
      </p:sp>
      <p:sp>
        <p:nvSpPr>
          <p:cNvPr id="3" name="Θέση περιεχομένου 2"/>
          <p:cNvSpPr>
            <a:spLocks noGrp="1"/>
          </p:cNvSpPr>
          <p:nvPr>
            <p:ph idx="1"/>
          </p:nvPr>
        </p:nvSpPr>
        <p:spPr>
          <a:xfrm>
            <a:off x="457200" y="1340768"/>
            <a:ext cx="8229600" cy="5040560"/>
          </a:xfrm>
        </p:spPr>
        <p:txBody>
          <a:bodyPr>
            <a:normAutofit lnSpcReduction="10000"/>
          </a:bodyPr>
          <a:lstStyle/>
          <a:p>
            <a:r>
              <a:rPr lang="el-GR" dirty="0"/>
              <a:t>Οι μυϊκές ίνες μέσα σε έναν μυ έχουν ποικίλο </a:t>
            </a:r>
            <a:r>
              <a:rPr lang="el-GR" dirty="0" smtClean="0"/>
              <a:t>μήκος</a:t>
            </a:r>
            <a:r>
              <a:rPr lang="en-US" dirty="0" smtClean="0"/>
              <a:t>.</a:t>
            </a:r>
            <a:endParaRPr lang="el-GR" dirty="0"/>
          </a:p>
          <a:p>
            <a:r>
              <a:rPr lang="el-GR" dirty="0"/>
              <a:t>Ορισμένες ίνες εκτείνονται μεταξύ των δύο τενόντων, ενώ άλλες εκτείνονται σε μέρος αυτής της </a:t>
            </a:r>
            <a:r>
              <a:rPr lang="el-GR" dirty="0" smtClean="0"/>
              <a:t>απόστασης</a:t>
            </a:r>
            <a:r>
              <a:rPr lang="en-US" dirty="0" smtClean="0"/>
              <a:t>.</a:t>
            </a:r>
            <a:endParaRPr lang="el-GR" dirty="0"/>
          </a:p>
          <a:p>
            <a:r>
              <a:rPr lang="el-GR" dirty="0"/>
              <a:t>Ο εξωκυττάριος συνδετικός ιστός βοηθά στην σύνδεση των μυϊκών ινών και ως εκ τούτου βοηθά στην μετάδοση των παραγομένων από τις μυϊκές ίνες δυνάμεων σε όλο το μήκος του </a:t>
            </a:r>
            <a:r>
              <a:rPr lang="el-GR" dirty="0" smtClean="0"/>
              <a:t>μυός</a:t>
            </a:r>
            <a:r>
              <a:rPr lang="en-US" dirty="0" smtClean="0"/>
              <a:t>.</a:t>
            </a:r>
            <a:endParaRPr lang="el-GR" dirty="0"/>
          </a:p>
          <a:p>
            <a:r>
              <a:rPr lang="el-GR" dirty="0"/>
              <a:t>Παρ’ όλο που ο συνδετικός ιστός περιγράφεται σαν να χωρίζεται σε 3 ξεχωριστά έλυτρα, εν τούτοις αποτελεί μία συνεχόμενη </a:t>
            </a:r>
            <a:r>
              <a:rPr lang="el-GR" dirty="0" smtClean="0"/>
              <a:t>δομή</a:t>
            </a:r>
            <a:r>
              <a:rPr lang="en-US" dirty="0" smtClean="0"/>
              <a:t>.</a:t>
            </a:r>
            <a:endParaRPr lang="el-GR" dirty="0"/>
          </a:p>
          <a:p>
            <a:r>
              <a:rPr lang="el-GR" dirty="0"/>
              <a:t>Αυτή η συνέχεια του συνδετικού ιστού παρέχει υποστήριξη, δύναμη και ελαστικότητα στον </a:t>
            </a:r>
            <a:r>
              <a:rPr lang="el-GR" dirty="0" smtClean="0"/>
              <a:t>μυ</a:t>
            </a:r>
            <a:r>
              <a:rPr lang="en-US"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1554813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Ταξινόμηση αρθρώσεων – Συναρθρώσεις </a:t>
            </a:r>
          </a:p>
        </p:txBody>
      </p:sp>
      <p:sp>
        <p:nvSpPr>
          <p:cNvPr id="3" name="Θέση περιεχομένου 2"/>
          <p:cNvSpPr>
            <a:spLocks noGrp="1"/>
          </p:cNvSpPr>
          <p:nvPr>
            <p:ph idx="1"/>
          </p:nvPr>
        </p:nvSpPr>
        <p:spPr/>
        <p:txBody>
          <a:bodyPr>
            <a:normAutofit/>
          </a:bodyPr>
          <a:lstStyle/>
          <a:p>
            <a:pPr>
              <a:lnSpc>
                <a:spcPct val="110000"/>
              </a:lnSpc>
            </a:pPr>
            <a:r>
              <a:rPr lang="el-GR" dirty="0"/>
              <a:t>Οι συναρθρώσεις επιπλέον ταξινομούνται ανάλογα με τον ιστό που παρεμβάλλεται μεταξύ των δύο οστών σε:</a:t>
            </a:r>
          </a:p>
          <a:p>
            <a:pPr lvl="1">
              <a:lnSpc>
                <a:spcPct val="110000"/>
              </a:lnSpc>
              <a:spcBef>
                <a:spcPts val="1200"/>
              </a:spcBef>
            </a:pPr>
            <a:r>
              <a:rPr lang="el-GR" sz="2400" dirty="0"/>
              <a:t>Συνδεσμώσεις (πυκνός συνδετικός ιστός με μεγάλη συγκέντρωση κολλαγόνου), π.χ., κάτω κνημο-περωνιαία </a:t>
            </a:r>
            <a:r>
              <a:rPr lang="el-GR" sz="2400" dirty="0" smtClean="0"/>
              <a:t>άρθρωση</a:t>
            </a:r>
            <a:r>
              <a:rPr lang="en-US" sz="2400" dirty="0" smtClean="0"/>
              <a:t>,</a:t>
            </a:r>
            <a:endParaRPr lang="el-GR" sz="2400" dirty="0"/>
          </a:p>
          <a:p>
            <a:pPr lvl="1">
              <a:lnSpc>
                <a:spcPct val="110000"/>
              </a:lnSpc>
              <a:spcBef>
                <a:spcPts val="1200"/>
              </a:spcBef>
            </a:pPr>
            <a:r>
              <a:rPr lang="el-GR" sz="2400" dirty="0"/>
              <a:t>Συνχονδρώσεις (χόνδρινος ιστός, που μπορεί να είναι ινοχόνδρινος ή υαλοειδής), π.χ., σύνδεση των 8-10 πλευρών, ηβική </a:t>
            </a:r>
            <a:r>
              <a:rPr lang="el-GR" sz="2400" dirty="0" smtClean="0"/>
              <a:t>σύμφυση</a:t>
            </a:r>
            <a:r>
              <a:rPr lang="en-US" sz="2400" dirty="0" smtClean="0"/>
              <a:t>,</a:t>
            </a:r>
            <a:endParaRPr lang="el-GR" sz="2400" dirty="0"/>
          </a:p>
          <a:p>
            <a:pPr lvl="1">
              <a:lnSpc>
                <a:spcPct val="110000"/>
              </a:lnSpc>
              <a:spcBef>
                <a:spcPts val="1200"/>
              </a:spcBef>
            </a:pPr>
            <a:r>
              <a:rPr lang="el-GR" sz="2400" dirty="0"/>
              <a:t>Συνοστεώσεις (οστίτης ιστός), π.χ., ραφές του </a:t>
            </a:r>
            <a:r>
              <a:rPr lang="el-GR" sz="2400" dirty="0" smtClean="0"/>
              <a:t>κρανίου</a:t>
            </a:r>
            <a:r>
              <a:rPr lang="en-US" sz="2400" dirty="0" smtClean="0"/>
              <a:t>.</a:t>
            </a:r>
            <a:endParaRPr lang="el-GR" sz="2400" dirty="0"/>
          </a:p>
          <a:p>
            <a:pPr>
              <a:lnSpc>
                <a:spcPct val="110000"/>
              </a:lnSpc>
            </a:pPr>
            <a:r>
              <a:rPr lang="el-GR" dirty="0"/>
              <a:t>Οι συναρθρώσεις επιτρέπουν πολύ μικρή έως καμία </a:t>
            </a:r>
            <a:r>
              <a:rPr lang="el-GR" dirty="0" smtClean="0"/>
              <a:t>κίνηση</a:t>
            </a:r>
            <a:r>
              <a:rPr lang="en-US"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15639974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Περίληψη λειτουργίας εξωκυττάριου συνδετικού ιστού</a:t>
            </a:r>
          </a:p>
        </p:txBody>
      </p:sp>
      <p:sp>
        <p:nvSpPr>
          <p:cNvPr id="3" name="Θέση περιεχομένου 2"/>
          <p:cNvSpPr>
            <a:spLocks noGrp="1"/>
          </p:cNvSpPr>
          <p:nvPr>
            <p:ph idx="1"/>
          </p:nvPr>
        </p:nvSpPr>
        <p:spPr>
          <a:xfrm>
            <a:off x="457200" y="1340768"/>
            <a:ext cx="8229600" cy="4896544"/>
          </a:xfrm>
        </p:spPr>
        <p:txBody>
          <a:bodyPr/>
          <a:lstStyle/>
          <a:p>
            <a:r>
              <a:rPr lang="el-GR" dirty="0"/>
              <a:t>Παρέχει αδρή δομή στον </a:t>
            </a:r>
            <a:r>
              <a:rPr lang="el-GR" dirty="0" smtClean="0"/>
              <a:t>μυ</a:t>
            </a:r>
            <a:r>
              <a:rPr lang="en-US" dirty="0" smtClean="0"/>
              <a:t>.</a:t>
            </a:r>
            <a:endParaRPr lang="el-GR" dirty="0"/>
          </a:p>
          <a:p>
            <a:r>
              <a:rPr lang="el-GR" dirty="0"/>
              <a:t>Εξυπηρετεί στην διέλευση αγγείων και </a:t>
            </a:r>
            <a:r>
              <a:rPr lang="el-GR" dirty="0" smtClean="0"/>
              <a:t>νεύρων</a:t>
            </a:r>
            <a:r>
              <a:rPr lang="en-US" dirty="0" smtClean="0"/>
              <a:t>.</a:t>
            </a:r>
            <a:endParaRPr lang="el-GR" dirty="0"/>
          </a:p>
          <a:p>
            <a:r>
              <a:rPr lang="el-GR" dirty="0"/>
              <a:t>Δημιουργεί την παθητική τάση που είναι κυρίως εμφανής όταν ο μυς διατείνεται έως το σχεδόν μέγιστο μήκος </a:t>
            </a:r>
            <a:r>
              <a:rPr lang="el-GR" dirty="0" smtClean="0"/>
              <a:t>του</a:t>
            </a:r>
            <a:r>
              <a:rPr lang="en-US" dirty="0" smtClean="0"/>
              <a:t>.</a:t>
            </a:r>
            <a:endParaRPr lang="el-GR" dirty="0"/>
          </a:p>
          <a:p>
            <a:r>
              <a:rPr lang="el-GR" dirty="0"/>
              <a:t>Βοηθά τον μυ να ανακτήσει το αρχικό του σχήμα μετά την διάτασή </a:t>
            </a:r>
            <a:r>
              <a:rPr lang="el-GR" dirty="0" smtClean="0"/>
              <a:t>του</a:t>
            </a:r>
            <a:r>
              <a:rPr lang="en-US" dirty="0" smtClean="0"/>
              <a:t>.</a:t>
            </a:r>
            <a:endParaRPr lang="el-GR" dirty="0"/>
          </a:p>
          <a:p>
            <a:r>
              <a:rPr lang="el-GR" dirty="0"/>
              <a:t>Μεταφέρει τις δυνάμεις που δημιουργούνται από τον μυ προς τον </a:t>
            </a:r>
            <a:r>
              <a:rPr lang="el-GR" dirty="0" smtClean="0"/>
              <a:t>τένοντα</a:t>
            </a:r>
            <a:r>
              <a:rPr lang="en-US"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Tree>
    <p:extLst>
      <p:ext uri="{BB962C8B-B14F-4D97-AF65-F5344CB8AC3E}">
        <p14:creationId xmlns:p14="http://schemas.microsoft.com/office/powerpoint/2010/main" val="35554864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Μορφολογία των μυών</a:t>
            </a:r>
          </a:p>
        </p:txBody>
      </p:sp>
      <p:sp>
        <p:nvSpPr>
          <p:cNvPr id="3" name="Θέση περιεχομένου 2"/>
          <p:cNvSpPr>
            <a:spLocks noGrp="1"/>
          </p:cNvSpPr>
          <p:nvPr>
            <p:ph idx="1"/>
          </p:nvPr>
        </p:nvSpPr>
        <p:spPr/>
        <p:txBody>
          <a:bodyPr>
            <a:normAutofit/>
          </a:bodyPr>
          <a:lstStyle/>
          <a:p>
            <a:r>
              <a:rPr lang="el-GR" sz="2200" dirty="0"/>
              <a:t>Οι μύες έχουν διάφορα σχήματα τα οποία επηρεάζουν την τελική λειτουργία </a:t>
            </a:r>
            <a:r>
              <a:rPr lang="el-GR" sz="2200" dirty="0" smtClean="0"/>
              <a:t>τους</a:t>
            </a:r>
            <a:r>
              <a:rPr lang="en-US" sz="2200" dirty="0" smtClean="0"/>
              <a:t>.</a:t>
            </a:r>
            <a:endParaRPr lang="el-GR" sz="2200" dirty="0"/>
          </a:p>
          <a:p>
            <a:r>
              <a:rPr lang="el-GR" sz="2200" dirty="0"/>
              <a:t>Τα πλέον συνήθη σχήματα των μυών είναι: </a:t>
            </a:r>
          </a:p>
          <a:p>
            <a:pPr lvl="1"/>
            <a:r>
              <a:rPr lang="el-GR" dirty="0"/>
              <a:t>Το ατρακτοειδές όπου οι μυϊκές ίνες κείνται παράλληλα η μία με την άλλη και παράλληλα με τον </a:t>
            </a:r>
            <a:r>
              <a:rPr lang="el-GR" dirty="0" smtClean="0"/>
              <a:t>τένοντα</a:t>
            </a:r>
            <a:r>
              <a:rPr lang="en-US" dirty="0" smtClean="0"/>
              <a:t>,</a:t>
            </a:r>
            <a:endParaRPr lang="el-GR" dirty="0"/>
          </a:p>
          <a:p>
            <a:pPr lvl="1"/>
            <a:r>
              <a:rPr lang="el-GR" dirty="0"/>
              <a:t>Το πτεροειδές όπου οι μυϊκές ίνες πλησιάζουν τον τένοντά τους </a:t>
            </a:r>
            <a:r>
              <a:rPr lang="el-GR" dirty="0" smtClean="0"/>
              <a:t>λοξά</a:t>
            </a:r>
            <a:r>
              <a:rPr lang="en-US" dirty="0" smtClean="0"/>
              <a:t>.</a:t>
            </a:r>
            <a:endParaRPr lang="el-GR" dirty="0"/>
          </a:p>
          <a:p>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pic>
        <p:nvPicPr>
          <p:cNvPr id="2050" name="Picture 2" descr="http://blog.corewalking.com/wp-content/uploads/2012/12/slide0127_image016.jpg"/>
          <p:cNvPicPr>
            <a:picLocks noChangeAspect="1" noChangeArrowheads="1"/>
          </p:cNvPicPr>
          <p:nvPr/>
        </p:nvPicPr>
        <p:blipFill rotWithShape="1">
          <a:blip r:embed="rId3">
            <a:extLst>
              <a:ext uri="{28A0092B-C50C-407E-A947-70E740481C1C}">
                <a14:useLocalDpi xmlns:a14="http://schemas.microsoft.com/office/drawing/2010/main" val="0"/>
              </a:ext>
            </a:extLst>
          </a:blip>
          <a:srcRect t="5621" b="6136"/>
          <a:stretch/>
        </p:blipFill>
        <p:spPr bwMode="auto">
          <a:xfrm>
            <a:off x="2267744" y="3573016"/>
            <a:ext cx="5086350" cy="3000652"/>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2524919" y="6435168"/>
            <a:ext cx="4572000" cy="276999"/>
          </a:xfrm>
          <a:prstGeom prst="rect">
            <a:avLst/>
          </a:prstGeom>
        </p:spPr>
        <p:txBody>
          <a:bodyPr>
            <a:spAutoFit/>
          </a:bodyPr>
          <a:lstStyle/>
          <a:p>
            <a:pPr algn="ctr"/>
            <a:r>
              <a:rPr lang="en-US" sz="1200" dirty="0" smtClean="0">
                <a:latin typeface="+mn-lt"/>
                <a:hlinkClick r:id="rId4"/>
              </a:rPr>
              <a:t>blog.corewalking.com</a:t>
            </a:r>
            <a:endParaRPr lang="el-GR" sz="1200" dirty="0">
              <a:latin typeface="+mn-lt"/>
            </a:endParaRPr>
          </a:p>
        </p:txBody>
      </p:sp>
    </p:spTree>
    <p:extLst>
      <p:ext uri="{BB962C8B-B14F-4D97-AF65-F5344CB8AC3E}">
        <p14:creationId xmlns:p14="http://schemas.microsoft.com/office/powerpoint/2010/main" val="37667734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Αρχιτεκτονική των μυών </a:t>
            </a:r>
          </a:p>
        </p:txBody>
      </p:sp>
      <p:sp>
        <p:nvSpPr>
          <p:cNvPr id="3" name="Θέση περιεχομένου 2"/>
          <p:cNvSpPr>
            <a:spLocks noGrp="1"/>
          </p:cNvSpPr>
          <p:nvPr>
            <p:ph idx="1"/>
          </p:nvPr>
        </p:nvSpPr>
        <p:spPr/>
        <p:txBody>
          <a:bodyPr/>
          <a:lstStyle/>
          <a:p>
            <a:r>
              <a:rPr lang="el-GR" dirty="0"/>
              <a:t>Οι πτεροειδείς μύες έχουν μεγάλη φυσιολογική εγκάρσια διατομή, διότι έχουν μακρύ τένοντα όπου χωράνε πολλές μυϊκές ίνες να </a:t>
            </a:r>
            <a:r>
              <a:rPr lang="el-GR" dirty="0" smtClean="0"/>
              <a:t>προσφυθούν</a:t>
            </a:r>
            <a:r>
              <a:rPr lang="en-US" dirty="0" smtClean="0"/>
              <a:t>.</a:t>
            </a:r>
            <a:r>
              <a:rPr lang="el-GR" dirty="0" smtClean="0"/>
              <a:t> </a:t>
            </a:r>
            <a:endParaRPr lang="el-GR" dirty="0"/>
          </a:p>
          <a:p>
            <a:r>
              <a:rPr lang="el-GR" dirty="0"/>
              <a:t>Ο μεγάλος αριθμός μυϊκών ινών δημιουργεί σχετικά μεγάλες δυνάμεις που μεταφέρονται στον τένοντα και κατά συνέπεια στον </a:t>
            </a:r>
            <a:r>
              <a:rPr lang="el-GR" dirty="0" smtClean="0"/>
              <a:t>σκελετό</a:t>
            </a:r>
            <a:r>
              <a:rPr lang="en-US" dirty="0" smtClean="0"/>
              <a:t>.</a:t>
            </a:r>
            <a:endParaRPr lang="el-GR" dirty="0"/>
          </a:p>
          <a:p>
            <a:r>
              <a:rPr lang="el-GR" dirty="0"/>
              <a:t>Π.χ., ο πολυπτεροειδής γαστροκνήμιος μυς θα πρέπει να δημιουργήσει πολύ μεγάλη δύναμη κατά το </a:t>
            </a:r>
            <a:r>
              <a:rPr lang="el-GR" dirty="0" smtClean="0"/>
              <a:t>άλμα</a:t>
            </a:r>
            <a:r>
              <a:rPr lang="en-US"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spTree>
    <p:extLst>
      <p:ext uri="{BB962C8B-B14F-4D97-AF65-F5344CB8AC3E}">
        <p14:creationId xmlns:p14="http://schemas.microsoft.com/office/powerpoint/2010/main" val="22369875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Σχέση παθητικού μήκους – τάσης του </a:t>
            </a:r>
            <a:r>
              <a:rPr lang="el-GR" dirty="0" smtClean="0"/>
              <a:t>μυός </a:t>
            </a:r>
            <a:r>
              <a:rPr lang="el-GR" sz="3600" b="0" dirty="0" smtClean="0"/>
              <a:t>1/9</a:t>
            </a:r>
            <a:endParaRPr lang="el-GR" sz="3600" b="0" dirty="0"/>
          </a:p>
        </p:txBody>
      </p:sp>
      <p:sp>
        <p:nvSpPr>
          <p:cNvPr id="3" name="Θέση περιεχομένου 2"/>
          <p:cNvSpPr>
            <a:spLocks noGrp="1"/>
          </p:cNvSpPr>
          <p:nvPr>
            <p:ph idx="1"/>
          </p:nvPr>
        </p:nvSpPr>
        <p:spPr>
          <a:xfrm>
            <a:off x="457200" y="1196752"/>
            <a:ext cx="8363272" cy="5256584"/>
          </a:xfrm>
        </p:spPr>
        <p:txBody>
          <a:bodyPr>
            <a:normAutofit/>
          </a:bodyPr>
          <a:lstStyle/>
          <a:p>
            <a:r>
              <a:rPr lang="el-GR" sz="2300" dirty="0"/>
              <a:t>Με τον ερεθισμό του μυός από το νευρικό σύστημα, οι ενεργητικές πρωτεΐνες των σαρκομερίων συστέλλονται με αποτέλεσμα να βραχύνεται όλος ο </a:t>
            </a:r>
            <a:r>
              <a:rPr lang="el-GR" sz="2300" dirty="0" smtClean="0"/>
              <a:t>μυς.</a:t>
            </a:r>
            <a:endParaRPr lang="el-GR" sz="2300" dirty="0"/>
          </a:p>
          <a:p>
            <a:r>
              <a:rPr lang="el-GR" sz="2300" dirty="0"/>
              <a:t>Οι ενεργητικές πρωτεΐνες υποστηρίζονται από τις δομικές πρωτεΐνες και από το δίκτυο του εξωκυτταρικού συνδετικού </a:t>
            </a:r>
            <a:r>
              <a:rPr lang="el-GR" sz="2300" dirty="0" smtClean="0"/>
              <a:t>ιστού.</a:t>
            </a:r>
            <a:endParaRPr lang="el-GR" sz="2300" dirty="0"/>
          </a:p>
          <a:p>
            <a:r>
              <a:rPr lang="el-GR" sz="2300" dirty="0"/>
              <a:t>Όλες οι μη συσταλτές δομές είναι παράλληλες με τις ενεργητικές </a:t>
            </a:r>
            <a:r>
              <a:rPr lang="el-GR" sz="2300" dirty="0" smtClean="0"/>
              <a:t>δομές.</a:t>
            </a:r>
            <a:endParaRPr lang="el-GR" sz="2300" dirty="0"/>
          </a:p>
          <a:p>
            <a:r>
              <a:rPr lang="el-GR" sz="2300" dirty="0"/>
              <a:t>Κατά την διάταση του μυός όλες οι μη συσταλτές δομές προβάλλουν αντίσταση ή ακαμψία (σαν ελατήρια) μέσα στον </a:t>
            </a:r>
            <a:r>
              <a:rPr lang="el-GR" sz="2300" dirty="0" smtClean="0"/>
              <a:t>μυ.</a:t>
            </a:r>
            <a:endParaRPr lang="el-GR" sz="2300" dirty="0"/>
          </a:p>
          <a:p>
            <a:r>
              <a:rPr lang="el-GR" sz="2300" dirty="0"/>
              <a:t>Αυτή η αντίσταση ονομάζεται παθητική τάση διότι δεν προκαλείται από την ενεργητική </a:t>
            </a:r>
            <a:r>
              <a:rPr lang="el-GR" sz="2300" dirty="0" smtClean="0"/>
              <a:t>συστολή.</a:t>
            </a:r>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spTree>
    <p:extLst>
      <p:ext uri="{BB962C8B-B14F-4D97-AF65-F5344CB8AC3E}">
        <p14:creationId xmlns:p14="http://schemas.microsoft.com/office/powerpoint/2010/main" val="12561478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Σχέση παθητικού μήκους – τάσης του μυός </a:t>
            </a:r>
            <a:r>
              <a:rPr lang="el-GR" sz="3600" b="0" dirty="0" smtClean="0"/>
              <a:t>2/9</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grpSp>
        <p:nvGrpSpPr>
          <p:cNvPr id="63" name="Ομάδα 62"/>
          <p:cNvGrpSpPr/>
          <p:nvPr/>
        </p:nvGrpSpPr>
        <p:grpSpPr>
          <a:xfrm>
            <a:off x="251520" y="1196752"/>
            <a:ext cx="8640960" cy="5040560"/>
            <a:chOff x="797610" y="1622438"/>
            <a:chExt cx="7526884" cy="4038810"/>
          </a:xfrm>
        </p:grpSpPr>
        <p:cxnSp>
          <p:nvCxnSpPr>
            <p:cNvPr id="6" name="Ευθεία γραμμή σύνδεσης 5"/>
            <p:cNvCxnSpPr/>
            <p:nvPr/>
          </p:nvCxnSpPr>
          <p:spPr>
            <a:xfrm>
              <a:off x="3789362" y="4365104"/>
              <a:ext cx="914400" cy="914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6150" name="Picture 6" descr=" Part A of the illustration shows a relaxed muscle fiber. Two zigzagging Z lines extend from top to bottom. Thin actin filaments extend left and right from each Z line. Between the Z lines is a vertical M line. Thick myosin filaments extend left and right from the M line. The thick and thin filaments partially overlap. The A band represents the length that the thick filaments extend from both sides of the M line. The I band represents the part of the thin filaments that does not overlap with the thick filaments. Part B shows a contracted muscle fiber. In the contracted fiber, the thick and thin filaments completely overlap. The A band is the same length as in the uncontracted muscle, but the I band has shrunken to the width of the Z lin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5443"/>
            <a:stretch/>
          </p:blipFill>
          <p:spPr bwMode="auto">
            <a:xfrm>
              <a:off x="2882280" y="4004945"/>
              <a:ext cx="3384376" cy="165630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52" name="Picture 8" descr="http://www2.cslaval.qc.ca/cdp/UserFiles/File/downloads/vignettes_tbi_en/thumbnails/p3/solenoid_01.png"/>
            <p:cNvPicPr>
              <a:picLocks noChangeAspect="1" noChangeArrowheads="1"/>
            </p:cNvPicPr>
            <p:nvPr/>
          </p:nvPicPr>
          <p:blipFill rotWithShape="1">
            <a:blip r:embed="rId4">
              <a:extLst>
                <a:ext uri="{28A0092B-C50C-407E-A947-70E740481C1C}">
                  <a14:useLocalDpi xmlns:a14="http://schemas.microsoft.com/office/drawing/2010/main" val="0"/>
                </a:ext>
              </a:extLst>
            </a:blip>
            <a:srcRect l="7783" t="11406" r="10361" b="38957"/>
            <a:stretch/>
          </p:blipFill>
          <p:spPr bwMode="auto">
            <a:xfrm>
              <a:off x="4157712" y="2132856"/>
              <a:ext cx="834501" cy="50602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www2.cslaval.qc.ca/cdp/UserFiles/File/downloads/vignettes_tbi_en/thumbnails/p3/solenoid_01.png"/>
            <p:cNvPicPr>
              <a:picLocks noChangeAspect="1" noChangeArrowheads="1"/>
            </p:cNvPicPr>
            <p:nvPr/>
          </p:nvPicPr>
          <p:blipFill rotWithShape="1">
            <a:blip r:embed="rId4">
              <a:extLst>
                <a:ext uri="{28A0092B-C50C-407E-A947-70E740481C1C}">
                  <a14:useLocalDpi xmlns:a14="http://schemas.microsoft.com/office/drawing/2010/main" val="0"/>
                </a:ext>
              </a:extLst>
            </a:blip>
            <a:srcRect l="7783" t="11406" r="10361" b="38957"/>
            <a:stretch/>
          </p:blipFill>
          <p:spPr bwMode="auto">
            <a:xfrm>
              <a:off x="4157711" y="2538269"/>
              <a:ext cx="834501" cy="50602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http://www2.cslaval.qc.ca/cdp/UserFiles/File/downloads/vignettes_tbi_en/thumbnails/p3/solenoid_01.png"/>
            <p:cNvPicPr>
              <a:picLocks noChangeAspect="1" noChangeArrowheads="1"/>
            </p:cNvPicPr>
            <p:nvPr/>
          </p:nvPicPr>
          <p:blipFill rotWithShape="1">
            <a:blip r:embed="rId4">
              <a:extLst>
                <a:ext uri="{28A0092B-C50C-407E-A947-70E740481C1C}">
                  <a14:useLocalDpi xmlns:a14="http://schemas.microsoft.com/office/drawing/2010/main" val="0"/>
                </a:ext>
              </a:extLst>
            </a:blip>
            <a:srcRect l="7783" t="11406" r="10361" b="38957"/>
            <a:stretch/>
          </p:blipFill>
          <p:spPr bwMode="auto">
            <a:xfrm>
              <a:off x="6773662" y="3284984"/>
              <a:ext cx="834501" cy="50602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http://www2.cslaval.qc.ca/cdp/UserFiles/File/downloads/vignettes_tbi_en/thumbnails/p3/solenoid_01.png"/>
            <p:cNvPicPr>
              <a:picLocks noChangeAspect="1" noChangeArrowheads="1"/>
            </p:cNvPicPr>
            <p:nvPr/>
          </p:nvPicPr>
          <p:blipFill rotWithShape="1">
            <a:blip r:embed="rId4">
              <a:extLst>
                <a:ext uri="{28A0092B-C50C-407E-A947-70E740481C1C}">
                  <a14:useLocalDpi xmlns:a14="http://schemas.microsoft.com/office/drawing/2010/main" val="0"/>
                </a:ext>
              </a:extLst>
            </a:blip>
            <a:srcRect l="7783" t="11406" r="10361" b="38957"/>
            <a:stretch/>
          </p:blipFill>
          <p:spPr bwMode="auto">
            <a:xfrm>
              <a:off x="1507216" y="3284984"/>
              <a:ext cx="834501" cy="506027"/>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Ευθεία γραμμή σύνδεσης 9"/>
            <p:cNvCxnSpPr>
              <a:stCxn id="6152" idx="1"/>
            </p:cNvCxnSpPr>
            <p:nvPr/>
          </p:nvCxnSpPr>
          <p:spPr>
            <a:xfrm flipH="1">
              <a:off x="3635896" y="2385870"/>
              <a:ext cx="521816" cy="1523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a:stCxn id="14" idx="1"/>
            </p:cNvCxnSpPr>
            <p:nvPr/>
          </p:nvCxnSpPr>
          <p:spPr>
            <a:xfrm flipH="1" flipV="1">
              <a:off x="3635896" y="2538269"/>
              <a:ext cx="521815" cy="2530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a:stCxn id="6152" idx="3"/>
            </p:cNvCxnSpPr>
            <p:nvPr/>
          </p:nvCxnSpPr>
          <p:spPr>
            <a:xfrm>
              <a:off x="4992213" y="2385870"/>
              <a:ext cx="515891" cy="1523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flipV="1">
              <a:off x="4992212" y="2538269"/>
              <a:ext cx="515892" cy="2530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Ευθεία γραμμή σύνδεσης 27"/>
            <p:cNvCxnSpPr/>
            <p:nvPr/>
          </p:nvCxnSpPr>
          <p:spPr>
            <a:xfrm flipH="1">
              <a:off x="2339752" y="2538269"/>
              <a:ext cx="12961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9"/>
            <p:cNvCxnSpPr/>
            <p:nvPr/>
          </p:nvCxnSpPr>
          <p:spPr>
            <a:xfrm>
              <a:off x="2339752" y="2538269"/>
              <a:ext cx="0" cy="22840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Ευθεία γραμμή σύνδεσης 31"/>
            <p:cNvCxnSpPr/>
            <p:nvPr/>
          </p:nvCxnSpPr>
          <p:spPr>
            <a:xfrm>
              <a:off x="2339752" y="4822304"/>
              <a:ext cx="5425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Ευθεία γραμμή σύνδεσης 33"/>
            <p:cNvCxnSpPr/>
            <p:nvPr/>
          </p:nvCxnSpPr>
          <p:spPr>
            <a:xfrm>
              <a:off x="5508104" y="2538269"/>
              <a:ext cx="12478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Ευθεία γραμμή σύνδεσης 35"/>
            <p:cNvCxnSpPr/>
            <p:nvPr/>
          </p:nvCxnSpPr>
          <p:spPr>
            <a:xfrm>
              <a:off x="6755907" y="2538269"/>
              <a:ext cx="0" cy="22840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Ευθεία γραμμή σύνδεσης 37"/>
            <p:cNvCxnSpPr>
              <a:stCxn id="6150" idx="3"/>
            </p:cNvCxnSpPr>
            <p:nvPr/>
          </p:nvCxnSpPr>
          <p:spPr>
            <a:xfrm flipV="1">
              <a:off x="6266656" y="4822304"/>
              <a:ext cx="489251" cy="107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Ευθεία γραμμή σύνδεσης 39"/>
            <p:cNvCxnSpPr/>
            <p:nvPr/>
          </p:nvCxnSpPr>
          <p:spPr>
            <a:xfrm flipV="1">
              <a:off x="7596336" y="3537997"/>
              <a:ext cx="276205"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Κύλινδρος 40"/>
            <p:cNvSpPr/>
            <p:nvPr/>
          </p:nvSpPr>
          <p:spPr>
            <a:xfrm>
              <a:off x="7872541" y="2817917"/>
              <a:ext cx="288032" cy="1440160"/>
            </a:xfrm>
            <a:prstGeom prst="can">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47" name="Ευθεία γραμμή σύνδεσης 46"/>
            <p:cNvCxnSpPr/>
            <p:nvPr/>
          </p:nvCxnSpPr>
          <p:spPr>
            <a:xfrm flipV="1">
              <a:off x="1275382" y="3511362"/>
              <a:ext cx="276205"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Κύλινδρος 47"/>
            <p:cNvSpPr/>
            <p:nvPr/>
          </p:nvSpPr>
          <p:spPr>
            <a:xfrm>
              <a:off x="971600" y="2791282"/>
              <a:ext cx="288032" cy="1440160"/>
            </a:xfrm>
            <a:prstGeom prst="can">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2" name="TextBox 41"/>
            <p:cNvSpPr txBox="1"/>
            <p:nvPr/>
          </p:nvSpPr>
          <p:spPr>
            <a:xfrm>
              <a:off x="3532712" y="1622438"/>
              <a:ext cx="1800200" cy="584775"/>
            </a:xfrm>
            <a:prstGeom prst="rect">
              <a:avLst/>
            </a:prstGeom>
            <a:noFill/>
          </p:spPr>
          <p:txBody>
            <a:bodyPr wrap="square" rtlCol="0">
              <a:spAutoFit/>
            </a:bodyPr>
            <a:lstStyle/>
            <a:p>
              <a:pPr algn="ctr"/>
              <a:r>
                <a:rPr lang="en-US" sz="1600" dirty="0" smtClean="0">
                  <a:latin typeface="+mn-lt"/>
                </a:rPr>
                <a:t>Extracellular connective tissue</a:t>
              </a:r>
              <a:endParaRPr lang="el-GR" sz="1600" dirty="0">
                <a:latin typeface="+mn-lt"/>
              </a:endParaRPr>
            </a:p>
          </p:txBody>
        </p:sp>
        <p:sp>
          <p:nvSpPr>
            <p:cNvPr id="43" name="TextBox 42"/>
            <p:cNvSpPr txBox="1"/>
            <p:nvPr/>
          </p:nvSpPr>
          <p:spPr>
            <a:xfrm>
              <a:off x="2123728" y="1877294"/>
              <a:ext cx="1975565" cy="584775"/>
            </a:xfrm>
            <a:prstGeom prst="rect">
              <a:avLst/>
            </a:prstGeom>
            <a:noFill/>
          </p:spPr>
          <p:txBody>
            <a:bodyPr wrap="square" rtlCol="0">
              <a:spAutoFit/>
            </a:bodyPr>
            <a:lstStyle/>
            <a:p>
              <a:r>
                <a:rPr lang="en-US" sz="1600" dirty="0" smtClean="0">
                  <a:latin typeface="+mn-lt"/>
                </a:rPr>
                <a:t>Parallel elastic components</a:t>
              </a:r>
              <a:endParaRPr lang="el-GR" sz="1600" dirty="0">
                <a:latin typeface="+mn-lt"/>
              </a:endParaRPr>
            </a:p>
          </p:txBody>
        </p:sp>
        <p:sp>
          <p:nvSpPr>
            <p:cNvPr id="44" name="TextBox 43"/>
            <p:cNvSpPr txBox="1"/>
            <p:nvPr/>
          </p:nvSpPr>
          <p:spPr>
            <a:xfrm>
              <a:off x="1500297" y="3698412"/>
              <a:ext cx="799642" cy="338554"/>
            </a:xfrm>
            <a:prstGeom prst="rect">
              <a:avLst/>
            </a:prstGeom>
            <a:noFill/>
          </p:spPr>
          <p:txBody>
            <a:bodyPr wrap="none" rtlCol="0">
              <a:spAutoFit/>
            </a:bodyPr>
            <a:lstStyle/>
            <a:p>
              <a:r>
                <a:rPr lang="en-US" sz="1600" dirty="0" smtClean="0">
                  <a:latin typeface="+mn-lt"/>
                </a:rPr>
                <a:t>Tendon</a:t>
              </a:r>
              <a:endParaRPr lang="el-GR" sz="1600" dirty="0">
                <a:latin typeface="+mn-lt"/>
              </a:endParaRPr>
            </a:p>
          </p:txBody>
        </p:sp>
        <p:sp>
          <p:nvSpPr>
            <p:cNvPr id="45" name="TextBox 44"/>
            <p:cNvSpPr txBox="1"/>
            <p:nvPr/>
          </p:nvSpPr>
          <p:spPr>
            <a:xfrm>
              <a:off x="797610" y="4282172"/>
              <a:ext cx="615874" cy="338554"/>
            </a:xfrm>
            <a:prstGeom prst="rect">
              <a:avLst/>
            </a:prstGeom>
            <a:noFill/>
          </p:spPr>
          <p:txBody>
            <a:bodyPr wrap="none" rtlCol="0">
              <a:spAutoFit/>
            </a:bodyPr>
            <a:lstStyle/>
            <a:p>
              <a:r>
                <a:rPr lang="en-US" sz="1600" dirty="0" smtClean="0">
                  <a:latin typeface="+mn-lt"/>
                </a:rPr>
                <a:t>Bone</a:t>
              </a:r>
              <a:endParaRPr lang="el-GR" sz="1600" dirty="0">
                <a:latin typeface="+mn-lt"/>
              </a:endParaRPr>
            </a:p>
          </p:txBody>
        </p:sp>
        <p:sp>
          <p:nvSpPr>
            <p:cNvPr id="53" name="TextBox 52"/>
            <p:cNvSpPr txBox="1"/>
            <p:nvPr/>
          </p:nvSpPr>
          <p:spPr>
            <a:xfrm>
              <a:off x="6808521" y="3685811"/>
              <a:ext cx="799642" cy="338554"/>
            </a:xfrm>
            <a:prstGeom prst="rect">
              <a:avLst/>
            </a:prstGeom>
            <a:noFill/>
          </p:spPr>
          <p:txBody>
            <a:bodyPr wrap="none" rtlCol="0">
              <a:spAutoFit/>
            </a:bodyPr>
            <a:lstStyle/>
            <a:p>
              <a:r>
                <a:rPr lang="en-US" sz="1600" dirty="0" smtClean="0">
                  <a:latin typeface="+mn-lt"/>
                </a:rPr>
                <a:t>Tendon</a:t>
              </a:r>
              <a:endParaRPr lang="el-GR" sz="1600" dirty="0">
                <a:latin typeface="+mn-lt"/>
              </a:endParaRPr>
            </a:p>
          </p:txBody>
        </p:sp>
        <p:sp>
          <p:nvSpPr>
            <p:cNvPr id="54" name="TextBox 53"/>
            <p:cNvSpPr txBox="1"/>
            <p:nvPr/>
          </p:nvSpPr>
          <p:spPr>
            <a:xfrm>
              <a:off x="7708620" y="4289454"/>
              <a:ext cx="615874" cy="338554"/>
            </a:xfrm>
            <a:prstGeom prst="rect">
              <a:avLst/>
            </a:prstGeom>
            <a:noFill/>
          </p:spPr>
          <p:txBody>
            <a:bodyPr wrap="none" rtlCol="0">
              <a:spAutoFit/>
            </a:bodyPr>
            <a:lstStyle/>
            <a:p>
              <a:r>
                <a:rPr lang="en-US" sz="1600" dirty="0" smtClean="0">
                  <a:latin typeface="+mn-lt"/>
                </a:rPr>
                <a:t>Bone</a:t>
              </a:r>
              <a:endParaRPr lang="el-GR" sz="1600" dirty="0">
                <a:latin typeface="+mn-lt"/>
              </a:endParaRPr>
            </a:p>
          </p:txBody>
        </p:sp>
        <p:sp>
          <p:nvSpPr>
            <p:cNvPr id="46" name="TextBox 45"/>
            <p:cNvSpPr txBox="1"/>
            <p:nvPr/>
          </p:nvSpPr>
          <p:spPr>
            <a:xfrm>
              <a:off x="3563888" y="3429000"/>
              <a:ext cx="1737848" cy="338554"/>
            </a:xfrm>
            <a:prstGeom prst="rect">
              <a:avLst/>
            </a:prstGeom>
            <a:noFill/>
          </p:spPr>
          <p:txBody>
            <a:bodyPr wrap="none" rtlCol="0">
              <a:spAutoFit/>
            </a:bodyPr>
            <a:lstStyle/>
            <a:p>
              <a:r>
                <a:rPr lang="en-US" sz="1600" dirty="0" smtClean="0">
                  <a:latin typeface="+mn-lt"/>
                </a:rPr>
                <a:t>Structural proteins</a:t>
              </a:r>
              <a:endParaRPr lang="el-GR" sz="1600" dirty="0">
                <a:latin typeface="+mn-lt"/>
              </a:endParaRPr>
            </a:p>
          </p:txBody>
        </p:sp>
        <p:sp>
          <p:nvSpPr>
            <p:cNvPr id="50" name="TextBox 49"/>
            <p:cNvSpPr txBox="1"/>
            <p:nvPr/>
          </p:nvSpPr>
          <p:spPr>
            <a:xfrm>
              <a:off x="6925572" y="4987116"/>
              <a:ext cx="1341528" cy="584775"/>
            </a:xfrm>
            <a:prstGeom prst="rect">
              <a:avLst/>
            </a:prstGeom>
            <a:noFill/>
          </p:spPr>
          <p:txBody>
            <a:bodyPr wrap="square" rtlCol="0">
              <a:spAutoFit/>
            </a:bodyPr>
            <a:lstStyle/>
            <a:p>
              <a:r>
                <a:rPr lang="en-US" sz="1600" dirty="0">
                  <a:latin typeface="+mj-lt"/>
                </a:rPr>
                <a:t>S</a:t>
              </a:r>
              <a:r>
                <a:rPr lang="en-US" sz="1600" dirty="0" smtClean="0">
                  <a:latin typeface="+mj-lt"/>
                </a:rPr>
                <a:t>eries elastic components</a:t>
              </a:r>
              <a:endParaRPr lang="el-GR" sz="1600" dirty="0">
                <a:latin typeface="+mj-lt"/>
              </a:endParaRPr>
            </a:p>
          </p:txBody>
        </p:sp>
        <p:cxnSp>
          <p:nvCxnSpPr>
            <p:cNvPr id="52" name="Ευθύγραμμο βέλος σύνδεσης 51"/>
            <p:cNvCxnSpPr>
              <a:endCxn id="53" idx="2"/>
            </p:cNvCxnSpPr>
            <p:nvPr/>
          </p:nvCxnSpPr>
          <p:spPr>
            <a:xfrm flipV="1">
              <a:off x="7190912" y="4024365"/>
              <a:ext cx="17430" cy="96275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Ευθύγραμμο βέλος σύνδεσης 58"/>
            <p:cNvCxnSpPr>
              <a:stCxn id="50" idx="1"/>
            </p:cNvCxnSpPr>
            <p:nvPr/>
          </p:nvCxnSpPr>
          <p:spPr>
            <a:xfrm flipH="1">
              <a:off x="5332912" y="5279504"/>
              <a:ext cx="159266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911768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Σχέση παθητικού μήκους – τάσης του μυός </a:t>
            </a:r>
            <a:r>
              <a:rPr lang="el-GR" sz="3600" b="0" dirty="0" smtClean="0"/>
              <a:t>3/9</a:t>
            </a:r>
            <a:endParaRPr lang="el-GR" dirty="0"/>
          </a:p>
        </p:txBody>
      </p:sp>
      <p:sp>
        <p:nvSpPr>
          <p:cNvPr id="3" name="Θέση περιεχομένου 2"/>
          <p:cNvSpPr>
            <a:spLocks noGrp="1"/>
          </p:cNvSpPr>
          <p:nvPr>
            <p:ph idx="1"/>
          </p:nvPr>
        </p:nvSpPr>
        <p:spPr>
          <a:xfrm>
            <a:off x="457200" y="1196752"/>
            <a:ext cx="4474840" cy="5472608"/>
          </a:xfrm>
        </p:spPr>
        <p:txBody>
          <a:bodyPr>
            <a:normAutofit/>
          </a:bodyPr>
          <a:lstStyle/>
          <a:p>
            <a:r>
              <a:rPr lang="el-GR" dirty="0"/>
              <a:t>Η γραφική παράσταση δείχνει την σχέση παθητικού μήκους – τάσης του </a:t>
            </a:r>
            <a:r>
              <a:rPr lang="el-GR" dirty="0" smtClean="0"/>
              <a:t>μυός.</a:t>
            </a:r>
            <a:endParaRPr lang="el-GR" dirty="0"/>
          </a:p>
          <a:p>
            <a:r>
              <a:rPr lang="el-GR" dirty="0"/>
              <a:t>Η παθητική τάση σε έναν διατεταμένο φυσιολογικό μυ οφείλεται στην ελαστική δύναμη που δημιουργείται από τις μη συσταλτές δομές του μυός (δομικές πρωτεΐνες, εξωκυτταρικός συνδετικές ιστός, τένοντας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44</a:t>
            </a:fld>
            <a:endParaRPr lang="el-GR" dirty="0"/>
          </a:p>
        </p:txBody>
      </p:sp>
      <p:grpSp>
        <p:nvGrpSpPr>
          <p:cNvPr id="25" name="Ομάδα 24"/>
          <p:cNvGrpSpPr/>
          <p:nvPr/>
        </p:nvGrpSpPr>
        <p:grpSpPr>
          <a:xfrm>
            <a:off x="4891390" y="1340768"/>
            <a:ext cx="3870870" cy="3707544"/>
            <a:chOff x="4891390" y="1340768"/>
            <a:chExt cx="3870870" cy="3707544"/>
          </a:xfrm>
        </p:grpSpPr>
        <p:cxnSp>
          <p:nvCxnSpPr>
            <p:cNvPr id="7" name="Ευθεία γραμμή σύνδεσης 6"/>
            <p:cNvCxnSpPr/>
            <p:nvPr/>
          </p:nvCxnSpPr>
          <p:spPr>
            <a:xfrm>
              <a:off x="5364088" y="1340768"/>
              <a:ext cx="0" cy="28083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p:cNvCxnSpPr/>
            <p:nvPr/>
          </p:nvCxnSpPr>
          <p:spPr>
            <a:xfrm>
              <a:off x="5364088" y="4149080"/>
              <a:ext cx="338437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a:off x="5364088" y="4077072"/>
              <a:ext cx="1224136" cy="0"/>
            </a:xfrm>
            <a:prstGeom prst="line">
              <a:avLst/>
            </a:prstGeom>
            <a:ln w="19050">
              <a:solidFill>
                <a:srgbClr val="820000"/>
              </a:solidFill>
            </a:ln>
          </p:spPr>
          <p:style>
            <a:lnRef idx="1">
              <a:schemeClr val="accent1"/>
            </a:lnRef>
            <a:fillRef idx="0">
              <a:schemeClr val="accent1"/>
            </a:fillRef>
            <a:effectRef idx="0">
              <a:schemeClr val="accent1"/>
            </a:effectRef>
            <a:fontRef idx="minor">
              <a:schemeClr val="tx1"/>
            </a:fontRef>
          </p:style>
        </p:cxnSp>
        <p:sp>
          <p:nvSpPr>
            <p:cNvPr id="12" name="Ελεύθερη σχεδίαση 11"/>
            <p:cNvSpPr/>
            <p:nvPr/>
          </p:nvSpPr>
          <p:spPr>
            <a:xfrm>
              <a:off x="6596109" y="1385847"/>
              <a:ext cx="2166151" cy="2691225"/>
            </a:xfrm>
            <a:custGeom>
              <a:avLst/>
              <a:gdLst>
                <a:gd name="connsiteX0" fmla="*/ 0 w 2166151"/>
                <a:gd name="connsiteY0" fmla="*/ 2689934 h 2691225"/>
                <a:gd name="connsiteX1" fmla="*/ 221941 w 2166151"/>
                <a:gd name="connsiteY1" fmla="*/ 2636668 h 2691225"/>
                <a:gd name="connsiteX2" fmla="*/ 878889 w 2166151"/>
                <a:gd name="connsiteY2" fmla="*/ 2334827 h 2691225"/>
                <a:gd name="connsiteX3" fmla="*/ 1358283 w 2166151"/>
                <a:gd name="connsiteY3" fmla="*/ 1882066 h 2691225"/>
                <a:gd name="connsiteX4" fmla="*/ 1766656 w 2166151"/>
                <a:gd name="connsiteY4" fmla="*/ 1136342 h 2691225"/>
                <a:gd name="connsiteX5" fmla="*/ 2166151 w 2166151"/>
                <a:gd name="connsiteY5" fmla="*/ 0 h 269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6151" h="2691225">
                  <a:moveTo>
                    <a:pt x="0" y="2689934"/>
                  </a:moveTo>
                  <a:cubicBezTo>
                    <a:pt x="37730" y="2692893"/>
                    <a:pt x="75460" y="2695852"/>
                    <a:pt x="221941" y="2636668"/>
                  </a:cubicBezTo>
                  <a:cubicBezTo>
                    <a:pt x="368422" y="2577484"/>
                    <a:pt x="689499" y="2460594"/>
                    <a:pt x="878889" y="2334827"/>
                  </a:cubicBezTo>
                  <a:cubicBezTo>
                    <a:pt x="1068279" y="2209060"/>
                    <a:pt x="1210322" y="2081813"/>
                    <a:pt x="1358283" y="1882066"/>
                  </a:cubicBezTo>
                  <a:cubicBezTo>
                    <a:pt x="1506244" y="1682318"/>
                    <a:pt x="1632011" y="1450020"/>
                    <a:pt x="1766656" y="1136342"/>
                  </a:cubicBezTo>
                  <a:cubicBezTo>
                    <a:pt x="1901301" y="822664"/>
                    <a:pt x="2033726" y="411332"/>
                    <a:pt x="2166151" y="0"/>
                  </a:cubicBezTo>
                </a:path>
              </a:pathLst>
            </a:custGeom>
            <a:noFill/>
            <a:ln w="19050">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 name="Ελεύθερη σχεδίαση 12"/>
            <p:cNvSpPr/>
            <p:nvPr/>
          </p:nvSpPr>
          <p:spPr>
            <a:xfrm>
              <a:off x="6418555" y="3613212"/>
              <a:ext cx="159798" cy="328473"/>
            </a:xfrm>
            <a:custGeom>
              <a:avLst/>
              <a:gdLst>
                <a:gd name="connsiteX0" fmla="*/ 53266 w 159798"/>
                <a:gd name="connsiteY0" fmla="*/ 0 h 328473"/>
                <a:gd name="connsiteX1" fmla="*/ 0 w 159798"/>
                <a:gd name="connsiteY1" fmla="*/ 106532 h 328473"/>
                <a:gd name="connsiteX2" fmla="*/ 35511 w 159798"/>
                <a:gd name="connsiteY2" fmla="*/ 221941 h 328473"/>
                <a:gd name="connsiteX3" fmla="*/ 159798 w 159798"/>
                <a:gd name="connsiteY3" fmla="*/ 328473 h 328473"/>
              </a:gdLst>
              <a:ahLst/>
              <a:cxnLst>
                <a:cxn ang="0">
                  <a:pos x="connsiteX0" y="connsiteY0"/>
                </a:cxn>
                <a:cxn ang="0">
                  <a:pos x="connsiteX1" y="connsiteY1"/>
                </a:cxn>
                <a:cxn ang="0">
                  <a:pos x="connsiteX2" y="connsiteY2"/>
                </a:cxn>
                <a:cxn ang="0">
                  <a:pos x="connsiteX3" y="connsiteY3"/>
                </a:cxn>
              </a:cxnLst>
              <a:rect l="l" t="t" r="r" b="b"/>
              <a:pathLst>
                <a:path w="159798" h="328473">
                  <a:moveTo>
                    <a:pt x="53266" y="0"/>
                  </a:moveTo>
                  <a:cubicBezTo>
                    <a:pt x="28112" y="34771"/>
                    <a:pt x="2959" y="69542"/>
                    <a:pt x="0" y="106532"/>
                  </a:cubicBezTo>
                  <a:cubicBezTo>
                    <a:pt x="-2959" y="143522"/>
                    <a:pt x="8878" y="184951"/>
                    <a:pt x="35511" y="221941"/>
                  </a:cubicBezTo>
                  <a:cubicBezTo>
                    <a:pt x="62144" y="258931"/>
                    <a:pt x="159798" y="328473"/>
                    <a:pt x="159798" y="328473"/>
                  </a:cubicBezTo>
                </a:path>
              </a:pathLst>
            </a:cu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5" name="Ευθύγραμμο βέλος σύνδεσης 14"/>
            <p:cNvCxnSpPr/>
            <p:nvPr/>
          </p:nvCxnSpPr>
          <p:spPr>
            <a:xfrm>
              <a:off x="6331416" y="4653136"/>
              <a:ext cx="1609829" cy="0"/>
            </a:xfrm>
            <a:prstGeom prst="straightConnector1">
              <a:avLst/>
            </a:prstGeom>
            <a:ln w="38100">
              <a:solidFill>
                <a:srgbClr val="82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a:off x="6596109" y="3777448"/>
              <a:ext cx="0" cy="58765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16200000">
              <a:off x="4626093" y="2546793"/>
              <a:ext cx="899926" cy="369332"/>
            </a:xfrm>
            <a:prstGeom prst="rect">
              <a:avLst/>
            </a:prstGeom>
            <a:noFill/>
          </p:spPr>
          <p:txBody>
            <a:bodyPr wrap="none" rtlCol="0">
              <a:spAutoFit/>
            </a:bodyPr>
            <a:lstStyle/>
            <a:p>
              <a:r>
                <a:rPr lang="en-US" dirty="0" smtClean="0">
                  <a:latin typeface="+mn-lt"/>
                </a:rPr>
                <a:t>Tension</a:t>
              </a:r>
            </a:p>
          </p:txBody>
        </p:sp>
        <p:sp>
          <p:nvSpPr>
            <p:cNvPr id="20" name="TextBox 19"/>
            <p:cNvSpPr txBox="1"/>
            <p:nvPr/>
          </p:nvSpPr>
          <p:spPr>
            <a:xfrm>
              <a:off x="6398847" y="4278286"/>
              <a:ext cx="1506887" cy="369332"/>
            </a:xfrm>
            <a:prstGeom prst="rect">
              <a:avLst/>
            </a:prstGeom>
            <a:noFill/>
          </p:spPr>
          <p:txBody>
            <a:bodyPr wrap="none" rtlCol="0">
              <a:spAutoFit/>
            </a:bodyPr>
            <a:lstStyle/>
            <a:p>
              <a:r>
                <a:rPr lang="en-US" dirty="0" smtClean="0">
                  <a:latin typeface="+mn-lt"/>
                </a:rPr>
                <a:t>Muscle length</a:t>
              </a:r>
              <a:endParaRPr lang="el-GR" dirty="0">
                <a:latin typeface="+mn-lt"/>
              </a:endParaRPr>
            </a:p>
          </p:txBody>
        </p:sp>
        <p:sp>
          <p:nvSpPr>
            <p:cNvPr id="21" name="TextBox 20"/>
            <p:cNvSpPr txBox="1"/>
            <p:nvPr/>
          </p:nvSpPr>
          <p:spPr>
            <a:xfrm>
              <a:off x="6215950" y="4678980"/>
              <a:ext cx="1840760" cy="369332"/>
            </a:xfrm>
            <a:prstGeom prst="rect">
              <a:avLst/>
            </a:prstGeom>
            <a:noFill/>
          </p:spPr>
          <p:txBody>
            <a:bodyPr wrap="none" rtlCol="0">
              <a:spAutoFit/>
            </a:bodyPr>
            <a:lstStyle/>
            <a:p>
              <a:r>
                <a:rPr lang="en-US" dirty="0" smtClean="0">
                  <a:latin typeface="+mn-lt"/>
                </a:rPr>
                <a:t>Increasing stretch</a:t>
              </a:r>
              <a:endParaRPr lang="el-GR" dirty="0">
                <a:latin typeface="+mn-lt"/>
              </a:endParaRPr>
            </a:p>
          </p:txBody>
        </p:sp>
        <p:sp>
          <p:nvSpPr>
            <p:cNvPr id="22" name="TextBox 21"/>
            <p:cNvSpPr txBox="1"/>
            <p:nvPr/>
          </p:nvSpPr>
          <p:spPr>
            <a:xfrm>
              <a:off x="5900015" y="3315554"/>
              <a:ext cx="1193596" cy="307777"/>
            </a:xfrm>
            <a:prstGeom prst="rect">
              <a:avLst/>
            </a:prstGeom>
            <a:noFill/>
          </p:spPr>
          <p:txBody>
            <a:bodyPr wrap="none" rtlCol="0">
              <a:spAutoFit/>
            </a:bodyPr>
            <a:lstStyle/>
            <a:p>
              <a:r>
                <a:rPr lang="en-US" sz="1400" dirty="0" smtClean="0">
                  <a:latin typeface="+mn-lt"/>
                </a:rPr>
                <a:t>Critical length</a:t>
              </a:r>
              <a:endParaRPr lang="el-GR" sz="1400" dirty="0">
                <a:latin typeface="+mn-lt"/>
              </a:endParaRPr>
            </a:p>
          </p:txBody>
        </p:sp>
        <p:sp>
          <p:nvSpPr>
            <p:cNvPr id="23" name="TextBox 22"/>
            <p:cNvSpPr txBox="1"/>
            <p:nvPr/>
          </p:nvSpPr>
          <p:spPr>
            <a:xfrm>
              <a:off x="5364088" y="3742052"/>
              <a:ext cx="633763" cy="307777"/>
            </a:xfrm>
            <a:prstGeom prst="rect">
              <a:avLst/>
            </a:prstGeom>
            <a:noFill/>
          </p:spPr>
          <p:txBody>
            <a:bodyPr wrap="none" rtlCol="0">
              <a:spAutoFit/>
            </a:bodyPr>
            <a:lstStyle/>
            <a:p>
              <a:r>
                <a:rPr lang="en-US" sz="1400" dirty="0" smtClean="0">
                  <a:latin typeface="+mn-lt"/>
                </a:rPr>
                <a:t>SLACK</a:t>
              </a:r>
              <a:endParaRPr lang="el-GR" sz="1400" dirty="0">
                <a:latin typeface="+mn-lt"/>
              </a:endParaRPr>
            </a:p>
          </p:txBody>
        </p:sp>
        <p:sp>
          <p:nvSpPr>
            <p:cNvPr id="24" name="TextBox 23"/>
            <p:cNvSpPr txBox="1"/>
            <p:nvPr/>
          </p:nvSpPr>
          <p:spPr>
            <a:xfrm>
              <a:off x="7335311" y="3742051"/>
              <a:ext cx="837089" cy="307777"/>
            </a:xfrm>
            <a:prstGeom prst="rect">
              <a:avLst/>
            </a:prstGeom>
            <a:noFill/>
          </p:spPr>
          <p:txBody>
            <a:bodyPr wrap="none" rtlCol="0">
              <a:spAutoFit/>
            </a:bodyPr>
            <a:lstStyle/>
            <a:p>
              <a:r>
                <a:rPr lang="en-US" sz="1400" dirty="0" smtClean="0">
                  <a:latin typeface="+mn-lt"/>
                </a:rPr>
                <a:t>TENSION</a:t>
              </a:r>
              <a:endParaRPr lang="el-GR" sz="1400" dirty="0">
                <a:latin typeface="+mn-lt"/>
              </a:endParaRPr>
            </a:p>
          </p:txBody>
        </p:sp>
      </p:grpSp>
    </p:spTree>
    <p:extLst>
      <p:ext uri="{BB962C8B-B14F-4D97-AF65-F5344CB8AC3E}">
        <p14:creationId xmlns:p14="http://schemas.microsoft.com/office/powerpoint/2010/main" val="18425558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Σχέση παθητικού μήκους – τάσης του μυός </a:t>
            </a:r>
            <a:r>
              <a:rPr lang="el-GR" sz="3600" b="0" dirty="0"/>
              <a:t>4</a:t>
            </a:r>
            <a:r>
              <a:rPr lang="el-GR" sz="3600" b="0" dirty="0" smtClean="0"/>
              <a:t>/9</a:t>
            </a:r>
            <a:endParaRPr lang="el-GR" dirty="0"/>
          </a:p>
        </p:txBody>
      </p:sp>
      <p:sp>
        <p:nvSpPr>
          <p:cNvPr id="3" name="Θέση περιεχομένου 2"/>
          <p:cNvSpPr>
            <a:spLocks noGrp="1"/>
          </p:cNvSpPr>
          <p:nvPr>
            <p:ph idx="1"/>
          </p:nvPr>
        </p:nvSpPr>
        <p:spPr>
          <a:xfrm>
            <a:off x="457200" y="1196752"/>
            <a:ext cx="8075240" cy="5472608"/>
          </a:xfrm>
        </p:spPr>
        <p:txBody>
          <a:bodyPr>
            <a:normAutofit/>
          </a:bodyPr>
          <a:lstStyle/>
          <a:p>
            <a:r>
              <a:rPr lang="el-GR" dirty="0" smtClean="0"/>
              <a:t>Οι </a:t>
            </a:r>
            <a:r>
              <a:rPr lang="el-GR" dirty="0"/>
              <a:t>διάφορες μη συσταλτές δομές έχουν διαφορετικά χαρακτηριστικά </a:t>
            </a:r>
            <a:r>
              <a:rPr lang="el-GR" dirty="0" smtClean="0"/>
              <a:t>ακαμψίας.</a:t>
            </a:r>
            <a:endParaRPr lang="el-GR" dirty="0"/>
          </a:p>
          <a:p>
            <a:r>
              <a:rPr lang="el-GR" dirty="0"/>
              <a:t>Όταν ο μυς διατείνεται ελαφρά ή μέτρια, τότε οι δομικές πρωτεΐνες συμβάλλουν κυρίως στην δημιουργία παθητικής </a:t>
            </a:r>
            <a:r>
              <a:rPr lang="el-GR" dirty="0" smtClean="0"/>
              <a:t>τάσης.</a:t>
            </a:r>
            <a:endParaRPr lang="el-GR" dirty="0"/>
          </a:p>
          <a:p>
            <a:r>
              <a:rPr lang="el-GR" dirty="0"/>
              <a:t>Όταν ο μυς διατείνεται αρκετά, τότε ο εξωκυττάριος συνδετικός ιστός, ιδιαίτερα αυτός που αποτελεί τους τένοντες, συμβάλλει κυρίως στην δημιουργία της παθητικής </a:t>
            </a:r>
            <a:r>
              <a:rPr lang="el-GR" dirty="0" smtClean="0"/>
              <a:t>τάσης.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45</a:t>
            </a:fld>
            <a:endParaRPr lang="el-GR" dirty="0"/>
          </a:p>
        </p:txBody>
      </p:sp>
    </p:spTree>
    <p:extLst>
      <p:ext uri="{BB962C8B-B14F-4D97-AF65-F5344CB8AC3E}">
        <p14:creationId xmlns:p14="http://schemas.microsoft.com/office/powerpoint/2010/main" val="35071605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Σχέση παθητικού μήκους – τάσης του </a:t>
            </a:r>
            <a:r>
              <a:rPr lang="el-GR" dirty="0" smtClean="0"/>
              <a:t>μυός </a:t>
            </a:r>
            <a:r>
              <a:rPr lang="el-GR" sz="3600" b="0" dirty="0" smtClean="0"/>
              <a:t>5/9</a:t>
            </a:r>
            <a:endParaRPr lang="el-GR" sz="3600" dirty="0"/>
          </a:p>
        </p:txBody>
      </p:sp>
      <p:sp>
        <p:nvSpPr>
          <p:cNvPr id="3" name="Θέση περιεχομένου 2"/>
          <p:cNvSpPr>
            <a:spLocks noGrp="1"/>
          </p:cNvSpPr>
          <p:nvPr>
            <p:ph idx="1"/>
          </p:nvPr>
        </p:nvSpPr>
        <p:spPr>
          <a:xfrm>
            <a:off x="457200" y="1196752"/>
            <a:ext cx="8291264" cy="5328592"/>
          </a:xfrm>
        </p:spPr>
        <p:txBody>
          <a:bodyPr>
            <a:normAutofit/>
          </a:bodyPr>
          <a:lstStyle/>
          <a:p>
            <a:pPr>
              <a:lnSpc>
                <a:spcPct val="110000"/>
              </a:lnSpc>
            </a:pPr>
            <a:r>
              <a:rPr lang="el-GR" sz="2200" dirty="0"/>
              <a:t>Η παθητική τάση μέσα σε έναν διατεταμένο μυ εξυπηρετεί πολλούς χρήσιμους σκοπούς όπως είναι η σταθεροποίηση μιας άρθρωσης εναντίον της βαρύτητας, εξωτερικής αντίστασης που εφαρμόζεται κατά την φυσική επαφή ή εναντίον άλλων ενεργοποιημένων </a:t>
            </a:r>
            <a:r>
              <a:rPr lang="el-GR" sz="2200" dirty="0" smtClean="0"/>
              <a:t>μυών</a:t>
            </a:r>
            <a:r>
              <a:rPr lang="en-US" sz="2200" dirty="0" smtClean="0"/>
              <a:t>.</a:t>
            </a:r>
            <a:endParaRPr lang="el-GR" sz="2200" dirty="0"/>
          </a:p>
          <a:p>
            <a:pPr>
              <a:lnSpc>
                <a:spcPct val="110000"/>
              </a:lnSpc>
            </a:pPr>
            <a:r>
              <a:rPr lang="el-GR" sz="2200" dirty="0"/>
              <a:t>Π.χ., κατά την βάδιση:</a:t>
            </a:r>
          </a:p>
          <a:p>
            <a:pPr lvl="1">
              <a:lnSpc>
                <a:spcPct val="110000"/>
              </a:lnSpc>
              <a:spcBef>
                <a:spcPts val="1200"/>
              </a:spcBef>
            </a:pPr>
            <a:r>
              <a:rPr lang="el-GR" dirty="0"/>
              <a:t>Ο γαστροκνήμιος διατείνεται παθητικά προς το τέλος της φάσης στήριξης, δηλ., λίγο πριν σηκωθεί η </a:t>
            </a:r>
            <a:r>
              <a:rPr lang="el-GR" dirty="0" smtClean="0"/>
              <a:t>φτέρνα</a:t>
            </a:r>
            <a:r>
              <a:rPr lang="en-US" dirty="0" smtClean="0"/>
              <a:t>.</a:t>
            </a:r>
            <a:endParaRPr lang="el-GR" dirty="0"/>
          </a:p>
          <a:p>
            <a:pPr lvl="1">
              <a:lnSpc>
                <a:spcPct val="110000"/>
              </a:lnSpc>
              <a:spcBef>
                <a:spcPts val="1200"/>
              </a:spcBef>
            </a:pPr>
            <a:r>
              <a:rPr lang="el-GR" dirty="0"/>
              <a:t>Αυτή η παθητική τάση που αναπτύσσεται μέσα στον μυ βοηθά στην μεταφορά της μυϊκής δύναμης μέσω του ποδιού στο έδαφος με αποτέλεσμα να βοηθά </a:t>
            </a:r>
            <a:r>
              <a:rPr lang="el-GR" dirty="0" smtClean="0"/>
              <a:t>στην </a:t>
            </a:r>
            <a:r>
              <a:rPr lang="el-GR" dirty="0"/>
              <a:t>έναρξη της προώθησης του </a:t>
            </a:r>
            <a:r>
              <a:rPr lang="el-GR" dirty="0" smtClean="0"/>
              <a:t>σώματος</a:t>
            </a:r>
            <a:r>
              <a:rPr lang="en-US"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46</a:t>
            </a:fld>
            <a:endParaRPr lang="el-GR" dirty="0"/>
          </a:p>
        </p:txBody>
      </p:sp>
    </p:spTree>
    <p:extLst>
      <p:ext uri="{BB962C8B-B14F-4D97-AF65-F5344CB8AC3E}">
        <p14:creationId xmlns:p14="http://schemas.microsoft.com/office/powerpoint/2010/main" val="31732464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Σχέση παθητικού μήκους – τάσης του μυός </a:t>
            </a:r>
            <a:r>
              <a:rPr lang="el-GR" sz="3600" b="0" dirty="0" smtClean="0"/>
              <a:t>6/9</a:t>
            </a:r>
            <a:endParaRPr lang="el-GR" dirty="0"/>
          </a:p>
        </p:txBody>
      </p:sp>
      <p:sp>
        <p:nvSpPr>
          <p:cNvPr id="3" name="Θέση περιεχομένου 2"/>
          <p:cNvSpPr>
            <a:spLocks noGrp="1"/>
          </p:cNvSpPr>
          <p:nvPr>
            <p:ph idx="1"/>
          </p:nvPr>
        </p:nvSpPr>
        <p:spPr/>
        <p:txBody>
          <a:bodyPr>
            <a:normAutofit/>
          </a:bodyPr>
          <a:lstStyle/>
          <a:p>
            <a:pPr>
              <a:lnSpc>
                <a:spcPct val="112000"/>
              </a:lnSpc>
            </a:pPr>
            <a:r>
              <a:rPr lang="el-GR" dirty="0"/>
              <a:t>Αν και η παθητική τάση μέσα σε έναν διατεταμένο μυ είναι πολύ χρήσιμη, όμως η λειτουργική αποτελεσματικότητά της ορισμένες φορές είναι περιορισμένη, λόγω:</a:t>
            </a:r>
          </a:p>
          <a:p>
            <a:pPr lvl="1">
              <a:lnSpc>
                <a:spcPct val="112000"/>
              </a:lnSpc>
              <a:spcBef>
                <a:spcPts val="1200"/>
              </a:spcBef>
            </a:pPr>
            <a:r>
              <a:rPr lang="el-GR" sz="2400" dirty="0"/>
              <a:t>Της αργής προσαρμοστικότητας του ιστού στις γρήγορες αλλαγές των εξωτερικών </a:t>
            </a:r>
            <a:r>
              <a:rPr lang="el-GR" sz="2400" dirty="0" smtClean="0"/>
              <a:t>δυνάμεων,</a:t>
            </a:r>
            <a:endParaRPr lang="el-GR" sz="2400" dirty="0"/>
          </a:p>
          <a:p>
            <a:pPr lvl="1">
              <a:lnSpc>
                <a:spcPct val="112000"/>
              </a:lnSpc>
              <a:spcBef>
                <a:spcPts val="1200"/>
              </a:spcBef>
            </a:pPr>
            <a:r>
              <a:rPr lang="el-GR" sz="2400" dirty="0"/>
              <a:t>Της αρκετής διάτασης που θα πρέπει να υποστεί ο μυς πριν οι μη συσταλτοί ιστοί αναπτύξουν σημαντική παθητική </a:t>
            </a:r>
            <a:r>
              <a:rPr lang="el-GR" sz="2400" dirty="0" smtClean="0"/>
              <a:t>τάση.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47</a:t>
            </a:fld>
            <a:endParaRPr lang="el-GR" dirty="0"/>
          </a:p>
        </p:txBody>
      </p:sp>
    </p:spTree>
    <p:extLst>
      <p:ext uri="{BB962C8B-B14F-4D97-AF65-F5344CB8AC3E}">
        <p14:creationId xmlns:p14="http://schemas.microsoft.com/office/powerpoint/2010/main" val="8052295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Σχέση παθητικού μήκους – τάσης του μυός </a:t>
            </a:r>
            <a:r>
              <a:rPr lang="el-GR" sz="3600" b="0" dirty="0" smtClean="0"/>
              <a:t>7/9</a:t>
            </a:r>
            <a:endParaRPr lang="el-GR" dirty="0"/>
          </a:p>
        </p:txBody>
      </p:sp>
      <p:sp>
        <p:nvSpPr>
          <p:cNvPr id="3" name="Θέση περιεχομένου 2"/>
          <p:cNvSpPr>
            <a:spLocks noGrp="1"/>
          </p:cNvSpPr>
          <p:nvPr>
            <p:ph idx="1"/>
          </p:nvPr>
        </p:nvSpPr>
        <p:spPr>
          <a:xfrm>
            <a:off x="323528" y="1052736"/>
            <a:ext cx="8640960" cy="5760640"/>
          </a:xfrm>
        </p:spPr>
        <p:txBody>
          <a:bodyPr>
            <a:normAutofit fontScale="85000" lnSpcReduction="20000"/>
          </a:bodyPr>
          <a:lstStyle/>
          <a:p>
            <a:pPr>
              <a:lnSpc>
                <a:spcPct val="120000"/>
              </a:lnSpc>
            </a:pPr>
            <a:r>
              <a:rPr lang="el-GR" dirty="0"/>
              <a:t>Ο διατεταμένος μυϊκός ιστός παρουσιάζει την χαρακτηριστική ιδιότητα της ελαστικότητας, διότι μπορεί προσωρινά να αποθηκεύσει μέρος της ενέργειας που προκαλεί την </a:t>
            </a:r>
            <a:r>
              <a:rPr lang="el-GR" dirty="0" smtClean="0"/>
              <a:t>διάταση.</a:t>
            </a:r>
            <a:endParaRPr lang="el-GR" dirty="0"/>
          </a:p>
          <a:p>
            <a:pPr>
              <a:lnSpc>
                <a:spcPct val="120000"/>
              </a:lnSpc>
            </a:pPr>
            <a:r>
              <a:rPr lang="el-GR" dirty="0"/>
              <a:t>Όταν ο μυϊκός ιστός χαλαρώνει, η αποθηκευμένη ενέργεια απελευθερώνεται, με αποτέλεσμα να αυξάνεται η μυϊκή </a:t>
            </a:r>
            <a:r>
              <a:rPr lang="el-GR" dirty="0" smtClean="0"/>
              <a:t>δύναμη.</a:t>
            </a:r>
            <a:endParaRPr lang="el-GR" dirty="0"/>
          </a:p>
          <a:p>
            <a:pPr>
              <a:lnSpc>
                <a:spcPct val="120000"/>
              </a:lnSpc>
            </a:pPr>
            <a:r>
              <a:rPr lang="el-GR" dirty="0"/>
              <a:t>Επίσης, ο διατεταμένος μυς παρουσιάζει την ιδιότητα της γλυοελαστικότητας, διότι η παθητική αντίσταση (ακαμψία) αυξάνεται με την αύξηση της ταχύτητας της </a:t>
            </a:r>
            <a:r>
              <a:rPr lang="el-GR" dirty="0" smtClean="0"/>
              <a:t>διάτασης.</a:t>
            </a:r>
            <a:endParaRPr lang="el-GR" dirty="0"/>
          </a:p>
          <a:p>
            <a:pPr>
              <a:lnSpc>
                <a:spcPct val="120000"/>
              </a:lnSpc>
            </a:pPr>
            <a:r>
              <a:rPr lang="el-GR" dirty="0"/>
              <a:t>Αυτά τα δύο χαρακτηριστικά των μυών αποτελούν πολύ σημαντικό μέρος των πλειομετρικών </a:t>
            </a:r>
            <a:r>
              <a:rPr lang="el-GR" dirty="0" smtClean="0"/>
              <a:t>ασκήσεων.</a:t>
            </a:r>
            <a:endParaRPr lang="el-GR" dirty="0"/>
          </a:p>
          <a:p>
            <a:pPr>
              <a:lnSpc>
                <a:spcPct val="120000"/>
              </a:lnSpc>
            </a:pPr>
            <a:r>
              <a:rPr lang="el-GR" dirty="0"/>
              <a:t>Αν και η αποθηκευμένη ενέργεια σε έναν μετρίως διατεταμένο μυ είναι μικρή σε σύγκριση με την μέγιστη δύναμη του μυός, όμως μπορεί να εμποδίσει τον τραυματισμό του μυός κατά την μέγιστη </a:t>
            </a:r>
            <a:r>
              <a:rPr lang="el-GR" dirty="0" smtClean="0"/>
              <a:t>διάταση.</a:t>
            </a:r>
            <a:endParaRPr lang="el-GR" dirty="0"/>
          </a:p>
          <a:p>
            <a:pPr>
              <a:lnSpc>
                <a:spcPct val="120000"/>
              </a:lnSpc>
            </a:pPr>
            <a:r>
              <a:rPr lang="el-GR" dirty="0"/>
              <a:t>Επομένως, η ελαστικότητα λειτουργεί ως μηχανισμός απόσβεσης που προστατεύει τα δομικά στοιχεία του μυός και του </a:t>
            </a:r>
            <a:r>
              <a:rPr lang="el-GR" dirty="0" smtClean="0"/>
              <a:t>τένοντα.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48</a:t>
            </a:fld>
            <a:endParaRPr lang="el-GR" dirty="0"/>
          </a:p>
        </p:txBody>
      </p:sp>
    </p:spTree>
    <p:extLst>
      <p:ext uri="{BB962C8B-B14F-4D97-AF65-F5344CB8AC3E}">
        <p14:creationId xmlns:p14="http://schemas.microsoft.com/office/powerpoint/2010/main" val="38217330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Ταξινόμηση αρθρώσεων – Διαρθρώσεις </a:t>
            </a:r>
            <a:r>
              <a:rPr lang="en-US" sz="3600" b="0" dirty="0" smtClean="0"/>
              <a:t>1/9</a:t>
            </a:r>
            <a:endParaRPr lang="el-GR" sz="3600" b="0" dirty="0"/>
          </a:p>
        </p:txBody>
      </p:sp>
      <p:sp>
        <p:nvSpPr>
          <p:cNvPr id="3" name="Θέση περιεχομένου 2"/>
          <p:cNvSpPr>
            <a:spLocks noGrp="1"/>
          </p:cNvSpPr>
          <p:nvPr>
            <p:ph idx="1"/>
          </p:nvPr>
        </p:nvSpPr>
        <p:spPr>
          <a:xfrm>
            <a:off x="485470" y="1124744"/>
            <a:ext cx="8229600" cy="5424916"/>
          </a:xfrm>
        </p:spPr>
        <p:txBody>
          <a:bodyPr>
            <a:normAutofit/>
          </a:bodyPr>
          <a:lstStyle/>
          <a:p>
            <a:pPr>
              <a:lnSpc>
                <a:spcPct val="110000"/>
              </a:lnSpc>
            </a:pPr>
            <a:r>
              <a:rPr lang="el-GR" dirty="0"/>
              <a:t>Οι διαρθρώσεις επιτρέπουν μέτρια έως ευρεία </a:t>
            </a:r>
            <a:r>
              <a:rPr lang="el-GR" dirty="0" smtClean="0"/>
              <a:t>κίνηση</a:t>
            </a:r>
            <a:r>
              <a:rPr lang="en-US" dirty="0" smtClean="0"/>
              <a:t>.</a:t>
            </a:r>
            <a:endParaRPr lang="el-GR" dirty="0"/>
          </a:p>
          <a:p>
            <a:pPr>
              <a:lnSpc>
                <a:spcPct val="110000"/>
              </a:lnSpc>
            </a:pPr>
            <a:r>
              <a:rPr lang="el-GR" dirty="0"/>
              <a:t>Σε αυτές τις αρθρώσεις υπάρχει αρθρική κοιλότητα η οποία περιέχει αρθρικό </a:t>
            </a:r>
            <a:r>
              <a:rPr lang="el-GR" dirty="0" smtClean="0"/>
              <a:t>υγρό</a:t>
            </a:r>
            <a:r>
              <a:rPr lang="en-US" dirty="0" smtClean="0"/>
              <a:t>.</a:t>
            </a:r>
            <a:endParaRPr lang="el-GR" dirty="0"/>
          </a:p>
          <a:p>
            <a:pPr>
              <a:lnSpc>
                <a:spcPct val="110000"/>
              </a:lnSpc>
            </a:pPr>
            <a:r>
              <a:rPr lang="el-GR" dirty="0"/>
              <a:t>Οι αρθρικές επιφάνειες καλύπτονται από υαλοειδή χόνδρο και περιβάλλονται από αρθρικό </a:t>
            </a:r>
            <a:r>
              <a:rPr lang="el-GR" dirty="0" smtClean="0"/>
              <a:t>θύλακο</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34966377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Σχέση παθητικού μήκους – τάσης του μυός </a:t>
            </a:r>
            <a:r>
              <a:rPr lang="el-GR" sz="3600" b="0" dirty="0" smtClean="0"/>
              <a:t>8/9</a:t>
            </a:r>
            <a:endParaRPr lang="el-GR" dirty="0"/>
          </a:p>
        </p:txBody>
      </p:sp>
      <p:sp>
        <p:nvSpPr>
          <p:cNvPr id="3" name="Θέση περιεχομένου 2"/>
          <p:cNvSpPr>
            <a:spLocks noGrp="1"/>
          </p:cNvSpPr>
          <p:nvPr>
            <p:ph idx="1"/>
          </p:nvPr>
        </p:nvSpPr>
        <p:spPr>
          <a:xfrm>
            <a:off x="457200" y="1196752"/>
            <a:ext cx="8651304" cy="5040560"/>
          </a:xfrm>
        </p:spPr>
        <p:txBody>
          <a:bodyPr>
            <a:normAutofit/>
          </a:bodyPr>
          <a:lstStyle/>
          <a:p>
            <a:r>
              <a:rPr lang="el-GR" sz="2200" dirty="0"/>
              <a:t>Ο μυϊκός ιστός έχει την μοναδική ικανότητα να δημιουργεί δυνάμεις ενεργητικά σε απάντηση του ερεθισμού από το νευρικό </a:t>
            </a:r>
            <a:r>
              <a:rPr lang="el-GR" sz="2200" dirty="0" smtClean="0"/>
              <a:t>σύστημα</a:t>
            </a:r>
            <a:r>
              <a:rPr lang="en-US" sz="2200" dirty="0" smtClean="0"/>
              <a:t>.</a:t>
            </a:r>
            <a:endParaRPr lang="el-GR" sz="2200" dirty="0"/>
          </a:p>
          <a:p>
            <a:r>
              <a:rPr lang="el-GR" sz="2200" dirty="0"/>
              <a:t>Η κάθε μυϊκή ίνα αποτελείται από μυϊκά ινίδια τα οποία έχουν ευδιάκριτη </a:t>
            </a:r>
            <a:r>
              <a:rPr lang="el-GR" sz="2200" dirty="0" smtClean="0"/>
              <a:t>δομή</a:t>
            </a:r>
            <a:r>
              <a:rPr lang="en-US" sz="2200" dirty="0" smtClean="0"/>
              <a:t>.</a:t>
            </a:r>
            <a:endParaRPr lang="el-GR" sz="2200" dirty="0"/>
          </a:p>
          <a:p>
            <a:r>
              <a:rPr lang="el-GR" sz="2200" dirty="0"/>
              <a:t>Το κάθε μυϊκό ινίδιο έχει διάμετρο 1-2 μm και αποτελείται από πολλά μυϊκά νημάτια </a:t>
            </a:r>
            <a:r>
              <a:rPr lang="en-US" sz="2200" dirty="0" smtClean="0"/>
              <a:t>.</a:t>
            </a:r>
            <a:endParaRPr lang="el-GR" sz="2200" dirty="0"/>
          </a:p>
          <a:p>
            <a:r>
              <a:rPr lang="el-GR" sz="2200" dirty="0"/>
              <a:t>Τα μυϊκά νημάτια περιέχουν τις ενεργητικές πρωτεΐνες: ακτίνη και μυοσίνη, που είναι υπεύθυνες για την μυϊκή </a:t>
            </a:r>
            <a:r>
              <a:rPr lang="el-GR" sz="2200" dirty="0" smtClean="0"/>
              <a:t>συστολή</a:t>
            </a:r>
            <a:r>
              <a:rPr lang="en-US" sz="2200" dirty="0" smtClean="0"/>
              <a:t>.</a:t>
            </a:r>
            <a:endParaRPr lang="el-GR" sz="2200" dirty="0"/>
          </a:p>
          <a:p>
            <a:r>
              <a:rPr lang="el-GR" sz="2200" dirty="0"/>
              <a:t>Η τακτική οργάνωση των νηματίων είναι υπεύθυνη για την γραμμωτή εμφάνιση των μυών, όπως φαίνεται στο </a:t>
            </a:r>
            <a:r>
              <a:rPr lang="el-GR" sz="2200" dirty="0" smtClean="0"/>
              <a:t>μικροσκόπιο</a:t>
            </a:r>
            <a:r>
              <a:rPr lang="en-US" sz="2200" dirty="0" smtClean="0"/>
              <a:t>.</a:t>
            </a:r>
            <a:endParaRPr lang="el-GR" sz="2200" dirty="0"/>
          </a:p>
          <a:p>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49</a:t>
            </a:fld>
            <a:endParaRPr lang="el-GR" dirty="0"/>
          </a:p>
        </p:txBody>
      </p:sp>
      <p:pic>
        <p:nvPicPr>
          <p:cNvPr id="5" name="Picture 2" descr="C:\Users\Palina\Pictures\Kinesiology\Κινησιολογία Ι\Myofilament.tif"/>
          <p:cNvPicPr>
            <a:picLocks noChangeAspect="1" noChangeArrowheads="1"/>
          </p:cNvPicPr>
          <p:nvPr/>
        </p:nvPicPr>
        <p:blipFill>
          <a:blip r:embed="rId2" cstate="print"/>
          <a:srcRect/>
          <a:stretch>
            <a:fillRect/>
          </a:stretch>
        </p:blipFill>
        <p:spPr bwMode="auto">
          <a:xfrm>
            <a:off x="2789555" y="5301208"/>
            <a:ext cx="3845702" cy="1440160"/>
          </a:xfrm>
          <a:prstGeom prst="rect">
            <a:avLst/>
          </a:prstGeom>
          <a:noFill/>
        </p:spPr>
      </p:pic>
    </p:spTree>
    <p:extLst>
      <p:ext uri="{BB962C8B-B14F-4D97-AF65-F5344CB8AC3E}">
        <p14:creationId xmlns:p14="http://schemas.microsoft.com/office/powerpoint/2010/main" val="7625155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Σχέση παθητικού μήκους – τάσης του μυός </a:t>
            </a:r>
            <a:r>
              <a:rPr lang="el-GR" sz="3600" b="0" dirty="0" smtClean="0"/>
              <a:t>9/9</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50</a:t>
            </a:fld>
            <a:endParaRPr lang="el-GR" dirty="0"/>
          </a:p>
        </p:txBody>
      </p:sp>
      <p:pic>
        <p:nvPicPr>
          <p:cNvPr id="3074" name="Picture 2" descr="File:Sarcomer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340768"/>
            <a:ext cx="6223098" cy="417646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p:cNvSpPr/>
          <p:nvPr/>
        </p:nvSpPr>
        <p:spPr>
          <a:xfrm>
            <a:off x="2195736" y="5730637"/>
            <a:ext cx="4752528"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4"/>
              </a:rPr>
              <a:t>Sarcomere</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 </a:t>
            </a:r>
            <a:r>
              <a:rPr lang="en-US" sz="1200" dirty="0">
                <a:latin typeface="+mn-lt"/>
                <a:hlinkClick r:id="rId5" tooltip="User:Uwe Gille"/>
              </a:rPr>
              <a:t>Uwe </a:t>
            </a:r>
            <a:r>
              <a:rPr lang="en-US" sz="1200" dirty="0" smtClean="0">
                <a:latin typeface="+mn-lt"/>
                <a:hlinkClick r:id="rId5" tooltip="User:Uwe Gille"/>
              </a:rPr>
              <a:t>Gille</a:t>
            </a:r>
            <a:r>
              <a:rPr lang="en-US"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11341624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rmAutofit fontScale="90000"/>
          </a:bodyPr>
          <a:lstStyle/>
          <a:p>
            <a:r>
              <a:rPr lang="el-GR" dirty="0"/>
              <a:t>Σχέση ενεργητικού μήκους – τάσης του </a:t>
            </a:r>
            <a:r>
              <a:rPr lang="el-GR" dirty="0" smtClean="0"/>
              <a:t>μυός </a:t>
            </a:r>
            <a:r>
              <a:rPr lang="el-GR" sz="3600" b="0" dirty="0" smtClean="0"/>
              <a:t>1/14</a:t>
            </a:r>
            <a:endParaRPr lang="el-GR" sz="3600" b="0" dirty="0"/>
          </a:p>
        </p:txBody>
      </p:sp>
      <p:sp>
        <p:nvSpPr>
          <p:cNvPr id="3" name="Θέση περιεχομένου 2"/>
          <p:cNvSpPr>
            <a:spLocks noGrp="1"/>
          </p:cNvSpPr>
          <p:nvPr>
            <p:ph idx="1"/>
          </p:nvPr>
        </p:nvSpPr>
        <p:spPr>
          <a:xfrm>
            <a:off x="457200" y="1412776"/>
            <a:ext cx="8229600" cy="4824536"/>
          </a:xfrm>
        </p:spPr>
        <p:txBody>
          <a:bodyPr/>
          <a:lstStyle/>
          <a:p>
            <a:r>
              <a:rPr lang="el-GR" dirty="0"/>
              <a:t>Η επαναλαμβανόμενη λειτουργική υπο-ομάδα στο μυϊκό νημάτιο είναι το </a:t>
            </a:r>
            <a:r>
              <a:rPr lang="el-GR" dirty="0" smtClean="0"/>
              <a:t>σαρκομέριο.</a:t>
            </a:r>
            <a:endParaRPr lang="el-GR" dirty="0"/>
          </a:p>
          <a:p>
            <a:r>
              <a:rPr lang="el-GR" dirty="0"/>
              <a:t>Η σκουρόχρωμη λωρίδα στο σαρκομέριο (λωρίδα Α) περιέχει την μυοσίνη (παχύ νημάτιο</a:t>
            </a:r>
            <a:r>
              <a:rPr lang="el-GR" dirty="0" smtClean="0"/>
              <a:t>).</a:t>
            </a:r>
            <a:endParaRPr lang="el-GR" dirty="0"/>
          </a:p>
          <a:p>
            <a:r>
              <a:rPr lang="el-GR" dirty="0"/>
              <a:t>Η μυοσίνη περιέχει προεκβολές που καλούνται κεφαλές της </a:t>
            </a:r>
            <a:r>
              <a:rPr lang="el-GR" dirty="0" smtClean="0"/>
              <a:t>μυοσίνης.</a:t>
            </a:r>
            <a:endParaRPr lang="el-GR" dirty="0"/>
          </a:p>
          <a:p>
            <a:r>
              <a:rPr lang="el-GR" dirty="0"/>
              <a:t>Η ανοιχτόχρωμη λωρίδα (λωρίδα Ι) περιέχει την λεπτή </a:t>
            </a:r>
            <a:r>
              <a:rPr lang="el-GR" dirty="0" smtClean="0"/>
              <a:t>ακτίνη.</a:t>
            </a:r>
            <a:endParaRPr lang="el-GR" dirty="0"/>
          </a:p>
          <a:p>
            <a:r>
              <a:rPr lang="el-GR" dirty="0"/>
              <a:t>Στην χαλαρή μυϊκή ίνα, η ακτίνη μερικώς επικαλύπτει την </a:t>
            </a:r>
            <a:r>
              <a:rPr lang="el-GR" dirty="0" smtClean="0"/>
              <a:t>μυοσίνη.</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51</a:t>
            </a:fld>
            <a:endParaRPr lang="el-GR" dirty="0"/>
          </a:p>
        </p:txBody>
      </p:sp>
    </p:spTree>
    <p:extLst>
      <p:ext uri="{BB962C8B-B14F-4D97-AF65-F5344CB8AC3E}">
        <p14:creationId xmlns:p14="http://schemas.microsoft.com/office/powerpoint/2010/main" val="8394929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rmAutofit fontScale="90000"/>
          </a:bodyPr>
          <a:lstStyle/>
          <a:p>
            <a:r>
              <a:rPr lang="el-GR" dirty="0"/>
              <a:t>Σχέση ενεργητικού μήκους – τάσης του μυός </a:t>
            </a:r>
            <a:r>
              <a:rPr lang="el-GR" sz="3600" b="0" dirty="0" smtClean="0"/>
              <a:t>2/14</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52</a:t>
            </a:fld>
            <a:endParaRPr lang="el-GR" dirty="0"/>
          </a:p>
        </p:txBody>
      </p:sp>
      <p:pic>
        <p:nvPicPr>
          <p:cNvPr id="7" name="Picture 2" descr="File:1003 Thick and Thin Filament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7686" y="1268760"/>
            <a:ext cx="5528627" cy="509484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475656" y="6581001"/>
            <a:ext cx="6192688"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1003 Thick and Thin </a:t>
            </a:r>
            <a:r>
              <a:rPr lang="en-US" sz="1200" dirty="0" smtClean="0">
                <a:latin typeface="+mn-lt"/>
                <a:hlinkClick r:id="rId4"/>
              </a:rPr>
              <a:t>Filaments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solidFill>
                  <a:prstClr val="black"/>
                </a:solidFill>
                <a:latin typeface="+mn-lt"/>
                <a:hlinkClick r:id="rId5" tooltip="User:CFCF"/>
              </a:rPr>
              <a:t>CFCF</a:t>
            </a:r>
            <a:r>
              <a:rPr lang="el-GR" sz="1200" dirty="0" smtClean="0">
                <a:solidFill>
                  <a:prstClr val="black"/>
                </a:solidFill>
                <a:latin typeface="+mn-lt"/>
              </a:rPr>
              <a:t> </a:t>
            </a:r>
            <a:r>
              <a:rPr lang="el-GR" sz="1200" dirty="0" smtClean="0">
                <a:solidFill>
                  <a:prstClr val="black">
                    <a:lumMod val="75000"/>
                    <a:lumOff val="25000"/>
                  </a:prstClr>
                </a:solidFill>
                <a:latin typeface="+mn-lt"/>
              </a:rPr>
              <a:t>διαθέσιμο με άδεια </a:t>
            </a:r>
            <a:r>
              <a:rPr lang="en-US" sz="1200" dirty="0">
                <a:latin typeface="+mn-lt"/>
                <a:hlinkClick r:id="rId6"/>
              </a:rPr>
              <a:t>CC BY </a:t>
            </a:r>
            <a:r>
              <a:rPr lang="en-US" sz="1200" dirty="0" smtClean="0">
                <a:latin typeface="+mn-lt"/>
                <a:hlinkClick r:id="rId6"/>
              </a:rPr>
              <a:t>3.0</a:t>
            </a:r>
            <a:endParaRPr lang="en-US" sz="1200" dirty="0">
              <a:latin typeface="+mn-lt"/>
            </a:endParaRPr>
          </a:p>
        </p:txBody>
      </p:sp>
    </p:spTree>
    <p:extLst>
      <p:ext uri="{BB962C8B-B14F-4D97-AF65-F5344CB8AC3E}">
        <p14:creationId xmlns:p14="http://schemas.microsoft.com/office/powerpoint/2010/main" val="37660773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53</a:t>
            </a:fld>
            <a:endParaRPr lang="el-GR" dirty="0"/>
          </a:p>
        </p:txBody>
      </p:sp>
      <p:pic>
        <p:nvPicPr>
          <p:cNvPr id="5" name="Picture 2" descr="C:\Users\THOMAS\Desktop\799px-Myofilament.svg.png"/>
          <p:cNvPicPr>
            <a:picLocks noGrp="1" noChangeAspect="1" noChangeArrowheads="1"/>
          </p:cNvPicPr>
          <p:nvPr>
            <p:ph idx="1"/>
          </p:nvPr>
        </p:nvPicPr>
        <p:blipFill>
          <a:blip r:embed="rId2" cstate="print"/>
          <a:stretch>
            <a:fillRect/>
          </a:stretch>
        </p:blipFill>
        <p:spPr bwMode="auto">
          <a:xfrm>
            <a:off x="554263" y="2097880"/>
            <a:ext cx="8035475" cy="3419351"/>
          </a:xfrm>
          <a:prstGeom prst="rect">
            <a:avLst/>
          </a:prstGeom>
          <a:noFill/>
          <a:ln>
            <a:solidFill>
              <a:schemeClr val="tx1"/>
            </a:solidFill>
          </a:ln>
        </p:spPr>
      </p:pic>
      <p:sp>
        <p:nvSpPr>
          <p:cNvPr id="6" name="Rectangle 7"/>
          <p:cNvSpPr/>
          <p:nvPr/>
        </p:nvSpPr>
        <p:spPr>
          <a:xfrm>
            <a:off x="2195736" y="5730637"/>
            <a:ext cx="4752528"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smtClean="0">
                <a:solidFill>
                  <a:prstClr val="black"/>
                </a:solidFill>
                <a:latin typeface="Calibri"/>
                <a:hlinkClick r:id="rId3"/>
              </a:rPr>
              <a:t>Myofilament</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 </a:t>
            </a:r>
            <a:r>
              <a:rPr lang="en-US" sz="1200" dirty="0" smtClean="0">
                <a:solidFill>
                  <a:prstClr val="black"/>
                </a:solidFill>
                <a:latin typeface="Calibri"/>
                <a:hlinkClick r:id="rId4" tooltip="User:Mikael Häggström"/>
              </a:rPr>
              <a:t>Mikael Häggström</a:t>
            </a:r>
            <a:r>
              <a:rPr lang="el-GR" sz="1200" dirty="0" smtClean="0">
                <a:solidFill>
                  <a:prstClr val="black"/>
                </a:solidFill>
                <a:latin typeface="Calibri"/>
              </a:rPr>
              <a:t> </a:t>
            </a:r>
            <a:r>
              <a:rPr lang="el-GR" sz="1200" dirty="0" smtClean="0">
                <a:solidFill>
                  <a:prstClr val="black">
                    <a:lumMod val="75000"/>
                    <a:lumOff val="25000"/>
                  </a:prstClr>
                </a:solidFill>
                <a:latin typeface="Calibri"/>
              </a:rPr>
              <a:t>διαθέσιμο ως κοινό κτήμα</a:t>
            </a:r>
            <a:endParaRPr lang="en-US" sz="1200" dirty="0">
              <a:solidFill>
                <a:prstClr val="black">
                  <a:lumMod val="75000"/>
                  <a:lumOff val="25000"/>
                </a:prstClr>
              </a:solidFill>
              <a:latin typeface="Calibri"/>
            </a:endParaRPr>
          </a:p>
        </p:txBody>
      </p:sp>
      <p:sp>
        <p:nvSpPr>
          <p:cNvPr id="7" name="Τίτλος 1"/>
          <p:cNvSpPr>
            <a:spLocks noGrp="1"/>
          </p:cNvSpPr>
          <p:nvPr>
            <p:ph type="title"/>
          </p:nvPr>
        </p:nvSpPr>
        <p:spPr>
          <a:xfrm>
            <a:off x="467544" y="116632"/>
            <a:ext cx="8229600" cy="1080120"/>
          </a:xfrm>
        </p:spPr>
        <p:txBody>
          <a:bodyPr>
            <a:normAutofit fontScale="90000"/>
          </a:bodyPr>
          <a:lstStyle/>
          <a:p>
            <a:r>
              <a:rPr lang="el-GR" dirty="0"/>
              <a:t>Σχέση ενεργητικού μήκους – τάσης του </a:t>
            </a:r>
            <a:r>
              <a:rPr lang="el-GR" dirty="0" smtClean="0"/>
              <a:t>μυός </a:t>
            </a:r>
            <a:r>
              <a:rPr lang="el-GR" sz="3600" b="0" dirty="0" smtClean="0"/>
              <a:t>3/14</a:t>
            </a:r>
            <a:endParaRPr lang="el-GR" sz="3600" b="0" dirty="0"/>
          </a:p>
        </p:txBody>
      </p:sp>
    </p:spTree>
    <p:extLst>
      <p:ext uri="{BB962C8B-B14F-4D97-AF65-F5344CB8AC3E}">
        <p14:creationId xmlns:p14="http://schemas.microsoft.com/office/powerpoint/2010/main" val="37983155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54</a:t>
            </a:fld>
            <a:endParaRPr lang="el-GR" dirty="0"/>
          </a:p>
        </p:txBody>
      </p:sp>
      <p:sp>
        <p:nvSpPr>
          <p:cNvPr id="5" name="Ορθογώνιο 4"/>
          <p:cNvSpPr/>
          <p:nvPr/>
        </p:nvSpPr>
        <p:spPr>
          <a:xfrm>
            <a:off x="3937267" y="6170820"/>
            <a:ext cx="1317092" cy="276999"/>
          </a:xfrm>
          <a:prstGeom prst="rect">
            <a:avLst/>
          </a:prstGeom>
        </p:spPr>
        <p:txBody>
          <a:bodyPr wrap="none">
            <a:spAutoFit/>
          </a:bodyPr>
          <a:lstStyle/>
          <a:p>
            <a:pPr algn="ctr" fontAlgn="t"/>
            <a:r>
              <a:rPr lang="en-US" sz="1200" dirty="0">
                <a:latin typeface="+mn-lt"/>
                <a:hlinkClick r:id="rId5"/>
              </a:rPr>
              <a:t>Cross Bridge Cycle</a:t>
            </a:r>
            <a:endParaRPr lang="en-US" sz="1200" dirty="0">
              <a:latin typeface="+mn-lt"/>
            </a:endParaRPr>
          </a:p>
        </p:txBody>
      </p:sp>
      <p:sp>
        <p:nvSpPr>
          <p:cNvPr id="6" name="Τίτλος 1"/>
          <p:cNvSpPr>
            <a:spLocks noGrp="1"/>
          </p:cNvSpPr>
          <p:nvPr>
            <p:ph type="title"/>
          </p:nvPr>
        </p:nvSpPr>
        <p:spPr>
          <a:xfrm>
            <a:off x="467544" y="116632"/>
            <a:ext cx="8229600" cy="1080120"/>
          </a:xfrm>
        </p:spPr>
        <p:txBody>
          <a:bodyPr>
            <a:normAutofit fontScale="90000"/>
          </a:bodyPr>
          <a:lstStyle/>
          <a:p>
            <a:r>
              <a:rPr lang="el-GR" dirty="0"/>
              <a:t>Σχέση ενεργητικού μήκους – τάσης του </a:t>
            </a:r>
            <a:r>
              <a:rPr lang="el-GR" dirty="0" smtClean="0"/>
              <a:t>μυός </a:t>
            </a:r>
            <a:r>
              <a:rPr lang="el-GR" sz="3600" b="0" dirty="0" smtClean="0"/>
              <a:t>4/14</a:t>
            </a:r>
            <a:endParaRPr lang="el-GR" sz="3600" b="0" dirty="0"/>
          </a:p>
        </p:txBody>
      </p:sp>
    </p:spTree>
    <p:controls>
      <mc:AlternateContent xmlns:mc="http://schemas.openxmlformats.org/markup-compatibility/2006">
        <mc:Choice xmlns:v="urn:schemas-microsoft-com:vml" Requires="v">
          <p:control spid="4113" name="ShockwaveFlash1" r:id="rId2" imgW="6095238" imgH="4571429"/>
        </mc:Choice>
        <mc:Fallback>
          <p:control name="ShockwaveFlash1" r:id="rId2" imgW="6095238" imgH="4571429">
            <p:pic>
              <p:nvPicPr>
                <p:cNvPr id="0" name="ShockwaveFlash1"/>
                <p:cNvPicPr preferRelativeResize="0">
                  <a:picLocks noChangeArrowheads="1" noChangeShapeType="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1547813" y="1377950"/>
                  <a:ext cx="6096000" cy="45720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7618482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Σχέση ενεργητικού μήκους – τάσης του μυός </a:t>
            </a:r>
            <a:r>
              <a:rPr lang="el-GR" sz="3600" b="0" dirty="0" smtClean="0"/>
              <a:t>5/14</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55</a:t>
            </a:fld>
            <a:endParaRPr lang="el-GR" dirty="0"/>
          </a:p>
        </p:txBody>
      </p:sp>
      <p:graphicFrame>
        <p:nvGraphicFramePr>
          <p:cNvPr id="5" name="Content Placeholder 5"/>
          <p:cNvGraphicFramePr>
            <a:graphicFrameLocks noGrp="1"/>
          </p:cNvGraphicFramePr>
          <p:nvPr>
            <p:ph sz="quarter" idx="4294967295"/>
            <p:extLst>
              <p:ext uri="{D42A27DB-BD31-4B8C-83A1-F6EECF244321}">
                <p14:modId xmlns:p14="http://schemas.microsoft.com/office/powerpoint/2010/main" val="3521561196"/>
              </p:ext>
            </p:extLst>
          </p:nvPr>
        </p:nvGraphicFramePr>
        <p:xfrm>
          <a:off x="4616833" y="1304351"/>
          <a:ext cx="4491671" cy="5509025"/>
        </p:xfrm>
        <a:graphic>
          <a:graphicData uri="http://schemas.openxmlformats.org/drawingml/2006/table">
            <a:tbl>
              <a:tblPr firstRow="1" bandRow="1">
                <a:tableStyleId>{5940675A-B579-460E-94D1-54222C63F5DA}</a:tableStyleId>
              </a:tblPr>
              <a:tblGrid>
                <a:gridCol w="1262635"/>
                <a:gridCol w="3229036"/>
              </a:tblGrid>
              <a:tr h="580330">
                <a:tc>
                  <a:txBody>
                    <a:bodyPr/>
                    <a:lstStyle/>
                    <a:p>
                      <a:pPr algn="ctr"/>
                      <a:r>
                        <a:rPr lang="el-GR" sz="2000" b="1" dirty="0" smtClean="0"/>
                        <a:t>Περιοχή </a:t>
                      </a:r>
                      <a:endParaRPr lang="el-GR" sz="2000" b="1" dirty="0"/>
                    </a:p>
                  </a:txBody>
                  <a:tcPr>
                    <a:solidFill>
                      <a:schemeClr val="accent5">
                        <a:lumMod val="20000"/>
                        <a:lumOff val="80000"/>
                      </a:schemeClr>
                    </a:solidFill>
                  </a:tcPr>
                </a:tc>
                <a:tc>
                  <a:txBody>
                    <a:bodyPr/>
                    <a:lstStyle/>
                    <a:p>
                      <a:pPr algn="ctr"/>
                      <a:r>
                        <a:rPr lang="el-GR" sz="2000" b="1" dirty="0" smtClean="0"/>
                        <a:t>Περιγραφή </a:t>
                      </a:r>
                      <a:endParaRPr lang="el-GR" sz="2000" b="1" dirty="0"/>
                    </a:p>
                  </a:txBody>
                  <a:tcPr>
                    <a:solidFill>
                      <a:schemeClr val="accent5">
                        <a:lumMod val="20000"/>
                        <a:lumOff val="80000"/>
                      </a:schemeClr>
                    </a:solidFill>
                  </a:tcPr>
                </a:tc>
              </a:tr>
              <a:tr h="665779">
                <a:tc>
                  <a:txBody>
                    <a:bodyPr/>
                    <a:lstStyle/>
                    <a:p>
                      <a:r>
                        <a:rPr lang="el-GR" sz="2000" dirty="0" smtClean="0"/>
                        <a:t>Α λωρίδα</a:t>
                      </a:r>
                      <a:endParaRPr lang="el-GR" sz="2000" dirty="0"/>
                    </a:p>
                  </a:txBody>
                  <a:tcPr/>
                </a:tc>
                <a:tc>
                  <a:txBody>
                    <a:bodyPr/>
                    <a:lstStyle/>
                    <a:p>
                      <a:r>
                        <a:rPr lang="el-GR" sz="2000" dirty="0" smtClean="0"/>
                        <a:t>Σκούρα περιοχή λόγω παρουσίας μυοσίνης</a:t>
                      </a:r>
                      <a:endParaRPr lang="el-GR" sz="2000" dirty="0"/>
                    </a:p>
                  </a:txBody>
                  <a:tcPr/>
                </a:tc>
              </a:tr>
              <a:tr h="665779">
                <a:tc>
                  <a:txBody>
                    <a:bodyPr/>
                    <a:lstStyle/>
                    <a:p>
                      <a:r>
                        <a:rPr lang="el-GR" sz="2000" dirty="0" smtClean="0"/>
                        <a:t>Ι λωρίδα</a:t>
                      </a:r>
                      <a:endParaRPr lang="el-GR" sz="2000" dirty="0"/>
                    </a:p>
                  </a:txBody>
                  <a:tcPr/>
                </a:tc>
                <a:tc>
                  <a:txBody>
                    <a:bodyPr/>
                    <a:lstStyle/>
                    <a:p>
                      <a:r>
                        <a:rPr lang="el-GR" sz="2000" dirty="0" smtClean="0"/>
                        <a:t>Ανοιχτή περιοχή λόγω παρουσίας ακτίνης</a:t>
                      </a:r>
                      <a:endParaRPr lang="el-GR" sz="2000" dirty="0"/>
                    </a:p>
                  </a:txBody>
                  <a:tcPr/>
                </a:tc>
              </a:tr>
              <a:tr h="1026736">
                <a:tc>
                  <a:txBody>
                    <a:bodyPr/>
                    <a:lstStyle/>
                    <a:p>
                      <a:r>
                        <a:rPr lang="el-GR" sz="2000" dirty="0" smtClean="0"/>
                        <a:t>Η λωρίδα</a:t>
                      </a:r>
                      <a:endParaRPr lang="el-GR" sz="2000" dirty="0"/>
                    </a:p>
                  </a:txBody>
                  <a:tcPr/>
                </a:tc>
                <a:tc>
                  <a:txBody>
                    <a:bodyPr/>
                    <a:lstStyle/>
                    <a:p>
                      <a:r>
                        <a:rPr lang="el-GR" sz="2000" dirty="0" smtClean="0"/>
                        <a:t>Περιοχή μέσα στην Α λωρίδα όπου η ακτίνη και η μυοσίνη δεν επικαλύπτωνται</a:t>
                      </a:r>
                      <a:endParaRPr lang="el-GR" sz="2000" dirty="0"/>
                    </a:p>
                  </a:txBody>
                  <a:tcPr/>
                </a:tc>
              </a:tr>
              <a:tr h="1026736">
                <a:tc>
                  <a:txBody>
                    <a:bodyPr/>
                    <a:lstStyle/>
                    <a:p>
                      <a:r>
                        <a:rPr lang="el-GR" sz="2000" dirty="0" smtClean="0"/>
                        <a:t>Μ γραμμή</a:t>
                      </a:r>
                      <a:endParaRPr lang="el-GR" sz="2000" dirty="0"/>
                    </a:p>
                  </a:txBody>
                  <a:tcPr/>
                </a:tc>
                <a:tc>
                  <a:txBody>
                    <a:bodyPr/>
                    <a:lstStyle/>
                    <a:p>
                      <a:r>
                        <a:rPr lang="el-GR" sz="2000" dirty="0" smtClean="0"/>
                        <a:t>Μέση περιοχή </a:t>
                      </a:r>
                      <a:r>
                        <a:rPr lang="el-GR" sz="2000" baseline="0" dirty="0" smtClean="0"/>
                        <a:t>της λωρίδας Α: πάχυνση της μυοσίνης</a:t>
                      </a:r>
                      <a:endParaRPr lang="el-GR" sz="2000" dirty="0"/>
                    </a:p>
                  </a:txBody>
                  <a:tcPr/>
                </a:tc>
              </a:tr>
              <a:tr h="1473143">
                <a:tc>
                  <a:txBody>
                    <a:bodyPr/>
                    <a:lstStyle/>
                    <a:p>
                      <a:r>
                        <a:rPr lang="el-GR" sz="2000" dirty="0" smtClean="0"/>
                        <a:t>Ζ δίσκοι</a:t>
                      </a:r>
                      <a:endParaRPr lang="el-GR" sz="2000" dirty="0"/>
                    </a:p>
                  </a:txBody>
                  <a:tcPr/>
                </a:tc>
                <a:tc>
                  <a:txBody>
                    <a:bodyPr/>
                    <a:lstStyle/>
                    <a:p>
                      <a:r>
                        <a:rPr lang="el-GR" sz="2000" dirty="0" smtClean="0"/>
                        <a:t>Περιοχές</a:t>
                      </a:r>
                      <a:r>
                        <a:rPr lang="el-GR" sz="2000" baseline="0" dirty="0" smtClean="0"/>
                        <a:t> σύνδεσης μεταξύ των σαρκομερίων. Οι δίσκοι βοηθούν την ακτίνη να «αγκυροβολήσει»</a:t>
                      </a:r>
                      <a:endParaRPr lang="el-GR" sz="2000" dirty="0"/>
                    </a:p>
                  </a:txBody>
                  <a:tcPr/>
                </a:tc>
              </a:tr>
            </a:tbl>
          </a:graphicData>
        </a:graphic>
      </p:graphicFrame>
      <p:pic>
        <p:nvPicPr>
          <p:cNvPr id="6" name="Picture 2" descr="File:Sarcomere diagram.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68760"/>
            <a:ext cx="4544825" cy="202244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p:nvPr/>
        </p:nvSpPr>
        <p:spPr>
          <a:xfrm>
            <a:off x="732476" y="3356992"/>
            <a:ext cx="3027705"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Sarcomere </a:t>
            </a:r>
            <a:r>
              <a:rPr lang="en-US" sz="1200" dirty="0" smtClean="0">
                <a:latin typeface="+mn-lt"/>
                <a:hlinkClick r:id="rId4"/>
              </a:rPr>
              <a:t>diagram</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SlothMcCarty"/>
              </a:rPr>
              <a:t>SlothMcCarty</a:t>
            </a:r>
            <a:r>
              <a:rPr lang="el-GR" sz="1200" dirty="0" smtClean="0">
                <a:solidFill>
                  <a:prstClr val="black"/>
                </a:solidFill>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lumMod val="75000"/>
                    <a:lumOff val="25000"/>
                  </a:prstClr>
                </a:solidFill>
                <a:latin typeface="+mn-lt"/>
                <a:hlinkClick r:id="rId6"/>
              </a:rPr>
              <a:t>CC BY-SA 3.0</a:t>
            </a:r>
            <a:endParaRPr lang="en-US" sz="1200" dirty="0">
              <a:solidFill>
                <a:prstClr val="black">
                  <a:lumMod val="75000"/>
                  <a:lumOff val="25000"/>
                </a:prstClr>
              </a:solidFill>
              <a:latin typeface="+mn-lt"/>
            </a:endParaRPr>
          </a:p>
        </p:txBody>
      </p:sp>
      <p:pic>
        <p:nvPicPr>
          <p:cNvPr id="8" name="Picture 2" descr="File:Sarcomere.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552" y="3933056"/>
            <a:ext cx="3600400" cy="241631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7"/>
          <p:cNvSpPr/>
          <p:nvPr/>
        </p:nvSpPr>
        <p:spPr>
          <a:xfrm>
            <a:off x="310448" y="6453336"/>
            <a:ext cx="3923928"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8"/>
              </a:rPr>
              <a:t>Sarcomere</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 </a:t>
            </a:r>
            <a:r>
              <a:rPr lang="en-US" sz="1200" dirty="0">
                <a:latin typeface="+mn-lt"/>
                <a:hlinkClick r:id="rId9" tooltip="User:Uwe Gille"/>
              </a:rPr>
              <a:t>Uwe </a:t>
            </a:r>
            <a:r>
              <a:rPr lang="en-US" sz="1200" dirty="0" smtClean="0">
                <a:latin typeface="+mn-lt"/>
                <a:hlinkClick r:id="rId9" tooltip="User:Uwe Gille"/>
              </a:rPr>
              <a:t>Gille</a:t>
            </a:r>
            <a:r>
              <a:rPr lang="en-US"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11586383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rmAutofit fontScale="90000"/>
          </a:bodyPr>
          <a:lstStyle/>
          <a:p>
            <a:r>
              <a:rPr lang="el-GR" dirty="0"/>
              <a:t>Σχέση ενεργητικού μήκους – τάσης του μυός </a:t>
            </a:r>
            <a:r>
              <a:rPr lang="el-GR" sz="3600" b="0" dirty="0" smtClean="0"/>
              <a:t>6/14</a:t>
            </a:r>
            <a:endParaRPr lang="el-GR" dirty="0"/>
          </a:p>
        </p:txBody>
      </p:sp>
      <p:sp>
        <p:nvSpPr>
          <p:cNvPr id="3" name="Θέση περιεχομένου 2"/>
          <p:cNvSpPr>
            <a:spLocks noGrp="1"/>
          </p:cNvSpPr>
          <p:nvPr>
            <p:ph idx="1"/>
          </p:nvPr>
        </p:nvSpPr>
        <p:spPr>
          <a:xfrm>
            <a:off x="457200" y="1412776"/>
            <a:ext cx="8229600" cy="4824536"/>
          </a:xfrm>
        </p:spPr>
        <p:txBody>
          <a:bodyPr/>
          <a:lstStyle/>
          <a:p>
            <a:r>
              <a:rPr lang="el-GR" dirty="0"/>
              <a:t>Η ακτίνη και η μυοσίνη ευθυγραμμίζονται με την βοήθεια των δομικών πρωτεϊνών παρέχοντας σταθερότητα στην μυϊκή ίνα κατά την συστολή και την διάτασή </a:t>
            </a:r>
            <a:r>
              <a:rPr lang="el-GR" dirty="0" smtClean="0"/>
              <a:t>της.</a:t>
            </a:r>
            <a:endParaRPr lang="el-GR" dirty="0"/>
          </a:p>
          <a:p>
            <a:r>
              <a:rPr lang="el-GR" dirty="0"/>
              <a:t>Υπό μορφή των δομικών πρωτεϊνών και του ενδομύϊου, τελικά, τα μυϊκά ινίδια συνδέονται με τον </a:t>
            </a:r>
            <a:r>
              <a:rPr lang="el-GR" dirty="0" smtClean="0"/>
              <a:t>τένοντα.</a:t>
            </a:r>
            <a:endParaRPr lang="el-GR" dirty="0"/>
          </a:p>
          <a:p>
            <a:r>
              <a:rPr lang="el-GR" dirty="0"/>
              <a:t>Αυτός ο καλαίσθητος ιστός που σχηματίζεται μεταξύ των δομικών πρωτεϊνών και του συνδετικού ιστού επιτρέπει τις δυνάμεις να κατανέμονται κατά μήκος και εγκάρσια μέσα στον </a:t>
            </a:r>
            <a:r>
              <a:rPr lang="el-GR" dirty="0" smtClean="0"/>
              <a:t>μυ.</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56</a:t>
            </a:fld>
            <a:endParaRPr lang="el-GR" dirty="0"/>
          </a:p>
        </p:txBody>
      </p:sp>
    </p:spTree>
    <p:extLst>
      <p:ext uri="{BB962C8B-B14F-4D97-AF65-F5344CB8AC3E}">
        <p14:creationId xmlns:p14="http://schemas.microsoft.com/office/powerpoint/2010/main" val="32412989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rmAutofit fontScale="90000"/>
          </a:bodyPr>
          <a:lstStyle/>
          <a:p>
            <a:r>
              <a:rPr lang="el-GR" dirty="0"/>
              <a:t>Σχέση ενεργητικού μήκους – τάσης του μυός </a:t>
            </a:r>
            <a:r>
              <a:rPr lang="el-GR" sz="3600" b="0" dirty="0" smtClean="0"/>
              <a:t>7/14</a:t>
            </a:r>
            <a:endParaRPr lang="el-GR" dirty="0"/>
          </a:p>
        </p:txBody>
      </p:sp>
      <p:sp>
        <p:nvSpPr>
          <p:cNvPr id="3" name="Θέση περιεχομένου 2"/>
          <p:cNvSpPr>
            <a:spLocks noGrp="1"/>
          </p:cNvSpPr>
          <p:nvPr>
            <p:ph idx="1"/>
          </p:nvPr>
        </p:nvSpPr>
        <p:spPr>
          <a:xfrm>
            <a:off x="457200" y="1412776"/>
            <a:ext cx="8229600" cy="4824536"/>
          </a:xfrm>
        </p:spPr>
        <p:txBody>
          <a:bodyPr/>
          <a:lstStyle/>
          <a:p>
            <a:r>
              <a:rPr lang="el-GR" dirty="0"/>
              <a:t>Η κατανόηση των γεγονότων που λαμβάνουν χώρα μέσα στο σαρκομέριο κατά την συστολή του αποτελεί την βάση για την κατανόηση της συστολής όλου του </a:t>
            </a:r>
            <a:r>
              <a:rPr lang="el-GR" dirty="0" smtClean="0"/>
              <a:t>μυός.</a:t>
            </a:r>
            <a:endParaRPr lang="el-GR" dirty="0"/>
          </a:p>
          <a:p>
            <a:r>
              <a:rPr lang="el-GR" dirty="0"/>
              <a:t>Η ενεργητική δύναμη παράγεται με την ολίσθηση των νηματίων της ακτίνης μέσα στα νημάτια της μυοσίνης με αποτέλεσμα οι Ζ δίσκοι να πλησιάζουν, να μειώνεται το πάχος της Η </a:t>
            </a:r>
            <a:r>
              <a:rPr lang="el-GR" dirty="0" smtClean="0"/>
              <a:t>ταινίας.</a:t>
            </a:r>
            <a:endParaRPr lang="el-GR" dirty="0"/>
          </a:p>
          <a:p>
            <a:r>
              <a:rPr lang="el-GR" dirty="0"/>
              <a:t>Αυτή η ενέργεια τελικά μειώνει το μήκος των σαρκομερίων χωρίς ουσιαστικά να μειώνεται το μήκος των ενεργητικών </a:t>
            </a:r>
            <a:r>
              <a:rPr lang="el-GR" dirty="0" smtClean="0"/>
              <a:t>πρωτεϊνών.</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57</a:t>
            </a:fld>
            <a:endParaRPr lang="el-GR" dirty="0"/>
          </a:p>
        </p:txBody>
      </p:sp>
    </p:spTree>
    <p:extLst>
      <p:ext uri="{BB962C8B-B14F-4D97-AF65-F5344CB8AC3E}">
        <p14:creationId xmlns:p14="http://schemas.microsoft.com/office/powerpoint/2010/main" val="13791398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rmAutofit fontScale="90000"/>
          </a:bodyPr>
          <a:lstStyle/>
          <a:p>
            <a:r>
              <a:rPr lang="el-GR" dirty="0"/>
              <a:t>Σχέση ενεργητικού μήκους – τάσης του μυός </a:t>
            </a:r>
            <a:r>
              <a:rPr lang="el-GR" sz="3600" b="0" dirty="0" smtClean="0"/>
              <a:t>8/14</a:t>
            </a:r>
            <a:endParaRPr lang="el-GR" dirty="0"/>
          </a:p>
        </p:txBody>
      </p:sp>
      <p:sp>
        <p:nvSpPr>
          <p:cNvPr id="3" name="Θέση περιεχομένου 2"/>
          <p:cNvSpPr>
            <a:spLocks noGrp="1"/>
          </p:cNvSpPr>
          <p:nvPr>
            <p:ph idx="1"/>
          </p:nvPr>
        </p:nvSpPr>
        <p:spPr>
          <a:xfrm>
            <a:off x="457200" y="1340768"/>
            <a:ext cx="8229600" cy="4896544"/>
          </a:xfrm>
        </p:spPr>
        <p:txBody>
          <a:bodyPr>
            <a:normAutofit/>
          </a:bodyPr>
          <a:lstStyle/>
          <a:p>
            <a:pPr>
              <a:lnSpc>
                <a:spcPct val="110000"/>
              </a:lnSpc>
            </a:pPr>
            <a:r>
              <a:rPr lang="el-GR" dirty="0"/>
              <a:t>Πως γίνεται </a:t>
            </a:r>
            <a:r>
              <a:rPr lang="el-GR" dirty="0" smtClean="0"/>
              <a:t>αυτό</a:t>
            </a:r>
            <a:r>
              <a:rPr lang="el-GR" dirty="0"/>
              <a:t>;</a:t>
            </a:r>
          </a:p>
          <a:p>
            <a:pPr lvl="1">
              <a:lnSpc>
                <a:spcPct val="110000"/>
              </a:lnSpc>
              <a:spcBef>
                <a:spcPts val="1200"/>
              </a:spcBef>
            </a:pPr>
            <a:r>
              <a:rPr lang="el-GR" sz="2400" dirty="0"/>
              <a:t>Με την βοήθεια των κεφαλών της </a:t>
            </a:r>
            <a:r>
              <a:rPr lang="el-GR" sz="2400" dirty="0" smtClean="0"/>
              <a:t>μυοσίνης</a:t>
            </a:r>
            <a:r>
              <a:rPr lang="en-US" sz="2400" dirty="0"/>
              <a:t>.</a:t>
            </a:r>
            <a:endParaRPr lang="el-GR" sz="2400" dirty="0"/>
          </a:p>
          <a:p>
            <a:pPr lvl="1">
              <a:lnSpc>
                <a:spcPct val="110000"/>
              </a:lnSpc>
              <a:spcBef>
                <a:spcPts val="1200"/>
              </a:spcBef>
            </a:pPr>
            <a:r>
              <a:rPr lang="el-GR" sz="2400" dirty="0"/>
              <a:t>Εναλλάξ, οι κεφαλές προσκολλώνται στην γειτονική ακτίνη σχηματίζοντας γέφυρες και μετά χαλαρώνουν (σαν να περπατάνε πάνω στην ακτίνη</a:t>
            </a:r>
            <a:r>
              <a:rPr lang="el-GR" sz="2400" dirty="0" smtClean="0"/>
              <a:t>)</a:t>
            </a:r>
            <a:r>
              <a:rPr lang="en-US" sz="2400" dirty="0" smtClean="0"/>
              <a:t>.</a:t>
            </a:r>
            <a:endParaRPr lang="el-GR" sz="2400" dirty="0"/>
          </a:p>
          <a:p>
            <a:pPr>
              <a:lnSpc>
                <a:spcPct val="110000"/>
              </a:lnSpc>
            </a:pPr>
            <a:r>
              <a:rPr lang="el-GR" dirty="0"/>
              <a:t>Το μέγεθος της δύναμης που δημιουργείται εξαρτάται από τον αριθμό των ταυτόχρονα σχηματιζόμενων </a:t>
            </a:r>
            <a:r>
              <a:rPr lang="el-GR" dirty="0" smtClean="0"/>
              <a:t>γεφυρών</a:t>
            </a:r>
            <a:r>
              <a:rPr lang="en-US" dirty="0" smtClean="0"/>
              <a:t>.</a:t>
            </a:r>
            <a:endParaRPr lang="el-GR" dirty="0"/>
          </a:p>
          <a:p>
            <a:pPr>
              <a:lnSpc>
                <a:spcPct val="110000"/>
              </a:lnSpc>
            </a:pPr>
            <a:r>
              <a:rPr lang="el-GR" dirty="0"/>
              <a:t>Δηλ., όσο μεγαλύτερος είναι ο αριθμός των γεφυρών τόσο μεγαλύτερη δύναμη θα αναπτυχθεί στο </a:t>
            </a:r>
            <a:r>
              <a:rPr lang="el-GR" dirty="0" smtClean="0"/>
              <a:t>σαρκομέριο</a:t>
            </a:r>
            <a:r>
              <a:rPr lang="en-US" dirty="0" smtClean="0"/>
              <a:t>.</a:t>
            </a:r>
            <a:endParaRPr lang="el-GR" dirty="0"/>
          </a:p>
          <a:p>
            <a:pPr>
              <a:lnSpc>
                <a:spcPct val="110000"/>
              </a:lnSpc>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58</a:t>
            </a:fld>
            <a:endParaRPr lang="el-GR" dirty="0"/>
          </a:p>
        </p:txBody>
      </p:sp>
    </p:spTree>
    <p:extLst>
      <p:ext uri="{BB962C8B-B14F-4D97-AF65-F5344CB8AC3E}">
        <p14:creationId xmlns:p14="http://schemas.microsoft.com/office/powerpoint/2010/main" val="2674533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Ταξινόμηση αρθρώσεων – Διαρθρώσεις </a:t>
            </a:r>
            <a:r>
              <a:rPr lang="en-US" sz="3600" b="0" dirty="0" smtClean="0"/>
              <a:t>2/9</a:t>
            </a:r>
            <a:endParaRPr lang="el-GR" sz="3600" b="0" dirty="0"/>
          </a:p>
        </p:txBody>
      </p:sp>
      <p:sp>
        <p:nvSpPr>
          <p:cNvPr id="3" name="Θέση περιεχομένου 2"/>
          <p:cNvSpPr>
            <a:spLocks noGrp="1"/>
          </p:cNvSpPr>
          <p:nvPr>
            <p:ph idx="1"/>
          </p:nvPr>
        </p:nvSpPr>
        <p:spPr>
          <a:xfrm>
            <a:off x="485470" y="1024937"/>
            <a:ext cx="8229600" cy="5524723"/>
          </a:xfrm>
        </p:spPr>
        <p:txBody>
          <a:bodyPr>
            <a:normAutofit fontScale="92500"/>
          </a:bodyPr>
          <a:lstStyle/>
          <a:p>
            <a:r>
              <a:rPr lang="el-GR" sz="2600" dirty="0" smtClean="0"/>
              <a:t>Ιστολογικά</a:t>
            </a:r>
            <a:r>
              <a:rPr lang="el-GR" sz="2600" dirty="0"/>
              <a:t>, ο αρθρικός θύλακος αποτελείται από 2 στοιβάδες:</a:t>
            </a:r>
          </a:p>
          <a:p>
            <a:pPr lvl="1"/>
            <a:r>
              <a:rPr lang="el-GR" sz="2600" dirty="0"/>
              <a:t>Η εξωτερική στοιβάδα αποτελείται από πυκνό συνδετικό ιστό και συγκρατεί σταθερά τα δύο αρθρούμενα οστά και το αρθρικό </a:t>
            </a:r>
            <a:r>
              <a:rPr lang="el-GR" sz="2600" dirty="0" smtClean="0"/>
              <a:t>υγρό</a:t>
            </a:r>
            <a:r>
              <a:rPr lang="en-US" sz="2600" dirty="0" smtClean="0"/>
              <a:t>.</a:t>
            </a:r>
            <a:endParaRPr lang="el-GR" sz="2600" dirty="0"/>
          </a:p>
          <a:p>
            <a:pPr lvl="1"/>
            <a:r>
              <a:rPr lang="el-GR" sz="2600" dirty="0"/>
              <a:t>Η εσωτερική στοιβάδα αποτελείται από 3-10 κυτταρικά στρώματα και ονομάζεται αρθρικός </a:t>
            </a:r>
            <a:r>
              <a:rPr lang="el-GR" sz="2600" dirty="0" smtClean="0"/>
              <a:t>υμένας</a:t>
            </a:r>
            <a:r>
              <a:rPr lang="en-US" sz="2600" dirty="0" smtClean="0"/>
              <a:t>.</a:t>
            </a:r>
            <a:endParaRPr lang="el-GR" sz="2600" dirty="0"/>
          </a:p>
          <a:p>
            <a:pPr lvl="2"/>
            <a:r>
              <a:rPr lang="el-GR" sz="2400" dirty="0" smtClean="0"/>
              <a:t>τα </a:t>
            </a:r>
            <a:r>
              <a:rPr lang="el-GR" sz="2400" dirty="0"/>
              <a:t>κύτταρα του αρθρικού υμένα παρασκευάζουν και εκκρίνουν το αρθρικό </a:t>
            </a:r>
            <a:r>
              <a:rPr lang="el-GR" sz="2400" dirty="0" smtClean="0"/>
              <a:t>υγρό</a:t>
            </a:r>
            <a:r>
              <a:rPr lang="en-US" sz="2400" dirty="0" smtClean="0"/>
              <a:t>.</a:t>
            </a:r>
            <a:endParaRPr lang="el-GR" sz="2400" dirty="0"/>
          </a:p>
          <a:p>
            <a:pPr lvl="2"/>
            <a:r>
              <a:rPr lang="el-GR" sz="2400" dirty="0" smtClean="0"/>
              <a:t>το </a:t>
            </a:r>
            <a:r>
              <a:rPr lang="el-GR" sz="2400" dirty="0"/>
              <a:t>αρθρικό υγρό περιέχει πολλές από τις πρωτεΐνες που ανευρίσκονται στο πλάσμα του </a:t>
            </a:r>
            <a:r>
              <a:rPr lang="el-GR" sz="2400" dirty="0" smtClean="0"/>
              <a:t>αίματος</a:t>
            </a:r>
            <a:r>
              <a:rPr lang="en-US" sz="2400" dirty="0" smtClean="0"/>
              <a:t>.</a:t>
            </a:r>
            <a:endParaRPr lang="el-GR" sz="2400" dirty="0"/>
          </a:p>
          <a:p>
            <a:pPr lvl="2"/>
            <a:r>
              <a:rPr lang="el-GR" sz="2400" dirty="0" smtClean="0"/>
              <a:t>το </a:t>
            </a:r>
            <a:r>
              <a:rPr lang="el-GR" sz="2400" dirty="0"/>
              <a:t>αρθρικό υγρό περιβάλλει τις αρθρικές επιφάνειες, μειώνει τις τριβές μεταξύ </a:t>
            </a:r>
            <a:r>
              <a:rPr lang="el-GR" sz="2400" dirty="0" smtClean="0"/>
              <a:t>το</a:t>
            </a:r>
            <a:r>
              <a:rPr lang="en-US" sz="2400" dirty="0" smtClean="0"/>
              <a:t> </a:t>
            </a:r>
            <a:r>
              <a:rPr lang="el-GR" sz="2400" dirty="0"/>
              <a:t>τους, και παρέχει τροφικές ουσίες προς τον αρθρικό </a:t>
            </a:r>
            <a:r>
              <a:rPr lang="el-GR" sz="2400" dirty="0" smtClean="0"/>
              <a:t>χόνδρο</a:t>
            </a:r>
            <a:r>
              <a:rPr lang="en-US" sz="2400" dirty="0" smtClean="0"/>
              <a:t>.</a:t>
            </a:r>
            <a:endParaRPr lang="el-GR" sz="2400" dirty="0"/>
          </a:p>
          <a:p>
            <a:pPr lvl="2"/>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14069726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Σχέση ενεργητικού μήκους – τάσης του μυός </a:t>
            </a:r>
            <a:r>
              <a:rPr lang="el-GR" sz="3600" b="0" dirty="0" smtClean="0"/>
              <a:t>9/14</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59</a:t>
            </a:fld>
            <a:endParaRPr lang="el-GR" dirty="0"/>
          </a:p>
        </p:txBody>
      </p:sp>
      <p:pic>
        <p:nvPicPr>
          <p:cNvPr id="5122" name="Picture 2" descr="http://oregonstate.edu/instruction/bi314/summer09/Fig-12-23.jpg"/>
          <p:cNvPicPr>
            <a:picLocks noChangeAspect="1" noChangeArrowheads="1"/>
          </p:cNvPicPr>
          <p:nvPr/>
        </p:nvPicPr>
        <p:blipFill rotWithShape="1">
          <a:blip r:embed="rId3">
            <a:extLst>
              <a:ext uri="{28A0092B-C50C-407E-A947-70E740481C1C}">
                <a14:useLocalDpi xmlns:a14="http://schemas.microsoft.com/office/drawing/2010/main" val="0"/>
              </a:ext>
            </a:extLst>
          </a:blip>
          <a:srcRect t="19962" b="27743"/>
          <a:stretch/>
        </p:blipFill>
        <p:spPr bwMode="auto">
          <a:xfrm>
            <a:off x="539552" y="1585644"/>
            <a:ext cx="7814589" cy="3065022"/>
          </a:xfrm>
          <a:prstGeom prst="rect">
            <a:avLst/>
          </a:prstGeom>
          <a:noFill/>
          <a:extLst>
            <a:ext uri="{909E8E84-426E-40DD-AFC4-6F175D3DCCD1}">
              <a14:hiddenFill xmlns:a14="http://schemas.microsoft.com/office/drawing/2010/main">
                <a:solidFill>
                  <a:srgbClr val="FFFFFF"/>
                </a:solidFill>
              </a14:hiddenFill>
            </a:ext>
          </a:extLst>
        </p:spPr>
      </p:pic>
      <p:sp>
        <p:nvSpPr>
          <p:cNvPr id="10" name="Ορθογώνιο 9"/>
          <p:cNvSpPr/>
          <p:nvPr/>
        </p:nvSpPr>
        <p:spPr>
          <a:xfrm>
            <a:off x="3690762" y="4634954"/>
            <a:ext cx="1512168" cy="276999"/>
          </a:xfrm>
          <a:prstGeom prst="rect">
            <a:avLst/>
          </a:prstGeom>
        </p:spPr>
        <p:txBody>
          <a:bodyPr wrap="square">
            <a:spAutoFit/>
          </a:bodyPr>
          <a:lstStyle/>
          <a:p>
            <a:pPr algn="ctr"/>
            <a:r>
              <a:rPr lang="en-US" sz="1200" dirty="0" smtClean="0">
                <a:latin typeface="+mn-lt"/>
                <a:hlinkClick r:id="rId4"/>
              </a:rPr>
              <a:t>oregonstate.edu</a:t>
            </a:r>
            <a:endParaRPr lang="el-GR" sz="1200" dirty="0">
              <a:latin typeface="+mn-lt"/>
            </a:endParaRPr>
          </a:p>
        </p:txBody>
      </p:sp>
    </p:spTree>
    <p:extLst>
      <p:ext uri="{BB962C8B-B14F-4D97-AF65-F5344CB8AC3E}">
        <p14:creationId xmlns:p14="http://schemas.microsoft.com/office/powerpoint/2010/main" val="336271176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rmAutofit fontScale="90000"/>
          </a:bodyPr>
          <a:lstStyle/>
          <a:p>
            <a:r>
              <a:rPr lang="el-GR" dirty="0"/>
              <a:t>Σχέση ενεργητικού μήκους – τάσης του μυός </a:t>
            </a:r>
            <a:r>
              <a:rPr lang="el-GR" sz="3600" b="0" dirty="0" smtClean="0"/>
              <a:t>10/14</a:t>
            </a:r>
            <a:endParaRPr lang="el-GR" dirty="0"/>
          </a:p>
        </p:txBody>
      </p:sp>
      <p:sp>
        <p:nvSpPr>
          <p:cNvPr id="3" name="Θέση περιεχομένου 2"/>
          <p:cNvSpPr>
            <a:spLocks noGrp="1"/>
          </p:cNvSpPr>
          <p:nvPr>
            <p:ph idx="1"/>
          </p:nvPr>
        </p:nvSpPr>
        <p:spPr>
          <a:xfrm>
            <a:off x="457200" y="1340768"/>
            <a:ext cx="8291264" cy="5328592"/>
          </a:xfrm>
        </p:spPr>
        <p:txBody>
          <a:bodyPr>
            <a:normAutofit fontScale="92500"/>
          </a:bodyPr>
          <a:lstStyle/>
          <a:p>
            <a:r>
              <a:rPr lang="el-GR" dirty="0"/>
              <a:t>Ως συνέπεια της ευθυγράμμισης της ακτίνης και της μυοσίνης μέσα στο σαρκομέριο, το μέγεθος της δύναμης που θα αναπτυχθεί μέσα στην μυϊκή ίνα εξαρτάται εν μέρει από το στιγμιαίο μήκος της</a:t>
            </a:r>
          </a:p>
          <a:p>
            <a:r>
              <a:rPr lang="el-GR" dirty="0"/>
              <a:t>Η αλλαγή του μήκους της μυϊκής ίνας – είτε λόγω ενεργητικής συστολής, είτε λόγω παθητικής διάτασης – αλλάζει το ποσοστό της επικάλυψης μεταξύ της ακτίνης και της μυοσίνης</a:t>
            </a:r>
          </a:p>
          <a:p>
            <a:r>
              <a:rPr lang="el-GR" dirty="0"/>
              <a:t>Το </a:t>
            </a:r>
            <a:r>
              <a:rPr lang="el-GR" b="1" dirty="0">
                <a:solidFill>
                  <a:srgbClr val="820000"/>
                </a:solidFill>
              </a:rPr>
              <a:t>ιδανικό χαλαρό μήκος </a:t>
            </a:r>
            <a:r>
              <a:rPr lang="el-GR" dirty="0"/>
              <a:t>της μυϊκής ίνας (ή του σαρκομερίου) είναι εκείνο το οποίο επιτρέπει τον σχηματισμό περισσότερων γεφυρών και κατά συνέπεια την ανάπτυξη μεγαλύτερων δυνάμεων</a:t>
            </a:r>
          </a:p>
          <a:p>
            <a:r>
              <a:rPr lang="el-GR" dirty="0"/>
              <a:t>Καθώς η μυϊκή ίνα βραχύνεται ή επιμηκύνεται ο αριθμός των γεφυρών μειώνεται με αποτέλεσμα η δύναμη που αναπτύσσεται να είναι μικρότερη ακόμα και σε περιπτώσεις που ο μυς είναι πλήρως ενεργοποιημένος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60</a:t>
            </a:fld>
            <a:endParaRPr lang="el-GR" dirty="0"/>
          </a:p>
        </p:txBody>
      </p:sp>
    </p:spTree>
    <p:extLst>
      <p:ext uri="{BB962C8B-B14F-4D97-AF65-F5344CB8AC3E}">
        <p14:creationId xmlns:p14="http://schemas.microsoft.com/office/powerpoint/2010/main" val="24421021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rmAutofit fontScale="90000"/>
          </a:bodyPr>
          <a:lstStyle/>
          <a:p>
            <a:r>
              <a:rPr lang="el-GR" dirty="0"/>
              <a:t>Σχέση ενεργητικού μήκους – τάσης του μυός </a:t>
            </a:r>
            <a:r>
              <a:rPr lang="el-GR" sz="3600" b="0" dirty="0" smtClean="0"/>
              <a:t>11/14</a:t>
            </a:r>
            <a:endParaRPr lang="el-GR" dirty="0"/>
          </a:p>
        </p:txBody>
      </p:sp>
      <p:sp>
        <p:nvSpPr>
          <p:cNvPr id="3" name="Θέση περιεχομένου 2"/>
          <p:cNvSpPr>
            <a:spLocks noGrp="1"/>
          </p:cNvSpPr>
          <p:nvPr>
            <p:ph idx="1"/>
          </p:nvPr>
        </p:nvSpPr>
        <p:spPr>
          <a:xfrm>
            <a:off x="107504" y="1340768"/>
            <a:ext cx="4618856" cy="5400600"/>
          </a:xfrm>
        </p:spPr>
        <p:txBody>
          <a:bodyPr>
            <a:normAutofit/>
          </a:bodyPr>
          <a:lstStyle/>
          <a:p>
            <a:r>
              <a:rPr lang="el-GR" sz="2200" dirty="0"/>
              <a:t>Στην καμπύλη του ενεργητικού μήκους – τάσης φαίνεται ότι:</a:t>
            </a:r>
          </a:p>
          <a:p>
            <a:pPr lvl="1"/>
            <a:r>
              <a:rPr lang="el-GR" dirty="0"/>
              <a:t>Στο βραχυσμένο σαρκομέριο Α, η ακτίνη επικαλύπτεται με αποτέλεσμα να υπάρχει μικρός αριθμός </a:t>
            </a:r>
            <a:r>
              <a:rPr lang="el-GR" dirty="0" smtClean="0"/>
              <a:t>γεφυρών.</a:t>
            </a:r>
            <a:endParaRPr lang="el-GR" dirty="0"/>
          </a:p>
          <a:p>
            <a:pPr lvl="1"/>
            <a:r>
              <a:rPr lang="el-GR" dirty="0"/>
              <a:t>Στο B και C, η ακτίνη και η μυοσίνη ευθυγραμμίζονται έτσι ώστε να επιτρέψουν να σχηματιστεί αρκετός αριθμός </a:t>
            </a:r>
            <a:r>
              <a:rPr lang="el-GR" dirty="0" smtClean="0"/>
              <a:t>γεφυρών.</a:t>
            </a:r>
            <a:endParaRPr lang="el-GR" dirty="0"/>
          </a:p>
          <a:p>
            <a:pPr lvl="1"/>
            <a:r>
              <a:rPr lang="el-GR" dirty="0"/>
              <a:t>Στο D, η ακτίνη βρίσκεται έξω από τα όρια της μυοσίνης οπότε δεν επιτρέπει τον σχηματισμό </a:t>
            </a:r>
            <a:r>
              <a:rPr lang="el-GR" dirty="0" smtClean="0"/>
              <a:t>γεφυρών.</a:t>
            </a:r>
            <a:endParaRPr lang="el-GR" dirty="0"/>
          </a:p>
          <a:p>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61</a:t>
            </a:fld>
            <a:endParaRPr lang="el-GR" dirty="0"/>
          </a:p>
        </p:txBody>
      </p:sp>
      <p:grpSp>
        <p:nvGrpSpPr>
          <p:cNvPr id="10" name="Ομάδα 9"/>
          <p:cNvGrpSpPr/>
          <p:nvPr/>
        </p:nvGrpSpPr>
        <p:grpSpPr>
          <a:xfrm>
            <a:off x="4716016" y="1500023"/>
            <a:ext cx="4392488" cy="3513153"/>
            <a:chOff x="4716016" y="1074222"/>
            <a:chExt cx="4392488" cy="3513153"/>
          </a:xfrm>
        </p:grpSpPr>
        <p:pic>
          <p:nvPicPr>
            <p:cNvPr id="7170" name="Picture 2" descr="File:1011 Muscle Length and Tens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268760"/>
              <a:ext cx="4392488" cy="33186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796136" y="1484784"/>
              <a:ext cx="309700" cy="338554"/>
            </a:xfrm>
            <a:prstGeom prst="rect">
              <a:avLst/>
            </a:prstGeom>
            <a:noFill/>
          </p:spPr>
          <p:txBody>
            <a:bodyPr wrap="none" rtlCol="0">
              <a:spAutoFit/>
            </a:bodyPr>
            <a:lstStyle/>
            <a:p>
              <a:r>
                <a:rPr lang="el-GR" sz="1600" b="1" dirty="0" smtClean="0">
                  <a:latin typeface="+mn-lt"/>
                </a:rPr>
                <a:t>Α</a:t>
              </a:r>
              <a:endParaRPr lang="el-GR" sz="1600" b="1" dirty="0">
                <a:latin typeface="+mn-lt"/>
              </a:endParaRPr>
            </a:p>
          </p:txBody>
        </p:sp>
        <p:sp>
          <p:nvSpPr>
            <p:cNvPr id="7" name="TextBox 6"/>
            <p:cNvSpPr txBox="1"/>
            <p:nvPr/>
          </p:nvSpPr>
          <p:spPr>
            <a:xfrm>
              <a:off x="6166231" y="1074222"/>
              <a:ext cx="300082" cy="338554"/>
            </a:xfrm>
            <a:prstGeom prst="rect">
              <a:avLst/>
            </a:prstGeom>
            <a:noFill/>
          </p:spPr>
          <p:txBody>
            <a:bodyPr wrap="none" rtlCol="0">
              <a:spAutoFit/>
            </a:bodyPr>
            <a:lstStyle/>
            <a:p>
              <a:r>
                <a:rPr lang="el-GR" sz="1600" b="1" dirty="0" smtClean="0">
                  <a:latin typeface="+mn-lt"/>
                </a:rPr>
                <a:t>Β</a:t>
              </a:r>
              <a:endParaRPr lang="el-GR" sz="1600" b="1" dirty="0">
                <a:latin typeface="+mn-lt"/>
              </a:endParaRPr>
            </a:p>
          </p:txBody>
        </p:sp>
        <p:sp>
          <p:nvSpPr>
            <p:cNvPr id="8" name="TextBox 7"/>
            <p:cNvSpPr txBox="1"/>
            <p:nvPr/>
          </p:nvSpPr>
          <p:spPr>
            <a:xfrm>
              <a:off x="6618590" y="1090413"/>
              <a:ext cx="293670" cy="338554"/>
            </a:xfrm>
            <a:prstGeom prst="rect">
              <a:avLst/>
            </a:prstGeom>
            <a:noFill/>
          </p:spPr>
          <p:txBody>
            <a:bodyPr wrap="none" rtlCol="0">
              <a:spAutoFit/>
            </a:bodyPr>
            <a:lstStyle/>
            <a:p>
              <a:r>
                <a:rPr lang="en-US" sz="1600" b="1" dirty="0" smtClean="0">
                  <a:latin typeface="+mn-lt"/>
                </a:rPr>
                <a:t>C</a:t>
              </a:r>
              <a:endParaRPr lang="el-GR" sz="1600" b="1" dirty="0">
                <a:latin typeface="+mn-lt"/>
              </a:endParaRPr>
            </a:p>
          </p:txBody>
        </p:sp>
        <p:sp>
          <p:nvSpPr>
            <p:cNvPr id="9" name="TextBox 8"/>
            <p:cNvSpPr txBox="1"/>
            <p:nvPr/>
          </p:nvSpPr>
          <p:spPr>
            <a:xfrm>
              <a:off x="7740352" y="2928067"/>
              <a:ext cx="314510" cy="338554"/>
            </a:xfrm>
            <a:prstGeom prst="rect">
              <a:avLst/>
            </a:prstGeom>
            <a:noFill/>
          </p:spPr>
          <p:txBody>
            <a:bodyPr wrap="none" rtlCol="0">
              <a:spAutoFit/>
            </a:bodyPr>
            <a:lstStyle/>
            <a:p>
              <a:r>
                <a:rPr lang="en-US" sz="1600" b="1" dirty="0" smtClean="0">
                  <a:latin typeface="+mn-lt"/>
                </a:rPr>
                <a:t>D</a:t>
              </a:r>
              <a:endParaRPr lang="el-GR" sz="1600" b="1" dirty="0">
                <a:latin typeface="+mn-lt"/>
              </a:endParaRPr>
            </a:p>
          </p:txBody>
        </p:sp>
      </p:grpSp>
      <p:sp>
        <p:nvSpPr>
          <p:cNvPr id="11" name="Rectangle 7"/>
          <p:cNvSpPr/>
          <p:nvPr/>
        </p:nvSpPr>
        <p:spPr>
          <a:xfrm>
            <a:off x="5184068" y="5199874"/>
            <a:ext cx="3456384"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1011 Muscle Length and </a:t>
            </a:r>
            <a:r>
              <a:rPr lang="en-US" sz="1200" dirty="0" smtClean="0">
                <a:latin typeface="+mn-lt"/>
                <a:hlinkClick r:id="rId4"/>
              </a:rPr>
              <a:t>Tension</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solidFill>
                  <a:prstClr val="black"/>
                </a:solidFill>
                <a:latin typeface="+mn-lt"/>
                <a:hlinkClick r:id="rId5" tooltip="User:CFCF"/>
              </a:rPr>
              <a:t>CFCF</a:t>
            </a:r>
            <a:r>
              <a:rPr lang="el-GR" sz="1200" dirty="0" smtClean="0">
                <a:solidFill>
                  <a:prstClr val="black"/>
                </a:solidFill>
                <a:latin typeface="+mn-lt"/>
              </a:rPr>
              <a:t> </a:t>
            </a:r>
            <a:r>
              <a:rPr lang="el-GR" sz="1200" dirty="0" smtClean="0">
                <a:solidFill>
                  <a:prstClr val="black">
                    <a:lumMod val="75000"/>
                    <a:lumOff val="25000"/>
                  </a:prstClr>
                </a:solidFill>
                <a:latin typeface="+mn-lt"/>
              </a:rPr>
              <a:t>διαθέσιμο με άδεια </a:t>
            </a:r>
            <a:r>
              <a:rPr lang="en-US" sz="1200" dirty="0">
                <a:latin typeface="+mn-lt"/>
                <a:hlinkClick r:id="rId6"/>
              </a:rPr>
              <a:t>CC BY </a:t>
            </a:r>
            <a:r>
              <a:rPr lang="en-US" sz="1200" dirty="0" smtClean="0">
                <a:latin typeface="+mn-lt"/>
                <a:hlinkClick r:id="rId6"/>
              </a:rPr>
              <a:t>3.0</a:t>
            </a:r>
            <a:endParaRPr lang="en-US" sz="1200" dirty="0">
              <a:latin typeface="+mn-lt"/>
            </a:endParaRPr>
          </a:p>
        </p:txBody>
      </p:sp>
    </p:spTree>
    <p:extLst>
      <p:ext uri="{BB962C8B-B14F-4D97-AF65-F5344CB8AC3E}">
        <p14:creationId xmlns:p14="http://schemas.microsoft.com/office/powerpoint/2010/main" val="9543224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rmAutofit fontScale="90000"/>
          </a:bodyPr>
          <a:lstStyle/>
          <a:p>
            <a:r>
              <a:rPr lang="el-GR" dirty="0"/>
              <a:t>Σχέση ενεργητικού μήκους – τάσης του μυός </a:t>
            </a:r>
            <a:r>
              <a:rPr lang="en-US" sz="3600" b="0" dirty="0" smtClean="0"/>
              <a:t>1</a:t>
            </a:r>
            <a:r>
              <a:rPr lang="el-GR" sz="3600" b="0" dirty="0" smtClean="0"/>
              <a:t>2/14</a:t>
            </a:r>
            <a:endParaRPr lang="el-GR" dirty="0"/>
          </a:p>
        </p:txBody>
      </p:sp>
      <p:sp>
        <p:nvSpPr>
          <p:cNvPr id="3" name="Θέση περιεχομένου 2"/>
          <p:cNvSpPr>
            <a:spLocks noGrp="1"/>
          </p:cNvSpPr>
          <p:nvPr>
            <p:ph idx="1"/>
          </p:nvPr>
        </p:nvSpPr>
        <p:spPr>
          <a:xfrm>
            <a:off x="457200" y="1340767"/>
            <a:ext cx="4546848" cy="3834715"/>
          </a:xfrm>
        </p:spPr>
        <p:txBody>
          <a:bodyPr>
            <a:noAutofit/>
          </a:bodyPr>
          <a:lstStyle/>
          <a:p>
            <a:pPr>
              <a:lnSpc>
                <a:spcPct val="105000"/>
              </a:lnSpc>
            </a:pPr>
            <a:r>
              <a:rPr lang="el-GR" sz="2200" dirty="0"/>
              <a:t>Στην περιοχή (a) όπου ο μυς είναι βραχυσμένος και το μήκος του είναι κάτω από το ιδανικό χαλαρό μήκος και κάτω από το μήκος που δημιουργεί την παθητική τάση, κυριαρχεί η ενεργητικά δημιουργούμενη </a:t>
            </a:r>
            <a:r>
              <a:rPr lang="el-GR" sz="2200" dirty="0" smtClean="0"/>
              <a:t>δύναμη</a:t>
            </a:r>
            <a:r>
              <a:rPr lang="en-US" sz="2200" dirty="0" smtClean="0"/>
              <a:t>.</a:t>
            </a:r>
            <a:endParaRPr lang="el-GR" sz="2200" dirty="0"/>
          </a:p>
          <a:p>
            <a:pPr>
              <a:lnSpc>
                <a:spcPct val="105000"/>
              </a:lnSpc>
            </a:pPr>
            <a:r>
              <a:rPr lang="el-GR" sz="2200" dirty="0"/>
              <a:t>Η δύναμη συνεχίζει να αυξάνεται καθώς ο μυς επιμηκύνεται προς το χαλαρό του </a:t>
            </a:r>
            <a:r>
              <a:rPr lang="el-GR" sz="2200" dirty="0" smtClean="0"/>
              <a:t>μήκος</a:t>
            </a:r>
            <a:r>
              <a:rPr lang="en-US"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62</a:t>
            </a:fld>
            <a:endParaRPr lang="el-GR" dirty="0"/>
          </a:p>
        </p:txBody>
      </p:sp>
      <p:sp>
        <p:nvSpPr>
          <p:cNvPr id="6" name="Ορθογώνιο 5"/>
          <p:cNvSpPr/>
          <p:nvPr/>
        </p:nvSpPr>
        <p:spPr>
          <a:xfrm>
            <a:off x="417911" y="5197437"/>
            <a:ext cx="8604448" cy="1499898"/>
          </a:xfrm>
          <a:prstGeom prst="rect">
            <a:avLst/>
          </a:prstGeom>
        </p:spPr>
        <p:txBody>
          <a:bodyPr wrap="square">
            <a:spAutoFit/>
          </a:bodyPr>
          <a:lstStyle/>
          <a:p>
            <a:pPr marL="342900" lvl="0" indent="-342900" fontAlgn="auto">
              <a:lnSpc>
                <a:spcPct val="105000"/>
              </a:lnSpc>
              <a:spcBef>
                <a:spcPts val="1200"/>
              </a:spcBef>
              <a:spcAft>
                <a:spcPts val="0"/>
              </a:spcAft>
              <a:buFont typeface="Arial" pitchFamily="34" charset="0"/>
              <a:buChar char="•"/>
            </a:pPr>
            <a:r>
              <a:rPr lang="el-GR" sz="2200" dirty="0">
                <a:solidFill>
                  <a:prstClr val="black"/>
                </a:solidFill>
                <a:latin typeface="Calibri"/>
              </a:rPr>
              <a:t>Καθώς ο μυς συνεχίζει να επιμηκύνεται πέρα από το χαλαρό του μήκος (b) αρχίζει να μειώνεται η ενεργητική δύναμη και να αναπτύσσεται η παθητική τάση με αποτέλεσμα να επιπεδοποιείται η περιοχή της συνολικής καμπύλης</a:t>
            </a:r>
            <a:r>
              <a:rPr lang="en-US" sz="2200" dirty="0">
                <a:solidFill>
                  <a:prstClr val="black"/>
                </a:solidFill>
                <a:latin typeface="Calibri"/>
              </a:rPr>
              <a:t>.</a:t>
            </a:r>
          </a:p>
        </p:txBody>
      </p:sp>
      <p:grpSp>
        <p:nvGrpSpPr>
          <p:cNvPr id="35" name="Ομάδα 34"/>
          <p:cNvGrpSpPr/>
          <p:nvPr/>
        </p:nvGrpSpPr>
        <p:grpSpPr>
          <a:xfrm>
            <a:off x="4963398" y="1268760"/>
            <a:ext cx="3857074" cy="3816424"/>
            <a:chOff x="4891390" y="1124744"/>
            <a:chExt cx="3857074" cy="3816424"/>
          </a:xfrm>
        </p:grpSpPr>
        <p:cxnSp>
          <p:nvCxnSpPr>
            <p:cNvPr id="8" name="Ευθεία γραμμή σύνδεσης 7"/>
            <p:cNvCxnSpPr/>
            <p:nvPr/>
          </p:nvCxnSpPr>
          <p:spPr>
            <a:xfrm>
              <a:off x="5364088" y="1340768"/>
              <a:ext cx="0" cy="30243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a:off x="5364088" y="4365104"/>
              <a:ext cx="338437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a:off x="6804248" y="2348880"/>
              <a:ext cx="0" cy="201622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4" name="Ελεύθερη σχεδίαση 13"/>
            <p:cNvSpPr/>
            <p:nvPr/>
          </p:nvSpPr>
          <p:spPr>
            <a:xfrm>
              <a:off x="5443126" y="1615736"/>
              <a:ext cx="3212602" cy="2752063"/>
            </a:xfrm>
            <a:custGeom>
              <a:avLst/>
              <a:gdLst>
                <a:gd name="connsiteX0" fmla="*/ 0 w 3160450"/>
                <a:gd name="connsiteY0" fmla="*/ 2663301 h 2663301"/>
                <a:gd name="connsiteX1" fmla="*/ 310718 w 3160450"/>
                <a:gd name="connsiteY1" fmla="*/ 1935332 h 2663301"/>
                <a:gd name="connsiteX2" fmla="*/ 763479 w 3160450"/>
                <a:gd name="connsiteY2" fmla="*/ 1127464 h 2663301"/>
                <a:gd name="connsiteX3" fmla="*/ 1251751 w 3160450"/>
                <a:gd name="connsiteY3" fmla="*/ 719091 h 2663301"/>
                <a:gd name="connsiteX4" fmla="*/ 1953087 w 3160450"/>
                <a:gd name="connsiteY4" fmla="*/ 887767 h 2663301"/>
                <a:gd name="connsiteX5" fmla="*/ 2405848 w 3160450"/>
                <a:gd name="connsiteY5" fmla="*/ 923278 h 2663301"/>
                <a:gd name="connsiteX6" fmla="*/ 2867487 w 3160450"/>
                <a:gd name="connsiteY6" fmla="*/ 532660 h 2663301"/>
                <a:gd name="connsiteX7" fmla="*/ 3160450 w 3160450"/>
                <a:gd name="connsiteY7" fmla="*/ 0 h 2663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0450" h="2663301">
                  <a:moveTo>
                    <a:pt x="0" y="2663301"/>
                  </a:moveTo>
                  <a:cubicBezTo>
                    <a:pt x="91736" y="2427303"/>
                    <a:pt x="183472" y="2191305"/>
                    <a:pt x="310718" y="1935332"/>
                  </a:cubicBezTo>
                  <a:cubicBezTo>
                    <a:pt x="437964" y="1679359"/>
                    <a:pt x="606640" y="1330171"/>
                    <a:pt x="763479" y="1127464"/>
                  </a:cubicBezTo>
                  <a:cubicBezTo>
                    <a:pt x="920318" y="924757"/>
                    <a:pt x="1053483" y="759040"/>
                    <a:pt x="1251751" y="719091"/>
                  </a:cubicBezTo>
                  <a:cubicBezTo>
                    <a:pt x="1450019" y="679141"/>
                    <a:pt x="1760738" y="853736"/>
                    <a:pt x="1953087" y="887767"/>
                  </a:cubicBezTo>
                  <a:cubicBezTo>
                    <a:pt x="2145436" y="921798"/>
                    <a:pt x="2253448" y="982462"/>
                    <a:pt x="2405848" y="923278"/>
                  </a:cubicBezTo>
                  <a:cubicBezTo>
                    <a:pt x="2558248" y="864093"/>
                    <a:pt x="2741720" y="686540"/>
                    <a:pt x="2867487" y="532660"/>
                  </a:cubicBezTo>
                  <a:cubicBezTo>
                    <a:pt x="2993254" y="378780"/>
                    <a:pt x="3076852" y="189390"/>
                    <a:pt x="316045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Ελεύθερη σχεδίαση 14"/>
            <p:cNvSpPr/>
            <p:nvPr/>
          </p:nvSpPr>
          <p:spPr>
            <a:xfrm>
              <a:off x="5495278" y="2386755"/>
              <a:ext cx="2734322" cy="1927827"/>
            </a:xfrm>
            <a:custGeom>
              <a:avLst/>
              <a:gdLst>
                <a:gd name="connsiteX0" fmla="*/ 0 w 2689934"/>
                <a:gd name="connsiteY0" fmla="*/ 1865649 h 1865649"/>
                <a:gd name="connsiteX1" fmla="*/ 106532 w 2689934"/>
                <a:gd name="connsiteY1" fmla="*/ 1572686 h 1865649"/>
                <a:gd name="connsiteX2" fmla="*/ 408373 w 2689934"/>
                <a:gd name="connsiteY2" fmla="*/ 977882 h 1865649"/>
                <a:gd name="connsiteX3" fmla="*/ 710214 w 2689934"/>
                <a:gd name="connsiteY3" fmla="*/ 454099 h 1865649"/>
                <a:gd name="connsiteX4" fmla="*/ 923278 w 2689934"/>
                <a:gd name="connsiteY4" fmla="*/ 205525 h 1865649"/>
                <a:gd name="connsiteX5" fmla="*/ 1162975 w 2689934"/>
                <a:gd name="connsiteY5" fmla="*/ 36849 h 1865649"/>
                <a:gd name="connsiteX6" fmla="*/ 1376039 w 2689934"/>
                <a:gd name="connsiteY6" fmla="*/ 10216 h 1865649"/>
                <a:gd name="connsiteX7" fmla="*/ 1677880 w 2689934"/>
                <a:gd name="connsiteY7" fmla="*/ 170014 h 1865649"/>
                <a:gd name="connsiteX8" fmla="*/ 1979720 w 2689934"/>
                <a:gd name="connsiteY8" fmla="*/ 533998 h 1865649"/>
                <a:gd name="connsiteX9" fmla="*/ 2450237 w 2689934"/>
                <a:gd name="connsiteY9" fmla="*/ 1341866 h 1865649"/>
                <a:gd name="connsiteX10" fmla="*/ 2689934 w 2689934"/>
                <a:gd name="connsiteY10" fmla="*/ 1856771 h 186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89934" h="1865649">
                  <a:moveTo>
                    <a:pt x="0" y="1865649"/>
                  </a:moveTo>
                  <a:cubicBezTo>
                    <a:pt x="19235" y="1793148"/>
                    <a:pt x="38470" y="1720647"/>
                    <a:pt x="106532" y="1572686"/>
                  </a:cubicBezTo>
                  <a:cubicBezTo>
                    <a:pt x="174594" y="1424725"/>
                    <a:pt x="307759" y="1164313"/>
                    <a:pt x="408373" y="977882"/>
                  </a:cubicBezTo>
                  <a:cubicBezTo>
                    <a:pt x="508987" y="791451"/>
                    <a:pt x="624397" y="582825"/>
                    <a:pt x="710214" y="454099"/>
                  </a:cubicBezTo>
                  <a:cubicBezTo>
                    <a:pt x="796031" y="325373"/>
                    <a:pt x="847818" y="275067"/>
                    <a:pt x="923278" y="205525"/>
                  </a:cubicBezTo>
                  <a:cubicBezTo>
                    <a:pt x="998738" y="135983"/>
                    <a:pt x="1087515" y="69400"/>
                    <a:pt x="1162975" y="36849"/>
                  </a:cubicBezTo>
                  <a:cubicBezTo>
                    <a:pt x="1238435" y="4297"/>
                    <a:pt x="1290222" y="-11978"/>
                    <a:pt x="1376039" y="10216"/>
                  </a:cubicBezTo>
                  <a:cubicBezTo>
                    <a:pt x="1461856" y="32410"/>
                    <a:pt x="1577267" y="82717"/>
                    <a:pt x="1677880" y="170014"/>
                  </a:cubicBezTo>
                  <a:cubicBezTo>
                    <a:pt x="1778493" y="257311"/>
                    <a:pt x="1850994" y="338689"/>
                    <a:pt x="1979720" y="533998"/>
                  </a:cubicBezTo>
                  <a:cubicBezTo>
                    <a:pt x="2108446" y="729307"/>
                    <a:pt x="2331868" y="1121404"/>
                    <a:pt x="2450237" y="1341866"/>
                  </a:cubicBezTo>
                  <a:cubicBezTo>
                    <a:pt x="2568606" y="1562328"/>
                    <a:pt x="2629270" y="1709549"/>
                    <a:pt x="2689934" y="1856771"/>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6" name="Ελεύθερη σχεδίαση 15"/>
            <p:cNvSpPr/>
            <p:nvPr/>
          </p:nvSpPr>
          <p:spPr>
            <a:xfrm>
              <a:off x="6804248" y="1748901"/>
              <a:ext cx="1878113" cy="2565681"/>
            </a:xfrm>
            <a:custGeom>
              <a:avLst/>
              <a:gdLst>
                <a:gd name="connsiteX0" fmla="*/ 0 w 1819922"/>
                <a:gd name="connsiteY0" fmla="*/ 2556769 h 2556769"/>
                <a:gd name="connsiteX1" fmla="*/ 630314 w 1819922"/>
                <a:gd name="connsiteY1" fmla="*/ 2219417 h 2556769"/>
                <a:gd name="connsiteX2" fmla="*/ 1207363 w 1819922"/>
                <a:gd name="connsiteY2" fmla="*/ 1580225 h 2556769"/>
                <a:gd name="connsiteX3" fmla="*/ 1642369 w 1819922"/>
                <a:gd name="connsiteY3" fmla="*/ 612559 h 2556769"/>
                <a:gd name="connsiteX4" fmla="*/ 1819922 w 1819922"/>
                <a:gd name="connsiteY4" fmla="*/ 0 h 2556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9922" h="2556769">
                  <a:moveTo>
                    <a:pt x="0" y="2556769"/>
                  </a:moveTo>
                  <a:cubicBezTo>
                    <a:pt x="214543" y="2469471"/>
                    <a:pt x="429087" y="2382174"/>
                    <a:pt x="630314" y="2219417"/>
                  </a:cubicBezTo>
                  <a:cubicBezTo>
                    <a:pt x="831541" y="2056660"/>
                    <a:pt x="1038687" y="1848034"/>
                    <a:pt x="1207363" y="1580225"/>
                  </a:cubicBezTo>
                  <a:cubicBezTo>
                    <a:pt x="1376039" y="1312416"/>
                    <a:pt x="1540276" y="875930"/>
                    <a:pt x="1642369" y="612559"/>
                  </a:cubicBezTo>
                  <a:cubicBezTo>
                    <a:pt x="1744462" y="349188"/>
                    <a:pt x="1782192" y="174594"/>
                    <a:pt x="1819922"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8" name="Ευθύγραμμο βέλος σύνδεσης 17"/>
            <p:cNvCxnSpPr/>
            <p:nvPr/>
          </p:nvCxnSpPr>
          <p:spPr>
            <a:xfrm>
              <a:off x="6300192" y="4922760"/>
              <a:ext cx="1584176"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Ευθεία γραμμή σύνδεσης 21"/>
            <p:cNvCxnSpPr/>
            <p:nvPr/>
          </p:nvCxnSpPr>
          <p:spPr>
            <a:xfrm>
              <a:off x="6228184" y="4305670"/>
              <a:ext cx="0" cy="1314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a:off x="7308304" y="4305670"/>
              <a:ext cx="0" cy="1314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a:off x="8100392" y="4299383"/>
              <a:ext cx="0" cy="1314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16200000">
              <a:off x="6031891" y="3548891"/>
              <a:ext cx="1223605" cy="307777"/>
            </a:xfrm>
            <a:prstGeom prst="rect">
              <a:avLst/>
            </a:prstGeom>
            <a:noFill/>
          </p:spPr>
          <p:txBody>
            <a:bodyPr wrap="none" rtlCol="0">
              <a:spAutoFit/>
            </a:bodyPr>
            <a:lstStyle/>
            <a:p>
              <a:r>
                <a:rPr lang="en-US" sz="1400" dirty="0" smtClean="0">
                  <a:latin typeface="+mn-lt"/>
                </a:rPr>
                <a:t>Resting length</a:t>
              </a:r>
              <a:endParaRPr lang="el-GR" sz="1400" dirty="0">
                <a:latin typeface="+mn-lt"/>
              </a:endParaRPr>
            </a:p>
          </p:txBody>
        </p:sp>
        <p:sp>
          <p:nvSpPr>
            <p:cNvPr id="26" name="TextBox 25"/>
            <p:cNvSpPr txBox="1"/>
            <p:nvPr/>
          </p:nvSpPr>
          <p:spPr>
            <a:xfrm rot="16200000">
              <a:off x="4626093" y="2546793"/>
              <a:ext cx="899926" cy="369332"/>
            </a:xfrm>
            <a:prstGeom prst="rect">
              <a:avLst/>
            </a:prstGeom>
            <a:noFill/>
          </p:spPr>
          <p:txBody>
            <a:bodyPr wrap="none" rtlCol="0">
              <a:spAutoFit/>
            </a:bodyPr>
            <a:lstStyle/>
            <a:p>
              <a:r>
                <a:rPr lang="en-US" dirty="0" smtClean="0">
                  <a:latin typeface="+mn-lt"/>
                </a:rPr>
                <a:t>Tension</a:t>
              </a:r>
            </a:p>
          </p:txBody>
        </p:sp>
        <p:sp>
          <p:nvSpPr>
            <p:cNvPr id="27" name="TextBox 26"/>
            <p:cNvSpPr txBox="1"/>
            <p:nvPr/>
          </p:nvSpPr>
          <p:spPr>
            <a:xfrm>
              <a:off x="6229812" y="4602614"/>
              <a:ext cx="1654556" cy="338554"/>
            </a:xfrm>
            <a:prstGeom prst="rect">
              <a:avLst/>
            </a:prstGeom>
            <a:noFill/>
          </p:spPr>
          <p:txBody>
            <a:bodyPr wrap="none" rtlCol="0">
              <a:spAutoFit/>
            </a:bodyPr>
            <a:lstStyle/>
            <a:p>
              <a:r>
                <a:rPr lang="en-US" sz="1600" dirty="0" smtClean="0">
                  <a:latin typeface="+mn-lt"/>
                </a:rPr>
                <a:t>Increasing stretch</a:t>
              </a:r>
              <a:endParaRPr lang="el-GR" sz="1600" dirty="0">
                <a:latin typeface="+mn-lt"/>
              </a:endParaRPr>
            </a:p>
          </p:txBody>
        </p:sp>
        <p:sp>
          <p:nvSpPr>
            <p:cNvPr id="28" name="TextBox 27"/>
            <p:cNvSpPr txBox="1"/>
            <p:nvPr/>
          </p:nvSpPr>
          <p:spPr>
            <a:xfrm>
              <a:off x="6071731" y="4355812"/>
              <a:ext cx="282450" cy="338554"/>
            </a:xfrm>
            <a:prstGeom prst="rect">
              <a:avLst/>
            </a:prstGeom>
            <a:noFill/>
          </p:spPr>
          <p:txBody>
            <a:bodyPr wrap="none" rtlCol="0">
              <a:spAutoFit/>
            </a:bodyPr>
            <a:lstStyle/>
            <a:p>
              <a:r>
                <a:rPr lang="en-US" sz="1600" dirty="0" smtClean="0">
                  <a:latin typeface="+mn-lt"/>
                </a:rPr>
                <a:t>a</a:t>
              </a:r>
              <a:endParaRPr lang="el-GR" sz="1600" dirty="0">
                <a:latin typeface="+mn-lt"/>
              </a:endParaRPr>
            </a:p>
          </p:txBody>
        </p:sp>
        <p:sp>
          <p:nvSpPr>
            <p:cNvPr id="29" name="TextBox 28"/>
            <p:cNvSpPr txBox="1"/>
            <p:nvPr/>
          </p:nvSpPr>
          <p:spPr>
            <a:xfrm>
              <a:off x="7162270" y="4365104"/>
              <a:ext cx="292068" cy="338554"/>
            </a:xfrm>
            <a:prstGeom prst="rect">
              <a:avLst/>
            </a:prstGeom>
            <a:noFill/>
          </p:spPr>
          <p:txBody>
            <a:bodyPr wrap="none" rtlCol="0">
              <a:spAutoFit/>
            </a:bodyPr>
            <a:lstStyle/>
            <a:p>
              <a:r>
                <a:rPr lang="en-US" sz="1600" dirty="0" smtClean="0">
                  <a:latin typeface="+mn-lt"/>
                </a:rPr>
                <a:t>b</a:t>
              </a:r>
              <a:endParaRPr lang="el-GR" sz="1600" dirty="0">
                <a:latin typeface="+mn-lt"/>
              </a:endParaRPr>
            </a:p>
          </p:txBody>
        </p:sp>
        <p:sp>
          <p:nvSpPr>
            <p:cNvPr id="30" name="TextBox 29"/>
            <p:cNvSpPr txBox="1"/>
            <p:nvPr/>
          </p:nvSpPr>
          <p:spPr>
            <a:xfrm>
              <a:off x="7964778" y="4314582"/>
              <a:ext cx="271228" cy="338554"/>
            </a:xfrm>
            <a:prstGeom prst="rect">
              <a:avLst/>
            </a:prstGeom>
            <a:noFill/>
          </p:spPr>
          <p:txBody>
            <a:bodyPr wrap="none" rtlCol="0">
              <a:spAutoFit/>
            </a:bodyPr>
            <a:lstStyle/>
            <a:p>
              <a:r>
                <a:rPr lang="en-US" sz="1600" dirty="0" smtClean="0">
                  <a:latin typeface="+mn-lt"/>
                </a:rPr>
                <a:t>c</a:t>
              </a:r>
              <a:endParaRPr lang="el-GR" sz="1600" dirty="0">
                <a:latin typeface="+mn-lt"/>
              </a:endParaRPr>
            </a:p>
          </p:txBody>
        </p:sp>
        <p:sp>
          <p:nvSpPr>
            <p:cNvPr id="33" name="TextBox 32"/>
            <p:cNvSpPr txBox="1"/>
            <p:nvPr/>
          </p:nvSpPr>
          <p:spPr>
            <a:xfrm>
              <a:off x="5420303" y="1124744"/>
              <a:ext cx="1867755" cy="1200329"/>
            </a:xfrm>
            <a:prstGeom prst="rect">
              <a:avLst/>
            </a:prstGeom>
            <a:noFill/>
          </p:spPr>
          <p:txBody>
            <a:bodyPr wrap="none" rtlCol="0">
              <a:spAutoFit/>
            </a:bodyPr>
            <a:lstStyle/>
            <a:p>
              <a:r>
                <a:rPr lang="en-US" sz="2400" b="1" dirty="0" smtClean="0">
                  <a:solidFill>
                    <a:schemeClr val="accent1">
                      <a:lumMod val="75000"/>
                    </a:schemeClr>
                  </a:solidFill>
                  <a:latin typeface="+mn-lt"/>
                </a:rPr>
                <a:t>--</a:t>
              </a:r>
              <a:r>
                <a:rPr lang="en-US" sz="2400" dirty="0" smtClean="0">
                  <a:latin typeface="+mn-lt"/>
                </a:rPr>
                <a:t> </a:t>
              </a:r>
              <a:r>
                <a:rPr lang="en-US" dirty="0" smtClean="0">
                  <a:latin typeface="+mn-lt"/>
                </a:rPr>
                <a:t>Total  force</a:t>
              </a:r>
            </a:p>
            <a:p>
              <a:r>
                <a:rPr lang="en-US" sz="2400" b="1" dirty="0" smtClean="0">
                  <a:solidFill>
                    <a:srgbClr val="00B050"/>
                  </a:solidFill>
                  <a:latin typeface="+mn-lt"/>
                </a:rPr>
                <a:t>--</a:t>
              </a:r>
              <a:r>
                <a:rPr lang="en-US" dirty="0" smtClean="0">
                  <a:latin typeface="+mn-lt"/>
                </a:rPr>
                <a:t> Active force</a:t>
              </a:r>
            </a:p>
            <a:p>
              <a:r>
                <a:rPr lang="en-US" sz="2400" b="1" dirty="0" smtClean="0">
                  <a:solidFill>
                    <a:srgbClr val="C00000"/>
                  </a:solidFill>
                  <a:latin typeface="+mn-lt"/>
                </a:rPr>
                <a:t>--</a:t>
              </a:r>
              <a:r>
                <a:rPr lang="en-US" sz="2400" b="1" dirty="0" smtClean="0">
                  <a:latin typeface="+mn-lt"/>
                </a:rPr>
                <a:t> </a:t>
              </a:r>
              <a:r>
                <a:rPr lang="en-US" dirty="0" smtClean="0">
                  <a:latin typeface="+mn-lt"/>
                </a:rPr>
                <a:t>Passive tension</a:t>
              </a:r>
              <a:endParaRPr lang="el-GR" dirty="0">
                <a:latin typeface="+mn-lt"/>
              </a:endParaRPr>
            </a:p>
          </p:txBody>
        </p:sp>
      </p:grpSp>
    </p:spTree>
    <p:extLst>
      <p:ext uri="{BB962C8B-B14F-4D97-AF65-F5344CB8AC3E}">
        <p14:creationId xmlns:p14="http://schemas.microsoft.com/office/powerpoint/2010/main" val="333558136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rmAutofit fontScale="90000"/>
          </a:bodyPr>
          <a:lstStyle/>
          <a:p>
            <a:r>
              <a:rPr lang="el-GR" dirty="0"/>
              <a:t>Σχέση ενεργητικού μήκους – τάσης του μυός </a:t>
            </a:r>
            <a:r>
              <a:rPr lang="en-US" sz="3600" b="0" dirty="0" smtClean="0"/>
              <a:t>1</a:t>
            </a:r>
            <a:r>
              <a:rPr lang="en-US" sz="3600" b="0" dirty="0"/>
              <a:t>3</a:t>
            </a:r>
            <a:r>
              <a:rPr lang="el-GR" sz="3600" b="0" dirty="0" smtClean="0"/>
              <a:t>/14</a:t>
            </a:r>
            <a:endParaRPr lang="el-GR" dirty="0"/>
          </a:p>
        </p:txBody>
      </p:sp>
      <p:sp>
        <p:nvSpPr>
          <p:cNvPr id="3" name="Θέση περιεχομένου 2"/>
          <p:cNvSpPr>
            <a:spLocks noGrp="1"/>
          </p:cNvSpPr>
          <p:nvPr>
            <p:ph idx="1"/>
          </p:nvPr>
        </p:nvSpPr>
        <p:spPr>
          <a:xfrm>
            <a:off x="457200" y="1340768"/>
            <a:ext cx="4546848" cy="5040560"/>
          </a:xfrm>
        </p:spPr>
        <p:txBody>
          <a:bodyPr>
            <a:noAutofit/>
          </a:bodyPr>
          <a:lstStyle/>
          <a:p>
            <a:pPr>
              <a:lnSpc>
                <a:spcPct val="105000"/>
              </a:lnSpc>
            </a:pPr>
            <a:r>
              <a:rPr lang="el-GR" sz="2200" dirty="0" smtClean="0"/>
              <a:t>Αυτό το χαρακτηριστικό τμήμα της καμπύλης της παθητικής τάσης επιτρέπει στον μυ να διατηρήσει την δύναμή του στα ψηλά επίπεδα ακόμα και στην περιοχή όπου μειώνεται η ενεργητικά δημιουργούμενη δύναμη</a:t>
            </a:r>
            <a:r>
              <a:rPr lang="en-US" sz="2200" dirty="0" smtClean="0"/>
              <a:t>.</a:t>
            </a:r>
            <a:endParaRPr lang="el-GR" sz="2200" dirty="0" smtClean="0"/>
          </a:p>
          <a:p>
            <a:pPr>
              <a:lnSpc>
                <a:spcPct val="105000"/>
              </a:lnSpc>
            </a:pPr>
            <a:r>
              <a:rPr lang="el-GR" sz="2200" dirty="0" smtClean="0"/>
              <a:t>Καθώς συνεχίζει να διατείνεται η μυϊκή ίνα (c) κυριαρχεί η παθητική τάση, έτσι ώστε ο συνδετικός ιστός να βρίσκεται κάτω από σχεδόν μέγιστο stress</a:t>
            </a:r>
            <a:r>
              <a:rPr lang="en-US"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63</a:t>
            </a:fld>
            <a:endParaRPr lang="el-GR" dirty="0"/>
          </a:p>
        </p:txBody>
      </p:sp>
      <p:grpSp>
        <p:nvGrpSpPr>
          <p:cNvPr id="6" name="Ομάδα 5"/>
          <p:cNvGrpSpPr/>
          <p:nvPr/>
        </p:nvGrpSpPr>
        <p:grpSpPr>
          <a:xfrm>
            <a:off x="4963398" y="1268760"/>
            <a:ext cx="3857074" cy="3816424"/>
            <a:chOff x="4891390" y="1124744"/>
            <a:chExt cx="3857074" cy="3816424"/>
          </a:xfrm>
        </p:grpSpPr>
        <p:cxnSp>
          <p:nvCxnSpPr>
            <p:cNvPr id="7" name="Ευθεία γραμμή σύνδεσης 6"/>
            <p:cNvCxnSpPr/>
            <p:nvPr/>
          </p:nvCxnSpPr>
          <p:spPr>
            <a:xfrm>
              <a:off x="5364088" y="1340768"/>
              <a:ext cx="0" cy="30243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a:off x="5364088" y="4365104"/>
              <a:ext cx="338437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p:cNvCxnSpPr/>
            <p:nvPr/>
          </p:nvCxnSpPr>
          <p:spPr>
            <a:xfrm>
              <a:off x="6804248" y="2348880"/>
              <a:ext cx="0" cy="201622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 name="Ελεύθερη σχεδίαση 9"/>
            <p:cNvSpPr/>
            <p:nvPr/>
          </p:nvSpPr>
          <p:spPr>
            <a:xfrm>
              <a:off x="5443126" y="1615736"/>
              <a:ext cx="3212602" cy="2752063"/>
            </a:xfrm>
            <a:custGeom>
              <a:avLst/>
              <a:gdLst>
                <a:gd name="connsiteX0" fmla="*/ 0 w 3160450"/>
                <a:gd name="connsiteY0" fmla="*/ 2663301 h 2663301"/>
                <a:gd name="connsiteX1" fmla="*/ 310718 w 3160450"/>
                <a:gd name="connsiteY1" fmla="*/ 1935332 h 2663301"/>
                <a:gd name="connsiteX2" fmla="*/ 763479 w 3160450"/>
                <a:gd name="connsiteY2" fmla="*/ 1127464 h 2663301"/>
                <a:gd name="connsiteX3" fmla="*/ 1251751 w 3160450"/>
                <a:gd name="connsiteY3" fmla="*/ 719091 h 2663301"/>
                <a:gd name="connsiteX4" fmla="*/ 1953087 w 3160450"/>
                <a:gd name="connsiteY4" fmla="*/ 887767 h 2663301"/>
                <a:gd name="connsiteX5" fmla="*/ 2405848 w 3160450"/>
                <a:gd name="connsiteY5" fmla="*/ 923278 h 2663301"/>
                <a:gd name="connsiteX6" fmla="*/ 2867487 w 3160450"/>
                <a:gd name="connsiteY6" fmla="*/ 532660 h 2663301"/>
                <a:gd name="connsiteX7" fmla="*/ 3160450 w 3160450"/>
                <a:gd name="connsiteY7" fmla="*/ 0 h 2663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0450" h="2663301">
                  <a:moveTo>
                    <a:pt x="0" y="2663301"/>
                  </a:moveTo>
                  <a:cubicBezTo>
                    <a:pt x="91736" y="2427303"/>
                    <a:pt x="183472" y="2191305"/>
                    <a:pt x="310718" y="1935332"/>
                  </a:cubicBezTo>
                  <a:cubicBezTo>
                    <a:pt x="437964" y="1679359"/>
                    <a:pt x="606640" y="1330171"/>
                    <a:pt x="763479" y="1127464"/>
                  </a:cubicBezTo>
                  <a:cubicBezTo>
                    <a:pt x="920318" y="924757"/>
                    <a:pt x="1053483" y="759040"/>
                    <a:pt x="1251751" y="719091"/>
                  </a:cubicBezTo>
                  <a:cubicBezTo>
                    <a:pt x="1450019" y="679141"/>
                    <a:pt x="1760738" y="853736"/>
                    <a:pt x="1953087" y="887767"/>
                  </a:cubicBezTo>
                  <a:cubicBezTo>
                    <a:pt x="2145436" y="921798"/>
                    <a:pt x="2253448" y="982462"/>
                    <a:pt x="2405848" y="923278"/>
                  </a:cubicBezTo>
                  <a:cubicBezTo>
                    <a:pt x="2558248" y="864093"/>
                    <a:pt x="2741720" y="686540"/>
                    <a:pt x="2867487" y="532660"/>
                  </a:cubicBezTo>
                  <a:cubicBezTo>
                    <a:pt x="2993254" y="378780"/>
                    <a:pt x="3076852" y="189390"/>
                    <a:pt x="316045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1" name="Ελεύθερη σχεδίαση 10"/>
            <p:cNvSpPr/>
            <p:nvPr/>
          </p:nvSpPr>
          <p:spPr>
            <a:xfrm>
              <a:off x="5495278" y="2386755"/>
              <a:ext cx="2734322" cy="1927827"/>
            </a:xfrm>
            <a:custGeom>
              <a:avLst/>
              <a:gdLst>
                <a:gd name="connsiteX0" fmla="*/ 0 w 2689934"/>
                <a:gd name="connsiteY0" fmla="*/ 1865649 h 1865649"/>
                <a:gd name="connsiteX1" fmla="*/ 106532 w 2689934"/>
                <a:gd name="connsiteY1" fmla="*/ 1572686 h 1865649"/>
                <a:gd name="connsiteX2" fmla="*/ 408373 w 2689934"/>
                <a:gd name="connsiteY2" fmla="*/ 977882 h 1865649"/>
                <a:gd name="connsiteX3" fmla="*/ 710214 w 2689934"/>
                <a:gd name="connsiteY3" fmla="*/ 454099 h 1865649"/>
                <a:gd name="connsiteX4" fmla="*/ 923278 w 2689934"/>
                <a:gd name="connsiteY4" fmla="*/ 205525 h 1865649"/>
                <a:gd name="connsiteX5" fmla="*/ 1162975 w 2689934"/>
                <a:gd name="connsiteY5" fmla="*/ 36849 h 1865649"/>
                <a:gd name="connsiteX6" fmla="*/ 1376039 w 2689934"/>
                <a:gd name="connsiteY6" fmla="*/ 10216 h 1865649"/>
                <a:gd name="connsiteX7" fmla="*/ 1677880 w 2689934"/>
                <a:gd name="connsiteY7" fmla="*/ 170014 h 1865649"/>
                <a:gd name="connsiteX8" fmla="*/ 1979720 w 2689934"/>
                <a:gd name="connsiteY8" fmla="*/ 533998 h 1865649"/>
                <a:gd name="connsiteX9" fmla="*/ 2450237 w 2689934"/>
                <a:gd name="connsiteY9" fmla="*/ 1341866 h 1865649"/>
                <a:gd name="connsiteX10" fmla="*/ 2689934 w 2689934"/>
                <a:gd name="connsiteY10" fmla="*/ 1856771 h 186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89934" h="1865649">
                  <a:moveTo>
                    <a:pt x="0" y="1865649"/>
                  </a:moveTo>
                  <a:cubicBezTo>
                    <a:pt x="19235" y="1793148"/>
                    <a:pt x="38470" y="1720647"/>
                    <a:pt x="106532" y="1572686"/>
                  </a:cubicBezTo>
                  <a:cubicBezTo>
                    <a:pt x="174594" y="1424725"/>
                    <a:pt x="307759" y="1164313"/>
                    <a:pt x="408373" y="977882"/>
                  </a:cubicBezTo>
                  <a:cubicBezTo>
                    <a:pt x="508987" y="791451"/>
                    <a:pt x="624397" y="582825"/>
                    <a:pt x="710214" y="454099"/>
                  </a:cubicBezTo>
                  <a:cubicBezTo>
                    <a:pt x="796031" y="325373"/>
                    <a:pt x="847818" y="275067"/>
                    <a:pt x="923278" y="205525"/>
                  </a:cubicBezTo>
                  <a:cubicBezTo>
                    <a:pt x="998738" y="135983"/>
                    <a:pt x="1087515" y="69400"/>
                    <a:pt x="1162975" y="36849"/>
                  </a:cubicBezTo>
                  <a:cubicBezTo>
                    <a:pt x="1238435" y="4297"/>
                    <a:pt x="1290222" y="-11978"/>
                    <a:pt x="1376039" y="10216"/>
                  </a:cubicBezTo>
                  <a:cubicBezTo>
                    <a:pt x="1461856" y="32410"/>
                    <a:pt x="1577267" y="82717"/>
                    <a:pt x="1677880" y="170014"/>
                  </a:cubicBezTo>
                  <a:cubicBezTo>
                    <a:pt x="1778493" y="257311"/>
                    <a:pt x="1850994" y="338689"/>
                    <a:pt x="1979720" y="533998"/>
                  </a:cubicBezTo>
                  <a:cubicBezTo>
                    <a:pt x="2108446" y="729307"/>
                    <a:pt x="2331868" y="1121404"/>
                    <a:pt x="2450237" y="1341866"/>
                  </a:cubicBezTo>
                  <a:cubicBezTo>
                    <a:pt x="2568606" y="1562328"/>
                    <a:pt x="2629270" y="1709549"/>
                    <a:pt x="2689934" y="1856771"/>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Ελεύθερη σχεδίαση 11"/>
            <p:cNvSpPr/>
            <p:nvPr/>
          </p:nvSpPr>
          <p:spPr>
            <a:xfrm>
              <a:off x="6804248" y="1748901"/>
              <a:ext cx="1878113" cy="2565681"/>
            </a:xfrm>
            <a:custGeom>
              <a:avLst/>
              <a:gdLst>
                <a:gd name="connsiteX0" fmla="*/ 0 w 1819922"/>
                <a:gd name="connsiteY0" fmla="*/ 2556769 h 2556769"/>
                <a:gd name="connsiteX1" fmla="*/ 630314 w 1819922"/>
                <a:gd name="connsiteY1" fmla="*/ 2219417 h 2556769"/>
                <a:gd name="connsiteX2" fmla="*/ 1207363 w 1819922"/>
                <a:gd name="connsiteY2" fmla="*/ 1580225 h 2556769"/>
                <a:gd name="connsiteX3" fmla="*/ 1642369 w 1819922"/>
                <a:gd name="connsiteY3" fmla="*/ 612559 h 2556769"/>
                <a:gd name="connsiteX4" fmla="*/ 1819922 w 1819922"/>
                <a:gd name="connsiteY4" fmla="*/ 0 h 2556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9922" h="2556769">
                  <a:moveTo>
                    <a:pt x="0" y="2556769"/>
                  </a:moveTo>
                  <a:cubicBezTo>
                    <a:pt x="214543" y="2469471"/>
                    <a:pt x="429087" y="2382174"/>
                    <a:pt x="630314" y="2219417"/>
                  </a:cubicBezTo>
                  <a:cubicBezTo>
                    <a:pt x="831541" y="2056660"/>
                    <a:pt x="1038687" y="1848034"/>
                    <a:pt x="1207363" y="1580225"/>
                  </a:cubicBezTo>
                  <a:cubicBezTo>
                    <a:pt x="1376039" y="1312416"/>
                    <a:pt x="1540276" y="875930"/>
                    <a:pt x="1642369" y="612559"/>
                  </a:cubicBezTo>
                  <a:cubicBezTo>
                    <a:pt x="1744462" y="349188"/>
                    <a:pt x="1782192" y="174594"/>
                    <a:pt x="1819922"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3" name="Ευθύγραμμο βέλος σύνδεσης 12"/>
            <p:cNvCxnSpPr/>
            <p:nvPr/>
          </p:nvCxnSpPr>
          <p:spPr>
            <a:xfrm>
              <a:off x="6300192" y="4922760"/>
              <a:ext cx="1584176"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a:off x="6228184" y="4305670"/>
              <a:ext cx="0" cy="1314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a:off x="7308304" y="4305670"/>
              <a:ext cx="0" cy="1314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a:off x="8100392" y="4299383"/>
              <a:ext cx="0" cy="1314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rot="16200000">
              <a:off x="6031891" y="3548891"/>
              <a:ext cx="1223605" cy="307777"/>
            </a:xfrm>
            <a:prstGeom prst="rect">
              <a:avLst/>
            </a:prstGeom>
            <a:noFill/>
          </p:spPr>
          <p:txBody>
            <a:bodyPr wrap="none" rtlCol="0">
              <a:spAutoFit/>
            </a:bodyPr>
            <a:lstStyle/>
            <a:p>
              <a:r>
                <a:rPr lang="en-US" sz="1400" dirty="0" smtClean="0">
                  <a:latin typeface="+mn-lt"/>
                </a:rPr>
                <a:t>Resting length</a:t>
              </a:r>
              <a:endParaRPr lang="el-GR" sz="1400" dirty="0">
                <a:latin typeface="+mn-lt"/>
              </a:endParaRPr>
            </a:p>
          </p:txBody>
        </p:sp>
        <p:sp>
          <p:nvSpPr>
            <p:cNvPr id="18" name="TextBox 17"/>
            <p:cNvSpPr txBox="1"/>
            <p:nvPr/>
          </p:nvSpPr>
          <p:spPr>
            <a:xfrm rot="16200000">
              <a:off x="4626093" y="2546793"/>
              <a:ext cx="899926" cy="369332"/>
            </a:xfrm>
            <a:prstGeom prst="rect">
              <a:avLst/>
            </a:prstGeom>
            <a:noFill/>
          </p:spPr>
          <p:txBody>
            <a:bodyPr wrap="none" rtlCol="0">
              <a:spAutoFit/>
            </a:bodyPr>
            <a:lstStyle/>
            <a:p>
              <a:r>
                <a:rPr lang="en-US" dirty="0" smtClean="0">
                  <a:latin typeface="+mn-lt"/>
                </a:rPr>
                <a:t>Tension</a:t>
              </a:r>
            </a:p>
          </p:txBody>
        </p:sp>
        <p:sp>
          <p:nvSpPr>
            <p:cNvPr id="19" name="TextBox 18"/>
            <p:cNvSpPr txBox="1"/>
            <p:nvPr/>
          </p:nvSpPr>
          <p:spPr>
            <a:xfrm>
              <a:off x="6229812" y="4602614"/>
              <a:ext cx="1654556" cy="338554"/>
            </a:xfrm>
            <a:prstGeom prst="rect">
              <a:avLst/>
            </a:prstGeom>
            <a:noFill/>
          </p:spPr>
          <p:txBody>
            <a:bodyPr wrap="none" rtlCol="0">
              <a:spAutoFit/>
            </a:bodyPr>
            <a:lstStyle/>
            <a:p>
              <a:r>
                <a:rPr lang="en-US" sz="1600" dirty="0" smtClean="0">
                  <a:latin typeface="+mn-lt"/>
                </a:rPr>
                <a:t>Increasing stretch</a:t>
              </a:r>
              <a:endParaRPr lang="el-GR" sz="1600" dirty="0">
                <a:latin typeface="+mn-lt"/>
              </a:endParaRPr>
            </a:p>
          </p:txBody>
        </p:sp>
        <p:sp>
          <p:nvSpPr>
            <p:cNvPr id="20" name="TextBox 19"/>
            <p:cNvSpPr txBox="1"/>
            <p:nvPr/>
          </p:nvSpPr>
          <p:spPr>
            <a:xfrm>
              <a:off x="6071731" y="4355812"/>
              <a:ext cx="282450" cy="338554"/>
            </a:xfrm>
            <a:prstGeom prst="rect">
              <a:avLst/>
            </a:prstGeom>
            <a:noFill/>
          </p:spPr>
          <p:txBody>
            <a:bodyPr wrap="none" rtlCol="0">
              <a:spAutoFit/>
            </a:bodyPr>
            <a:lstStyle/>
            <a:p>
              <a:r>
                <a:rPr lang="en-US" sz="1600" dirty="0" smtClean="0">
                  <a:latin typeface="+mn-lt"/>
                </a:rPr>
                <a:t>a</a:t>
              </a:r>
              <a:endParaRPr lang="el-GR" sz="1600" dirty="0">
                <a:latin typeface="+mn-lt"/>
              </a:endParaRPr>
            </a:p>
          </p:txBody>
        </p:sp>
        <p:sp>
          <p:nvSpPr>
            <p:cNvPr id="21" name="TextBox 20"/>
            <p:cNvSpPr txBox="1"/>
            <p:nvPr/>
          </p:nvSpPr>
          <p:spPr>
            <a:xfrm>
              <a:off x="7162270" y="4365104"/>
              <a:ext cx="292068" cy="338554"/>
            </a:xfrm>
            <a:prstGeom prst="rect">
              <a:avLst/>
            </a:prstGeom>
            <a:noFill/>
          </p:spPr>
          <p:txBody>
            <a:bodyPr wrap="none" rtlCol="0">
              <a:spAutoFit/>
            </a:bodyPr>
            <a:lstStyle/>
            <a:p>
              <a:r>
                <a:rPr lang="en-US" sz="1600" dirty="0" smtClean="0">
                  <a:latin typeface="+mn-lt"/>
                </a:rPr>
                <a:t>b</a:t>
              </a:r>
              <a:endParaRPr lang="el-GR" sz="1600" dirty="0">
                <a:latin typeface="+mn-lt"/>
              </a:endParaRPr>
            </a:p>
          </p:txBody>
        </p:sp>
        <p:sp>
          <p:nvSpPr>
            <p:cNvPr id="22" name="TextBox 21"/>
            <p:cNvSpPr txBox="1"/>
            <p:nvPr/>
          </p:nvSpPr>
          <p:spPr>
            <a:xfrm>
              <a:off x="7964778" y="4314582"/>
              <a:ext cx="271228" cy="338554"/>
            </a:xfrm>
            <a:prstGeom prst="rect">
              <a:avLst/>
            </a:prstGeom>
            <a:noFill/>
          </p:spPr>
          <p:txBody>
            <a:bodyPr wrap="none" rtlCol="0">
              <a:spAutoFit/>
            </a:bodyPr>
            <a:lstStyle/>
            <a:p>
              <a:r>
                <a:rPr lang="en-US" sz="1600" dirty="0" smtClean="0">
                  <a:latin typeface="+mn-lt"/>
                </a:rPr>
                <a:t>c</a:t>
              </a:r>
              <a:endParaRPr lang="el-GR" sz="1600" dirty="0">
                <a:latin typeface="+mn-lt"/>
              </a:endParaRPr>
            </a:p>
          </p:txBody>
        </p:sp>
        <p:sp>
          <p:nvSpPr>
            <p:cNvPr id="23" name="TextBox 22"/>
            <p:cNvSpPr txBox="1"/>
            <p:nvPr/>
          </p:nvSpPr>
          <p:spPr>
            <a:xfrm>
              <a:off x="5420303" y="1124744"/>
              <a:ext cx="1867755" cy="1200329"/>
            </a:xfrm>
            <a:prstGeom prst="rect">
              <a:avLst/>
            </a:prstGeom>
            <a:noFill/>
          </p:spPr>
          <p:txBody>
            <a:bodyPr wrap="none" rtlCol="0">
              <a:spAutoFit/>
            </a:bodyPr>
            <a:lstStyle/>
            <a:p>
              <a:r>
                <a:rPr lang="en-US" sz="2400" b="1" dirty="0" smtClean="0">
                  <a:solidFill>
                    <a:schemeClr val="accent1">
                      <a:lumMod val="75000"/>
                    </a:schemeClr>
                  </a:solidFill>
                  <a:latin typeface="+mn-lt"/>
                </a:rPr>
                <a:t>--</a:t>
              </a:r>
              <a:r>
                <a:rPr lang="en-US" sz="2400" dirty="0" smtClean="0">
                  <a:latin typeface="+mn-lt"/>
                </a:rPr>
                <a:t> </a:t>
              </a:r>
              <a:r>
                <a:rPr lang="en-US" dirty="0" smtClean="0">
                  <a:latin typeface="+mn-lt"/>
                </a:rPr>
                <a:t>Total  force</a:t>
              </a:r>
            </a:p>
            <a:p>
              <a:r>
                <a:rPr lang="en-US" sz="2400" b="1" dirty="0" smtClean="0">
                  <a:solidFill>
                    <a:srgbClr val="00B050"/>
                  </a:solidFill>
                  <a:latin typeface="+mn-lt"/>
                </a:rPr>
                <a:t>--</a:t>
              </a:r>
              <a:r>
                <a:rPr lang="en-US" dirty="0" smtClean="0">
                  <a:latin typeface="+mn-lt"/>
                </a:rPr>
                <a:t> Active force</a:t>
              </a:r>
            </a:p>
            <a:p>
              <a:r>
                <a:rPr lang="en-US" sz="2400" b="1" dirty="0" smtClean="0">
                  <a:solidFill>
                    <a:srgbClr val="C00000"/>
                  </a:solidFill>
                  <a:latin typeface="+mn-lt"/>
                </a:rPr>
                <a:t>--</a:t>
              </a:r>
              <a:r>
                <a:rPr lang="en-US" sz="2400" b="1" dirty="0" smtClean="0">
                  <a:latin typeface="+mn-lt"/>
                </a:rPr>
                <a:t> </a:t>
              </a:r>
              <a:r>
                <a:rPr lang="en-US" dirty="0" smtClean="0">
                  <a:latin typeface="+mn-lt"/>
                </a:rPr>
                <a:t>Passive tension</a:t>
              </a:r>
              <a:endParaRPr lang="el-GR" dirty="0">
                <a:latin typeface="+mn-lt"/>
              </a:endParaRPr>
            </a:p>
          </p:txBody>
        </p:sp>
      </p:grpSp>
    </p:spTree>
    <p:extLst>
      <p:ext uri="{BB962C8B-B14F-4D97-AF65-F5344CB8AC3E}">
        <p14:creationId xmlns:p14="http://schemas.microsoft.com/office/powerpoint/2010/main" val="426933881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rmAutofit fontScale="90000"/>
          </a:bodyPr>
          <a:lstStyle/>
          <a:p>
            <a:r>
              <a:rPr lang="el-GR" dirty="0"/>
              <a:t>Σχέση ενεργητικού μήκους – τάσης του μυός </a:t>
            </a:r>
            <a:r>
              <a:rPr lang="en-US" sz="3600" b="0" dirty="0" smtClean="0"/>
              <a:t>1</a:t>
            </a:r>
            <a:r>
              <a:rPr lang="el-GR" sz="3600" b="0" dirty="0" smtClean="0"/>
              <a:t>4/14</a:t>
            </a:r>
            <a:endParaRPr lang="el-GR" dirty="0"/>
          </a:p>
        </p:txBody>
      </p:sp>
      <p:sp>
        <p:nvSpPr>
          <p:cNvPr id="3" name="Θέση περιεχομένου 2"/>
          <p:cNvSpPr>
            <a:spLocks noGrp="1"/>
          </p:cNvSpPr>
          <p:nvPr>
            <p:ph idx="1"/>
          </p:nvPr>
        </p:nvSpPr>
        <p:spPr>
          <a:xfrm>
            <a:off x="457200" y="1340768"/>
            <a:ext cx="8229600" cy="4896544"/>
          </a:xfrm>
        </p:spPr>
        <p:txBody>
          <a:bodyPr/>
          <a:lstStyle/>
          <a:p>
            <a:r>
              <a:rPr lang="el-GR" dirty="0"/>
              <a:t>Τα υψηλά επίπεδα παθητικής τάσης είναι περισσότερο εμφανή σε μύες που διασχίζουν πολλαπλές </a:t>
            </a:r>
            <a:r>
              <a:rPr lang="el-GR" dirty="0" smtClean="0"/>
              <a:t>αρθρώσεις.</a:t>
            </a:r>
            <a:endParaRPr lang="el-GR" dirty="0"/>
          </a:p>
          <a:p>
            <a:r>
              <a:rPr lang="el-GR" dirty="0"/>
              <a:t>Π.χ., όταν εκτείνουμε ενεργητικά τον καρπό, τα δάκτυλα παθητικά κάμπτονται ελαφρώς, λόγω της διάτασης που υφίστανται οι καμπτήρες των δακτύλων καθώς διασχίζουν τον </a:t>
            </a:r>
            <a:r>
              <a:rPr lang="el-GR" dirty="0" smtClean="0"/>
              <a:t>καρπό.</a:t>
            </a:r>
            <a:endParaRPr lang="el-GR" dirty="0"/>
          </a:p>
          <a:p>
            <a:r>
              <a:rPr lang="el-GR" dirty="0"/>
              <a:t>Το μέγεθος της παθητικής τάσης εν μέρει εξαρτάται από την φυσιολογική ακαμψία του </a:t>
            </a:r>
            <a:r>
              <a:rPr lang="el-GR" dirty="0" smtClean="0"/>
              <a:t>μυός.</a:t>
            </a:r>
            <a:endParaRPr lang="el-GR" dirty="0"/>
          </a:p>
          <a:p>
            <a:r>
              <a:rPr lang="el-GR" dirty="0"/>
              <a:t>Επομένως, η μορφή της συνολικής καμπύλης μήκους-τάσης είναι διαφορετική μεταξύ των μυών με  διαφορετική κατασκευή και </a:t>
            </a:r>
            <a:r>
              <a:rPr lang="el-GR" dirty="0" smtClean="0"/>
              <a:t>λειτουργία.</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64</a:t>
            </a:fld>
            <a:endParaRPr lang="el-GR" dirty="0"/>
          </a:p>
        </p:txBody>
      </p:sp>
    </p:spTree>
    <p:extLst>
      <p:ext uri="{BB962C8B-B14F-4D97-AF65-F5344CB8AC3E}">
        <p14:creationId xmlns:p14="http://schemas.microsoft.com/office/powerpoint/2010/main" val="343400920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Ισομετρική </a:t>
            </a:r>
            <a:r>
              <a:rPr lang="el-GR" dirty="0" smtClean="0"/>
              <a:t>συστολή </a:t>
            </a:r>
            <a:r>
              <a:rPr lang="el-GR" sz="3200" b="0" dirty="0" smtClean="0"/>
              <a:t>1/</a:t>
            </a:r>
            <a:r>
              <a:rPr lang="en-US" sz="3200" b="0" dirty="0" smtClean="0"/>
              <a:t>4</a:t>
            </a:r>
            <a:endParaRPr lang="el-GR" sz="3200" b="0" dirty="0"/>
          </a:p>
        </p:txBody>
      </p:sp>
      <p:sp>
        <p:nvSpPr>
          <p:cNvPr id="3" name="Θέση περιεχομένου 2"/>
          <p:cNvSpPr>
            <a:spLocks noGrp="1"/>
          </p:cNvSpPr>
          <p:nvPr>
            <p:ph idx="1"/>
          </p:nvPr>
        </p:nvSpPr>
        <p:spPr/>
        <p:txBody>
          <a:bodyPr/>
          <a:lstStyle/>
          <a:p>
            <a:r>
              <a:rPr lang="el-GR" dirty="0"/>
              <a:t>Η ισομετρική συστολή του μυός παράγει δύναμη χωρίς σημαντική αλλαγή στο μήκος </a:t>
            </a:r>
            <a:r>
              <a:rPr lang="el-GR" dirty="0" smtClean="0"/>
              <a:t>του.</a:t>
            </a:r>
            <a:endParaRPr lang="el-GR" dirty="0"/>
          </a:p>
          <a:p>
            <a:r>
              <a:rPr lang="el-GR" dirty="0"/>
              <a:t>Αυτό συμβαίνει φυσιολογικά, όταν η κίνηση εμποδίζεται είτε από την συστολή των </a:t>
            </a:r>
            <a:r>
              <a:rPr lang="el-GR" dirty="0" smtClean="0"/>
              <a:t>ανταγωνιστών </a:t>
            </a:r>
            <a:r>
              <a:rPr lang="el-GR" dirty="0"/>
              <a:t>μυών, είτε από την εφαρμογή εξωτερικής </a:t>
            </a:r>
            <a:r>
              <a:rPr lang="el-GR" dirty="0" smtClean="0"/>
              <a:t>αντίστασης.</a:t>
            </a:r>
            <a:endParaRPr lang="el-GR" dirty="0"/>
          </a:p>
          <a:p>
            <a:r>
              <a:rPr lang="el-GR" dirty="0"/>
              <a:t>Οι ισομετρικά παραγόμενες δυνάμεις σταθεροποιούν τις αρθρώσεις και όλο γενικά το </a:t>
            </a:r>
            <a:r>
              <a:rPr lang="el-GR" dirty="0" smtClean="0"/>
              <a:t>σώμα.</a:t>
            </a:r>
            <a:endParaRPr lang="el-GR" dirty="0"/>
          </a:p>
          <a:p>
            <a:r>
              <a:rPr lang="el-GR" dirty="0"/>
              <a:t>Το μέγεθος των ισομετρικά παραγόμενων δυνάμεων από έναν συγκεκριμένο μυ απεικονίζει την άθροιση της εξαρτώμενης από το μήκος του μυός παραγόμενης ενεργητικής δύναμης και της παθητικής τάσης </a:t>
            </a:r>
            <a:r>
              <a:rPr lang="el-GR" dirty="0" smtClean="0"/>
              <a:t>του.</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65</a:t>
            </a:fld>
            <a:endParaRPr lang="el-GR" dirty="0"/>
          </a:p>
        </p:txBody>
      </p:sp>
    </p:spTree>
    <p:extLst>
      <p:ext uri="{BB962C8B-B14F-4D97-AF65-F5344CB8AC3E}">
        <p14:creationId xmlns:p14="http://schemas.microsoft.com/office/powerpoint/2010/main" val="238443606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Ισομετρική συστολή </a:t>
            </a:r>
            <a:r>
              <a:rPr lang="el-GR" sz="3200" b="0" dirty="0" smtClean="0"/>
              <a:t>2/</a:t>
            </a:r>
            <a:r>
              <a:rPr lang="en-US" sz="3200" b="0" dirty="0" smtClean="0"/>
              <a:t>4</a:t>
            </a:r>
            <a:endParaRPr lang="el-GR" dirty="0"/>
          </a:p>
        </p:txBody>
      </p:sp>
      <p:sp>
        <p:nvSpPr>
          <p:cNvPr id="3" name="Θέση περιεχομένου 2"/>
          <p:cNvSpPr>
            <a:spLocks noGrp="1"/>
          </p:cNvSpPr>
          <p:nvPr>
            <p:ph idx="1"/>
          </p:nvPr>
        </p:nvSpPr>
        <p:spPr/>
        <p:txBody>
          <a:bodyPr/>
          <a:lstStyle/>
          <a:p>
            <a:r>
              <a:rPr lang="el-GR" dirty="0"/>
              <a:t>Η μέγιστη ισομετρική συστολή του μυός χρησιμοποιείται ως ένας γενικός δείκτης για την μέτρηση της μέγιστης δύναμής του και μπορεί να δείξει την νευρομυϊκή αποκατάσταση μετά από </a:t>
            </a:r>
            <a:r>
              <a:rPr lang="el-GR" dirty="0" smtClean="0"/>
              <a:t>κάκωση.</a:t>
            </a:r>
            <a:endParaRPr lang="el-GR" dirty="0"/>
          </a:p>
          <a:p>
            <a:r>
              <a:rPr lang="el-GR" dirty="0"/>
              <a:t>Στην κλινική πράξη δεν είναι δυνατόν να μετρηθεί άμεσα το μήκος ή η δύναμη του μέγιστα ενεργοποιημένου </a:t>
            </a:r>
            <a:r>
              <a:rPr lang="el-GR" dirty="0" smtClean="0"/>
              <a:t>μυός.</a:t>
            </a:r>
            <a:endParaRPr lang="el-GR" dirty="0"/>
          </a:p>
          <a:p>
            <a:r>
              <a:rPr lang="el-GR" dirty="0"/>
              <a:t>Όμως, είναι δυνατόν να μετρηθεί η ισομετρική ροπή σε διάφορες γωνίες της άρθρωσης με ένα δυναμόμετρο προσαρμοσμένο σε γνωστή απόσταση από τον άξονα </a:t>
            </a:r>
            <a:r>
              <a:rPr lang="el-GR" dirty="0" smtClean="0"/>
              <a:t>κίνησης.</a:t>
            </a:r>
            <a:endParaRPr lang="el-GR" dirty="0"/>
          </a:p>
          <a:p>
            <a:r>
              <a:rPr lang="el-GR" dirty="0"/>
              <a:t>Επειδή η μέτρηση γίνεται κατά την ισομετρική συστολή, η εξωτερική ροπή είναι ίση με την </a:t>
            </a:r>
            <a:r>
              <a:rPr lang="el-GR" dirty="0" smtClean="0"/>
              <a:t>εσωτερική.</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66</a:t>
            </a:fld>
            <a:endParaRPr lang="el-GR" dirty="0"/>
          </a:p>
        </p:txBody>
      </p:sp>
    </p:spTree>
    <p:extLst>
      <p:ext uri="{BB962C8B-B14F-4D97-AF65-F5344CB8AC3E}">
        <p14:creationId xmlns:p14="http://schemas.microsoft.com/office/powerpoint/2010/main" val="350339835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Ισομετρική συστολή </a:t>
            </a:r>
            <a:r>
              <a:rPr lang="el-GR" sz="3200" b="0" dirty="0" smtClean="0"/>
              <a:t>3/</a:t>
            </a:r>
            <a:r>
              <a:rPr lang="en-US" sz="3200" b="0" dirty="0" smtClean="0"/>
              <a:t>4</a:t>
            </a:r>
            <a:endParaRPr lang="el-GR" dirty="0"/>
          </a:p>
        </p:txBody>
      </p:sp>
      <p:sp>
        <p:nvSpPr>
          <p:cNvPr id="3" name="Θέση περιεχομένου 2"/>
          <p:cNvSpPr>
            <a:spLocks noGrp="1"/>
          </p:cNvSpPr>
          <p:nvPr>
            <p:ph idx="1"/>
          </p:nvPr>
        </p:nvSpPr>
        <p:spPr>
          <a:xfrm>
            <a:off x="457200" y="1196752"/>
            <a:ext cx="8291264" cy="5400600"/>
          </a:xfrm>
        </p:spPr>
        <p:txBody>
          <a:bodyPr>
            <a:normAutofit/>
          </a:bodyPr>
          <a:lstStyle/>
          <a:p>
            <a:pPr>
              <a:lnSpc>
                <a:spcPct val="110000"/>
              </a:lnSpc>
            </a:pPr>
            <a:r>
              <a:rPr lang="el-GR" sz="2300" dirty="0"/>
              <a:t>Η μέγιστη ισομετρική ροπή μετράται σε κάθε συγκεκριμένη </a:t>
            </a:r>
            <a:r>
              <a:rPr lang="el-GR" sz="2300" dirty="0" smtClean="0"/>
              <a:t>γωνία.</a:t>
            </a:r>
            <a:endParaRPr lang="el-GR" sz="2300" dirty="0"/>
          </a:p>
          <a:p>
            <a:pPr>
              <a:lnSpc>
                <a:spcPct val="110000"/>
              </a:lnSpc>
            </a:pPr>
            <a:r>
              <a:rPr lang="el-GR" sz="2300" dirty="0"/>
              <a:t>Οι καμπτήρες του αγκώνα αναπτύσσουν την μέγιστη ροπή τους  στις ~</a:t>
            </a:r>
            <a:r>
              <a:rPr lang="el-GR" sz="2300" dirty="0" smtClean="0"/>
              <a:t>75</a:t>
            </a:r>
            <a:r>
              <a:rPr lang="el-GR" sz="2300" baseline="30000" dirty="0" smtClean="0"/>
              <a:t>ο</a:t>
            </a:r>
            <a:r>
              <a:rPr lang="el-GR" sz="2300" dirty="0" smtClean="0"/>
              <a:t>  κάμψης.</a:t>
            </a:r>
            <a:endParaRPr lang="el-GR" sz="2300" dirty="0"/>
          </a:p>
          <a:p>
            <a:pPr>
              <a:lnSpc>
                <a:spcPct val="110000"/>
              </a:lnSpc>
            </a:pPr>
            <a:r>
              <a:rPr lang="el-GR" sz="2300" dirty="0"/>
              <a:t>Οι απαγωγοί του ισχίου αναπτύσσουν την μέγιστη ροπή τους στις </a:t>
            </a:r>
            <a:r>
              <a:rPr lang="el-GR" sz="2300" dirty="0" smtClean="0"/>
              <a:t>10</a:t>
            </a:r>
            <a:r>
              <a:rPr lang="el-GR" sz="2300" baseline="30000" dirty="0" smtClean="0"/>
              <a:t>ο</a:t>
            </a:r>
            <a:r>
              <a:rPr lang="el-GR" sz="2300" dirty="0" smtClean="0"/>
              <a:t> προσαγωγής.</a:t>
            </a:r>
            <a:endParaRPr lang="el-GR" sz="2300" dirty="0"/>
          </a:p>
          <a:p>
            <a:pPr>
              <a:lnSpc>
                <a:spcPct val="110000"/>
              </a:lnSpc>
            </a:pPr>
            <a:r>
              <a:rPr lang="el-GR" sz="2300" dirty="0"/>
              <a:t>Το σχήμα της καμπύλης της γραφικής παράστασης ροπής-γωνίας:</a:t>
            </a:r>
          </a:p>
          <a:p>
            <a:pPr lvl="1">
              <a:lnSpc>
                <a:spcPct val="110000"/>
              </a:lnSpc>
              <a:spcBef>
                <a:spcPts val="1200"/>
              </a:spcBef>
            </a:pPr>
            <a:r>
              <a:rPr lang="el-GR" sz="2300" dirty="0"/>
              <a:t>Είναι διαφορετικό για κάθε </a:t>
            </a:r>
            <a:r>
              <a:rPr lang="el-GR" sz="2300" dirty="0" smtClean="0"/>
              <a:t>μυ, </a:t>
            </a:r>
            <a:endParaRPr lang="el-GR" sz="2300" dirty="0"/>
          </a:p>
          <a:p>
            <a:pPr lvl="1">
              <a:lnSpc>
                <a:spcPct val="110000"/>
              </a:lnSpc>
              <a:spcBef>
                <a:spcPts val="1200"/>
              </a:spcBef>
            </a:pPr>
            <a:r>
              <a:rPr lang="el-GR" sz="2300" dirty="0"/>
              <a:t>Δίνει πληροφορίες για τους φυσιολογικούς και μηχανικούς παράγοντες που καθορίζουν τις </a:t>
            </a:r>
            <a:r>
              <a:rPr lang="el-GR" sz="2300" dirty="0" smtClean="0"/>
              <a:t>ροπές.</a:t>
            </a:r>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67</a:t>
            </a:fld>
            <a:endParaRPr lang="el-GR" dirty="0"/>
          </a:p>
        </p:txBody>
      </p:sp>
    </p:spTree>
    <p:extLst>
      <p:ext uri="{BB962C8B-B14F-4D97-AF65-F5344CB8AC3E}">
        <p14:creationId xmlns:p14="http://schemas.microsoft.com/office/powerpoint/2010/main" val="98718161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Ισομετρική συστολή </a:t>
            </a:r>
            <a:r>
              <a:rPr lang="en-US" sz="3200" b="0" dirty="0"/>
              <a:t>4</a:t>
            </a:r>
            <a:r>
              <a:rPr lang="el-GR" sz="3200" b="0" dirty="0" smtClean="0"/>
              <a:t>/</a:t>
            </a:r>
            <a:r>
              <a:rPr lang="en-US" sz="3200" b="0" dirty="0" smtClean="0"/>
              <a:t>4</a:t>
            </a:r>
            <a:endParaRPr lang="el-GR" dirty="0"/>
          </a:p>
        </p:txBody>
      </p:sp>
      <p:sp>
        <p:nvSpPr>
          <p:cNvPr id="3" name="Θέση περιεχομένου 2"/>
          <p:cNvSpPr>
            <a:spLocks noGrp="1"/>
          </p:cNvSpPr>
          <p:nvPr>
            <p:ph idx="1"/>
          </p:nvPr>
        </p:nvSpPr>
        <p:spPr>
          <a:xfrm>
            <a:off x="457200" y="1196752"/>
            <a:ext cx="8291264" cy="5328592"/>
          </a:xfrm>
        </p:spPr>
        <p:txBody>
          <a:bodyPr>
            <a:normAutofit/>
          </a:bodyPr>
          <a:lstStyle/>
          <a:p>
            <a:pPr marL="0" indent="0">
              <a:lnSpc>
                <a:spcPct val="110000"/>
              </a:lnSpc>
              <a:buNone/>
            </a:pPr>
            <a:r>
              <a:rPr lang="el-GR" sz="2200" dirty="0"/>
              <a:t>Ας θεωρήσουμε τους ακόλουθους 2 παράγοντες:</a:t>
            </a:r>
          </a:p>
          <a:p>
            <a:pPr>
              <a:lnSpc>
                <a:spcPct val="110000"/>
              </a:lnSpc>
            </a:pPr>
            <a:r>
              <a:rPr lang="el-GR" sz="2200" dirty="0"/>
              <a:t>Το μήκος του μυός αλλάζει με την αλλαγή της </a:t>
            </a:r>
            <a:r>
              <a:rPr lang="el-GR" sz="2200" dirty="0" smtClean="0"/>
              <a:t>γωνίας</a:t>
            </a:r>
            <a:r>
              <a:rPr lang="en-US" sz="2200" dirty="0" smtClean="0"/>
              <a:t>.</a:t>
            </a:r>
            <a:endParaRPr lang="el-GR" sz="2200" dirty="0"/>
          </a:p>
          <a:p>
            <a:pPr lvl="1">
              <a:lnSpc>
                <a:spcPct val="110000"/>
              </a:lnSpc>
              <a:spcBef>
                <a:spcPts val="1200"/>
              </a:spcBef>
            </a:pPr>
            <a:r>
              <a:rPr lang="el-GR" dirty="0"/>
              <a:t>Όπως γνωρίζουμε, η δύναμη που αναπτύσσει ο μυς εξαρτάται από το μήκος </a:t>
            </a:r>
            <a:r>
              <a:rPr lang="el-GR" dirty="0" smtClean="0"/>
              <a:t>του</a:t>
            </a:r>
            <a:r>
              <a:rPr lang="en-US" dirty="0" smtClean="0"/>
              <a:t>.</a:t>
            </a:r>
            <a:endParaRPr lang="el-GR" dirty="0"/>
          </a:p>
          <a:p>
            <a:pPr>
              <a:lnSpc>
                <a:spcPct val="110000"/>
              </a:lnSpc>
            </a:pPr>
            <a:r>
              <a:rPr lang="el-GR" sz="2200" dirty="0"/>
              <a:t>Η αλλαγή της γωνίας, αλλάζει τον μοχλοβραχίονα του </a:t>
            </a:r>
            <a:r>
              <a:rPr lang="el-GR" sz="2200" dirty="0" smtClean="0"/>
              <a:t>μυός</a:t>
            </a:r>
            <a:r>
              <a:rPr lang="en-US" sz="2200" dirty="0" smtClean="0"/>
              <a:t>.</a:t>
            </a:r>
            <a:endParaRPr lang="el-GR" sz="2200" dirty="0"/>
          </a:p>
          <a:p>
            <a:pPr lvl="1">
              <a:lnSpc>
                <a:spcPct val="110000"/>
              </a:lnSpc>
              <a:spcBef>
                <a:spcPts val="1200"/>
              </a:spcBef>
            </a:pPr>
            <a:r>
              <a:rPr lang="el-GR" dirty="0"/>
              <a:t>Για την δεδομένη μυϊκή δύναμη, ο προοδευτικά αυξανόμενος μοχλοβραχίονας δημιουργεί μεγαλύτερες </a:t>
            </a:r>
            <a:r>
              <a:rPr lang="el-GR" dirty="0" smtClean="0"/>
              <a:t>ροπές</a:t>
            </a:r>
            <a:r>
              <a:rPr lang="en-US" dirty="0" smtClean="0"/>
              <a:t>.</a:t>
            </a:r>
            <a:endParaRPr lang="el-GR" dirty="0"/>
          </a:p>
          <a:p>
            <a:pPr marL="0" indent="0">
              <a:lnSpc>
                <a:spcPct val="110000"/>
              </a:lnSpc>
              <a:buNone/>
            </a:pPr>
            <a:r>
              <a:rPr lang="el-GR" sz="2200" dirty="0"/>
              <a:t>Επειδή, και το μήκος του μυός και ο μοχλοβραχίονάς του αλλάζουν ταυτόχρονα με την στροφή της άρθρωσης, δεν είναι δυνατόν πάντοτε να γνωρίζουμε ποιος από τους δύο παράγοντες επηρεάζει περισσότερο την τελική μορφή της καμπύλης </a:t>
            </a:r>
            <a:r>
              <a:rPr lang="el-GR" sz="2200" dirty="0" smtClean="0"/>
              <a:t>ροπής-γωνίας</a:t>
            </a:r>
            <a:r>
              <a:rPr lang="en-US"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68</a:t>
            </a:fld>
            <a:endParaRPr lang="el-GR" dirty="0"/>
          </a:p>
        </p:txBody>
      </p:sp>
    </p:spTree>
    <p:extLst>
      <p:ext uri="{BB962C8B-B14F-4D97-AF65-F5344CB8AC3E}">
        <p14:creationId xmlns:p14="http://schemas.microsoft.com/office/powerpoint/2010/main" val="33814239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Ταξινόμηση αρθρώσεων – Διαρθρώσεις </a:t>
            </a:r>
            <a:r>
              <a:rPr lang="en-US" sz="3600" b="0" dirty="0" smtClean="0"/>
              <a:t>3/9</a:t>
            </a:r>
            <a:endParaRPr lang="el-GR" dirty="0"/>
          </a:p>
        </p:txBody>
      </p:sp>
      <p:sp>
        <p:nvSpPr>
          <p:cNvPr id="3" name="Θέση περιεχομένου 2"/>
          <p:cNvSpPr>
            <a:spLocks noGrp="1"/>
          </p:cNvSpPr>
          <p:nvPr>
            <p:ph idx="1"/>
          </p:nvPr>
        </p:nvSpPr>
        <p:spPr/>
        <p:txBody>
          <a:bodyPr/>
          <a:lstStyle/>
          <a:p>
            <a:r>
              <a:rPr lang="el-GR" dirty="0"/>
              <a:t>Οι σύνδεσμοι που προσφύονται μεταξύ των οστών προστατεύουν την άρθρωση από τις υπέρμετρες </a:t>
            </a:r>
            <a:r>
              <a:rPr lang="el-GR" dirty="0" smtClean="0"/>
              <a:t>κινήσεις</a:t>
            </a:r>
            <a:r>
              <a:rPr lang="en-US" dirty="0" smtClean="0"/>
              <a:t>.</a:t>
            </a:r>
            <a:endParaRPr lang="el-GR" dirty="0"/>
          </a:p>
          <a:p>
            <a:r>
              <a:rPr lang="el-GR" dirty="0"/>
              <a:t>Το πάχος των συνδέσμων διαφέρει σημαντικά και εξαρτάται από τις λειτουργικές απαιτήσεις των </a:t>
            </a:r>
            <a:r>
              <a:rPr lang="el-GR" dirty="0" smtClean="0"/>
              <a:t>αρθρώσεων</a:t>
            </a:r>
            <a:r>
              <a:rPr lang="en-US" dirty="0" smtClean="0"/>
              <a:t>.</a:t>
            </a:r>
            <a:endParaRPr lang="el-GR" dirty="0"/>
          </a:p>
          <a:p>
            <a:r>
              <a:rPr lang="el-GR" dirty="0"/>
              <a:t>Οι σύνδεσμοι περιγράφονται ως αρθρικοί ή </a:t>
            </a:r>
            <a:r>
              <a:rPr lang="el-GR" dirty="0" smtClean="0"/>
              <a:t>εξωαρθρικοί</a:t>
            </a:r>
            <a:r>
              <a:rPr lang="en-US" dirty="0" smtClean="0"/>
              <a:t>.</a:t>
            </a:r>
            <a:endParaRPr lang="el-GR" dirty="0"/>
          </a:p>
          <a:p>
            <a:r>
              <a:rPr lang="el-GR" dirty="0"/>
              <a:t>Οι αρθρικοί σύνδεσμοι είναι συνήθως παχύνσεις του αρθρικού θυλάκου όπως π.χ., οι γληνοβραχιόνιοι σύνδεσμοι, ο εν τω βάθει έσω πλάγιος σύνδεσμος του </a:t>
            </a:r>
            <a:r>
              <a:rPr lang="el-GR" dirty="0" smtClean="0"/>
              <a:t>γόνατος</a:t>
            </a:r>
            <a:r>
              <a:rPr lang="en-US" dirty="0" smtClean="0"/>
              <a:t>.</a:t>
            </a:r>
            <a:endParaRPr lang="el-GR" dirty="0"/>
          </a:p>
          <a:p>
            <a:r>
              <a:rPr lang="el-GR" dirty="0"/>
              <a:t>Οι αρθρικοί σύνδεσμοι τυπικά είναι πλατιές ινώδεις ταινίες που όταν διατείνονται, ανθίστανται στις κινήσεις δύο ή, συχνά, τριών </a:t>
            </a:r>
            <a:r>
              <a:rPr lang="el-GR" dirty="0" smtClean="0"/>
              <a:t>επιπέδων</a:t>
            </a:r>
            <a:r>
              <a:rPr lang="en-US"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224823413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Καμπύλη ροπής-γωνίας απαγωγών ισχίου</a:t>
            </a:r>
          </a:p>
        </p:txBody>
      </p:sp>
      <p:sp>
        <p:nvSpPr>
          <p:cNvPr id="3" name="Θέση περιεχομένου 2"/>
          <p:cNvSpPr>
            <a:spLocks noGrp="1"/>
          </p:cNvSpPr>
          <p:nvPr>
            <p:ph idx="1"/>
          </p:nvPr>
        </p:nvSpPr>
        <p:spPr>
          <a:xfrm>
            <a:off x="457200" y="1196752"/>
            <a:ext cx="4548770" cy="5184576"/>
          </a:xfrm>
        </p:spPr>
        <p:txBody>
          <a:bodyPr>
            <a:normAutofit/>
          </a:bodyPr>
          <a:lstStyle/>
          <a:p>
            <a:pPr>
              <a:lnSpc>
                <a:spcPct val="120000"/>
              </a:lnSpc>
            </a:pPr>
            <a:r>
              <a:rPr lang="el-GR" dirty="0"/>
              <a:t>Η καμπύλη ροπής-γωνίας των απαγωγών του ισχίου, όπως φαίνεται στην γραφική παράσταση, εξαρτάται από το μήκος των </a:t>
            </a:r>
            <a:r>
              <a:rPr lang="el-GR" dirty="0" smtClean="0"/>
              <a:t>μυών</a:t>
            </a:r>
            <a:r>
              <a:rPr lang="en-US" dirty="0" smtClean="0"/>
              <a:t>.</a:t>
            </a:r>
            <a:endParaRPr lang="el-GR" dirty="0"/>
          </a:p>
          <a:p>
            <a:pPr>
              <a:lnSpc>
                <a:spcPct val="120000"/>
              </a:lnSpc>
            </a:pPr>
            <a:r>
              <a:rPr lang="el-GR" dirty="0"/>
              <a:t>Βλέπουμε γραμμική μείωση της μέγιστης ροπής που προκαλείται με την προοδευτική απαγωγή του </a:t>
            </a:r>
            <a:r>
              <a:rPr lang="el-GR" dirty="0" smtClean="0"/>
              <a:t>ισχίου</a:t>
            </a:r>
            <a:r>
              <a:rPr lang="en-US"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69</a:t>
            </a:fld>
            <a:endParaRPr lang="el-GR" dirty="0"/>
          </a:p>
        </p:txBody>
      </p:sp>
      <p:grpSp>
        <p:nvGrpSpPr>
          <p:cNvPr id="23" name="Ομάδα 22"/>
          <p:cNvGrpSpPr/>
          <p:nvPr/>
        </p:nvGrpSpPr>
        <p:grpSpPr>
          <a:xfrm>
            <a:off x="5149987" y="1340768"/>
            <a:ext cx="3670485" cy="3224515"/>
            <a:chOff x="976709" y="3497841"/>
            <a:chExt cx="3670485" cy="3224515"/>
          </a:xfrm>
        </p:grpSpPr>
        <p:pic>
          <p:nvPicPr>
            <p:cNvPr id="5122" name="Picture 2" descr="http://1.bp.blogspot.com/-RZeXdFQucT8/TsrAPuakRnI/AAAAAAAAAIY/_VroltB5hfA/s1600/axes17.png"/>
            <p:cNvPicPr>
              <a:picLocks noChangeAspect="1" noChangeArrowheads="1"/>
            </p:cNvPicPr>
            <p:nvPr/>
          </p:nvPicPr>
          <p:blipFill rotWithShape="1">
            <a:blip r:embed="rId2">
              <a:extLst>
                <a:ext uri="{28A0092B-C50C-407E-A947-70E740481C1C}">
                  <a14:useLocalDpi xmlns:a14="http://schemas.microsoft.com/office/drawing/2010/main" val="0"/>
                </a:ext>
              </a:extLst>
            </a:blip>
            <a:srcRect l="49386" t="15571" r="7319" b="45440"/>
            <a:stretch/>
          </p:blipFill>
          <p:spPr bwMode="auto">
            <a:xfrm>
              <a:off x="1691680" y="3645024"/>
              <a:ext cx="2771810" cy="2469214"/>
            </a:xfrm>
            <a:prstGeom prst="rect">
              <a:avLst/>
            </a:prstGeom>
            <a:noFill/>
            <a:extLst>
              <a:ext uri="{909E8E84-426E-40DD-AFC4-6F175D3DCCD1}">
                <a14:hiddenFill xmlns:a14="http://schemas.microsoft.com/office/drawing/2010/main">
                  <a:solidFill>
                    <a:srgbClr val="FFFFFF"/>
                  </a:solidFill>
                </a14:hiddenFill>
              </a:ext>
            </a:extLst>
          </p:spPr>
        </p:pic>
        <p:sp>
          <p:nvSpPr>
            <p:cNvPr id="8" name="Ελεύθερη σχεδίαση 7"/>
            <p:cNvSpPr/>
            <p:nvPr/>
          </p:nvSpPr>
          <p:spPr>
            <a:xfrm>
              <a:off x="1763688" y="3836395"/>
              <a:ext cx="2796466" cy="2112885"/>
            </a:xfrm>
            <a:custGeom>
              <a:avLst/>
              <a:gdLst>
                <a:gd name="connsiteX0" fmla="*/ 0 w 2796466"/>
                <a:gd name="connsiteY0" fmla="*/ 0 h 2112885"/>
                <a:gd name="connsiteX1" fmla="*/ 1162975 w 2796466"/>
                <a:gd name="connsiteY1" fmla="*/ 985421 h 2112885"/>
                <a:gd name="connsiteX2" fmla="*/ 2796466 w 2796466"/>
                <a:gd name="connsiteY2" fmla="*/ 2112885 h 2112885"/>
              </a:gdLst>
              <a:ahLst/>
              <a:cxnLst>
                <a:cxn ang="0">
                  <a:pos x="connsiteX0" y="connsiteY0"/>
                </a:cxn>
                <a:cxn ang="0">
                  <a:pos x="connsiteX1" y="connsiteY1"/>
                </a:cxn>
                <a:cxn ang="0">
                  <a:pos x="connsiteX2" y="connsiteY2"/>
                </a:cxn>
              </a:cxnLst>
              <a:rect l="l" t="t" r="r" b="b"/>
              <a:pathLst>
                <a:path w="2796466" h="2112885">
                  <a:moveTo>
                    <a:pt x="0" y="0"/>
                  </a:moveTo>
                  <a:cubicBezTo>
                    <a:pt x="348448" y="316637"/>
                    <a:pt x="696897" y="633274"/>
                    <a:pt x="1162975" y="985421"/>
                  </a:cubicBezTo>
                  <a:cubicBezTo>
                    <a:pt x="1629053" y="1337568"/>
                    <a:pt x="2212759" y="1725226"/>
                    <a:pt x="2796466" y="211288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1487650" y="5857527"/>
              <a:ext cx="276038" cy="307777"/>
            </a:xfrm>
            <a:prstGeom prst="rect">
              <a:avLst/>
            </a:prstGeom>
            <a:noFill/>
          </p:spPr>
          <p:txBody>
            <a:bodyPr wrap="none" rtlCol="0">
              <a:spAutoFit/>
            </a:bodyPr>
            <a:lstStyle/>
            <a:p>
              <a:r>
                <a:rPr lang="en-US" sz="1400" dirty="0" smtClean="0">
                  <a:latin typeface="+mn-lt"/>
                </a:rPr>
                <a:t>0</a:t>
              </a:r>
              <a:endParaRPr lang="el-GR" sz="1400" dirty="0">
                <a:latin typeface="+mn-lt"/>
              </a:endParaRPr>
            </a:p>
          </p:txBody>
        </p:sp>
        <p:sp>
          <p:nvSpPr>
            <p:cNvPr id="11" name="TextBox 10"/>
            <p:cNvSpPr txBox="1"/>
            <p:nvPr/>
          </p:nvSpPr>
          <p:spPr>
            <a:xfrm>
              <a:off x="1294450" y="3645024"/>
              <a:ext cx="461546" cy="307777"/>
            </a:xfrm>
            <a:prstGeom prst="rect">
              <a:avLst/>
            </a:prstGeom>
            <a:noFill/>
          </p:spPr>
          <p:txBody>
            <a:bodyPr wrap="square" rtlCol="0">
              <a:spAutoFit/>
            </a:bodyPr>
            <a:lstStyle/>
            <a:p>
              <a:r>
                <a:rPr lang="en-US" sz="1400" dirty="0" smtClean="0">
                  <a:latin typeface="+mn-lt"/>
                </a:rPr>
                <a:t>100</a:t>
              </a:r>
              <a:endParaRPr lang="el-GR" sz="1400" dirty="0">
                <a:latin typeface="+mn-lt"/>
              </a:endParaRPr>
            </a:p>
          </p:txBody>
        </p:sp>
        <p:sp>
          <p:nvSpPr>
            <p:cNvPr id="12" name="TextBox 11"/>
            <p:cNvSpPr txBox="1"/>
            <p:nvPr/>
          </p:nvSpPr>
          <p:spPr>
            <a:xfrm>
              <a:off x="1525223" y="6027495"/>
              <a:ext cx="421910" cy="307777"/>
            </a:xfrm>
            <a:prstGeom prst="rect">
              <a:avLst/>
            </a:prstGeom>
            <a:noFill/>
          </p:spPr>
          <p:txBody>
            <a:bodyPr wrap="none" rtlCol="0">
              <a:spAutoFit/>
            </a:bodyPr>
            <a:lstStyle/>
            <a:p>
              <a:r>
                <a:rPr lang="en-US" sz="1400" dirty="0" smtClean="0">
                  <a:latin typeface="+mn-lt"/>
                </a:rPr>
                <a:t>-10</a:t>
              </a:r>
              <a:endParaRPr lang="el-GR" sz="1400" dirty="0">
                <a:latin typeface="+mn-lt"/>
              </a:endParaRPr>
            </a:p>
          </p:txBody>
        </p:sp>
        <p:sp>
          <p:nvSpPr>
            <p:cNvPr id="13" name="TextBox 12"/>
            <p:cNvSpPr txBox="1"/>
            <p:nvPr/>
          </p:nvSpPr>
          <p:spPr>
            <a:xfrm>
              <a:off x="2648550" y="6036339"/>
              <a:ext cx="367408" cy="307777"/>
            </a:xfrm>
            <a:prstGeom prst="rect">
              <a:avLst/>
            </a:prstGeom>
            <a:noFill/>
          </p:spPr>
          <p:txBody>
            <a:bodyPr wrap="none" rtlCol="0">
              <a:spAutoFit/>
            </a:bodyPr>
            <a:lstStyle/>
            <a:p>
              <a:r>
                <a:rPr lang="en-US" sz="1400" dirty="0" smtClean="0">
                  <a:latin typeface="+mn-lt"/>
                </a:rPr>
                <a:t>10</a:t>
              </a:r>
              <a:endParaRPr lang="el-GR" sz="1400" dirty="0">
                <a:latin typeface="+mn-lt"/>
              </a:endParaRPr>
            </a:p>
          </p:txBody>
        </p:sp>
        <p:sp>
          <p:nvSpPr>
            <p:cNvPr id="15" name="TextBox 14"/>
            <p:cNvSpPr txBox="1"/>
            <p:nvPr/>
          </p:nvSpPr>
          <p:spPr>
            <a:xfrm>
              <a:off x="2163416" y="6041033"/>
              <a:ext cx="276038" cy="307777"/>
            </a:xfrm>
            <a:prstGeom prst="rect">
              <a:avLst/>
            </a:prstGeom>
            <a:noFill/>
          </p:spPr>
          <p:txBody>
            <a:bodyPr wrap="none" rtlCol="0">
              <a:spAutoFit/>
            </a:bodyPr>
            <a:lstStyle/>
            <a:p>
              <a:r>
                <a:rPr lang="en-US" sz="1400" dirty="0" smtClean="0">
                  <a:latin typeface="+mn-lt"/>
                </a:rPr>
                <a:t>0</a:t>
              </a:r>
              <a:endParaRPr lang="el-GR" sz="1400" dirty="0">
                <a:latin typeface="+mn-lt"/>
              </a:endParaRPr>
            </a:p>
          </p:txBody>
        </p:sp>
        <p:sp>
          <p:nvSpPr>
            <p:cNvPr id="14" name="TextBox 13"/>
            <p:cNvSpPr txBox="1"/>
            <p:nvPr/>
          </p:nvSpPr>
          <p:spPr>
            <a:xfrm>
              <a:off x="3208428" y="6027495"/>
              <a:ext cx="367408" cy="307777"/>
            </a:xfrm>
            <a:prstGeom prst="rect">
              <a:avLst/>
            </a:prstGeom>
            <a:noFill/>
          </p:spPr>
          <p:txBody>
            <a:bodyPr wrap="none" rtlCol="0">
              <a:spAutoFit/>
            </a:bodyPr>
            <a:lstStyle/>
            <a:p>
              <a:r>
                <a:rPr lang="en-US" sz="1400" dirty="0" smtClean="0">
                  <a:latin typeface="+mn-lt"/>
                </a:rPr>
                <a:t>20</a:t>
              </a:r>
              <a:endParaRPr lang="el-GR" sz="1400" dirty="0">
                <a:latin typeface="+mn-lt"/>
              </a:endParaRPr>
            </a:p>
          </p:txBody>
        </p:sp>
        <p:sp>
          <p:nvSpPr>
            <p:cNvPr id="18" name="TextBox 17"/>
            <p:cNvSpPr txBox="1"/>
            <p:nvPr/>
          </p:nvSpPr>
          <p:spPr>
            <a:xfrm>
              <a:off x="3779912" y="6041033"/>
              <a:ext cx="367408" cy="307777"/>
            </a:xfrm>
            <a:prstGeom prst="rect">
              <a:avLst/>
            </a:prstGeom>
            <a:noFill/>
          </p:spPr>
          <p:txBody>
            <a:bodyPr wrap="none" rtlCol="0">
              <a:spAutoFit/>
            </a:bodyPr>
            <a:lstStyle/>
            <a:p>
              <a:r>
                <a:rPr lang="en-US" sz="1400" dirty="0" smtClean="0">
                  <a:latin typeface="+mn-lt"/>
                </a:rPr>
                <a:t>30</a:t>
              </a:r>
              <a:endParaRPr lang="el-GR" sz="1400" dirty="0">
                <a:latin typeface="+mn-lt"/>
              </a:endParaRPr>
            </a:p>
          </p:txBody>
        </p:sp>
        <p:sp>
          <p:nvSpPr>
            <p:cNvPr id="19" name="TextBox 18"/>
            <p:cNvSpPr txBox="1"/>
            <p:nvPr/>
          </p:nvSpPr>
          <p:spPr>
            <a:xfrm>
              <a:off x="4279786" y="6041033"/>
              <a:ext cx="367408" cy="307777"/>
            </a:xfrm>
            <a:prstGeom prst="rect">
              <a:avLst/>
            </a:prstGeom>
            <a:noFill/>
          </p:spPr>
          <p:txBody>
            <a:bodyPr wrap="none" rtlCol="0">
              <a:spAutoFit/>
            </a:bodyPr>
            <a:lstStyle/>
            <a:p>
              <a:r>
                <a:rPr lang="en-US" sz="1400" dirty="0" smtClean="0">
                  <a:latin typeface="+mn-lt"/>
                </a:rPr>
                <a:t>40</a:t>
              </a:r>
              <a:endParaRPr lang="el-GR" sz="1400" dirty="0">
                <a:latin typeface="+mn-lt"/>
              </a:endParaRPr>
            </a:p>
          </p:txBody>
        </p:sp>
        <p:sp>
          <p:nvSpPr>
            <p:cNvPr id="20" name="TextBox 19"/>
            <p:cNvSpPr txBox="1"/>
            <p:nvPr/>
          </p:nvSpPr>
          <p:spPr>
            <a:xfrm>
              <a:off x="2298473" y="3497841"/>
              <a:ext cx="1344535" cy="338554"/>
            </a:xfrm>
            <a:prstGeom prst="rect">
              <a:avLst/>
            </a:prstGeom>
            <a:noFill/>
          </p:spPr>
          <p:txBody>
            <a:bodyPr wrap="none" rtlCol="0">
              <a:spAutoFit/>
            </a:bodyPr>
            <a:lstStyle/>
            <a:p>
              <a:r>
                <a:rPr lang="en-US" sz="1600" dirty="0" smtClean="0">
                  <a:latin typeface="+mn-lt"/>
                </a:rPr>
                <a:t>Hip abductors</a:t>
              </a:r>
              <a:endParaRPr lang="el-GR" sz="1600" dirty="0">
                <a:latin typeface="+mn-lt"/>
              </a:endParaRPr>
            </a:p>
          </p:txBody>
        </p:sp>
        <p:sp>
          <p:nvSpPr>
            <p:cNvPr id="21" name="TextBox 20"/>
            <p:cNvSpPr txBox="1"/>
            <p:nvPr/>
          </p:nvSpPr>
          <p:spPr>
            <a:xfrm>
              <a:off x="1966447" y="6383802"/>
              <a:ext cx="2222275" cy="338554"/>
            </a:xfrm>
            <a:prstGeom prst="rect">
              <a:avLst/>
            </a:prstGeom>
            <a:noFill/>
          </p:spPr>
          <p:txBody>
            <a:bodyPr wrap="none" rtlCol="0">
              <a:spAutoFit/>
            </a:bodyPr>
            <a:lstStyle/>
            <a:p>
              <a:r>
                <a:rPr lang="en-US" sz="1600" dirty="0" smtClean="0">
                  <a:latin typeface="+mn-lt"/>
                </a:rPr>
                <a:t>Hip joint angle (degrees)</a:t>
              </a:r>
              <a:endParaRPr lang="el-GR" sz="1600" dirty="0">
                <a:latin typeface="+mn-lt"/>
              </a:endParaRPr>
            </a:p>
          </p:txBody>
        </p:sp>
        <p:sp>
          <p:nvSpPr>
            <p:cNvPr id="22" name="TextBox 21"/>
            <p:cNvSpPr txBox="1"/>
            <p:nvPr/>
          </p:nvSpPr>
          <p:spPr>
            <a:xfrm rot="16200000">
              <a:off x="-149594" y="4793420"/>
              <a:ext cx="2591159" cy="338554"/>
            </a:xfrm>
            <a:prstGeom prst="rect">
              <a:avLst/>
            </a:prstGeom>
            <a:noFill/>
          </p:spPr>
          <p:txBody>
            <a:bodyPr wrap="none" rtlCol="0">
              <a:spAutoFit/>
            </a:bodyPr>
            <a:lstStyle/>
            <a:p>
              <a:r>
                <a:rPr lang="en-US" sz="1600" dirty="0" smtClean="0">
                  <a:latin typeface="+mn-lt"/>
                </a:rPr>
                <a:t>Internal torque (%maximum)</a:t>
              </a:r>
              <a:endParaRPr lang="el-GR" sz="1600" dirty="0">
                <a:latin typeface="+mn-lt"/>
              </a:endParaRPr>
            </a:p>
          </p:txBody>
        </p:sp>
      </p:grpSp>
    </p:spTree>
    <p:extLst>
      <p:ext uri="{BB962C8B-B14F-4D97-AF65-F5344CB8AC3E}">
        <p14:creationId xmlns:p14="http://schemas.microsoft.com/office/powerpoint/2010/main" val="11576200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sz="3000" dirty="0"/>
              <a:t>Κλινικά παραδείγματα και επιπτώσεις της αλλαγής των μηχανικών παραμέτρων που επηρεάζουν τις ροπές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70</a:t>
            </a:fld>
            <a:endParaRPr lang="el-GR" dirty="0"/>
          </a:p>
        </p:txBody>
      </p:sp>
      <p:graphicFrame>
        <p:nvGraphicFramePr>
          <p:cNvPr id="5" name="Content Placeholder 6"/>
          <p:cNvGraphicFramePr>
            <a:graphicFrameLocks noGrp="1"/>
          </p:cNvGraphicFramePr>
          <p:nvPr>
            <p:ph sz="quarter" idx="1"/>
            <p:extLst>
              <p:ext uri="{D42A27DB-BD31-4B8C-83A1-F6EECF244321}">
                <p14:modId xmlns:p14="http://schemas.microsoft.com/office/powerpoint/2010/main" val="2565984870"/>
              </p:ext>
            </p:extLst>
          </p:nvPr>
        </p:nvGraphicFramePr>
        <p:xfrm>
          <a:off x="107504" y="1268760"/>
          <a:ext cx="8991600" cy="4937760"/>
        </p:xfrm>
        <a:graphic>
          <a:graphicData uri="http://schemas.openxmlformats.org/drawingml/2006/table">
            <a:tbl>
              <a:tblPr firstRow="1" bandRow="1">
                <a:tableStyleId>{5940675A-B579-460E-94D1-54222C63F5DA}</a:tableStyleId>
              </a:tblPr>
              <a:tblGrid>
                <a:gridCol w="1656184"/>
                <a:gridCol w="2534816"/>
                <a:gridCol w="2552700"/>
                <a:gridCol w="2247900"/>
              </a:tblGrid>
              <a:tr h="370840">
                <a:tc>
                  <a:txBody>
                    <a:bodyPr/>
                    <a:lstStyle/>
                    <a:p>
                      <a:r>
                        <a:rPr lang="el-GR" b="1" dirty="0" smtClean="0"/>
                        <a:t>Παράγοντας </a:t>
                      </a:r>
                      <a:endParaRPr lang="el-GR" b="1" dirty="0"/>
                    </a:p>
                  </a:txBody>
                  <a:tcPr>
                    <a:solidFill>
                      <a:schemeClr val="accent5">
                        <a:lumMod val="20000"/>
                        <a:lumOff val="80000"/>
                      </a:schemeClr>
                    </a:solidFill>
                  </a:tcPr>
                </a:tc>
                <a:tc>
                  <a:txBody>
                    <a:bodyPr/>
                    <a:lstStyle/>
                    <a:p>
                      <a:r>
                        <a:rPr lang="el-GR" b="1" dirty="0" smtClean="0"/>
                        <a:t>Κλινικό παράδειγμα</a:t>
                      </a:r>
                      <a:endParaRPr lang="el-GR" b="1" dirty="0"/>
                    </a:p>
                  </a:txBody>
                  <a:tcPr>
                    <a:solidFill>
                      <a:schemeClr val="accent5">
                        <a:lumMod val="20000"/>
                        <a:lumOff val="80000"/>
                      </a:schemeClr>
                    </a:solidFill>
                  </a:tcPr>
                </a:tc>
                <a:tc>
                  <a:txBody>
                    <a:bodyPr/>
                    <a:lstStyle/>
                    <a:p>
                      <a:r>
                        <a:rPr lang="el-GR" b="1" dirty="0" smtClean="0"/>
                        <a:t>Αποτέλεσμα στις εσωτερικές ροπές</a:t>
                      </a:r>
                      <a:endParaRPr lang="el-GR" b="1" dirty="0"/>
                    </a:p>
                  </a:txBody>
                  <a:tcPr>
                    <a:solidFill>
                      <a:schemeClr val="accent5">
                        <a:lumMod val="20000"/>
                        <a:lumOff val="80000"/>
                      </a:schemeClr>
                    </a:solidFill>
                  </a:tcPr>
                </a:tc>
                <a:tc>
                  <a:txBody>
                    <a:bodyPr/>
                    <a:lstStyle/>
                    <a:p>
                      <a:r>
                        <a:rPr lang="el-GR" b="1" dirty="0" smtClean="0"/>
                        <a:t>Πιθανές</a:t>
                      </a:r>
                      <a:r>
                        <a:rPr lang="el-GR" b="1" baseline="0" dirty="0" smtClean="0"/>
                        <a:t> κλινικές επιπτώσεις</a:t>
                      </a:r>
                      <a:endParaRPr lang="el-GR" b="1" dirty="0"/>
                    </a:p>
                  </a:txBody>
                  <a:tcPr>
                    <a:solidFill>
                      <a:schemeClr val="accent5">
                        <a:lumMod val="20000"/>
                        <a:lumOff val="80000"/>
                      </a:schemeClr>
                    </a:solidFill>
                  </a:tcPr>
                </a:tc>
              </a:tr>
              <a:tr h="370840">
                <a:tc>
                  <a:txBody>
                    <a:bodyPr/>
                    <a:lstStyle/>
                    <a:p>
                      <a:r>
                        <a:rPr lang="el-GR" dirty="0" smtClean="0"/>
                        <a:t>Μηχανικός: αύξηση του εσωτερικού</a:t>
                      </a:r>
                      <a:r>
                        <a:rPr lang="el-GR" baseline="0" dirty="0" smtClean="0"/>
                        <a:t> μοχλοβραχίονα</a:t>
                      </a:r>
                      <a:endParaRPr lang="el-GR" dirty="0"/>
                    </a:p>
                  </a:txBody>
                  <a:tcPr/>
                </a:tc>
                <a:tc>
                  <a:txBody>
                    <a:bodyPr/>
                    <a:lstStyle/>
                    <a:p>
                      <a:r>
                        <a:rPr lang="el-GR" dirty="0" smtClean="0"/>
                        <a:t>Χειρουργική</a:t>
                      </a:r>
                      <a:r>
                        <a:rPr lang="el-GR" baseline="0" dirty="0" smtClean="0"/>
                        <a:t> μεταφορά του μεγάλου τροχαντήρα για να αυξηθεί ο μοχλοβραχίονας των απαγωγών του ισχίου</a:t>
                      </a:r>
                      <a:endParaRPr lang="el-GR" dirty="0"/>
                    </a:p>
                  </a:txBody>
                  <a:tcPr/>
                </a:tc>
                <a:tc>
                  <a:txBody>
                    <a:bodyPr/>
                    <a:lstStyle/>
                    <a:p>
                      <a:r>
                        <a:rPr lang="el-GR" dirty="0" smtClean="0"/>
                        <a:t>Μείωση του μεγέθους της δύναμης των απαγωγών μυών που απαιτείται για την παραγωγή συγκεκριμένου</a:t>
                      </a:r>
                      <a:r>
                        <a:rPr lang="el-GR" baseline="0" dirty="0" smtClean="0"/>
                        <a:t> επιπέδου</a:t>
                      </a:r>
                      <a:r>
                        <a:rPr lang="el-GR" dirty="0" smtClean="0"/>
                        <a:t> ροπών απαγωγής</a:t>
                      </a:r>
                      <a:endParaRPr lang="el-GR" dirty="0"/>
                    </a:p>
                  </a:txBody>
                  <a:tcPr/>
                </a:tc>
                <a:tc>
                  <a:txBody>
                    <a:bodyPr/>
                    <a:lstStyle/>
                    <a:p>
                      <a:r>
                        <a:rPr lang="el-GR" dirty="0" smtClean="0"/>
                        <a:t>Η μείωση της δύναμης των απαγωγών μυών μπορεί να μειώσει τις φορτίσεις</a:t>
                      </a:r>
                      <a:r>
                        <a:rPr lang="el-GR" baseline="0" dirty="0" smtClean="0"/>
                        <a:t> της άρθρωσης που πονά (προστασία της άρθρωσης)</a:t>
                      </a:r>
                      <a:endParaRPr lang="el-GR" dirty="0"/>
                    </a:p>
                  </a:txBody>
                  <a:tcPr/>
                </a:tc>
              </a:tr>
              <a:tr h="370840">
                <a:tc>
                  <a:txBody>
                    <a:bodyPr/>
                    <a:lstStyle/>
                    <a:p>
                      <a:r>
                        <a:rPr lang="el-GR" dirty="0" smtClean="0"/>
                        <a:t>Μηχανικός: μείωση του εσωτερικού μοχλοβραχίονα</a:t>
                      </a:r>
                      <a:endParaRPr lang="el-GR" dirty="0"/>
                    </a:p>
                  </a:txBody>
                  <a:tcPr/>
                </a:tc>
                <a:tc>
                  <a:txBody>
                    <a:bodyPr/>
                    <a:lstStyle/>
                    <a:p>
                      <a:r>
                        <a:rPr lang="el-GR" dirty="0" smtClean="0"/>
                        <a:t>Εκτομή</a:t>
                      </a:r>
                      <a:r>
                        <a:rPr lang="el-GR" baseline="0" dirty="0" smtClean="0"/>
                        <a:t> της επιγονατίδας μετά από σοβαρό κάταγμα</a:t>
                      </a:r>
                      <a:endParaRPr lang="el-GR" dirty="0"/>
                    </a:p>
                  </a:txBody>
                  <a:tcPr/>
                </a:tc>
                <a:tc>
                  <a:txBody>
                    <a:bodyPr/>
                    <a:lstStyle/>
                    <a:p>
                      <a:r>
                        <a:rPr lang="el-GR" dirty="0" smtClean="0"/>
                        <a:t>Αύξηση του μεγέθους των εκτατικών δυνάμεων που απαιτείται για την παραγωγή συγκεκριμένων εκτατικών ροπών του γόνατος</a:t>
                      </a:r>
                      <a:endParaRPr lang="el-GR" dirty="0"/>
                    </a:p>
                  </a:txBody>
                  <a:tcPr/>
                </a:tc>
                <a:tc>
                  <a:txBody>
                    <a:bodyPr/>
                    <a:lstStyle/>
                    <a:p>
                      <a:r>
                        <a:rPr lang="el-GR" dirty="0" smtClean="0"/>
                        <a:t>Η</a:t>
                      </a:r>
                      <a:r>
                        <a:rPr lang="el-GR" baseline="0" dirty="0" smtClean="0"/>
                        <a:t> αύξηση της δύναμης που απαιτείται για την έκταση του γόνατος μπορεί ν’ αυξήσει την φθορά των αρθρικών επιφανειών </a:t>
                      </a:r>
                      <a:endParaRPr lang="el-GR" dirty="0"/>
                    </a:p>
                  </a:txBody>
                  <a:tcPr/>
                </a:tc>
              </a:tr>
            </a:tbl>
          </a:graphicData>
        </a:graphic>
      </p:graphicFrame>
    </p:spTree>
    <p:extLst>
      <p:ext uri="{BB962C8B-B14F-4D97-AF65-F5344CB8AC3E}">
        <p14:creationId xmlns:p14="http://schemas.microsoft.com/office/powerpoint/2010/main" val="286369491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sz="3000" dirty="0"/>
              <a:t>Κλινικά παραδείγματα και επιπτώσεις της αλλαγής των φυσιολογικών παραμέτρων που επηρεάζουν τις ροπές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71</a:t>
            </a:fld>
            <a:endParaRPr lang="el-GR" dirty="0"/>
          </a:p>
        </p:txBody>
      </p:sp>
      <p:graphicFrame>
        <p:nvGraphicFramePr>
          <p:cNvPr id="5" name="Content Placeholder 6"/>
          <p:cNvGraphicFramePr>
            <a:graphicFrameLocks noGrp="1"/>
          </p:cNvGraphicFramePr>
          <p:nvPr>
            <p:ph sz="quarter" idx="1"/>
            <p:extLst>
              <p:ext uri="{D42A27DB-BD31-4B8C-83A1-F6EECF244321}">
                <p14:modId xmlns:p14="http://schemas.microsoft.com/office/powerpoint/2010/main" val="625448158"/>
              </p:ext>
            </p:extLst>
          </p:nvPr>
        </p:nvGraphicFramePr>
        <p:xfrm>
          <a:off x="76200" y="1447800"/>
          <a:ext cx="8991600" cy="3566160"/>
        </p:xfrm>
        <a:graphic>
          <a:graphicData uri="http://schemas.openxmlformats.org/drawingml/2006/table">
            <a:tbl>
              <a:tblPr firstRow="1" bandRow="1">
                <a:tableStyleId>{5940675A-B579-460E-94D1-54222C63F5DA}</a:tableStyleId>
              </a:tblPr>
              <a:tblGrid>
                <a:gridCol w="1752600"/>
                <a:gridCol w="2438400"/>
                <a:gridCol w="2552700"/>
                <a:gridCol w="2247900"/>
              </a:tblGrid>
              <a:tr h="370840">
                <a:tc>
                  <a:txBody>
                    <a:bodyPr/>
                    <a:lstStyle/>
                    <a:p>
                      <a:r>
                        <a:rPr lang="el-GR" b="1" dirty="0" smtClean="0"/>
                        <a:t>Παράγοντες </a:t>
                      </a:r>
                      <a:endParaRPr lang="el-GR" b="1" dirty="0"/>
                    </a:p>
                  </a:txBody>
                  <a:tcPr>
                    <a:solidFill>
                      <a:schemeClr val="accent5">
                        <a:lumMod val="20000"/>
                        <a:lumOff val="80000"/>
                      </a:schemeClr>
                    </a:solidFill>
                  </a:tcPr>
                </a:tc>
                <a:tc>
                  <a:txBody>
                    <a:bodyPr/>
                    <a:lstStyle/>
                    <a:p>
                      <a:r>
                        <a:rPr lang="el-GR" b="1" dirty="0" smtClean="0"/>
                        <a:t>Κλινικό παράδειγμα</a:t>
                      </a:r>
                      <a:endParaRPr lang="el-GR" b="1" dirty="0"/>
                    </a:p>
                  </a:txBody>
                  <a:tcPr>
                    <a:solidFill>
                      <a:schemeClr val="accent5">
                        <a:lumMod val="20000"/>
                        <a:lumOff val="80000"/>
                      </a:schemeClr>
                    </a:solidFill>
                  </a:tcPr>
                </a:tc>
                <a:tc>
                  <a:txBody>
                    <a:bodyPr/>
                    <a:lstStyle/>
                    <a:p>
                      <a:r>
                        <a:rPr lang="el-GR" b="1" dirty="0" smtClean="0"/>
                        <a:t>Αποτέλεσμα στις εσωτερικές ροπές</a:t>
                      </a:r>
                      <a:endParaRPr lang="el-GR" b="1" dirty="0"/>
                    </a:p>
                  </a:txBody>
                  <a:tcPr>
                    <a:solidFill>
                      <a:schemeClr val="accent5">
                        <a:lumMod val="20000"/>
                        <a:lumOff val="80000"/>
                      </a:schemeClr>
                    </a:solidFill>
                  </a:tcPr>
                </a:tc>
                <a:tc>
                  <a:txBody>
                    <a:bodyPr/>
                    <a:lstStyle/>
                    <a:p>
                      <a:r>
                        <a:rPr lang="el-GR" b="1" dirty="0" smtClean="0"/>
                        <a:t>Πιθανές</a:t>
                      </a:r>
                      <a:r>
                        <a:rPr lang="el-GR" b="1" baseline="0" dirty="0" smtClean="0"/>
                        <a:t> κλινικές επιπτώσεις</a:t>
                      </a:r>
                      <a:endParaRPr lang="el-GR" b="1" dirty="0"/>
                    </a:p>
                  </a:txBody>
                  <a:tcPr>
                    <a:solidFill>
                      <a:schemeClr val="accent5">
                        <a:lumMod val="20000"/>
                        <a:lumOff val="80000"/>
                      </a:schemeClr>
                    </a:solidFill>
                  </a:tcPr>
                </a:tc>
              </a:tr>
              <a:tr h="370840">
                <a:tc>
                  <a:txBody>
                    <a:bodyPr/>
                    <a:lstStyle/>
                    <a:p>
                      <a:r>
                        <a:rPr lang="el-GR" dirty="0" smtClean="0"/>
                        <a:t>Φυσιολογικός: μείωση της ενεργοποίησης των μυών</a:t>
                      </a:r>
                      <a:endParaRPr lang="el-GR" dirty="0"/>
                    </a:p>
                  </a:txBody>
                  <a:tcPr/>
                </a:tc>
                <a:tc>
                  <a:txBody>
                    <a:bodyPr/>
                    <a:lstStyle/>
                    <a:p>
                      <a:r>
                        <a:rPr lang="el-GR" dirty="0" smtClean="0"/>
                        <a:t>Κάκωση του εν τω βάθει περονιαίου νεύρου</a:t>
                      </a:r>
                      <a:endParaRPr lang="el-GR" dirty="0"/>
                    </a:p>
                  </a:txBody>
                  <a:tcPr/>
                </a:tc>
                <a:tc>
                  <a:txBody>
                    <a:bodyPr/>
                    <a:lstStyle/>
                    <a:p>
                      <a:r>
                        <a:rPr lang="el-GR" dirty="0" smtClean="0"/>
                        <a:t>Μείωση</a:t>
                      </a:r>
                      <a:r>
                        <a:rPr lang="el-GR" baseline="0" dirty="0" smtClean="0"/>
                        <a:t> της δύναμης των ραχιαίων καμπτήρων μυών της ποδοκνημικής άρθρωσης</a:t>
                      </a:r>
                      <a:endParaRPr lang="el-GR" dirty="0"/>
                    </a:p>
                  </a:txBody>
                  <a:tcPr/>
                </a:tc>
                <a:tc>
                  <a:txBody>
                    <a:bodyPr/>
                    <a:lstStyle/>
                    <a:p>
                      <a:r>
                        <a:rPr lang="el-GR" dirty="0" smtClean="0"/>
                        <a:t>Μειωμένη ικανότητα βάδισης</a:t>
                      </a:r>
                      <a:endParaRPr lang="el-GR" dirty="0"/>
                    </a:p>
                  </a:txBody>
                  <a:tcPr/>
                </a:tc>
              </a:tr>
              <a:tr h="370840">
                <a:tc>
                  <a:txBody>
                    <a:bodyPr/>
                    <a:lstStyle/>
                    <a:p>
                      <a:r>
                        <a:rPr lang="el-GR" dirty="0" smtClean="0"/>
                        <a:t>Φυσιολογικός: σημαντική μείωση του μήκους του μυός</a:t>
                      </a:r>
                      <a:endParaRPr lang="el-GR" dirty="0"/>
                    </a:p>
                  </a:txBody>
                  <a:tcPr/>
                </a:tc>
                <a:tc>
                  <a:txBody>
                    <a:bodyPr/>
                    <a:lstStyle/>
                    <a:p>
                      <a:r>
                        <a:rPr lang="el-GR" dirty="0" smtClean="0"/>
                        <a:t>Κάκωση του κερκιδικού νεύρου με παράλυση των εκτεινόντων μυών του καρπού </a:t>
                      </a:r>
                      <a:endParaRPr lang="el-GR" dirty="0"/>
                    </a:p>
                  </a:txBody>
                  <a:tcPr/>
                </a:tc>
                <a:tc>
                  <a:txBody>
                    <a:bodyPr/>
                    <a:lstStyle/>
                    <a:p>
                      <a:r>
                        <a:rPr lang="el-GR" dirty="0" smtClean="0"/>
                        <a:t>Η μειωμένη</a:t>
                      </a:r>
                      <a:r>
                        <a:rPr lang="el-GR" baseline="0" dirty="0" smtClean="0"/>
                        <a:t> δύναμη των εκτεινόντων μυών του καρπού προκαλεί κάμψη του καρπού κατά την σύλληψη των αντικειμένων</a:t>
                      </a:r>
                      <a:endParaRPr lang="el-GR" dirty="0"/>
                    </a:p>
                  </a:txBody>
                  <a:tcPr/>
                </a:tc>
                <a:tc>
                  <a:txBody>
                    <a:bodyPr/>
                    <a:lstStyle/>
                    <a:p>
                      <a:r>
                        <a:rPr lang="el-GR" dirty="0" smtClean="0"/>
                        <a:t>Αναποτελεσματική</a:t>
                      </a:r>
                      <a:r>
                        <a:rPr lang="el-GR" baseline="0" dirty="0" smtClean="0"/>
                        <a:t> λαβή λόγω της βράχυνσης των καμπτήρων μυών των δακτύλων</a:t>
                      </a:r>
                      <a:endParaRPr lang="el-GR" dirty="0"/>
                    </a:p>
                  </a:txBody>
                  <a:tcPr/>
                </a:tc>
              </a:tr>
            </a:tbl>
          </a:graphicData>
        </a:graphic>
      </p:graphicFrame>
    </p:spTree>
    <p:extLst>
      <p:ext uri="{BB962C8B-B14F-4D97-AF65-F5344CB8AC3E}">
        <p14:creationId xmlns:p14="http://schemas.microsoft.com/office/powerpoint/2010/main" val="354584189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Μυϊκές συστολές</a:t>
            </a:r>
          </a:p>
        </p:txBody>
      </p:sp>
      <p:sp>
        <p:nvSpPr>
          <p:cNvPr id="3" name="Θέση περιεχομένου 2"/>
          <p:cNvSpPr>
            <a:spLocks noGrp="1"/>
          </p:cNvSpPr>
          <p:nvPr>
            <p:ph idx="1"/>
          </p:nvPr>
        </p:nvSpPr>
        <p:spPr/>
        <p:txBody>
          <a:bodyPr>
            <a:normAutofit fontScale="92500"/>
          </a:bodyPr>
          <a:lstStyle/>
          <a:p>
            <a:r>
              <a:rPr lang="el-GR" dirty="0"/>
              <a:t>Όπως αναφέρθηκε, το νευρικό σύστημα ερεθίζει τους μύες για να δημιουργήσουν δυνάμεις μέσω της μειομετρικής, πλειομετρικής και ισομετρικής </a:t>
            </a:r>
            <a:r>
              <a:rPr lang="el-GR" dirty="0" smtClean="0"/>
              <a:t>συστολής</a:t>
            </a:r>
            <a:r>
              <a:rPr lang="en-US" dirty="0" smtClean="0"/>
              <a:t>.</a:t>
            </a:r>
            <a:endParaRPr lang="el-GR" dirty="0"/>
          </a:p>
          <a:p>
            <a:r>
              <a:rPr lang="el-GR" dirty="0"/>
              <a:t>Κατά την μειομετρική συστολή, ο μυς βραχύνεται: αυτό συμβαίνει όταν η εξωτερική (βάρος) ροπή είναι μικρότερη από την εσωτερική (μυς) </a:t>
            </a:r>
            <a:r>
              <a:rPr lang="el-GR" dirty="0" smtClean="0"/>
              <a:t>ροπή</a:t>
            </a:r>
            <a:r>
              <a:rPr lang="en-US" dirty="0" smtClean="0"/>
              <a:t>.</a:t>
            </a:r>
            <a:endParaRPr lang="el-GR" dirty="0"/>
          </a:p>
          <a:p>
            <a:r>
              <a:rPr lang="el-GR" dirty="0"/>
              <a:t>Κατά την πλειομετρική </a:t>
            </a:r>
            <a:r>
              <a:rPr lang="el-GR" dirty="0" smtClean="0"/>
              <a:t>συστολή</a:t>
            </a:r>
            <a:r>
              <a:rPr lang="el-GR" dirty="0"/>
              <a:t>, η εξωτερική ροπή είναι μεγαλύτερη από την εσωτερική, δηλ., ο ενεργοποιημένος από το νευρικό σύστημα μυς συστέλλεται αυξάνοντας το μήκος του λόγω της μεγαλύτερης εξωτερικής δύναμης που μπορεί να είναι ένα εξωτερικό βάρος ή η ενεργοποίηση των ανταγωνιστών </a:t>
            </a:r>
            <a:r>
              <a:rPr lang="el-GR" dirty="0" smtClean="0"/>
              <a:t>μυών</a:t>
            </a:r>
            <a:r>
              <a:rPr lang="en-US" dirty="0" smtClean="0"/>
              <a:t>.</a:t>
            </a:r>
            <a:endParaRPr lang="el-GR" dirty="0"/>
          </a:p>
          <a:p>
            <a:r>
              <a:rPr lang="el-GR" dirty="0"/>
              <a:t>Κατά την ισομετρική συστολή, το μήκος του μυός παραμένει σχεδόν </a:t>
            </a:r>
            <a:r>
              <a:rPr lang="el-GR" dirty="0" smtClean="0"/>
              <a:t>σταθερό</a:t>
            </a:r>
            <a:r>
              <a:rPr lang="en-US"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72</a:t>
            </a:fld>
            <a:endParaRPr lang="el-GR" dirty="0"/>
          </a:p>
        </p:txBody>
      </p:sp>
    </p:spTree>
    <p:extLst>
      <p:ext uri="{BB962C8B-B14F-4D97-AF65-F5344CB8AC3E}">
        <p14:creationId xmlns:p14="http://schemas.microsoft.com/office/powerpoint/2010/main" val="289830402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Σχέση δύναμης – ταχύτητας </a:t>
            </a:r>
            <a:r>
              <a:rPr lang="el-GR" dirty="0" smtClean="0"/>
              <a:t>συστολής</a:t>
            </a:r>
            <a:r>
              <a:rPr lang="en-US" dirty="0" smtClean="0"/>
              <a:t> </a:t>
            </a:r>
            <a:r>
              <a:rPr lang="en-US" sz="3600" b="0" dirty="0" smtClean="0"/>
              <a:t>1/5</a:t>
            </a:r>
            <a:endParaRPr lang="el-GR" sz="3600" b="0" dirty="0"/>
          </a:p>
        </p:txBody>
      </p:sp>
      <p:sp>
        <p:nvSpPr>
          <p:cNvPr id="3" name="Θέση περιεχομένου 2"/>
          <p:cNvSpPr>
            <a:spLocks noGrp="1"/>
          </p:cNvSpPr>
          <p:nvPr>
            <p:ph idx="1"/>
          </p:nvPr>
        </p:nvSpPr>
        <p:spPr>
          <a:xfrm>
            <a:off x="395536" y="1124744"/>
            <a:ext cx="8136904" cy="5414168"/>
          </a:xfrm>
        </p:spPr>
        <p:txBody>
          <a:bodyPr>
            <a:normAutofit/>
          </a:bodyPr>
          <a:lstStyle/>
          <a:p>
            <a:pPr>
              <a:lnSpc>
                <a:spcPct val="110000"/>
              </a:lnSpc>
            </a:pPr>
            <a:r>
              <a:rPr lang="el-GR" dirty="0"/>
              <a:t>Κατά την μειομετρική και πλειομετρική συστολή, υπάρχει πολύ εξειδικευμένη σχέση μεταξύ της μέγιστης δύναμης και της ταχύτητας </a:t>
            </a:r>
            <a:r>
              <a:rPr lang="el-GR" dirty="0" smtClean="0"/>
              <a:t>συστολής</a:t>
            </a:r>
            <a:r>
              <a:rPr lang="en-US" dirty="0" smtClean="0"/>
              <a:t>.</a:t>
            </a:r>
            <a:endParaRPr lang="el-GR" dirty="0"/>
          </a:p>
          <a:p>
            <a:pPr>
              <a:lnSpc>
                <a:spcPct val="110000"/>
              </a:lnSpc>
            </a:pPr>
            <a:r>
              <a:rPr lang="el-GR" dirty="0"/>
              <a:t>Π.χ., κατά την μειομετρική ο μυς συστέλλεται με την μέγιστη ταχύτητά του όταν το βάρος είναι </a:t>
            </a:r>
            <a:r>
              <a:rPr lang="el-GR" dirty="0" smtClean="0"/>
              <a:t>αμελητέο</a:t>
            </a:r>
            <a:r>
              <a:rPr lang="en-US" dirty="0" smtClean="0"/>
              <a:t>.</a:t>
            </a:r>
            <a:endParaRPr lang="el-GR" dirty="0"/>
          </a:p>
          <a:p>
            <a:pPr>
              <a:lnSpc>
                <a:spcPct val="110000"/>
              </a:lnSpc>
            </a:pPr>
            <a:r>
              <a:rPr lang="el-GR" dirty="0"/>
              <a:t>Καθώς αυξάνεται το βάρος, μειώνεται η μέγιστη ταχύτητα </a:t>
            </a:r>
            <a:r>
              <a:rPr lang="el-GR" dirty="0" smtClean="0"/>
              <a:t>συστολής</a:t>
            </a:r>
            <a:r>
              <a:rPr lang="en-US" dirty="0" smtClean="0"/>
              <a:t>.</a:t>
            </a:r>
            <a:endParaRPr lang="el-GR" dirty="0"/>
          </a:p>
          <a:p>
            <a:pPr>
              <a:lnSpc>
                <a:spcPct val="110000"/>
              </a:lnSpc>
            </a:pPr>
            <a:r>
              <a:rPr lang="el-GR" dirty="0"/>
              <a:t>Όταν το βάρος είναι πολύ μεγάλο, η ταχύτητα μηδενίζεται (ισομετρική συστολή</a:t>
            </a:r>
            <a:r>
              <a:rPr lang="el-GR" dirty="0" smtClean="0"/>
              <a:t>)</a:t>
            </a:r>
            <a:r>
              <a:rPr lang="en-US"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73</a:t>
            </a:fld>
            <a:endParaRPr lang="el-GR" dirty="0"/>
          </a:p>
        </p:txBody>
      </p:sp>
    </p:spTree>
    <p:extLst>
      <p:ext uri="{BB962C8B-B14F-4D97-AF65-F5344CB8AC3E}">
        <p14:creationId xmlns:p14="http://schemas.microsoft.com/office/powerpoint/2010/main" val="150191290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Σχέση δύναμης – ταχύτητας συστολής</a:t>
            </a:r>
            <a:r>
              <a:rPr lang="en-US" dirty="0"/>
              <a:t> </a:t>
            </a:r>
            <a:r>
              <a:rPr lang="en-US" sz="3600" b="0" dirty="0" smtClean="0"/>
              <a:t>2/5</a:t>
            </a:r>
            <a:endParaRPr lang="el-GR" dirty="0"/>
          </a:p>
        </p:txBody>
      </p:sp>
      <p:sp>
        <p:nvSpPr>
          <p:cNvPr id="3" name="Θέση περιεχομένου 2"/>
          <p:cNvSpPr>
            <a:spLocks noGrp="1"/>
          </p:cNvSpPr>
          <p:nvPr>
            <p:ph idx="1"/>
          </p:nvPr>
        </p:nvSpPr>
        <p:spPr>
          <a:xfrm>
            <a:off x="179512" y="1196752"/>
            <a:ext cx="5544616" cy="5661248"/>
          </a:xfrm>
        </p:spPr>
        <p:txBody>
          <a:bodyPr>
            <a:normAutofit/>
          </a:bodyPr>
          <a:lstStyle/>
          <a:p>
            <a:pPr>
              <a:lnSpc>
                <a:spcPct val="110000"/>
              </a:lnSpc>
            </a:pPr>
            <a:r>
              <a:rPr lang="el-GR" sz="2200" dirty="0"/>
              <a:t>Η σχέση μεταξύ της ταχύτητας με την οποία ο μυς αλλάζει το μήκος του και της μέγιστης δύναμής του συνήθως απεικονίζεται με την καμπύλη </a:t>
            </a:r>
            <a:r>
              <a:rPr lang="el-GR" sz="2200" dirty="0" smtClean="0"/>
              <a:t>δύναμης-ταχύτητας</a:t>
            </a:r>
            <a:r>
              <a:rPr lang="en-US" sz="2200" dirty="0" smtClean="0"/>
              <a:t>.</a:t>
            </a:r>
            <a:endParaRPr lang="el-GR" sz="2200" dirty="0"/>
          </a:p>
          <a:p>
            <a:pPr>
              <a:lnSpc>
                <a:spcPct val="110000"/>
              </a:lnSpc>
            </a:pPr>
            <a:r>
              <a:rPr lang="el-GR" sz="2200" dirty="0"/>
              <a:t>Η γραφική παράσταση απεικονίζει την αλλαγή της δύναμης του μυός κατά την μειομετρική, ισομετρική και πλειομετρική συστολή σε σχέση με την ταχύτητα </a:t>
            </a:r>
            <a:r>
              <a:rPr lang="el-GR" sz="2200" dirty="0" smtClean="0"/>
              <a:t>συστολής</a:t>
            </a:r>
            <a:r>
              <a:rPr lang="en-US" sz="2200" dirty="0" smtClean="0"/>
              <a:t>.</a:t>
            </a:r>
            <a:endParaRPr lang="el-GR" sz="2200" dirty="0"/>
          </a:p>
          <a:p>
            <a:pPr>
              <a:lnSpc>
                <a:spcPct val="110000"/>
              </a:lnSpc>
            </a:pPr>
            <a:r>
              <a:rPr lang="el-GR" sz="2200" dirty="0"/>
              <a:t>Ο κάθετος άξονας εκφράζει την δύναμη του μυός, ενώ ο οριζόντιος την ταχύτητα με την οποία ο μυς βραχύνεται ή </a:t>
            </a:r>
            <a:r>
              <a:rPr lang="el-GR" sz="2200" dirty="0" smtClean="0"/>
              <a:t>επιμηκύνεται</a:t>
            </a:r>
            <a:r>
              <a:rPr lang="en-US" sz="2200" dirty="0" smtClean="0"/>
              <a:t>.</a:t>
            </a:r>
            <a:endParaRPr lang="el-GR" sz="2200" dirty="0"/>
          </a:p>
          <a:p>
            <a:pPr>
              <a:lnSpc>
                <a:spcPct val="110000"/>
              </a:lnSpc>
            </a:pP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74</a:t>
            </a:fld>
            <a:endParaRPr lang="el-GR" dirty="0"/>
          </a:p>
        </p:txBody>
      </p:sp>
      <p:grpSp>
        <p:nvGrpSpPr>
          <p:cNvPr id="25" name="Ομάδα 24"/>
          <p:cNvGrpSpPr/>
          <p:nvPr/>
        </p:nvGrpSpPr>
        <p:grpSpPr>
          <a:xfrm>
            <a:off x="5364088" y="1332391"/>
            <a:ext cx="3744416" cy="3464761"/>
            <a:chOff x="5796136" y="1332391"/>
            <a:chExt cx="3247262" cy="2888697"/>
          </a:xfrm>
        </p:grpSpPr>
        <p:cxnSp>
          <p:nvCxnSpPr>
            <p:cNvPr id="7" name="Ευθεία γραμμή σύνδεσης 6"/>
            <p:cNvCxnSpPr/>
            <p:nvPr/>
          </p:nvCxnSpPr>
          <p:spPr>
            <a:xfrm>
              <a:off x="7387739" y="1484784"/>
              <a:ext cx="0" cy="20162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p:cNvCxnSpPr/>
            <p:nvPr/>
          </p:nvCxnSpPr>
          <p:spPr>
            <a:xfrm>
              <a:off x="5796136" y="3501008"/>
              <a:ext cx="32472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Ελεύθερη σχεδίαση 9"/>
            <p:cNvSpPr/>
            <p:nvPr/>
          </p:nvSpPr>
          <p:spPr>
            <a:xfrm>
              <a:off x="5894773" y="1837678"/>
              <a:ext cx="3053918" cy="1553592"/>
            </a:xfrm>
            <a:custGeom>
              <a:avLst/>
              <a:gdLst>
                <a:gd name="connsiteX0" fmla="*/ 0 w 3053918"/>
                <a:gd name="connsiteY0" fmla="*/ 0 h 1553592"/>
                <a:gd name="connsiteX1" fmla="*/ 443883 w 3053918"/>
                <a:gd name="connsiteY1" fmla="*/ 44388 h 1553592"/>
                <a:gd name="connsiteX2" fmla="*/ 994299 w 3053918"/>
                <a:gd name="connsiteY2" fmla="*/ 159798 h 1553592"/>
                <a:gd name="connsiteX3" fmla="*/ 1340528 w 3053918"/>
                <a:gd name="connsiteY3" fmla="*/ 363984 h 1553592"/>
                <a:gd name="connsiteX4" fmla="*/ 1518081 w 3053918"/>
                <a:gd name="connsiteY4" fmla="*/ 488272 h 1553592"/>
                <a:gd name="connsiteX5" fmla="*/ 1642369 w 3053918"/>
                <a:gd name="connsiteY5" fmla="*/ 648070 h 1553592"/>
                <a:gd name="connsiteX6" fmla="*/ 1775534 w 3053918"/>
                <a:gd name="connsiteY6" fmla="*/ 878889 h 1553592"/>
                <a:gd name="connsiteX7" fmla="*/ 1970843 w 3053918"/>
                <a:gd name="connsiteY7" fmla="*/ 1074198 h 1553592"/>
                <a:gd name="connsiteX8" fmla="*/ 2370338 w 3053918"/>
                <a:gd name="connsiteY8" fmla="*/ 1349405 h 1553592"/>
                <a:gd name="connsiteX9" fmla="*/ 3053918 w 3053918"/>
                <a:gd name="connsiteY9" fmla="*/ 1553592 h 155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3918" h="1553592">
                  <a:moveTo>
                    <a:pt x="0" y="0"/>
                  </a:moveTo>
                  <a:cubicBezTo>
                    <a:pt x="139083" y="8877"/>
                    <a:pt x="278167" y="17755"/>
                    <a:pt x="443883" y="44388"/>
                  </a:cubicBezTo>
                  <a:cubicBezTo>
                    <a:pt x="609599" y="71021"/>
                    <a:pt x="844858" y="106532"/>
                    <a:pt x="994299" y="159798"/>
                  </a:cubicBezTo>
                  <a:cubicBezTo>
                    <a:pt x="1143740" y="213064"/>
                    <a:pt x="1253231" y="309238"/>
                    <a:pt x="1340528" y="363984"/>
                  </a:cubicBezTo>
                  <a:cubicBezTo>
                    <a:pt x="1427825" y="418730"/>
                    <a:pt x="1467774" y="440924"/>
                    <a:pt x="1518081" y="488272"/>
                  </a:cubicBezTo>
                  <a:cubicBezTo>
                    <a:pt x="1568388" y="535620"/>
                    <a:pt x="1599460" y="582967"/>
                    <a:pt x="1642369" y="648070"/>
                  </a:cubicBezTo>
                  <a:cubicBezTo>
                    <a:pt x="1685278" y="713173"/>
                    <a:pt x="1720788" y="807868"/>
                    <a:pt x="1775534" y="878889"/>
                  </a:cubicBezTo>
                  <a:cubicBezTo>
                    <a:pt x="1830280" y="949910"/>
                    <a:pt x="1871709" y="995779"/>
                    <a:pt x="1970843" y="1074198"/>
                  </a:cubicBezTo>
                  <a:cubicBezTo>
                    <a:pt x="2069977" y="1152617"/>
                    <a:pt x="2189826" y="1269506"/>
                    <a:pt x="2370338" y="1349405"/>
                  </a:cubicBezTo>
                  <a:cubicBezTo>
                    <a:pt x="2550851" y="1429304"/>
                    <a:pt x="3053918" y="1553592"/>
                    <a:pt x="3053918" y="1553592"/>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4" name="Ευθύγραμμο βέλος σύνδεσης 13"/>
            <p:cNvCxnSpPr/>
            <p:nvPr/>
          </p:nvCxnSpPr>
          <p:spPr>
            <a:xfrm>
              <a:off x="5894773" y="3717032"/>
              <a:ext cx="3053918"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236296" y="3450486"/>
              <a:ext cx="737959" cy="338554"/>
            </a:xfrm>
            <a:prstGeom prst="rect">
              <a:avLst/>
            </a:prstGeom>
            <a:noFill/>
          </p:spPr>
          <p:txBody>
            <a:bodyPr wrap="none" rtlCol="0">
              <a:spAutoFit/>
            </a:bodyPr>
            <a:lstStyle/>
            <a:p>
              <a:r>
                <a:rPr lang="en-US" sz="1600" dirty="0" smtClean="0">
                  <a:latin typeface="+mn-lt"/>
                </a:rPr>
                <a:t>0</a:t>
              </a:r>
              <a:r>
                <a:rPr lang="en-US" sz="1200" dirty="0" smtClean="0">
                  <a:latin typeface="+mn-lt"/>
                </a:rPr>
                <a:t>cm/sec</a:t>
              </a:r>
              <a:endParaRPr lang="el-GR" sz="1200" dirty="0">
                <a:latin typeface="+mn-lt"/>
              </a:endParaRPr>
            </a:p>
          </p:txBody>
        </p:sp>
        <p:sp>
          <p:nvSpPr>
            <p:cNvPr id="16" name="TextBox 15"/>
            <p:cNvSpPr txBox="1"/>
            <p:nvPr/>
          </p:nvSpPr>
          <p:spPr>
            <a:xfrm>
              <a:off x="6207695" y="1435464"/>
              <a:ext cx="936860" cy="323165"/>
            </a:xfrm>
            <a:prstGeom prst="rect">
              <a:avLst/>
            </a:prstGeom>
            <a:noFill/>
          </p:spPr>
          <p:txBody>
            <a:bodyPr wrap="none" rtlCol="0">
              <a:spAutoFit/>
            </a:bodyPr>
            <a:lstStyle/>
            <a:p>
              <a:r>
                <a:rPr lang="en-US" sz="1500" dirty="0" smtClean="0">
                  <a:latin typeface="+mn-lt"/>
                </a:rPr>
                <a:t>Eccentric </a:t>
              </a:r>
              <a:endParaRPr lang="el-GR" sz="1500" dirty="0">
                <a:latin typeface="+mn-lt"/>
              </a:endParaRPr>
            </a:p>
          </p:txBody>
        </p:sp>
        <p:sp>
          <p:nvSpPr>
            <p:cNvPr id="17" name="TextBox 16"/>
            <p:cNvSpPr txBox="1"/>
            <p:nvPr/>
          </p:nvSpPr>
          <p:spPr>
            <a:xfrm>
              <a:off x="6084168" y="2331313"/>
              <a:ext cx="916213" cy="323165"/>
            </a:xfrm>
            <a:prstGeom prst="rect">
              <a:avLst/>
            </a:prstGeom>
            <a:noFill/>
          </p:spPr>
          <p:txBody>
            <a:bodyPr wrap="none" rtlCol="0">
              <a:spAutoFit/>
            </a:bodyPr>
            <a:lstStyle/>
            <a:p>
              <a:r>
                <a:rPr lang="en-US" sz="1500" dirty="0" smtClean="0">
                  <a:latin typeface="+mn-lt"/>
                </a:rPr>
                <a:t>Isometric</a:t>
              </a:r>
              <a:endParaRPr lang="el-GR" sz="1500" dirty="0">
                <a:latin typeface="+mn-lt"/>
              </a:endParaRPr>
            </a:p>
          </p:txBody>
        </p:sp>
        <p:sp>
          <p:nvSpPr>
            <p:cNvPr id="18" name="TextBox 17"/>
            <p:cNvSpPr txBox="1"/>
            <p:nvPr/>
          </p:nvSpPr>
          <p:spPr>
            <a:xfrm>
              <a:off x="7896760" y="1435464"/>
              <a:ext cx="1067728" cy="323165"/>
            </a:xfrm>
            <a:prstGeom prst="rect">
              <a:avLst/>
            </a:prstGeom>
            <a:noFill/>
          </p:spPr>
          <p:txBody>
            <a:bodyPr wrap="none" rtlCol="0">
              <a:spAutoFit/>
            </a:bodyPr>
            <a:lstStyle/>
            <a:p>
              <a:r>
                <a:rPr lang="en-US" sz="1500" dirty="0" smtClean="0">
                  <a:latin typeface="+mn-lt"/>
                </a:rPr>
                <a:t>Concentric </a:t>
              </a:r>
              <a:endParaRPr lang="el-GR" sz="1500" dirty="0">
                <a:latin typeface="+mn-lt"/>
              </a:endParaRPr>
            </a:p>
          </p:txBody>
        </p:sp>
        <p:sp>
          <p:nvSpPr>
            <p:cNvPr id="19" name="TextBox 18"/>
            <p:cNvSpPr txBox="1"/>
            <p:nvPr/>
          </p:nvSpPr>
          <p:spPr>
            <a:xfrm rot="16200000">
              <a:off x="7059219" y="1597047"/>
              <a:ext cx="852477" cy="323165"/>
            </a:xfrm>
            <a:prstGeom prst="rect">
              <a:avLst/>
            </a:prstGeom>
            <a:noFill/>
          </p:spPr>
          <p:txBody>
            <a:bodyPr wrap="none" rtlCol="0">
              <a:spAutoFit/>
            </a:bodyPr>
            <a:lstStyle/>
            <a:p>
              <a:r>
                <a:rPr lang="en-US" sz="1500" dirty="0" smtClean="0">
                  <a:latin typeface="+mn-lt"/>
                </a:rPr>
                <a:t>Force(N)</a:t>
              </a:r>
              <a:endParaRPr lang="el-GR" sz="1500" dirty="0">
                <a:latin typeface="+mn-lt"/>
              </a:endParaRPr>
            </a:p>
          </p:txBody>
        </p:sp>
        <p:cxnSp>
          <p:nvCxnSpPr>
            <p:cNvPr id="21" name="Ευθεία γραμμή σύνδεσης 20"/>
            <p:cNvCxnSpPr>
              <a:endCxn id="10" idx="4"/>
            </p:cNvCxnSpPr>
            <p:nvPr/>
          </p:nvCxnSpPr>
          <p:spPr>
            <a:xfrm flipV="1">
              <a:off x="6876256" y="2325950"/>
              <a:ext cx="536598" cy="1669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084168" y="3697868"/>
              <a:ext cx="1270086" cy="523220"/>
            </a:xfrm>
            <a:prstGeom prst="rect">
              <a:avLst/>
            </a:prstGeom>
            <a:noFill/>
          </p:spPr>
          <p:txBody>
            <a:bodyPr wrap="square" rtlCol="0">
              <a:spAutoFit/>
            </a:bodyPr>
            <a:lstStyle/>
            <a:p>
              <a:pPr algn="ctr"/>
              <a:r>
                <a:rPr lang="en-US" sz="1400" dirty="0" smtClean="0">
                  <a:latin typeface="+mn-lt"/>
                </a:rPr>
                <a:t>Lengthening velocity</a:t>
              </a:r>
              <a:endParaRPr lang="el-GR" sz="1400" dirty="0">
                <a:latin typeface="+mn-lt"/>
              </a:endParaRPr>
            </a:p>
          </p:txBody>
        </p:sp>
        <p:sp>
          <p:nvSpPr>
            <p:cNvPr id="24" name="TextBox 23"/>
            <p:cNvSpPr txBox="1"/>
            <p:nvPr/>
          </p:nvSpPr>
          <p:spPr>
            <a:xfrm>
              <a:off x="7588515" y="3697868"/>
              <a:ext cx="1191316" cy="523220"/>
            </a:xfrm>
            <a:prstGeom prst="rect">
              <a:avLst/>
            </a:prstGeom>
            <a:noFill/>
          </p:spPr>
          <p:txBody>
            <a:bodyPr wrap="square" rtlCol="0">
              <a:spAutoFit/>
            </a:bodyPr>
            <a:lstStyle/>
            <a:p>
              <a:pPr algn="ctr"/>
              <a:r>
                <a:rPr lang="en-US" sz="1400" dirty="0" smtClean="0">
                  <a:latin typeface="+mn-lt"/>
                </a:rPr>
                <a:t>Shortening velocity</a:t>
              </a:r>
              <a:endParaRPr lang="el-GR" sz="1400" dirty="0">
                <a:latin typeface="+mn-lt"/>
              </a:endParaRPr>
            </a:p>
          </p:txBody>
        </p:sp>
      </p:grpSp>
    </p:spTree>
    <p:extLst>
      <p:ext uri="{BB962C8B-B14F-4D97-AF65-F5344CB8AC3E}">
        <p14:creationId xmlns:p14="http://schemas.microsoft.com/office/powerpoint/2010/main" val="294051807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Σχέση δύναμης – ταχύτητας συστολής</a:t>
            </a:r>
            <a:r>
              <a:rPr lang="en-US" dirty="0"/>
              <a:t> </a:t>
            </a:r>
            <a:r>
              <a:rPr lang="en-US" sz="3600" b="0" dirty="0" smtClean="0"/>
              <a:t>3/5</a:t>
            </a:r>
            <a:endParaRPr lang="el-GR" dirty="0"/>
          </a:p>
        </p:txBody>
      </p:sp>
      <p:sp>
        <p:nvSpPr>
          <p:cNvPr id="3" name="Θέση περιεχομένου 2"/>
          <p:cNvSpPr>
            <a:spLocks noGrp="1"/>
          </p:cNvSpPr>
          <p:nvPr>
            <p:ph idx="1"/>
          </p:nvPr>
        </p:nvSpPr>
        <p:spPr/>
        <p:txBody>
          <a:bodyPr/>
          <a:lstStyle/>
          <a:p>
            <a:pPr>
              <a:lnSpc>
                <a:spcPct val="110000"/>
              </a:lnSpc>
            </a:pPr>
            <a:r>
              <a:rPr lang="el-GR" dirty="0"/>
              <a:t>Κατά την πλειομετρική συστολή, το ελάχιστα αυξημένο βάρος (πέρα αυτής που προκαλεί ισομετρική συστολή) προκαλεί αργή επιμήκυνση του </a:t>
            </a:r>
            <a:r>
              <a:rPr lang="el-GR" dirty="0" smtClean="0"/>
              <a:t>μυός.</a:t>
            </a:r>
            <a:endParaRPr lang="el-GR" dirty="0"/>
          </a:p>
          <a:p>
            <a:pPr>
              <a:lnSpc>
                <a:spcPct val="110000"/>
              </a:lnSpc>
            </a:pPr>
            <a:r>
              <a:rPr lang="el-GR" dirty="0"/>
              <a:t>Η ταχύτητα επιμήκυνσης αυξάνεται καθώς αυξάνεται το </a:t>
            </a:r>
            <a:r>
              <a:rPr lang="el-GR" dirty="0" smtClean="0"/>
              <a:t>βάρος.</a:t>
            </a:r>
            <a:endParaRPr lang="el-GR" dirty="0"/>
          </a:p>
          <a:p>
            <a:pPr>
              <a:lnSpc>
                <a:spcPct val="110000"/>
              </a:lnSpc>
            </a:pPr>
            <a:r>
              <a:rPr lang="el-GR" dirty="0"/>
              <a:t>Υπάρχει το μέγιστο βάρος στο οποίο ο μυς δεν μπορεί να αντισταθεί και πέρα από αυτό το μέγεθος του βάρους ο μυς διατείνεται χωρίς κανέναν </a:t>
            </a:r>
            <a:r>
              <a:rPr lang="el-GR" dirty="0" smtClean="0"/>
              <a:t>έλεγχο.</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75</a:t>
            </a:fld>
            <a:endParaRPr lang="el-GR" dirty="0"/>
          </a:p>
        </p:txBody>
      </p:sp>
    </p:spTree>
    <p:extLst>
      <p:ext uri="{BB962C8B-B14F-4D97-AF65-F5344CB8AC3E}">
        <p14:creationId xmlns:p14="http://schemas.microsoft.com/office/powerpoint/2010/main" val="92146196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Σχέση δύναμης – ταχύτητας συστολής</a:t>
            </a:r>
            <a:r>
              <a:rPr lang="en-US" dirty="0"/>
              <a:t> </a:t>
            </a:r>
            <a:r>
              <a:rPr lang="en-US" sz="3600" b="0" dirty="0" smtClean="0"/>
              <a:t>4/5</a:t>
            </a:r>
            <a:endParaRPr lang="el-GR" dirty="0"/>
          </a:p>
        </p:txBody>
      </p:sp>
      <p:sp>
        <p:nvSpPr>
          <p:cNvPr id="3" name="Θέση περιεχομένου 2"/>
          <p:cNvSpPr>
            <a:spLocks noGrp="1"/>
          </p:cNvSpPr>
          <p:nvPr>
            <p:ph idx="1"/>
          </p:nvPr>
        </p:nvSpPr>
        <p:spPr>
          <a:xfrm>
            <a:off x="457200" y="1196751"/>
            <a:ext cx="8363272" cy="5544617"/>
          </a:xfrm>
        </p:spPr>
        <p:txBody>
          <a:bodyPr>
            <a:normAutofit fontScale="85000" lnSpcReduction="20000"/>
          </a:bodyPr>
          <a:lstStyle/>
          <a:p>
            <a:pPr>
              <a:lnSpc>
                <a:spcPct val="120000"/>
              </a:lnSpc>
            </a:pPr>
            <a:r>
              <a:rPr lang="el-GR" dirty="0"/>
              <a:t>Αυτή η γραφική παράσταση δείχνει σημαντικά στοιχεία της φυσιολογίας του </a:t>
            </a:r>
            <a:r>
              <a:rPr lang="el-GR" dirty="0" smtClean="0"/>
              <a:t>μυός</a:t>
            </a:r>
            <a:r>
              <a:rPr lang="en-US" dirty="0" smtClean="0"/>
              <a:t>.</a:t>
            </a:r>
            <a:endParaRPr lang="el-GR" dirty="0"/>
          </a:p>
          <a:p>
            <a:pPr>
              <a:lnSpc>
                <a:spcPct val="120000"/>
              </a:lnSpc>
            </a:pPr>
            <a:r>
              <a:rPr lang="el-GR" dirty="0"/>
              <a:t>Κατά την μειομετρική συστολή, το μέγεθος της δύναμης που αναπτύσσεται είναι </a:t>
            </a:r>
            <a:r>
              <a:rPr lang="el-GR" b="1" dirty="0">
                <a:solidFill>
                  <a:srgbClr val="820000"/>
                </a:solidFill>
              </a:rPr>
              <a:t>αντιστρόφως ανάλογο</a:t>
            </a:r>
            <a:r>
              <a:rPr lang="el-GR" dirty="0"/>
              <a:t> με την ταχύτητα βράχυνσης της μυϊκής </a:t>
            </a:r>
            <a:r>
              <a:rPr lang="el-GR" dirty="0" smtClean="0"/>
              <a:t>συστολής</a:t>
            </a:r>
            <a:r>
              <a:rPr lang="en-US" dirty="0" smtClean="0"/>
              <a:t>.</a:t>
            </a:r>
            <a:endParaRPr lang="el-GR" dirty="0"/>
          </a:p>
          <a:p>
            <a:pPr>
              <a:lnSpc>
                <a:spcPct val="120000"/>
              </a:lnSpc>
            </a:pPr>
            <a:r>
              <a:rPr lang="el-GR" dirty="0"/>
              <a:t>Η μειωμένη ικανότητα του μυός να παράγει δύναμη σε υψηλές ταχύτητες συστολής οφείλεται κυρίως στον έμφυτο περιορισμό της ταχύτητας με την οποία σχηματίζονται οι </a:t>
            </a:r>
            <a:r>
              <a:rPr lang="el-GR" dirty="0" smtClean="0"/>
              <a:t>γέφυρες</a:t>
            </a:r>
            <a:r>
              <a:rPr lang="en-US" dirty="0" smtClean="0"/>
              <a:t>.</a:t>
            </a:r>
            <a:endParaRPr lang="el-GR" dirty="0"/>
          </a:p>
          <a:p>
            <a:pPr>
              <a:lnSpc>
                <a:spcPct val="120000"/>
              </a:lnSpc>
            </a:pPr>
            <a:r>
              <a:rPr lang="el-GR" dirty="0"/>
              <a:t>Στις ψηλές ταχύτητες συστολής ο αριθμός των γεφυρών σε δεδομένη στιγμή είναι μικρότερος απ’ ότι σε χαμηλές </a:t>
            </a:r>
            <a:r>
              <a:rPr lang="el-GR" dirty="0" smtClean="0"/>
              <a:t>ταχύτητες</a:t>
            </a:r>
            <a:r>
              <a:rPr lang="en-US" dirty="0" smtClean="0"/>
              <a:t>.</a:t>
            </a:r>
            <a:endParaRPr lang="el-GR" dirty="0"/>
          </a:p>
          <a:p>
            <a:pPr>
              <a:lnSpc>
                <a:spcPct val="120000"/>
              </a:lnSpc>
            </a:pPr>
            <a:r>
              <a:rPr lang="el-GR" dirty="0"/>
              <a:t>Με ταχύτητα συστολής 0 (δηλ., ισομετρική συστολή) υπάρχει ο μέγιστος αριθμός των γεφυρών μέσα σε ένα σαρκομέριο σε κάθε δεδομένη </a:t>
            </a:r>
            <a:r>
              <a:rPr lang="el-GR" dirty="0" smtClean="0"/>
              <a:t>στιγμή</a:t>
            </a:r>
            <a:r>
              <a:rPr lang="en-US" dirty="0" smtClean="0"/>
              <a:t>.</a:t>
            </a:r>
            <a:endParaRPr lang="el-GR" dirty="0"/>
          </a:p>
          <a:p>
            <a:pPr>
              <a:lnSpc>
                <a:spcPct val="120000"/>
              </a:lnSpc>
            </a:pPr>
            <a:r>
              <a:rPr lang="el-GR" dirty="0"/>
              <a:t>Για τον λόγο αυτόν, ένας μυς παράγει μεγαλύτερη δύναμη συστελλόμενος ισομετρικά παρά όταν βραχύνεται με οποιαδήποτε </a:t>
            </a:r>
            <a:r>
              <a:rPr lang="el-GR" dirty="0" smtClean="0"/>
              <a:t>ταχύτητα</a:t>
            </a:r>
            <a:r>
              <a:rPr lang="en-US"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76</a:t>
            </a:fld>
            <a:endParaRPr lang="el-GR" dirty="0"/>
          </a:p>
        </p:txBody>
      </p:sp>
    </p:spTree>
    <p:extLst>
      <p:ext uri="{BB962C8B-B14F-4D97-AF65-F5344CB8AC3E}">
        <p14:creationId xmlns:p14="http://schemas.microsoft.com/office/powerpoint/2010/main" val="224228113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Σχέση δύναμης – ταχύτητας συστολής</a:t>
            </a:r>
            <a:r>
              <a:rPr lang="en-US" dirty="0"/>
              <a:t> </a:t>
            </a:r>
            <a:r>
              <a:rPr lang="en-US" sz="3600" b="0" dirty="0" smtClean="0"/>
              <a:t>5/5</a:t>
            </a:r>
            <a:endParaRPr lang="el-GR" dirty="0"/>
          </a:p>
        </p:txBody>
      </p:sp>
      <p:sp>
        <p:nvSpPr>
          <p:cNvPr id="3" name="Θέση περιεχομένου 2"/>
          <p:cNvSpPr>
            <a:spLocks noGrp="1"/>
          </p:cNvSpPr>
          <p:nvPr>
            <p:ph idx="1"/>
          </p:nvPr>
        </p:nvSpPr>
        <p:spPr>
          <a:xfrm>
            <a:off x="457200" y="1196752"/>
            <a:ext cx="8229600" cy="5472608"/>
          </a:xfrm>
        </p:spPr>
        <p:txBody>
          <a:bodyPr>
            <a:normAutofit/>
          </a:bodyPr>
          <a:lstStyle/>
          <a:p>
            <a:pPr>
              <a:lnSpc>
                <a:spcPct val="120000"/>
              </a:lnSpc>
            </a:pPr>
            <a:r>
              <a:rPr lang="el-GR" sz="2200" dirty="0"/>
              <a:t>Η φυσιολογία πίσω από την σχέση δύναμης-ταχύτητας κατά την πλειομετρική συστολή είναι πολύ </a:t>
            </a:r>
            <a:r>
              <a:rPr lang="el-GR" sz="2200" dirty="0" smtClean="0"/>
              <a:t>διαφορετική.</a:t>
            </a:r>
            <a:endParaRPr lang="el-GR" sz="2200" dirty="0"/>
          </a:p>
          <a:p>
            <a:pPr>
              <a:lnSpc>
                <a:spcPct val="120000"/>
              </a:lnSpc>
            </a:pPr>
            <a:r>
              <a:rPr lang="el-GR" sz="2200" dirty="0"/>
              <a:t>Κατά την διάρκεια της μέγιστης πλειομετρικής συστολής, η μυϊκή δύναμη είναι </a:t>
            </a:r>
            <a:r>
              <a:rPr lang="el-GR" sz="2200" b="1" dirty="0">
                <a:solidFill>
                  <a:srgbClr val="820000"/>
                </a:solidFill>
              </a:rPr>
              <a:t>ευθέως ανάλογη</a:t>
            </a:r>
            <a:r>
              <a:rPr lang="el-GR" sz="2200" dirty="0"/>
              <a:t> με την ταχύτητα επιμήκυνσης του </a:t>
            </a:r>
            <a:r>
              <a:rPr lang="el-GR" sz="2200" dirty="0" smtClean="0"/>
              <a:t>μυός.</a:t>
            </a:r>
            <a:endParaRPr lang="el-GR" sz="2200" dirty="0"/>
          </a:p>
          <a:p>
            <a:pPr>
              <a:lnSpc>
                <a:spcPct val="120000"/>
              </a:lnSpc>
            </a:pPr>
            <a:r>
              <a:rPr lang="el-GR" sz="2200" dirty="0"/>
              <a:t>Αν και δεν είναι πλήρως κατανοητή η αιτία, τα περισσότερα άτομα (ιδιαίτερα αγύμναστα) δεν έχουν την ικανότητα να ενεργοποιούν τους μύες τους πλειομετρικά, ιδιαίτερα στις υψηλές </a:t>
            </a:r>
            <a:r>
              <a:rPr lang="el-GR" sz="2200" dirty="0" smtClean="0"/>
              <a:t>ταχύτητες.</a:t>
            </a:r>
            <a:endParaRPr lang="el-GR" sz="2200" dirty="0"/>
          </a:p>
          <a:p>
            <a:pPr>
              <a:lnSpc>
                <a:spcPct val="120000"/>
              </a:lnSpc>
            </a:pPr>
            <a:r>
              <a:rPr lang="el-GR" sz="2200" dirty="0"/>
              <a:t>Αυτή η ανικανότητα πιθανώς να αποτελεί έναν προστατευτικό μηχανισμό για την αποφυγή κάκωσης του μυός που μπορεί να συμβεί λόγω εφαρμογής τεράστιων </a:t>
            </a:r>
            <a:r>
              <a:rPr lang="el-GR" sz="2200" dirty="0" smtClean="0"/>
              <a:t>δυνάμεων.</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77</a:t>
            </a:fld>
            <a:endParaRPr lang="el-GR" dirty="0"/>
          </a:p>
        </p:txBody>
      </p:sp>
    </p:spTree>
    <p:extLst>
      <p:ext uri="{BB962C8B-B14F-4D97-AF65-F5344CB8AC3E}">
        <p14:creationId xmlns:p14="http://schemas.microsoft.com/office/powerpoint/2010/main" val="137494893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Ηλεκτρομυογραφία (</a:t>
            </a:r>
            <a:r>
              <a:rPr lang="en-US" dirty="0"/>
              <a:t>EMG)</a:t>
            </a:r>
            <a:endParaRPr lang="el-GR" dirty="0"/>
          </a:p>
        </p:txBody>
      </p:sp>
      <p:sp>
        <p:nvSpPr>
          <p:cNvPr id="3" name="Θέση περιεχομένου 2"/>
          <p:cNvSpPr>
            <a:spLocks noGrp="1"/>
          </p:cNvSpPr>
          <p:nvPr>
            <p:ph idx="1"/>
          </p:nvPr>
        </p:nvSpPr>
        <p:spPr/>
        <p:txBody>
          <a:bodyPr/>
          <a:lstStyle/>
          <a:p>
            <a:pPr>
              <a:lnSpc>
                <a:spcPct val="110000"/>
              </a:lnSpc>
            </a:pPr>
            <a:r>
              <a:rPr lang="el-GR" dirty="0"/>
              <a:t>Είναι η επιστήμη της καταγραφής και ερμηνείας της ηλεκτρικής δραστηριότητας που απορρέει από τον ενεργοποιημένο (από το νευρικό σύστημα) </a:t>
            </a:r>
            <a:r>
              <a:rPr lang="el-GR" dirty="0" smtClean="0"/>
              <a:t>μυ</a:t>
            </a:r>
            <a:r>
              <a:rPr lang="en-US" dirty="0" smtClean="0"/>
              <a:t>.</a:t>
            </a:r>
            <a:endParaRPr lang="el-GR" dirty="0"/>
          </a:p>
          <a:p>
            <a:pPr>
              <a:lnSpc>
                <a:spcPct val="110000"/>
              </a:lnSpc>
            </a:pPr>
            <a:r>
              <a:rPr lang="el-GR" dirty="0"/>
              <a:t>Το εργαλείο αυτό είναι ένα από τα σημαντικότερα στην μελέτη της </a:t>
            </a:r>
            <a:r>
              <a:rPr lang="el-GR" dirty="0" smtClean="0"/>
              <a:t>κινησιολογίας</a:t>
            </a:r>
            <a:r>
              <a:rPr lang="en-US" dirty="0" smtClean="0"/>
              <a:t>.</a:t>
            </a:r>
            <a:endParaRPr lang="el-GR" dirty="0"/>
          </a:p>
          <a:p>
            <a:pPr>
              <a:lnSpc>
                <a:spcPct val="110000"/>
              </a:lnSpc>
            </a:pPr>
            <a:r>
              <a:rPr lang="el-GR" dirty="0"/>
              <a:t>Με μία προσεκτική ανάλυση, οι έμπειροι κλινικοί και ερευνητές μπορούν να καθορίσουν τον χρόνο και το επίπεδο ενεργοποίησης διαφόρων μυών κατά την εκτέλεση σχετικά σύνθετων </a:t>
            </a:r>
            <a:r>
              <a:rPr lang="el-GR" dirty="0" smtClean="0"/>
              <a:t>κινήσεων</a:t>
            </a:r>
            <a:r>
              <a:rPr lang="en-US" dirty="0" smtClean="0"/>
              <a:t>.</a:t>
            </a:r>
            <a:endParaRPr lang="el-GR" dirty="0"/>
          </a:p>
          <a:p>
            <a:pPr>
              <a:lnSpc>
                <a:spcPct val="110000"/>
              </a:lnSpc>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78</a:t>
            </a:fld>
            <a:endParaRPr lang="el-GR" dirty="0"/>
          </a:p>
        </p:txBody>
      </p:sp>
    </p:spTree>
    <p:extLst>
      <p:ext uri="{BB962C8B-B14F-4D97-AF65-F5344CB8AC3E}">
        <p14:creationId xmlns:p14="http://schemas.microsoft.com/office/powerpoint/2010/main" val="1488020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Ταξινόμηση αρθρώσεων – Διαρθρώσεις </a:t>
            </a:r>
            <a:r>
              <a:rPr lang="en-US" sz="3600" b="0" dirty="0" smtClean="0"/>
              <a:t>4/9</a:t>
            </a:r>
            <a:endParaRPr lang="el-GR" dirty="0"/>
          </a:p>
        </p:txBody>
      </p:sp>
      <p:sp>
        <p:nvSpPr>
          <p:cNvPr id="3" name="Θέση περιεχομένου 2"/>
          <p:cNvSpPr>
            <a:spLocks noGrp="1"/>
          </p:cNvSpPr>
          <p:nvPr>
            <p:ph idx="1"/>
          </p:nvPr>
        </p:nvSpPr>
        <p:spPr/>
        <p:txBody>
          <a:bodyPr/>
          <a:lstStyle/>
          <a:p>
            <a:r>
              <a:rPr lang="el-GR" dirty="0"/>
              <a:t>Οι εξωαρθρικοί σύνδεσμοι μοιάζουν με σχοινιά τα οποία μερικώς ή εξ ολοκλήρου διαχωρίζονται από τον αρθρικό θύλακο, π.χ., ο έξω πλάγιος σύνδεσμος του γόνατος, οι πτερυγοειδείς σύνδεσμοι της κρανιο-αυχενικής </a:t>
            </a:r>
            <a:r>
              <a:rPr lang="el-GR" dirty="0" smtClean="0"/>
              <a:t>περιοχής</a:t>
            </a:r>
            <a:r>
              <a:rPr lang="en-US" dirty="0" smtClean="0"/>
              <a:t>.</a:t>
            </a:r>
            <a:endParaRPr lang="el-GR" dirty="0"/>
          </a:p>
          <a:p>
            <a:r>
              <a:rPr lang="el-GR" dirty="0"/>
              <a:t>Αυτοί οι πλέον ευδιάκριτοι σύνδεσμοι περιορίζουν την κίνηση σε ένα ή δύο </a:t>
            </a:r>
            <a:r>
              <a:rPr lang="el-GR" dirty="0" smtClean="0"/>
              <a:t>επίπεδα</a:t>
            </a:r>
            <a:r>
              <a:rPr lang="en-US" dirty="0" smtClean="0"/>
              <a:t>.</a:t>
            </a:r>
            <a:r>
              <a:rPr lang="el-GR" dirty="0" smtClean="0"/>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237415333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Παλίνα </a:t>
            </a:r>
            <a:r>
              <a:rPr lang="el-GR" sz="2000" dirty="0" smtClean="0"/>
              <a:t>Καρακασίδου</a:t>
            </a:r>
            <a:r>
              <a:rPr lang="en-US" sz="2000" dirty="0" smtClean="0"/>
              <a:t> </a:t>
            </a:r>
            <a:r>
              <a:rPr lang="el-GR" sz="2000" dirty="0" smtClean="0"/>
              <a:t>2014. </a:t>
            </a:r>
            <a:r>
              <a:rPr lang="el-GR" sz="2000" dirty="0"/>
              <a:t>Παλίνα Καρακασίδου. «Κινησιολογία Ι (Θ). </a:t>
            </a:r>
            <a:r>
              <a:rPr lang="el-GR" sz="2000" dirty="0" smtClean="0"/>
              <a:t>Ενότητα </a:t>
            </a:r>
            <a:r>
              <a:rPr lang="en-US" sz="2000" dirty="0" smtClean="0"/>
              <a:t>2:</a:t>
            </a:r>
            <a:r>
              <a:rPr lang="el-GR" sz="2000" dirty="0"/>
              <a:t> Είδη και λειτουργία αρθρώσεων».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83628429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914447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Ταξινόμηση αρθρώσεων – Διαρθρώσεις </a:t>
            </a:r>
            <a:r>
              <a:rPr lang="en-US" sz="3600" b="0" dirty="0" smtClean="0"/>
              <a:t>5/9</a:t>
            </a:r>
            <a:endParaRPr lang="el-GR" dirty="0"/>
          </a:p>
        </p:txBody>
      </p:sp>
      <p:sp>
        <p:nvSpPr>
          <p:cNvPr id="3" name="Θέση περιεχομένου 2"/>
          <p:cNvSpPr>
            <a:spLocks noGrp="1"/>
          </p:cNvSpPr>
          <p:nvPr>
            <p:ph idx="1"/>
          </p:nvPr>
        </p:nvSpPr>
        <p:spPr/>
        <p:txBody>
          <a:bodyPr/>
          <a:lstStyle/>
          <a:p>
            <a:r>
              <a:rPr lang="el-GR" dirty="0"/>
              <a:t>Η αιμάτωση της άρθρωσης γίνεται από αιμοφόρα αγγεία των οποίων τα τριχοειδή αγγεία διαπερνούν τον αρθρικό θύλακο, συνήθως σε βάθος μεταξύ του ινώδους θύλακα και του αρθρικού </a:t>
            </a:r>
            <a:r>
              <a:rPr lang="el-GR" dirty="0" smtClean="0"/>
              <a:t>υμένα</a:t>
            </a:r>
            <a:r>
              <a:rPr lang="en-US" dirty="0" smtClean="0"/>
              <a:t>.</a:t>
            </a:r>
            <a:endParaRPr lang="el-GR" dirty="0"/>
          </a:p>
          <a:p>
            <a:r>
              <a:rPr lang="el-GR" dirty="0"/>
              <a:t>Τα αισθητικά νεύρα εφοδιάζουν τα εξωτερικά στρώματα του αρθρικού θυλάκου και τους συνδέσμους με υποδοχείς πόνου και </a:t>
            </a:r>
            <a:r>
              <a:rPr lang="el-GR" dirty="0" smtClean="0"/>
              <a:t>ιδιοδεκτικότητας</a:t>
            </a:r>
            <a:r>
              <a:rPr lang="en-US"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174604091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31b06f2d940fdc1458f4d9b1358f8aac9528f55"/>
</p:tagLst>
</file>

<file path=ppt/tags/tag2.xml><?xml version="1.0" encoding="utf-8"?>
<p:tagLst xmlns:a="http://schemas.openxmlformats.org/drawingml/2006/main" xmlns:r="http://schemas.openxmlformats.org/officeDocument/2006/relationships" xmlns:p="http://schemas.openxmlformats.org/presentationml/2006/main">
  <p:tag name="ISPRING_YT_SHOW_AFTER" val="0"/>
  <p:tag name="ISPRING_YT_WEB_ADDRESS" val="http://www.youtube.com/v/Ct8AbZn_A8A"/>
</p:tagLst>
</file>

<file path=ppt/theme/theme1.xml><?xml version="1.0" encoding="utf-8"?>
<a:theme xmlns:a="http://schemas.openxmlformats.org/drawingml/2006/main" name="OC_template_updated">
  <a:themeElements>
    <a:clrScheme name="Προσαρμοσμένο 13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781</TotalTime>
  <Words>6371</Words>
  <Application>Microsoft Office PowerPoint</Application>
  <PresentationFormat>Προβολή στην οθόνη (4:3)</PresentationFormat>
  <Paragraphs>632</Paragraphs>
  <Slides>86</Slides>
  <Notes>24</Notes>
  <HiddenSlides>0</HiddenSlides>
  <MMClips>0</MMClips>
  <ScaleCrop>false</ScaleCrop>
  <HeadingPairs>
    <vt:vector size="4" baseType="variant">
      <vt:variant>
        <vt:lpstr>Θέμα</vt:lpstr>
      </vt:variant>
      <vt:variant>
        <vt:i4>2</vt:i4>
      </vt:variant>
      <vt:variant>
        <vt:lpstr>Τίτλοι διαφανειών</vt:lpstr>
      </vt:variant>
      <vt:variant>
        <vt:i4>86</vt:i4>
      </vt:variant>
    </vt:vector>
  </HeadingPairs>
  <TitlesOfParts>
    <vt:vector size="88" baseType="lpstr">
      <vt:lpstr>OC_template_updated</vt:lpstr>
      <vt:lpstr>1_OC_template_updated</vt:lpstr>
      <vt:lpstr>Κινησιολογία Ι (Θ)</vt:lpstr>
      <vt:lpstr>Αρθρώσεις </vt:lpstr>
      <vt:lpstr>Ταξινόμηση αρθρώσεων</vt:lpstr>
      <vt:lpstr>Ταξινόμηση αρθρώσεων – Συναρθρώσεις </vt:lpstr>
      <vt:lpstr>Ταξινόμηση αρθρώσεων – Διαρθρώσεις 1/9</vt:lpstr>
      <vt:lpstr>Ταξινόμηση αρθρώσεων – Διαρθρώσεις 2/9</vt:lpstr>
      <vt:lpstr>Ταξινόμηση αρθρώσεων – Διαρθρώσεις 3/9</vt:lpstr>
      <vt:lpstr>Ταξινόμηση αρθρώσεων – Διαρθρώσεις 4/9</vt:lpstr>
      <vt:lpstr>Ταξινόμηση αρθρώσεων – Διαρθρώσεις 5/9</vt:lpstr>
      <vt:lpstr>Ταξινόμηση αρθρώσεων – Διαρθρώσεις 6/9</vt:lpstr>
      <vt:lpstr>Ταξινόμηση αρθρώσεων – Διαρθρώσεις 7/9</vt:lpstr>
      <vt:lpstr>Ταξινόμηση αρθρώσεων – Διαρθρώσεις 8/9</vt:lpstr>
      <vt:lpstr>Ταξινόμηση αρθρώσεων – Διαρθρώσεις 9/9</vt:lpstr>
      <vt:lpstr>Διαρθρώσεις 1/2</vt:lpstr>
      <vt:lpstr>Διαρθρώσεις 2/2</vt:lpstr>
      <vt:lpstr>Ταξινόμηση διαρθρώσεων 1/10</vt:lpstr>
      <vt:lpstr>Ταξινόμηση διαρθρώσεων 2/10</vt:lpstr>
      <vt:lpstr>Ταξινόμηση διαρθρώσεων 3/10</vt:lpstr>
      <vt:lpstr>Ταξινόμηση διαρθρώσεων 4/10</vt:lpstr>
      <vt:lpstr>Ταξινόμηση διαρθρώσεων 5/10</vt:lpstr>
      <vt:lpstr>Ταξινόμηση διαρθρώσεων 6/10</vt:lpstr>
      <vt:lpstr>Ταξινόμηση διαρθρώσεων 7/10</vt:lpstr>
      <vt:lpstr>Ταξινόμηση διαρθρώσεων 8/10</vt:lpstr>
      <vt:lpstr>Ταξινόμηση διαρθρώσεων 9/10</vt:lpstr>
      <vt:lpstr>Ταξινόμηση διαρθρώσεων 10/10</vt:lpstr>
      <vt:lpstr>Ταξινόμηση διαρθρώσεων (σχηματική παράσταση)</vt:lpstr>
      <vt:lpstr>Ταξινόμηση διαρθρώσεων κατά MacConaill 1/2</vt:lpstr>
      <vt:lpstr>Ταξινόμηση διαρθρώσεων κατά MacConaill 2/2</vt:lpstr>
      <vt:lpstr>Στιγμιαίος άξονας κίνησης 1/3</vt:lpstr>
      <vt:lpstr>Στιγμιαίος άξονας κίνησης 2/3</vt:lpstr>
      <vt:lpstr>Στιγμιαίος άξονας κίνησης 3/3</vt:lpstr>
      <vt:lpstr>Μυϊκό σύστημα ως σταθεροποιητική και κινητήρια δύναμη 1/8</vt:lpstr>
      <vt:lpstr>Μυϊκό σύστημα ως σταθεροποιητική και κινητήρια δύναμη 2/8</vt:lpstr>
      <vt:lpstr>Μυϊκό σύστημα ως σταθεροποιητική και κινητήρια δύναμη 3/8</vt:lpstr>
      <vt:lpstr>Μυϊκό σύστημα ως σταθεροποιητική και κινητήρια δύναμη 4/8</vt:lpstr>
      <vt:lpstr>Μυϊκό σύστημα ως σταθεροποιητική και κινητήρια δύναμη 5/8</vt:lpstr>
      <vt:lpstr>Μυϊκό σύστημα ως σταθεροποιητική και κινητήρια δύναμη 6/8</vt:lpstr>
      <vt:lpstr>Μυϊκό σύστημα ως σταθεροποιητική και κινητήρια δύναμη 7/8</vt:lpstr>
      <vt:lpstr>Μυϊκό σύστημα ως σταθεροποιητική και κινητήρια δύναμη 8/8</vt:lpstr>
      <vt:lpstr>Περίληψη λειτουργίας εξωκυττάριου συνδετικού ιστού</vt:lpstr>
      <vt:lpstr>Μορφολογία των μυών</vt:lpstr>
      <vt:lpstr>Αρχιτεκτονική των μυών </vt:lpstr>
      <vt:lpstr>Σχέση παθητικού μήκους – τάσης του μυός 1/9</vt:lpstr>
      <vt:lpstr>Σχέση παθητικού μήκους – τάσης του μυός 2/9</vt:lpstr>
      <vt:lpstr>Σχέση παθητικού μήκους – τάσης του μυός 3/9</vt:lpstr>
      <vt:lpstr>Σχέση παθητικού μήκους – τάσης του μυός 4/9</vt:lpstr>
      <vt:lpstr>Σχέση παθητικού μήκους – τάσης του μυός 5/9</vt:lpstr>
      <vt:lpstr>Σχέση παθητικού μήκους – τάσης του μυός 6/9</vt:lpstr>
      <vt:lpstr>Σχέση παθητικού μήκους – τάσης του μυός 7/9</vt:lpstr>
      <vt:lpstr>Σχέση παθητικού μήκους – τάσης του μυός 8/9</vt:lpstr>
      <vt:lpstr>Σχέση παθητικού μήκους – τάσης του μυός 9/9</vt:lpstr>
      <vt:lpstr>Σχέση ενεργητικού μήκους – τάσης του μυός 1/14</vt:lpstr>
      <vt:lpstr>Σχέση ενεργητικού μήκους – τάσης του μυός 2/14</vt:lpstr>
      <vt:lpstr>Σχέση ενεργητικού μήκους – τάσης του μυός 3/14</vt:lpstr>
      <vt:lpstr>Σχέση ενεργητικού μήκους – τάσης του μυός 4/14</vt:lpstr>
      <vt:lpstr>Σχέση ενεργητικού μήκους – τάσης του μυός 5/14</vt:lpstr>
      <vt:lpstr>Σχέση ενεργητικού μήκους – τάσης του μυός 6/14</vt:lpstr>
      <vt:lpstr>Σχέση ενεργητικού μήκους – τάσης του μυός 7/14</vt:lpstr>
      <vt:lpstr>Σχέση ενεργητικού μήκους – τάσης του μυός 8/14</vt:lpstr>
      <vt:lpstr>Σχέση ενεργητικού μήκους – τάσης του μυός 9/14</vt:lpstr>
      <vt:lpstr>Σχέση ενεργητικού μήκους – τάσης του μυός 10/14</vt:lpstr>
      <vt:lpstr>Σχέση ενεργητικού μήκους – τάσης του μυός 11/14</vt:lpstr>
      <vt:lpstr>Σχέση ενεργητικού μήκους – τάσης του μυός 12/14</vt:lpstr>
      <vt:lpstr>Σχέση ενεργητικού μήκους – τάσης του μυός 13/14</vt:lpstr>
      <vt:lpstr>Σχέση ενεργητικού μήκους – τάσης του μυός 14/14</vt:lpstr>
      <vt:lpstr>Ισομετρική συστολή 1/4</vt:lpstr>
      <vt:lpstr>Ισομετρική συστολή 2/4</vt:lpstr>
      <vt:lpstr>Ισομετρική συστολή 3/4</vt:lpstr>
      <vt:lpstr>Ισομετρική συστολή 4/4</vt:lpstr>
      <vt:lpstr>Καμπύλη ροπής-γωνίας απαγωγών ισχίου</vt:lpstr>
      <vt:lpstr>Κλινικά παραδείγματα και επιπτώσεις της αλλαγής των μηχανικών παραμέτρων που επηρεάζουν τις ροπές</vt:lpstr>
      <vt:lpstr>Κλινικά παραδείγματα και επιπτώσεις της αλλαγής των φυσιολογικών παραμέτρων που επηρεάζουν τις ροπές</vt:lpstr>
      <vt:lpstr>Μυϊκές συστολές</vt:lpstr>
      <vt:lpstr>Σχέση δύναμης – ταχύτητας συστολής 1/5</vt:lpstr>
      <vt:lpstr>Σχέση δύναμης – ταχύτητας συστολής 2/5</vt:lpstr>
      <vt:lpstr>Σχέση δύναμης – ταχύτητας συστολής 3/5</vt:lpstr>
      <vt:lpstr>Σχέση δύναμης – ταχύτητας συστολής 4/5</vt:lpstr>
      <vt:lpstr>Σχέση δύναμης – ταχύτητας συστολής 5/5</vt:lpstr>
      <vt:lpstr>Ηλεκτρομυογραφία (EMG)</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113</cp:revision>
  <dcterms:created xsi:type="dcterms:W3CDTF">2013-03-04T13:35:19Z</dcterms:created>
  <dcterms:modified xsi:type="dcterms:W3CDTF">2015-08-28T12:38:50Z</dcterms:modified>
</cp:coreProperties>
</file>