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 id="2147483719" r:id="rId4"/>
  </p:sldMasterIdLst>
  <p:notesMasterIdLst>
    <p:notesMasterId r:id="rId30"/>
  </p:notesMasterIdLst>
  <p:handoutMasterIdLst>
    <p:handoutMasterId r:id="rId31"/>
  </p:handoutMasterIdLst>
  <p:sldIdLst>
    <p:sldId id="275" r:id="rId5"/>
    <p:sldId id="258" r:id="rId6"/>
    <p:sldId id="259" r:id="rId7"/>
    <p:sldId id="260" r:id="rId8"/>
    <p:sldId id="261" r:id="rId9"/>
    <p:sldId id="262" r:id="rId10"/>
    <p:sldId id="263" r:id="rId11"/>
    <p:sldId id="264" r:id="rId12"/>
    <p:sldId id="265" r:id="rId13"/>
    <p:sldId id="266" r:id="rId14"/>
    <p:sldId id="267" r:id="rId15"/>
    <p:sldId id="269" r:id="rId16"/>
    <p:sldId id="268" r:id="rId17"/>
    <p:sldId id="270" r:id="rId18"/>
    <p:sldId id="271" r:id="rId19"/>
    <p:sldId id="272" r:id="rId20"/>
    <p:sldId id="273" r:id="rId21"/>
    <p:sldId id="274" r:id="rId22"/>
    <p:sldId id="276" r:id="rId23"/>
    <p:sldId id="277" r:id="rId24"/>
    <p:sldId id="278" r:id="rId25"/>
    <p:sldId id="282" r:id="rId26"/>
    <p:sldId id="283" r:id="rId27"/>
    <p:sldId id="280" r:id="rId28"/>
    <p:sldId id="281" r:id="rId29"/>
  </p:sldIdLst>
  <p:sldSz cx="9144000" cy="6858000" type="screen4x3"/>
  <p:notesSz cx="7104063" cy="10234613"/>
  <p:custDataLst>
    <p:tags r:id="rId3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a:t>
            </a:fld>
            <a:endParaRPr lang="el-GR" dirty="0"/>
          </a:p>
        </p:txBody>
      </p:sp>
    </p:spTree>
    <p:extLst>
      <p:ext uri="{BB962C8B-B14F-4D97-AF65-F5344CB8AC3E}">
        <p14:creationId xmlns:p14="http://schemas.microsoft.com/office/powerpoint/2010/main" val="278381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133387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dirty="0"/>
          </a:p>
        </p:txBody>
      </p:sp>
    </p:spTree>
    <p:extLst>
      <p:ext uri="{BB962C8B-B14F-4D97-AF65-F5344CB8AC3E}">
        <p14:creationId xmlns:p14="http://schemas.microsoft.com/office/powerpoint/2010/main" val="133387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3" name="Picture 2" descr="C:\Users\alex\Desktop\light-lines-colors-powerpoint-backgrounds-light-lines-colors-design.jpg"/>
          <p:cNvPicPr>
            <a:picLocks noChangeAspect="1" noChangeArrowheads="1"/>
          </p:cNvPicPr>
          <p:nvPr userDrawn="1"/>
        </p:nvPicPr>
        <p:blipFill>
          <a:blip r:embed="rId2" cstate="email">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4"/>
          <p:cNvSpPr/>
          <p:nvPr userDrawn="1"/>
        </p:nvSpPr>
        <p:spPr>
          <a:xfrm>
            <a:off x="467544" y="1"/>
            <a:ext cx="8676456" cy="6857999"/>
          </a:xfrm>
          <a:prstGeom prst="roundRect">
            <a:avLst>
              <a:gd name="adj" fmla="val 28701"/>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Rectangle 6"/>
          <p:cNvSpPr/>
          <p:nvPr userDrawn="1"/>
        </p:nvSpPr>
        <p:spPr>
          <a:xfrm>
            <a:off x="3635896" y="1676905"/>
            <a:ext cx="5538154" cy="5181095"/>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ndParaRPr>
          </a:p>
        </p:txBody>
      </p:sp>
      <p:sp>
        <p:nvSpPr>
          <p:cNvPr id="7" name="Rectangle 5"/>
          <p:cNvSpPr/>
          <p:nvPr userDrawn="1"/>
        </p:nvSpPr>
        <p:spPr>
          <a:xfrm>
            <a:off x="467544" y="-22538"/>
            <a:ext cx="8706506" cy="48196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611560" y="1268760"/>
            <a:ext cx="8075240" cy="4968552"/>
          </a:xfrm>
        </p:spPr>
        <p:txBody>
          <a:bodyPr>
            <a:normAutofit/>
          </a:bodyPr>
          <a:lstStyle>
            <a:lvl1pPr marL="342900" indent="-342900">
              <a:lnSpc>
                <a:spcPct val="110000"/>
              </a:lnSpc>
              <a:spcBef>
                <a:spcPts val="1200"/>
              </a:spcBef>
              <a:buClr>
                <a:schemeClr val="accent5">
                  <a:lumMod val="50000"/>
                </a:schemeClr>
              </a:buClr>
              <a:buSzPct val="110000"/>
              <a:buFont typeface="Arial" panose="020B0604020202020204" pitchFamily="34" charset="0"/>
              <a:buChar char="•"/>
              <a:defRPr sz="2400"/>
            </a:lvl1pPr>
            <a:lvl2pPr marL="742950" indent="-285750">
              <a:lnSpc>
                <a:spcPct val="110000"/>
              </a:lnSpc>
              <a:spcBef>
                <a:spcPts val="1200"/>
              </a:spcBef>
              <a:buClr>
                <a:schemeClr val="accent5">
                  <a:lumMod val="50000"/>
                </a:schemeClr>
              </a:buClr>
              <a:buSzPct val="110000"/>
              <a:buFont typeface="Courier New" panose="02070309020205020404" pitchFamily="49" charset="0"/>
              <a:buChar char="o"/>
              <a:defRPr sz="2400"/>
            </a:lvl2pPr>
            <a:lvl3pPr marL="1143000" indent="-228600">
              <a:buClr>
                <a:schemeClr val="accent5">
                  <a:lumMod val="50000"/>
                </a:schemeClr>
              </a:buClr>
              <a:buSzPct val="110000"/>
              <a:buFont typeface="Arial" panose="020B0604020202020204" pitchFamily="34" charset="0"/>
              <a:buChar char="•"/>
              <a:defRPr sz="2400"/>
            </a:lvl3pPr>
            <a:lvl4pPr marL="1600200" indent="-228600">
              <a:buClr>
                <a:schemeClr val="accent5">
                  <a:lumMod val="50000"/>
                </a:schemeClr>
              </a:buClr>
              <a:buSzPct val="110000"/>
              <a:buFont typeface="Arial" panose="020B0604020202020204" pitchFamily="34" charset="0"/>
              <a:buChar char="•"/>
              <a:defRPr sz="2400"/>
            </a:lvl4pPr>
            <a:lvl5pPr marL="2057400" indent="-228600">
              <a:buClr>
                <a:schemeClr val="accent5">
                  <a:lumMod val="50000"/>
                </a:schemeClr>
              </a:buClr>
              <a:buSzPct val="110000"/>
              <a:buFont typeface="Arial" panose="020B0604020202020204" pitchFamily="34" charset="0"/>
              <a:buChar cha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16590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6958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752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06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44304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1191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25205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164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962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22606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0329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9627238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511317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8163737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6549792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9073528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0914875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1477419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322672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9409789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685898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39301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8412224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152128"/>
          </a:xfrm>
        </p:spPr>
        <p:txBody>
          <a:bodyPr>
            <a:normAutofit/>
          </a:bodyPr>
          <a:lstStyle/>
          <a:p>
            <a:pPr lvl="1" algn="ctr"/>
            <a:r>
              <a:rPr kumimoji="0" lang="el-GR" sz="3600" b="1" i="0" u="none" strike="noStrike" kern="0" cap="none" spc="0" normalizeH="0" baseline="0" noProof="0" dirty="0" smtClean="0">
                <a:ln>
                  <a:noFill/>
                </a:ln>
                <a:solidFill>
                  <a:prstClr val="black"/>
                </a:solidFill>
                <a:effectLst/>
                <a:uLnTx/>
                <a:uFillTx/>
                <a:latin typeface="Calibri"/>
              </a:rPr>
              <a:t>Τεχνικές Λήψης Βιολογικών </a:t>
            </a:r>
            <a:r>
              <a:rPr kumimoji="0" lang="el-GR" sz="3600" b="1" i="0" u="none" strike="noStrike" kern="0" cap="none" spc="0" normalizeH="0" baseline="0" noProof="0" dirty="0" smtClean="0">
                <a:ln>
                  <a:noFill/>
                </a:ln>
                <a:solidFill>
                  <a:prstClr val="black"/>
                </a:solidFill>
                <a:effectLst/>
                <a:uLnTx/>
                <a:uFillTx/>
                <a:latin typeface="Calibri"/>
              </a:rPr>
              <a:t>Υλικών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708920"/>
            <a:ext cx="9144000" cy="1752600"/>
          </a:xfrm>
        </p:spPr>
        <p:txBody>
          <a:bodyPr>
            <a:noAutofit/>
          </a:bodyPr>
          <a:lstStyle/>
          <a:p>
            <a:r>
              <a:rPr lang="el-GR" sz="2400" b="1" dirty="0" smtClean="0"/>
              <a:t>Ενότητα 5</a:t>
            </a:r>
            <a:r>
              <a:rPr lang="en-US" sz="2400" b="1" dirty="0" smtClean="0"/>
              <a:t> </a:t>
            </a:r>
            <a:r>
              <a:rPr lang="el-GR" sz="2400" dirty="0" smtClean="0"/>
              <a:t>:</a:t>
            </a:r>
            <a:r>
              <a:rPr lang="en-US" sz="2400" dirty="0" smtClean="0"/>
              <a:t> </a:t>
            </a:r>
            <a:r>
              <a:rPr lang="el-GR" sz="2400" dirty="0" smtClean="0"/>
              <a:t>Ούρα</a:t>
            </a:r>
            <a:endParaRPr lang="en-US" sz="2400" dirty="0" smtClean="0"/>
          </a:p>
          <a:p>
            <a:endParaRPr lang="en-US" sz="2400" dirty="0" smtClean="0"/>
          </a:p>
          <a:p>
            <a:r>
              <a:rPr lang="el-GR" sz="2400" dirty="0" smtClean="0"/>
              <a:t>Αναστάσιος Κριεμπάρδης</a:t>
            </a:r>
          </a:p>
          <a:p>
            <a:r>
              <a:rPr lang="el-GR" sz="2400" dirty="0" smtClean="0"/>
              <a:t>Τμήμα Ιατρικών Εργαστηρίων</a:t>
            </a:r>
          </a:p>
          <a:p>
            <a:endParaRPr lang="el-GR" sz="2400" dirty="0" smtClean="0"/>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163"/>
          <a:stretch/>
        </p:blipFill>
        <p:spPr bwMode="auto">
          <a:xfrm>
            <a:off x="4045866" y="5212935"/>
            <a:ext cx="3348000" cy="85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Συλλογή ούρων μεγάλου χρονικού διαστήματος </a:t>
            </a:r>
            <a:r>
              <a:rPr lang="el-GR" sz="3200" b="0" dirty="0" smtClean="0"/>
              <a:t>1/3</a:t>
            </a:r>
            <a:endParaRPr lang="el-GR" sz="3200" b="0" dirty="0"/>
          </a:p>
        </p:txBody>
      </p:sp>
      <p:sp>
        <p:nvSpPr>
          <p:cNvPr id="3" name="Θέση περιεχομένου 2"/>
          <p:cNvSpPr>
            <a:spLocks noGrp="1"/>
          </p:cNvSpPr>
          <p:nvPr>
            <p:ph idx="1"/>
          </p:nvPr>
        </p:nvSpPr>
        <p:spPr>
          <a:xfrm>
            <a:off x="611560" y="1412776"/>
            <a:ext cx="8075240" cy="4824536"/>
          </a:xfrm>
        </p:spPr>
        <p:txBody>
          <a:bodyPr/>
          <a:lstStyle/>
          <a:p>
            <a:pPr marL="457200" indent="-457200">
              <a:buFont typeface="+mj-lt"/>
              <a:buAutoNum type="arabicPeriod"/>
            </a:pPr>
            <a:r>
              <a:rPr lang="el-GR" dirty="0" smtClean="0"/>
              <a:t>Το πρώτο δείγμα ούρησης αποβάλλεται και σημειώνεται ο χρόνος.</a:t>
            </a:r>
          </a:p>
          <a:p>
            <a:pPr marL="457200" indent="-457200">
              <a:buFont typeface="+mj-lt"/>
              <a:buAutoNum type="arabicPeriod"/>
            </a:pPr>
            <a:r>
              <a:rPr lang="el-GR" dirty="0" smtClean="0"/>
              <a:t>Σημειώνεται ο χρόνος έναρξης και τερματισμού της συλλογής στο δοχείο. Η διαδικασία είναι η ίδια εάν πρόκειται για ούρα 2ωρου, 6ωρου, 12ωρου, 24ωρου αλλά αλλάζει ο χρόνος συλλογής.</a:t>
            </a:r>
          </a:p>
          <a:p>
            <a:pPr marL="457200" indent="-457200">
              <a:buFont typeface="+mj-lt"/>
              <a:buAutoNum type="arabicPeriod"/>
            </a:pPr>
            <a:r>
              <a:rPr lang="el-GR" dirty="0" smtClean="0"/>
              <a:t>Στη συλλογή 24ωρου συνιστάται παραμονή στο σπίτι και σημείωμα υπενθύμισης πάνω από την τουαλέτα.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937715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Συλλογή ούρων μεγάλου χρονικού διαστήματος </a:t>
            </a:r>
            <a:r>
              <a:rPr lang="el-GR" sz="3200" b="0" dirty="0" smtClean="0"/>
              <a:t>2/3</a:t>
            </a:r>
            <a:endParaRPr lang="el-GR" sz="3200" b="0" dirty="0"/>
          </a:p>
        </p:txBody>
      </p:sp>
      <p:sp>
        <p:nvSpPr>
          <p:cNvPr id="3" name="Θέση περιεχομένου 2"/>
          <p:cNvSpPr>
            <a:spLocks noGrp="1"/>
          </p:cNvSpPr>
          <p:nvPr>
            <p:ph idx="1"/>
          </p:nvPr>
        </p:nvSpPr>
        <p:spPr>
          <a:xfrm>
            <a:off x="611560" y="1412776"/>
            <a:ext cx="8075240" cy="4824536"/>
          </a:xfrm>
        </p:spPr>
        <p:txBody>
          <a:bodyPr/>
          <a:lstStyle/>
          <a:p>
            <a:pPr marL="457200" indent="-457200">
              <a:buFont typeface="+mj-lt"/>
              <a:buAutoNum type="arabicPeriod" startAt="4"/>
            </a:pPr>
            <a:r>
              <a:rPr lang="el-GR" dirty="0"/>
              <a:t>Η συλλογή γίνεται σε μεγάλο δοχείο το οποίο βρίσκεται στο ψυγείο</a:t>
            </a:r>
            <a:r>
              <a:rPr lang="el-GR" dirty="0" smtClean="0"/>
              <a:t>.</a:t>
            </a:r>
          </a:p>
          <a:p>
            <a:pPr marL="457200" indent="-457200">
              <a:buFont typeface="+mj-lt"/>
              <a:buAutoNum type="arabicPeriod" startAt="4"/>
            </a:pPr>
            <a:r>
              <a:rPr lang="el-GR" dirty="0" smtClean="0"/>
              <a:t>Τα ούρα της τελευταίας ούρησης προστίθενται στη συλλογή.</a:t>
            </a:r>
          </a:p>
          <a:p>
            <a:pPr marL="457200" indent="-457200">
              <a:buFont typeface="+mj-lt"/>
              <a:buAutoNum type="arabicPeriod" startAt="4"/>
            </a:pPr>
            <a:r>
              <a:rPr lang="el-GR" dirty="0" smtClean="0"/>
              <a:t>Πάντα πριν τη συλλογή των ούρων στο δοχείο, ο ασθενής πλένει πολύ καλά τα χέρια του και τα έξω γεννητικά όργανα με νερό και σαπούνι. Απαγορεύεται η χρήση τοπικών αντισηπτικών.</a:t>
            </a:r>
          </a:p>
          <a:p>
            <a:pPr marL="457200" indent="-457200">
              <a:buFont typeface="+mj-lt"/>
              <a:buAutoNum type="arabicPeriod" startAt="4"/>
            </a:pPr>
            <a:r>
              <a:rPr lang="el-GR" dirty="0" smtClean="0"/>
              <a:t>Σωστή ενημέρωση του ασθενή για τη συλλογή.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981589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Συλλογή ούρων μεγάλου χρονικού διαστήματος </a:t>
            </a:r>
            <a:r>
              <a:rPr lang="el-GR" sz="3200" b="0" dirty="0"/>
              <a:t>3</a:t>
            </a:r>
            <a:r>
              <a:rPr lang="el-GR" sz="3200" b="0" dirty="0" smtClean="0"/>
              <a:t>/3</a:t>
            </a:r>
            <a:endParaRPr lang="el-GR" sz="3200" b="0" dirty="0"/>
          </a:p>
        </p:txBody>
      </p:sp>
      <p:sp>
        <p:nvSpPr>
          <p:cNvPr id="3" name="Θέση περιεχομένου 2"/>
          <p:cNvSpPr>
            <a:spLocks noGrp="1"/>
          </p:cNvSpPr>
          <p:nvPr>
            <p:ph idx="1"/>
          </p:nvPr>
        </p:nvSpPr>
        <p:spPr>
          <a:xfrm>
            <a:off x="611560" y="1412776"/>
            <a:ext cx="8075240" cy="4824536"/>
          </a:xfrm>
        </p:spPr>
        <p:txBody>
          <a:bodyPr/>
          <a:lstStyle/>
          <a:p>
            <a:r>
              <a:rPr lang="el-GR" b="1" dirty="0" smtClean="0"/>
              <a:t>Παράδειγμα 1</a:t>
            </a:r>
          </a:p>
          <a:p>
            <a:pPr marL="355600" indent="0">
              <a:buNone/>
            </a:pPr>
            <a:r>
              <a:rPr lang="el-GR" dirty="0" smtClean="0"/>
              <a:t>Ο ασθενής ξυπνάει 7:00 το πρωί και ουρεί. Συλλέγει τις υπόλοιπες ουρήσεις της ημέρας και της νύχτας έως και τα πρώτα πρωινά ούρα της επόμενης ημέρας στις 7:00 το πρωί (ούρα 24ωρου).</a:t>
            </a:r>
          </a:p>
          <a:p>
            <a:r>
              <a:rPr lang="el-GR" b="1" dirty="0" smtClean="0"/>
              <a:t>Παράδειγμα 2</a:t>
            </a:r>
          </a:p>
          <a:p>
            <a:pPr marL="355600" indent="0">
              <a:buNone/>
            </a:pPr>
            <a:r>
              <a:rPr lang="el-GR" dirty="0" smtClean="0"/>
              <a:t>Ο ασθενής ουρεί στη τουαλέτα 20:00 το βράδυ. Τις υπόλοιπες ώρες συλλέγει τα ούρα μέχρι τα πρώτα πρωινά της επόμενης ημέρας στις 8:00 το πρωί (ούρα 12ωρου).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419947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Δείγμα από παρακέντηση ουροδόχου κύστεως </a:t>
            </a:r>
            <a:r>
              <a:rPr lang="el-GR" sz="3200" b="0" dirty="0" smtClean="0"/>
              <a:t>1/3</a:t>
            </a:r>
            <a:endParaRPr lang="el-GR" sz="3200" b="0" dirty="0"/>
          </a:p>
        </p:txBody>
      </p:sp>
      <p:sp>
        <p:nvSpPr>
          <p:cNvPr id="3" name="Θέση περιεχομένου 2"/>
          <p:cNvSpPr>
            <a:spLocks noGrp="1"/>
          </p:cNvSpPr>
          <p:nvPr>
            <p:ph idx="1"/>
          </p:nvPr>
        </p:nvSpPr>
        <p:spPr>
          <a:xfrm>
            <a:off x="611560" y="1412776"/>
            <a:ext cx="8075240" cy="4824536"/>
          </a:xfrm>
        </p:spPr>
        <p:txBody>
          <a:bodyPr/>
          <a:lstStyle/>
          <a:p>
            <a:r>
              <a:rPr lang="el-GR" b="1" dirty="0" smtClean="0"/>
              <a:t>Ουρολοίμωξη – Νεογνά</a:t>
            </a:r>
          </a:p>
          <a:p>
            <a:pPr lvl="1"/>
            <a:r>
              <a:rPr lang="el-GR" dirty="0" smtClean="0"/>
              <a:t>Η ουρολοίμωξη προβάλλει με εικόνα σηψαιμίας,</a:t>
            </a:r>
          </a:p>
          <a:p>
            <a:pPr lvl="2">
              <a:buFont typeface="Calibri" panose="020F0502020204030204" pitchFamily="34" charset="0"/>
              <a:buChar char="‒"/>
            </a:pPr>
            <a:r>
              <a:rPr lang="el-GR" dirty="0" smtClean="0"/>
              <a:t>Γαστρεντερικό,</a:t>
            </a:r>
          </a:p>
          <a:p>
            <a:pPr lvl="2">
              <a:buFont typeface="Calibri" panose="020F0502020204030204" pitchFamily="34" charset="0"/>
              <a:buChar char="‒"/>
            </a:pPr>
            <a:r>
              <a:rPr lang="el-GR" dirty="0" smtClean="0"/>
              <a:t>Αναπνευστικό,</a:t>
            </a:r>
          </a:p>
          <a:p>
            <a:pPr lvl="2">
              <a:buFont typeface="Calibri" panose="020F0502020204030204" pitchFamily="34" charset="0"/>
              <a:buChar char="‒"/>
            </a:pPr>
            <a:r>
              <a:rPr lang="el-GR" dirty="0" smtClean="0"/>
              <a:t>Κεντρικό νευρικό.</a:t>
            </a:r>
          </a:p>
          <a:p>
            <a:pPr lvl="1"/>
            <a:r>
              <a:rPr lang="el-GR" dirty="0" smtClean="0"/>
              <a:t>Πυρετός στο 25% των περιπτώσεων.</a:t>
            </a:r>
          </a:p>
          <a:p>
            <a:pPr lvl="1"/>
            <a:r>
              <a:rPr lang="el-GR" dirty="0" smtClean="0"/>
              <a:t>Στο νεογέννητο η ουρολοίμωξη εκδηλώνεται στο 60% των περιπτώσεων τις πρώτες 15 μέρες της ζωής 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385093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Δείγμα από παρακέντηση ουροδόχου κύστεως </a:t>
            </a:r>
            <a:r>
              <a:rPr lang="el-GR" sz="3200" b="0" dirty="0" smtClean="0"/>
              <a:t>2/3</a:t>
            </a:r>
            <a:endParaRPr lang="el-GR" sz="3200" b="0" dirty="0"/>
          </a:p>
        </p:txBody>
      </p:sp>
      <p:sp>
        <p:nvSpPr>
          <p:cNvPr id="3" name="Θέση περιεχομένου 2"/>
          <p:cNvSpPr>
            <a:spLocks noGrp="1"/>
          </p:cNvSpPr>
          <p:nvPr>
            <p:ph idx="1"/>
          </p:nvPr>
        </p:nvSpPr>
        <p:spPr>
          <a:xfrm>
            <a:off x="611560" y="1412776"/>
            <a:ext cx="8075240" cy="4824536"/>
          </a:xfrm>
        </p:spPr>
        <p:txBody>
          <a:bodyPr/>
          <a:lstStyle/>
          <a:p>
            <a:r>
              <a:rPr lang="el-GR" b="1" dirty="0" smtClean="0"/>
              <a:t>Ουρολοίμωξη – Βρέφη</a:t>
            </a:r>
          </a:p>
          <a:p>
            <a:pPr lvl="1"/>
            <a:r>
              <a:rPr lang="el-GR" dirty="0" smtClean="0"/>
              <a:t>Καθυστέρηση της σωματικής αύξησης,</a:t>
            </a:r>
          </a:p>
          <a:p>
            <a:pPr lvl="1"/>
            <a:r>
              <a:rPr lang="el-GR" dirty="0" smtClean="0"/>
              <a:t>Ανορεξία,</a:t>
            </a:r>
          </a:p>
          <a:p>
            <a:pPr lvl="1"/>
            <a:r>
              <a:rPr lang="el-GR" dirty="0" smtClean="0"/>
              <a:t>Εμέτους,</a:t>
            </a:r>
          </a:p>
          <a:p>
            <a:pPr lvl="1"/>
            <a:r>
              <a:rPr lang="el-GR" dirty="0" smtClean="0"/>
              <a:t>Διάρροιες,</a:t>
            </a:r>
          </a:p>
          <a:p>
            <a:pPr lvl="1"/>
            <a:r>
              <a:rPr lang="el-GR" dirty="0" smtClean="0"/>
              <a:t>Ανησυχία,</a:t>
            </a:r>
          </a:p>
          <a:p>
            <a:pPr lvl="1"/>
            <a:r>
              <a:rPr lang="el-GR" dirty="0" smtClean="0"/>
              <a:t>Ανεξήγητα επεισόδια πυρετού.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843773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Δείγμα από παρακέντηση ουροδόχου κύστεως </a:t>
            </a:r>
            <a:r>
              <a:rPr lang="el-GR" sz="3200" b="0" dirty="0" smtClean="0"/>
              <a:t>3/3</a:t>
            </a:r>
            <a:endParaRPr lang="el-GR" sz="3200" b="0" dirty="0"/>
          </a:p>
        </p:txBody>
      </p:sp>
      <p:sp>
        <p:nvSpPr>
          <p:cNvPr id="3" name="Θέση περιεχομένου 2"/>
          <p:cNvSpPr>
            <a:spLocks noGrp="1"/>
          </p:cNvSpPr>
          <p:nvPr>
            <p:ph idx="1"/>
          </p:nvPr>
        </p:nvSpPr>
        <p:spPr>
          <a:xfrm>
            <a:off x="611560" y="1412776"/>
            <a:ext cx="8075240" cy="4824536"/>
          </a:xfrm>
        </p:spPr>
        <p:txBody>
          <a:bodyPr/>
          <a:lstStyle/>
          <a:p>
            <a:r>
              <a:rPr lang="el-GR" b="1" dirty="0" smtClean="0"/>
              <a:t>Ουρολοίμωξη – Παιδιά</a:t>
            </a:r>
          </a:p>
          <a:p>
            <a:pPr lvl="1"/>
            <a:r>
              <a:rPr lang="el-GR" dirty="0" smtClean="0"/>
              <a:t>Πυρετός,</a:t>
            </a:r>
          </a:p>
          <a:p>
            <a:pPr lvl="1"/>
            <a:r>
              <a:rPr lang="el-GR" dirty="0" smtClean="0"/>
              <a:t>Κοιλιακά άλγη,</a:t>
            </a:r>
          </a:p>
          <a:p>
            <a:pPr lvl="1"/>
            <a:r>
              <a:rPr lang="el-GR" dirty="0" smtClean="0"/>
              <a:t>Συχνουρία,</a:t>
            </a:r>
          </a:p>
          <a:p>
            <a:pPr lvl="1"/>
            <a:r>
              <a:rPr lang="el-GR" dirty="0" smtClean="0"/>
              <a:t>Καύσο κατά την ούρηση,</a:t>
            </a:r>
          </a:p>
          <a:p>
            <a:pPr lvl="1"/>
            <a:r>
              <a:rPr lang="el-GR" dirty="0" smtClean="0"/>
              <a:t>Δυσουρία,</a:t>
            </a:r>
          </a:p>
          <a:p>
            <a:pPr lvl="1"/>
            <a:r>
              <a:rPr lang="el-GR" dirty="0" smtClean="0"/>
              <a:t>Δευτεροπαθή νυκτερινή ενούρηση.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558478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Ουρολοίμωξη</a:t>
            </a:r>
            <a:endParaRPr lang="el-GR" dirty="0"/>
          </a:p>
        </p:txBody>
      </p:sp>
      <p:sp>
        <p:nvSpPr>
          <p:cNvPr id="3" name="Θέση περιεχομένου 2"/>
          <p:cNvSpPr>
            <a:spLocks noGrp="1"/>
          </p:cNvSpPr>
          <p:nvPr>
            <p:ph idx="1"/>
          </p:nvPr>
        </p:nvSpPr>
        <p:spPr>
          <a:xfrm>
            <a:off x="611560" y="1268760"/>
            <a:ext cx="8424936" cy="2232248"/>
          </a:xfrm>
        </p:spPr>
        <p:txBody>
          <a:bodyPr>
            <a:normAutofit/>
          </a:bodyPr>
          <a:lstStyle/>
          <a:p>
            <a:r>
              <a:rPr lang="el-GR" sz="2200" dirty="0" smtClean="0"/>
              <a:t>Η </a:t>
            </a:r>
            <a:r>
              <a:rPr lang="el-GR" sz="2200" b="1" dirty="0" smtClean="0"/>
              <a:t>διάγνωση της ουρολοίμωξης </a:t>
            </a:r>
            <a:r>
              <a:rPr lang="el-GR" sz="2200" dirty="0" smtClean="0"/>
              <a:t>βασίζεται στην ύπαρξη πυουρίας και μικροβιουρίας. Σε όλες τις περιπτώσεις η προετοιμασία για τη λήψη των ούρων και η λήψη τους να γίνεται σύμφωνα με αυστηρούς κανόνες για την αποφυγή υπερδιάγνωσης της ουρολοίμωξης.</a:t>
            </a:r>
          </a:p>
        </p:txBody>
      </p:sp>
      <p:sp>
        <p:nvSpPr>
          <p:cNvPr id="6" name="TextBox 5"/>
          <p:cNvSpPr txBox="1"/>
          <p:nvPr/>
        </p:nvSpPr>
        <p:spPr>
          <a:xfrm>
            <a:off x="1061954" y="2967348"/>
            <a:ext cx="5040560" cy="3477875"/>
          </a:xfrm>
          <a:prstGeom prst="rect">
            <a:avLst/>
          </a:prstGeom>
          <a:noFill/>
        </p:spPr>
        <p:txBody>
          <a:bodyPr wrap="square" rtlCol="0">
            <a:spAutoFit/>
          </a:bodyPr>
          <a:lstStyle/>
          <a:p>
            <a:pPr marL="342900" indent="-342900">
              <a:buClr>
                <a:schemeClr val="accent5">
                  <a:lumMod val="50000"/>
                </a:schemeClr>
              </a:buClr>
              <a:buSzPct val="110000"/>
              <a:buFont typeface="Wingdings" panose="05000000000000000000" pitchFamily="2" charset="2"/>
              <a:buChar char="ü"/>
            </a:pPr>
            <a:r>
              <a:rPr lang="el-GR" sz="2200" b="1" dirty="0" smtClean="0">
                <a:latin typeface="+mn-lt"/>
              </a:rPr>
              <a:t>Κορίτσια</a:t>
            </a:r>
          </a:p>
          <a:p>
            <a:r>
              <a:rPr lang="el-GR" sz="2200" dirty="0" smtClean="0">
                <a:latin typeface="+mn-lt"/>
              </a:rPr>
              <a:t>Έκπλυση των έξω γεννητικών οργάνων με φυσιολογικό ορό ή καθαρό νερό και ύστερα στέγνωμα με αποστειρωμένες γάζες ή καλά </a:t>
            </a:r>
            <a:r>
              <a:rPr lang="el-GR" sz="2200" dirty="0" smtClean="0">
                <a:latin typeface="+mn-lt"/>
              </a:rPr>
              <a:t>πλυμένες </a:t>
            </a:r>
            <a:r>
              <a:rPr lang="el-GR" sz="2200" dirty="0" smtClean="0">
                <a:latin typeface="+mn-lt"/>
              </a:rPr>
              <a:t>και αποστειρωμένες πετσέτες. Όταν ο κόλπος είναι ακάθαρτος γίνεται πλύση με αντισηπτικό, έκπλυση με άφθονο φυσιολογικό ορό και στέγνωμα όπως και προηγούμενα.</a:t>
            </a:r>
            <a:endParaRPr lang="el-GR" sz="2200" dirty="0">
              <a:latin typeface="+mn-lt"/>
            </a:endParaRPr>
          </a:p>
        </p:txBody>
      </p:sp>
      <p:sp>
        <p:nvSpPr>
          <p:cNvPr id="7" name="TextBox 6"/>
          <p:cNvSpPr txBox="1"/>
          <p:nvPr/>
        </p:nvSpPr>
        <p:spPr>
          <a:xfrm>
            <a:off x="6341082" y="2980544"/>
            <a:ext cx="2771800" cy="2123658"/>
          </a:xfrm>
          <a:prstGeom prst="rect">
            <a:avLst/>
          </a:prstGeom>
          <a:noFill/>
        </p:spPr>
        <p:txBody>
          <a:bodyPr wrap="square" rtlCol="0">
            <a:spAutoFit/>
          </a:bodyPr>
          <a:lstStyle/>
          <a:p>
            <a:pPr marL="342900" indent="-342900">
              <a:buClr>
                <a:schemeClr val="accent5">
                  <a:lumMod val="50000"/>
                </a:schemeClr>
              </a:buClr>
              <a:buSzPct val="110000"/>
              <a:buFont typeface="Wingdings" panose="05000000000000000000" pitchFamily="2" charset="2"/>
              <a:buChar char="ü"/>
            </a:pPr>
            <a:r>
              <a:rPr lang="el-GR" sz="2200" b="1" dirty="0" smtClean="0">
                <a:latin typeface="+mn-lt"/>
              </a:rPr>
              <a:t>Αγόρια</a:t>
            </a:r>
          </a:p>
          <a:p>
            <a:r>
              <a:rPr lang="el-GR" sz="2200" dirty="0" smtClean="0">
                <a:latin typeface="+mn-lt"/>
              </a:rPr>
              <a:t>Όταν η πόσθη είναι καθαρή γίνεται ανάσπαση και στη συνέχεια πλύση με φυσιολογικό ορό.</a:t>
            </a:r>
            <a:endParaRPr lang="el-GR" sz="2200" dirty="0">
              <a:latin typeface="+mn-lt"/>
            </a:endParaRPr>
          </a:p>
        </p:txBody>
      </p:sp>
      <p:cxnSp>
        <p:nvCxnSpPr>
          <p:cNvPr id="9" name="Ευθεία γραμμή σύνδεσης 8"/>
          <p:cNvCxnSpPr/>
          <p:nvPr/>
        </p:nvCxnSpPr>
        <p:spPr>
          <a:xfrm>
            <a:off x="6156176" y="3140968"/>
            <a:ext cx="0" cy="2808312"/>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649653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Υπερηβική παρακέντηση </a:t>
            </a:r>
            <a:r>
              <a:rPr lang="el-GR" sz="3200" b="0" dirty="0" smtClean="0"/>
              <a:t>1/2</a:t>
            </a:r>
            <a:endParaRPr lang="el-GR" sz="3200" b="0" dirty="0"/>
          </a:p>
        </p:txBody>
      </p:sp>
      <p:sp>
        <p:nvSpPr>
          <p:cNvPr id="3" name="Θέση περιεχομένου 2"/>
          <p:cNvSpPr>
            <a:spLocks noGrp="1"/>
          </p:cNvSpPr>
          <p:nvPr>
            <p:ph idx="1"/>
          </p:nvPr>
        </p:nvSpPr>
        <p:spPr>
          <a:xfrm>
            <a:off x="611560" y="1268760"/>
            <a:ext cx="7848872" cy="5184576"/>
          </a:xfrm>
        </p:spPr>
        <p:txBody>
          <a:bodyPr>
            <a:noAutofit/>
          </a:bodyPr>
          <a:lstStyle/>
          <a:p>
            <a:r>
              <a:rPr lang="el-GR" dirty="0" smtClean="0"/>
              <a:t>Η </a:t>
            </a:r>
            <a:r>
              <a:rPr lang="el-GR" b="1" dirty="0" smtClean="0"/>
              <a:t>υπερηβική παρακέντηση </a:t>
            </a:r>
            <a:r>
              <a:rPr lang="el-GR" dirty="0" smtClean="0"/>
              <a:t>είναι ο καλύτερος τρόπος λήψης ούρων και γίνεται στις περιπτώσεις επείγουσας ανάγκης συλλογής ούρων.</a:t>
            </a:r>
          </a:p>
          <a:p>
            <a:pPr lvl="1"/>
            <a:r>
              <a:rPr lang="el-GR" dirty="0" smtClean="0"/>
              <a:t>Μετά την τελευταία ούρηση υπάρχει αναμονή 2-4 ωρών ή χορηγούνται υγρά ή φάρμακα όπως η φουροσεμίδη σε δόση 5 έως 10</a:t>
            </a:r>
            <a:r>
              <a:rPr lang="en-US" dirty="0" smtClean="0"/>
              <a:t>mg</a:t>
            </a:r>
            <a:r>
              <a:rPr lang="el-GR" dirty="0" smtClean="0"/>
              <a:t>, 30λεπτά πριν τη παρακέντηση.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92393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Υπερηβική παρακέντηση </a:t>
            </a:r>
            <a:r>
              <a:rPr lang="el-GR" sz="3200" b="0" dirty="0"/>
              <a:t>2</a:t>
            </a:r>
            <a:r>
              <a:rPr lang="el-GR" sz="3200" b="0" dirty="0" smtClean="0"/>
              <a:t>/2</a:t>
            </a:r>
            <a:endParaRPr lang="el-GR" sz="3200" b="0" dirty="0"/>
          </a:p>
        </p:txBody>
      </p:sp>
      <p:sp>
        <p:nvSpPr>
          <p:cNvPr id="3" name="Θέση περιεχομένου 2"/>
          <p:cNvSpPr>
            <a:spLocks noGrp="1"/>
          </p:cNvSpPr>
          <p:nvPr>
            <p:ph idx="1"/>
          </p:nvPr>
        </p:nvSpPr>
        <p:spPr>
          <a:xfrm>
            <a:off x="611560" y="1268760"/>
            <a:ext cx="7848872" cy="5184576"/>
          </a:xfrm>
        </p:spPr>
        <p:txBody>
          <a:bodyPr>
            <a:noAutofit/>
          </a:bodyPr>
          <a:lstStyle/>
          <a:p>
            <a:pPr lvl="1"/>
            <a:r>
              <a:rPr lang="el-GR" dirty="0" smtClean="0"/>
              <a:t>Αντισηψία της περιοχής παρακέντησης, με ιωδιούχο οινόπνευμα, που βρίσκεται 1-2</a:t>
            </a:r>
            <a:r>
              <a:rPr lang="en-US" dirty="0" smtClean="0"/>
              <a:t>cm</a:t>
            </a:r>
            <a:r>
              <a:rPr lang="el-GR" dirty="0" smtClean="0"/>
              <a:t> πάνω από την ηβική σύμφυση και στη μέση γραμμή.</a:t>
            </a:r>
          </a:p>
          <a:p>
            <a:pPr lvl="1"/>
            <a:r>
              <a:rPr lang="el-GR" dirty="0" smtClean="0"/>
              <a:t>Η βελόνα εισάγεται σε βάθος 2-5</a:t>
            </a:r>
            <a:r>
              <a:rPr lang="en-US" dirty="0" smtClean="0"/>
              <a:t>cm</a:t>
            </a:r>
            <a:r>
              <a:rPr lang="el-GR" dirty="0" smtClean="0"/>
              <a:t>.</a:t>
            </a:r>
          </a:p>
          <a:p>
            <a:pPr lvl="1"/>
            <a:r>
              <a:rPr lang="el-GR" dirty="0" smtClean="0"/>
              <a:t>Αναρροφούνται 2</a:t>
            </a:r>
            <a:r>
              <a:rPr lang="en-US" dirty="0" smtClean="0"/>
              <a:t>ml</a:t>
            </a:r>
            <a:r>
              <a:rPr lang="el-GR" dirty="0" smtClean="0"/>
              <a:t> ούρων, ανασύρεται η σύριγγα και αποστέλλεται άμεσα το δείγμα στο εργαστήριο.</a:t>
            </a:r>
          </a:p>
          <a:p>
            <a:pPr lvl="1"/>
            <a:r>
              <a:rPr lang="el-GR" dirty="0" smtClean="0"/>
              <a:t>Σπάνιες επιπλοκές.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4120867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Ούρα</a:t>
            </a:r>
            <a:endParaRPr lang="el-GR" dirty="0"/>
          </a:p>
        </p:txBody>
      </p:sp>
      <p:sp>
        <p:nvSpPr>
          <p:cNvPr id="3" name="Θέση περιεχομένου 2"/>
          <p:cNvSpPr>
            <a:spLocks noGrp="1"/>
          </p:cNvSpPr>
          <p:nvPr>
            <p:ph idx="1"/>
          </p:nvPr>
        </p:nvSpPr>
        <p:spPr/>
        <p:txBody>
          <a:bodyPr/>
          <a:lstStyle/>
          <a:p>
            <a:r>
              <a:rPr lang="el-GR" dirty="0" smtClean="0"/>
              <a:t>Αποτελούνται 95% από νερό και 5% από στερεά.</a:t>
            </a:r>
          </a:p>
          <a:p>
            <a:r>
              <a:rPr lang="el-GR" dirty="0" smtClean="0"/>
              <a:t>Ο όγκος τους ανά 24ωρο είναι περίπου 1,0 – 1,5 λίτρα.</a:t>
            </a:r>
          </a:p>
          <a:p>
            <a:r>
              <a:rPr lang="el-GR" dirty="0" smtClean="0"/>
              <a:t>Τα κύρια συστατικά των ούρων είναι το νερό, η ουρία και το χλωριούχο νάτριο.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086179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Αναστάσιος Κριεμπάρδης 2014. Αναστάσιος Κριεμπάρδης. «Τεχνικές λήψης βιολογικών </a:t>
            </a:r>
            <a:r>
              <a:rPr lang="el-GR" sz="2000" dirty="0" smtClean="0"/>
              <a:t>υλικών (Θ). </a:t>
            </a:r>
            <a:r>
              <a:rPr lang="el-GR" sz="2000" dirty="0" smtClean="0"/>
              <a:t>Ενότητα 5</a:t>
            </a:r>
            <a:r>
              <a:rPr lang="en-US" sz="2000" dirty="0" smtClean="0"/>
              <a:t>:</a:t>
            </a:r>
            <a:r>
              <a:rPr lang="el-GR" sz="2000" dirty="0" smtClean="0"/>
              <a:t> Ούρα».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creativecommons.org/licenses/by-nc-sa/4.0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25171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724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Εξετάσεις ούρων</a:t>
            </a:r>
            <a:endParaRPr lang="el-GR" dirty="0"/>
          </a:p>
        </p:txBody>
      </p:sp>
      <p:sp>
        <p:nvSpPr>
          <p:cNvPr id="3" name="Θέση περιεχομένου 2"/>
          <p:cNvSpPr>
            <a:spLocks noGrp="1"/>
          </p:cNvSpPr>
          <p:nvPr>
            <p:ph idx="1"/>
          </p:nvPr>
        </p:nvSpPr>
        <p:spPr/>
        <p:txBody>
          <a:bodyPr/>
          <a:lstStyle/>
          <a:p>
            <a:r>
              <a:rPr lang="el-GR" dirty="0" smtClean="0"/>
              <a:t>Γενική εξέταση ούρων.</a:t>
            </a:r>
          </a:p>
          <a:p>
            <a:r>
              <a:rPr lang="el-GR" dirty="0" smtClean="0"/>
              <a:t>Ειδικές εξετάσεις ούρων,</a:t>
            </a:r>
          </a:p>
          <a:p>
            <a:pPr lvl="1"/>
            <a:r>
              <a:rPr lang="el-GR" dirty="0" smtClean="0"/>
              <a:t>Λεύκωμα </a:t>
            </a:r>
            <a:r>
              <a:rPr lang="en-US" dirty="0" smtClean="0"/>
              <a:t>Bence Jones</a:t>
            </a:r>
            <a:r>
              <a:rPr lang="el-GR" dirty="0" smtClean="0"/>
              <a:t>,</a:t>
            </a:r>
          </a:p>
          <a:p>
            <a:pPr lvl="1"/>
            <a:r>
              <a:rPr lang="el-GR" dirty="0" smtClean="0"/>
              <a:t>Β</a:t>
            </a:r>
            <a:r>
              <a:rPr lang="el-GR" baseline="-25000" dirty="0" smtClean="0"/>
              <a:t>2</a:t>
            </a:r>
            <a:r>
              <a:rPr lang="el-GR" dirty="0" smtClean="0"/>
              <a:t>-μικροσφαιρίνη,</a:t>
            </a:r>
          </a:p>
          <a:p>
            <a:pPr lvl="1"/>
            <a:r>
              <a:rPr lang="el-GR" dirty="0" smtClean="0"/>
              <a:t>Ανίχνευση φαρμάκων και απαγορευμ</a:t>
            </a:r>
            <a:r>
              <a:rPr lang="el-GR" dirty="0"/>
              <a:t>έ</a:t>
            </a:r>
            <a:r>
              <a:rPr lang="el-GR" dirty="0" smtClean="0"/>
              <a:t>νων ουσιών,</a:t>
            </a:r>
          </a:p>
          <a:p>
            <a:pPr lvl="1"/>
            <a:r>
              <a:rPr lang="el-GR" dirty="0" smtClean="0"/>
              <a:t>Χλωριούχα, νάτριο, κάλιο, ουρικό οξύ, ασβέστιο, μαγνήσιο, οξαλικό.</a:t>
            </a:r>
          </a:p>
          <a:p>
            <a:pPr lvl="1"/>
            <a:r>
              <a:rPr lang="el-GR" dirty="0" smtClean="0"/>
              <a:t>Ανίχνευση ορμονών.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171986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Συλλογή τυχαίου δείγματος ούρων</a:t>
            </a:r>
            <a:endParaRPr lang="el-GR" dirty="0"/>
          </a:p>
        </p:txBody>
      </p:sp>
      <p:sp>
        <p:nvSpPr>
          <p:cNvPr id="3" name="Θέση περιεχομένου 2"/>
          <p:cNvSpPr>
            <a:spLocks noGrp="1"/>
          </p:cNvSpPr>
          <p:nvPr>
            <p:ph idx="1"/>
          </p:nvPr>
        </p:nvSpPr>
        <p:spPr/>
        <p:txBody>
          <a:bodyPr/>
          <a:lstStyle/>
          <a:p>
            <a:pPr marL="0" indent="0">
              <a:buNone/>
            </a:pPr>
            <a:r>
              <a:rPr lang="el-GR" dirty="0" smtClean="0"/>
              <a:t>Οι περισσότερες εργαστηριακές εξετάσεις γίνονται σε τυχαίο δείγμα προσφάτων ούρων.</a:t>
            </a:r>
          </a:p>
          <a:p>
            <a:r>
              <a:rPr lang="el-GR" b="1" dirty="0" smtClean="0"/>
              <a:t>Το πρώτο πρωινό δείγμα ούρων </a:t>
            </a:r>
            <a:r>
              <a:rPr lang="el-GR" dirty="0" smtClean="0"/>
              <a:t>έχει ιδιαίτερη αξία γιατί είναι πιο συμπυκνωμένο και πιθανόν να αποκαλύπτει διαταραχές ή την παρουσία κυττάρων, κυλίνδρων ή κρυστάλλων.</a:t>
            </a:r>
          </a:p>
          <a:p>
            <a:r>
              <a:rPr lang="el-GR" dirty="0" smtClean="0"/>
              <a:t>Έχουν σταθερό ειδικό βάρος.</a:t>
            </a:r>
          </a:p>
          <a:p>
            <a:r>
              <a:rPr lang="el-GR" dirty="0" smtClean="0"/>
              <a:t>Η συλλογή τους είναι πιο εύκολη.</a:t>
            </a:r>
          </a:p>
          <a:p>
            <a:r>
              <a:rPr lang="el-GR" dirty="0" smtClean="0"/>
              <a:t>Ανεπηρέαστο από διαιτητικές επιδράσεις.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187184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sz="4400" dirty="0" smtClean="0"/>
              <a:t>Διατροφή</a:t>
            </a:r>
            <a:r>
              <a:rPr lang="el-GR" dirty="0" smtClean="0"/>
              <a:t/>
            </a:r>
            <a:br>
              <a:rPr lang="el-GR" dirty="0" smtClean="0"/>
            </a:br>
            <a:r>
              <a:rPr lang="el-GR" sz="3600" b="0" dirty="0" smtClean="0"/>
              <a:t>(πριν τη συλλογή ούρων)</a:t>
            </a:r>
            <a:endParaRPr lang="el-GR" sz="3600" b="0" dirty="0"/>
          </a:p>
        </p:txBody>
      </p:sp>
      <p:sp>
        <p:nvSpPr>
          <p:cNvPr id="3" name="Θέση περιεχομένου 2"/>
          <p:cNvSpPr>
            <a:spLocks noGrp="1"/>
          </p:cNvSpPr>
          <p:nvPr>
            <p:ph idx="1"/>
          </p:nvPr>
        </p:nvSpPr>
        <p:spPr>
          <a:xfrm>
            <a:off x="611560" y="1340768"/>
            <a:ext cx="8075240" cy="4896544"/>
          </a:xfrm>
        </p:spPr>
        <p:txBody>
          <a:bodyPr/>
          <a:lstStyle/>
          <a:p>
            <a:pPr marL="0" indent="0">
              <a:buNone/>
            </a:pPr>
            <a:r>
              <a:rPr lang="el-GR" dirty="0" smtClean="0"/>
              <a:t>Η διατροφή πριν τη συλλογή ούρων </a:t>
            </a:r>
            <a:r>
              <a:rPr lang="el-GR" dirty="0"/>
              <a:t>έ</a:t>
            </a:r>
            <a:r>
              <a:rPr lang="el-GR" dirty="0" smtClean="0"/>
              <a:t>χει ιδιαίτερη σημασία.</a:t>
            </a:r>
          </a:p>
          <a:p>
            <a:r>
              <a:rPr lang="el-GR" dirty="0" smtClean="0"/>
              <a:t>Συνιστάται στον άρρωστο το μεσημέρι της προηγούμενης ημέρας να έχει γεύμα με κρέας και λίγο αλάτι (όξινα ούρα) και να λαμβάνει τη καθιερωμένη για αυτόν ποσότητα υγρών.</a:t>
            </a:r>
          </a:p>
          <a:p>
            <a:r>
              <a:rPr lang="el-GR" dirty="0" smtClean="0"/>
              <a:t>Πριν κοιμηθεί καλό είναι να ουρήσει κανονικά στην τουαλέτα έτσι ώστε τα πρώτα πρωινά ούρα να είναι αντιπροσωπευτικά του ποσού των ούρων που μαζεύτηκαν στην κύστη του κατά τη διάρκεια του ύπνου.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237805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Καθαριότητα γεννητικών οργάνων</a:t>
            </a:r>
            <a:endParaRPr lang="el-GR" dirty="0"/>
          </a:p>
        </p:txBody>
      </p:sp>
      <p:sp>
        <p:nvSpPr>
          <p:cNvPr id="3" name="Θέση περιεχομένου 2"/>
          <p:cNvSpPr>
            <a:spLocks noGrp="1"/>
          </p:cNvSpPr>
          <p:nvPr>
            <p:ph idx="1"/>
          </p:nvPr>
        </p:nvSpPr>
        <p:spPr>
          <a:xfrm>
            <a:off x="611560" y="1268760"/>
            <a:ext cx="8532440" cy="5328592"/>
          </a:xfrm>
        </p:spPr>
        <p:txBody>
          <a:bodyPr>
            <a:noAutofit/>
          </a:bodyPr>
          <a:lstStyle/>
          <a:p>
            <a:pPr>
              <a:spcBef>
                <a:spcPts val="1000"/>
              </a:spcBef>
              <a:buFont typeface="Wingdings" panose="05000000000000000000" pitchFamily="2" charset="2"/>
              <a:buChar char="Ø"/>
            </a:pPr>
            <a:r>
              <a:rPr lang="el-GR" sz="2200" dirty="0" smtClean="0"/>
              <a:t>Καθαρισμός έξω γεννητικών οργάνων με σαπούνι και νερό.</a:t>
            </a:r>
          </a:p>
          <a:p>
            <a:pPr>
              <a:spcBef>
                <a:spcPts val="1000"/>
              </a:spcBef>
            </a:pPr>
            <a:r>
              <a:rPr lang="el-GR" sz="2200" b="1" dirty="0" smtClean="0"/>
              <a:t>Στους άντρες,</a:t>
            </a:r>
          </a:p>
          <a:p>
            <a:pPr lvl="1">
              <a:spcBef>
                <a:spcPts val="1000"/>
              </a:spcBef>
            </a:pPr>
            <a:r>
              <a:rPr lang="el-GR" sz="2200" dirty="0" smtClean="0"/>
              <a:t>Πλύσιμο της βαλάνου του πέους πριν την ούρηση.</a:t>
            </a:r>
          </a:p>
          <a:p>
            <a:pPr>
              <a:spcBef>
                <a:spcPts val="1000"/>
              </a:spcBef>
            </a:pPr>
            <a:r>
              <a:rPr lang="el-GR" sz="2200" b="1" dirty="0" smtClean="0"/>
              <a:t>Στις γυναίκες,</a:t>
            </a:r>
          </a:p>
          <a:p>
            <a:pPr lvl="1">
              <a:spcBef>
                <a:spcPts val="1000"/>
              </a:spcBef>
            </a:pPr>
            <a:r>
              <a:rPr lang="el-GR" sz="2200" dirty="0" smtClean="0"/>
              <a:t>Σχολαστικό πλύσιμο επειδή οι κολπίτιδες είναι συχνές και εύκολα παρασύρονται </a:t>
            </a:r>
            <a:r>
              <a:rPr lang="el-GR" sz="2200" dirty="0"/>
              <a:t>ε</a:t>
            </a:r>
            <a:r>
              <a:rPr lang="el-GR" sz="2200" dirty="0" smtClean="0"/>
              <a:t>κκρίματα από τον κόλπο κατά την ούρηση. Συνιστάται επίσης το πλύσιμο των έξω γεννητικών οργάνων και το βράδυ πριν τον ύπνο.</a:t>
            </a:r>
          </a:p>
          <a:p>
            <a:pPr>
              <a:spcBef>
                <a:spcPts val="1000"/>
              </a:spcBef>
            </a:pPr>
            <a:r>
              <a:rPr lang="el-GR" sz="2200" b="1" dirty="0" smtClean="0"/>
              <a:t>Στα παιδιά,</a:t>
            </a:r>
          </a:p>
          <a:p>
            <a:pPr lvl="1">
              <a:spcBef>
                <a:spcPts val="1000"/>
              </a:spcBef>
            </a:pPr>
            <a:r>
              <a:rPr lang="el-GR" sz="2200" dirty="0" smtClean="0"/>
              <a:t>Πλένεται πολύ καλά η περιοχή των γεννητικών οργάνων για απομάκρυνση υπολειμμάτων από προϊόντα περιποίησης όπως κρέμες και πούδρες.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776742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Διατήρηση των ούρων</a:t>
            </a:r>
            <a:endParaRPr lang="el-GR" dirty="0"/>
          </a:p>
        </p:txBody>
      </p:sp>
      <p:sp>
        <p:nvSpPr>
          <p:cNvPr id="3" name="Θέση περιεχομένου 2"/>
          <p:cNvSpPr>
            <a:spLocks noGrp="1"/>
          </p:cNvSpPr>
          <p:nvPr>
            <p:ph idx="1"/>
          </p:nvPr>
        </p:nvSpPr>
        <p:spPr>
          <a:xfrm>
            <a:off x="611560" y="1268760"/>
            <a:ext cx="8075240" cy="576064"/>
          </a:xfrm>
        </p:spPr>
        <p:txBody>
          <a:bodyPr/>
          <a:lstStyle/>
          <a:p>
            <a:r>
              <a:rPr lang="el-GR" dirty="0" smtClean="0"/>
              <a:t>Γίνεται στο ψυγείο.</a:t>
            </a:r>
            <a:endParaRPr lang="el-GR" dirty="0"/>
          </a:p>
        </p:txBody>
      </p:sp>
      <p:graphicFrame>
        <p:nvGraphicFramePr>
          <p:cNvPr id="5" name="Πίνακας 4" descr="Συνηθέστερα χημικά συντηρητικά των ούρων&#10;"/>
          <p:cNvGraphicFramePr>
            <a:graphicFrameLocks noGrp="1"/>
          </p:cNvGraphicFramePr>
          <p:nvPr>
            <p:extLst>
              <p:ext uri="{D42A27DB-BD31-4B8C-83A1-F6EECF244321}">
                <p14:modId xmlns:p14="http://schemas.microsoft.com/office/powerpoint/2010/main" val="881529252"/>
              </p:ext>
            </p:extLst>
          </p:nvPr>
        </p:nvGraphicFramePr>
        <p:xfrm>
          <a:off x="971600" y="1844824"/>
          <a:ext cx="8064896" cy="4251960"/>
        </p:xfrm>
        <a:graphic>
          <a:graphicData uri="http://schemas.openxmlformats.org/drawingml/2006/table">
            <a:tbl>
              <a:tblPr firstRow="1" bandRow="1">
                <a:tableStyleId>{5940675A-B579-460E-94D1-54222C63F5DA}</a:tableStyleId>
              </a:tblPr>
              <a:tblGrid>
                <a:gridCol w="2982899"/>
                <a:gridCol w="5081997"/>
              </a:tblGrid>
              <a:tr h="370840">
                <a:tc gridSpan="2">
                  <a:txBody>
                    <a:bodyPr/>
                    <a:lstStyle/>
                    <a:p>
                      <a:pPr algn="ctr"/>
                      <a:r>
                        <a:rPr lang="el-GR" sz="2100" b="1" dirty="0" smtClean="0"/>
                        <a:t>Συνηθέστερα χημικά συντηρητικά των ούρων</a:t>
                      </a:r>
                      <a:endParaRPr lang="el-GR" sz="2100" b="1" dirty="0"/>
                    </a:p>
                  </a:txBody>
                  <a:tcPr/>
                </a:tc>
                <a:tc hMerge="1">
                  <a:txBody>
                    <a:bodyPr/>
                    <a:lstStyle/>
                    <a:p>
                      <a:endParaRPr lang="el-GR" dirty="0"/>
                    </a:p>
                  </a:txBody>
                  <a:tcPr/>
                </a:tc>
              </a:tr>
              <a:tr h="370840">
                <a:tc>
                  <a:txBody>
                    <a:bodyPr/>
                    <a:lstStyle/>
                    <a:p>
                      <a:r>
                        <a:rPr lang="el-GR" sz="2100" b="1" dirty="0" smtClean="0"/>
                        <a:t>Συντηρητική ουσία</a:t>
                      </a:r>
                      <a:endParaRPr lang="el-GR" sz="2100" b="1" dirty="0"/>
                    </a:p>
                  </a:txBody>
                  <a:tcPr>
                    <a:solidFill>
                      <a:schemeClr val="accent5">
                        <a:lumMod val="40000"/>
                        <a:lumOff val="60000"/>
                      </a:schemeClr>
                    </a:solidFill>
                  </a:tcPr>
                </a:tc>
                <a:tc>
                  <a:txBody>
                    <a:bodyPr/>
                    <a:lstStyle/>
                    <a:p>
                      <a:r>
                        <a:rPr lang="el-GR" sz="2100" b="1" dirty="0" smtClean="0"/>
                        <a:t>Χρήση </a:t>
                      </a:r>
                      <a:endParaRPr lang="el-GR" sz="2100" b="1" dirty="0"/>
                    </a:p>
                  </a:txBody>
                  <a:tcPr>
                    <a:solidFill>
                      <a:schemeClr val="accent5">
                        <a:lumMod val="40000"/>
                        <a:lumOff val="60000"/>
                      </a:schemeClr>
                    </a:solidFill>
                  </a:tcPr>
                </a:tc>
              </a:tr>
              <a:tr h="370840">
                <a:tc>
                  <a:txBody>
                    <a:bodyPr/>
                    <a:lstStyle/>
                    <a:p>
                      <a:r>
                        <a:rPr lang="el-GR" sz="2100" dirty="0" smtClean="0"/>
                        <a:t>Τολουόλη</a:t>
                      </a:r>
                      <a:endParaRPr lang="el-GR" sz="2100" dirty="0"/>
                    </a:p>
                  </a:txBody>
                  <a:tcPr/>
                </a:tc>
                <a:tc>
                  <a:txBody>
                    <a:bodyPr/>
                    <a:lstStyle/>
                    <a:p>
                      <a:r>
                        <a:rPr lang="el-GR" sz="2100" dirty="0" smtClean="0"/>
                        <a:t>Δημιουργεί μονωτικό</a:t>
                      </a:r>
                      <a:r>
                        <a:rPr lang="el-GR" sz="2100" baseline="0" dirty="0" smtClean="0"/>
                        <a:t> </a:t>
                      </a:r>
                      <a:r>
                        <a:rPr lang="el-GR" sz="2100" dirty="0" smtClean="0"/>
                        <a:t>στρώμα στην επιφάνεια των ούρων.</a:t>
                      </a:r>
                      <a:endParaRPr lang="el-GR" sz="2100" dirty="0"/>
                    </a:p>
                  </a:txBody>
                  <a:tcPr/>
                </a:tc>
              </a:tr>
              <a:tr h="370840">
                <a:tc>
                  <a:txBody>
                    <a:bodyPr/>
                    <a:lstStyle/>
                    <a:p>
                      <a:r>
                        <a:rPr lang="el-GR" sz="2100" dirty="0" smtClean="0"/>
                        <a:t>Φορμόλη</a:t>
                      </a:r>
                      <a:endParaRPr lang="el-GR" sz="2100" dirty="0"/>
                    </a:p>
                  </a:txBody>
                  <a:tcPr/>
                </a:tc>
                <a:tc>
                  <a:txBody>
                    <a:bodyPr/>
                    <a:lstStyle/>
                    <a:p>
                      <a:r>
                        <a:rPr lang="el-GR" sz="2100" dirty="0" smtClean="0"/>
                        <a:t>Προστατεύει τα πιθανά</a:t>
                      </a:r>
                      <a:r>
                        <a:rPr lang="el-GR" sz="2100" baseline="0" dirty="0" smtClean="0"/>
                        <a:t> κυτταρικά στοιχεία των ούρων.</a:t>
                      </a:r>
                    </a:p>
                  </a:txBody>
                  <a:tcPr/>
                </a:tc>
              </a:tr>
              <a:tr h="370840">
                <a:tc>
                  <a:txBody>
                    <a:bodyPr/>
                    <a:lstStyle/>
                    <a:p>
                      <a:r>
                        <a:rPr lang="el-GR" sz="2100" dirty="0" smtClean="0"/>
                        <a:t>Θυμόλη</a:t>
                      </a:r>
                      <a:r>
                        <a:rPr lang="el-GR" sz="2100" baseline="0" dirty="0" smtClean="0"/>
                        <a:t> </a:t>
                      </a:r>
                    </a:p>
                  </a:txBody>
                  <a:tcPr/>
                </a:tc>
                <a:tc>
                  <a:txBody>
                    <a:bodyPr/>
                    <a:lstStyle/>
                    <a:p>
                      <a:r>
                        <a:rPr lang="el-GR" sz="2100" dirty="0" smtClean="0"/>
                        <a:t>Εμποδίζει την ανάπτυξη</a:t>
                      </a:r>
                      <a:r>
                        <a:rPr lang="el-GR" sz="2100" baseline="0" dirty="0" smtClean="0"/>
                        <a:t> μικροβίων</a:t>
                      </a:r>
                      <a:r>
                        <a:rPr lang="el-GR" sz="2100" dirty="0" smtClean="0"/>
                        <a:t>.</a:t>
                      </a:r>
                      <a:endParaRPr lang="el-GR" sz="2100" dirty="0"/>
                    </a:p>
                  </a:txBody>
                  <a:tcPr/>
                </a:tc>
              </a:tr>
              <a:tr h="370840">
                <a:tc>
                  <a:txBody>
                    <a:bodyPr/>
                    <a:lstStyle/>
                    <a:p>
                      <a:r>
                        <a:rPr lang="el-GR" sz="2100" dirty="0" smtClean="0"/>
                        <a:t>Ανθρακικό Νάτριο</a:t>
                      </a:r>
                      <a:endParaRPr lang="el-GR" sz="2100" dirty="0"/>
                    </a:p>
                  </a:txBody>
                  <a:tcPr/>
                </a:tc>
                <a:tc>
                  <a:txBody>
                    <a:bodyPr/>
                    <a:lstStyle/>
                    <a:p>
                      <a:r>
                        <a:rPr lang="el-GR" sz="2100" dirty="0" smtClean="0"/>
                        <a:t>Συντηρητικό</a:t>
                      </a:r>
                      <a:r>
                        <a:rPr lang="el-GR" sz="2100" baseline="0" dirty="0" smtClean="0"/>
                        <a:t>  του ουροχολινογόνου και άλλων χολοχρωστικών.</a:t>
                      </a:r>
                      <a:endParaRPr lang="el-GR" sz="2100" dirty="0"/>
                    </a:p>
                  </a:txBody>
                  <a:tcPr/>
                </a:tc>
              </a:tr>
              <a:tr h="370840">
                <a:tc>
                  <a:txBody>
                    <a:bodyPr/>
                    <a:lstStyle/>
                    <a:p>
                      <a:r>
                        <a:rPr lang="el-GR" sz="2100" dirty="0" smtClean="0"/>
                        <a:t>Βορικό Οξύ</a:t>
                      </a:r>
                      <a:endParaRPr lang="el-GR" sz="2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100" dirty="0" smtClean="0"/>
                        <a:t>Συντήρηση ούρων.</a:t>
                      </a:r>
                    </a:p>
                  </a:txBody>
                  <a:tcPr/>
                </a:tc>
              </a:tr>
              <a:tr h="370840">
                <a:tc>
                  <a:txBody>
                    <a:bodyPr/>
                    <a:lstStyle/>
                    <a:p>
                      <a:r>
                        <a:rPr lang="el-GR" sz="2100" dirty="0" smtClean="0"/>
                        <a:t>Οξικό Οξύ</a:t>
                      </a:r>
                      <a:endParaRPr lang="el-GR" sz="2100" dirty="0"/>
                    </a:p>
                  </a:txBody>
                  <a:tcPr/>
                </a:tc>
                <a:tc>
                  <a:txBody>
                    <a:bodyPr/>
                    <a:lstStyle/>
                    <a:p>
                      <a:endParaRPr lang="el-GR" sz="2100"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187928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smtClean="0"/>
              <a:t>Διαδικασία συλλογής τυχαίου δείγματος ούρων </a:t>
            </a:r>
            <a:r>
              <a:rPr lang="el-GR" sz="3200" b="0" dirty="0" smtClean="0"/>
              <a:t>1/2</a:t>
            </a:r>
            <a:endParaRPr lang="el-GR" sz="3200" b="0" dirty="0"/>
          </a:p>
        </p:txBody>
      </p:sp>
      <p:sp>
        <p:nvSpPr>
          <p:cNvPr id="3" name="Θέση περιεχομένου 2"/>
          <p:cNvSpPr>
            <a:spLocks noGrp="1"/>
          </p:cNvSpPr>
          <p:nvPr>
            <p:ph idx="1"/>
          </p:nvPr>
        </p:nvSpPr>
        <p:spPr>
          <a:xfrm>
            <a:off x="611560" y="1556792"/>
            <a:ext cx="8075240" cy="4680520"/>
          </a:xfrm>
        </p:spPr>
        <p:txBody>
          <a:bodyPr>
            <a:normAutofit/>
          </a:bodyPr>
          <a:lstStyle/>
          <a:p>
            <a:pPr marL="457200" indent="-457200">
              <a:buFont typeface="+mj-lt"/>
              <a:buAutoNum type="arabicPeriod"/>
            </a:pPr>
            <a:r>
              <a:rPr lang="el-GR" dirty="0" smtClean="0"/>
              <a:t>Συνιστάται μεσημεριανό προηγούμενης μέρας κρέας με λίγο αλάτι και βραδινό κάτι ελαφρύ.</a:t>
            </a:r>
          </a:p>
          <a:p>
            <a:pPr marL="457200" indent="-457200">
              <a:buFont typeface="+mj-lt"/>
              <a:buAutoNum type="arabicPeriod"/>
            </a:pPr>
            <a:r>
              <a:rPr lang="el-GR" dirty="0" smtClean="0"/>
              <a:t>Κατά τη διάρκεια της ημέρας η λήψη υγρών να είναι η συνήθης.</a:t>
            </a:r>
          </a:p>
          <a:p>
            <a:pPr marL="457200" indent="-457200">
              <a:buFont typeface="+mj-lt"/>
              <a:buAutoNum type="arabicPeriod"/>
            </a:pPr>
            <a:r>
              <a:rPr lang="el-GR" dirty="0" smtClean="0"/>
              <a:t>Απαραίτητη η ούρηση πριν τη κατάκλιση.</a:t>
            </a:r>
          </a:p>
          <a:p>
            <a:pPr marL="457200" indent="-457200">
              <a:buFont typeface="+mj-lt"/>
              <a:buAutoNum type="arabicPeriod"/>
            </a:pPr>
            <a:r>
              <a:rPr lang="el-GR" dirty="0" smtClean="0"/>
              <a:t>Το πρωί καλό πλύσιμο των έξω γεννητικών οργάνων με σαπούνι και νερό.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940673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smtClean="0"/>
              <a:t>Διαδικασία συλλογής τυχαίου δείγματος ούρων </a:t>
            </a:r>
            <a:r>
              <a:rPr lang="el-GR" sz="3200" b="0" dirty="0"/>
              <a:t>2</a:t>
            </a:r>
            <a:r>
              <a:rPr lang="el-GR" sz="3200" b="0" dirty="0" smtClean="0"/>
              <a:t>/2</a:t>
            </a:r>
            <a:endParaRPr lang="el-GR" sz="3200" b="0" dirty="0"/>
          </a:p>
        </p:txBody>
      </p:sp>
      <p:sp>
        <p:nvSpPr>
          <p:cNvPr id="3" name="Θέση περιεχομένου 2"/>
          <p:cNvSpPr>
            <a:spLocks noGrp="1"/>
          </p:cNvSpPr>
          <p:nvPr>
            <p:ph idx="1"/>
          </p:nvPr>
        </p:nvSpPr>
        <p:spPr>
          <a:xfrm>
            <a:off x="611560" y="1556792"/>
            <a:ext cx="8075240" cy="4680520"/>
          </a:xfrm>
        </p:spPr>
        <p:txBody>
          <a:bodyPr>
            <a:normAutofit/>
          </a:bodyPr>
          <a:lstStyle/>
          <a:p>
            <a:pPr marL="457200" indent="-457200">
              <a:buFont typeface="+mj-lt"/>
              <a:buAutoNum type="arabicPeriod" startAt="5"/>
            </a:pPr>
            <a:r>
              <a:rPr lang="el-GR" dirty="0" smtClean="0"/>
              <a:t>Συλλέγεται δείγμα ούρων από το μέσο ρεύμα ούρησης σε αποστειρωμένο φιαλίδιο συλλογής.</a:t>
            </a:r>
          </a:p>
          <a:p>
            <a:pPr marL="457200" indent="-457200">
              <a:buFont typeface="+mj-lt"/>
              <a:buAutoNum type="arabicPeriod" startAt="5"/>
            </a:pPr>
            <a:r>
              <a:rPr lang="el-GR" dirty="0" smtClean="0"/>
              <a:t>Το δείγμα μεταφέρεται αμέσως στο εργαστήριο με το αντίστοιχο παραπεμπτικό και την αιτούμενη εξέταση ή φυλάσσεται στο ψυγείο.</a:t>
            </a:r>
          </a:p>
          <a:p>
            <a:pPr marL="457200" indent="-457200">
              <a:buFont typeface="+mj-lt"/>
              <a:buAutoNum type="arabicPeriod" startAt="5"/>
            </a:pPr>
            <a:endParaRPr lang="el-GR" dirty="0" smtClean="0"/>
          </a:p>
          <a:p>
            <a:pPr marL="457200" indent="-457200">
              <a:buFont typeface="+mj-lt"/>
              <a:buAutoNum type="arabicPeriod" startAt="5"/>
            </a:pPr>
            <a:endParaRPr lang="el-GR" dirty="0"/>
          </a:p>
        </p:txBody>
      </p:sp>
      <p:pic>
        <p:nvPicPr>
          <p:cNvPr id="5" name="Picture 7" descr="ουροσυλλέκτες"/>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9832" y="4005064"/>
            <a:ext cx="3811587" cy="2436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8542982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OC_template1</Template>
  <TotalTime>236</TotalTime>
  <Words>1553</Words>
  <Application>Microsoft Office PowerPoint</Application>
  <PresentationFormat>Προβολή στην οθόνη (4:3)</PresentationFormat>
  <Paragraphs>192</Paragraphs>
  <Slides>25</Slides>
  <Notes>10</Notes>
  <HiddenSlides>0</HiddenSlides>
  <MMClips>0</MMClips>
  <ScaleCrop>false</ScaleCrop>
  <HeadingPairs>
    <vt:vector size="4" baseType="variant">
      <vt:variant>
        <vt:lpstr>Θέμα</vt:lpstr>
      </vt:variant>
      <vt:variant>
        <vt:i4>4</vt:i4>
      </vt:variant>
      <vt:variant>
        <vt:lpstr>Τίτλοι διαφανειών</vt:lpstr>
      </vt:variant>
      <vt:variant>
        <vt:i4>25</vt:i4>
      </vt:variant>
    </vt:vector>
  </HeadingPairs>
  <TitlesOfParts>
    <vt:vector size="29" baseType="lpstr">
      <vt:lpstr>OC_template1</vt:lpstr>
      <vt:lpstr>1_OC_template_updated</vt:lpstr>
      <vt:lpstr>2_OC_template_updated</vt:lpstr>
      <vt:lpstr>OC_template_updated</vt:lpstr>
      <vt:lpstr>Τεχνικές Λήψης Βιολογικών Υλικών (Θ)</vt:lpstr>
      <vt:lpstr>Ούρα</vt:lpstr>
      <vt:lpstr>Εξετάσεις ούρων</vt:lpstr>
      <vt:lpstr>Συλλογή τυχαίου δείγματος ούρων</vt:lpstr>
      <vt:lpstr>Διατροφή (πριν τη συλλογή ούρων)</vt:lpstr>
      <vt:lpstr>Καθαριότητα γεννητικών οργάνων</vt:lpstr>
      <vt:lpstr>Διατήρηση των ούρων</vt:lpstr>
      <vt:lpstr>Διαδικασία συλλογής τυχαίου δείγματος ούρων 1/2</vt:lpstr>
      <vt:lpstr>Διαδικασία συλλογής τυχαίου δείγματος ούρων 2/2</vt:lpstr>
      <vt:lpstr>Συλλογή ούρων μεγάλου χρονικού διαστήματος 1/3</vt:lpstr>
      <vt:lpstr>Συλλογή ούρων μεγάλου χρονικού διαστήματος 2/3</vt:lpstr>
      <vt:lpstr>Συλλογή ούρων μεγάλου χρονικού διαστήματος 3/3</vt:lpstr>
      <vt:lpstr>Δείγμα από παρακέντηση ουροδόχου κύστεως 1/3</vt:lpstr>
      <vt:lpstr>Δείγμα από παρακέντηση ουροδόχου κύστεως 2/3</vt:lpstr>
      <vt:lpstr>Δείγμα από παρακέντηση ουροδόχου κύστεως 3/3</vt:lpstr>
      <vt:lpstr>Ουρολοίμωξη</vt:lpstr>
      <vt:lpstr>Υπερηβική παρακέντηση 1/2</vt:lpstr>
      <vt:lpstr>Υπερηβική παρακέντηση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Λήψης Βιολογικών Υλικών</dc:title>
  <dc:creator>opencourses@teiath.gr</dc:creator>
  <cp:lastModifiedBy>natasakar new</cp:lastModifiedBy>
  <cp:revision>35</cp:revision>
  <dcterms:created xsi:type="dcterms:W3CDTF">2014-05-16T08:56:38Z</dcterms:created>
  <dcterms:modified xsi:type="dcterms:W3CDTF">2015-02-27T14:36:15Z</dcterms:modified>
</cp:coreProperties>
</file>