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49"/>
  </p:notesMasterIdLst>
  <p:handoutMasterIdLst>
    <p:handoutMasterId r:id="rId50"/>
  </p:handoutMasterIdLst>
  <p:sldIdLst>
    <p:sldId id="256" r:id="rId2"/>
    <p:sldId id="268" r:id="rId3"/>
    <p:sldId id="270" r:id="rId4"/>
    <p:sldId id="274" r:id="rId5"/>
    <p:sldId id="273" r:id="rId6"/>
    <p:sldId id="272" r:id="rId7"/>
    <p:sldId id="271" r:id="rId8"/>
    <p:sldId id="275" r:id="rId9"/>
    <p:sldId id="269" r:id="rId10"/>
    <p:sldId id="276" r:id="rId11"/>
    <p:sldId id="277" r:id="rId12"/>
    <p:sldId id="278" r:id="rId13"/>
    <p:sldId id="280" r:id="rId14"/>
    <p:sldId id="281" r:id="rId15"/>
    <p:sldId id="279" r:id="rId16"/>
    <p:sldId id="282" r:id="rId17"/>
    <p:sldId id="283" r:id="rId18"/>
    <p:sldId id="284" r:id="rId19"/>
    <p:sldId id="287" r:id="rId20"/>
    <p:sldId id="286" r:id="rId21"/>
    <p:sldId id="285" r:id="rId22"/>
    <p:sldId id="290" r:id="rId23"/>
    <p:sldId id="291" r:id="rId24"/>
    <p:sldId id="289" r:id="rId25"/>
    <p:sldId id="288" r:id="rId26"/>
    <p:sldId id="292" r:id="rId27"/>
    <p:sldId id="294" r:id="rId28"/>
    <p:sldId id="293" r:id="rId29"/>
    <p:sldId id="295" r:id="rId30"/>
    <p:sldId id="298" r:id="rId31"/>
    <p:sldId id="297" r:id="rId32"/>
    <p:sldId id="296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257" r:id="rId43"/>
    <p:sldId id="262" r:id="rId44"/>
    <p:sldId id="264" r:id="rId45"/>
    <p:sldId id="265" r:id="rId46"/>
    <p:sldId id="266" r:id="rId47"/>
    <p:sldId id="261" r:id="rId48"/>
  </p:sldIdLst>
  <p:sldSz cx="9144000" cy="6858000" type="screen4x3"/>
  <p:notesSz cx="7104063" cy="10234613"/>
  <p:custDataLst>
    <p:tags r:id="rId5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00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71" d="100"/>
          <a:sy n="71" d="100"/>
        </p:scale>
        <p:origin x="118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14/01/2015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14/01/2015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012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05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164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7809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2736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 marL="1166813" indent="-361950"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ell_membrane_detailed_diagram_en.sv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Bibi_Saint-Pol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err="1" smtClean="0">
                <a:solidFill>
                  <a:schemeClr val="tx1"/>
                </a:solidFill>
                <a:latin typeface="+mn-lt"/>
              </a:rPr>
              <a:t>Φαρμακοκινητική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21223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2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Σχέσεις Φαρμακοδυναμικής - </a:t>
            </a:r>
            <a:r>
              <a:rPr lang="el-GR" sz="2600" dirty="0" err="1" smtClean="0"/>
              <a:t>Φαρμακοκινητικής</a:t>
            </a:r>
            <a:endParaRPr lang="en-US" sz="26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200" dirty="0" smtClean="0"/>
              <a:t>Γεώργιος </a:t>
            </a:r>
            <a:r>
              <a:rPr lang="el-GR" sz="2200" dirty="0" err="1" smtClean="0"/>
              <a:t>Καρίκας</a:t>
            </a:r>
            <a:endParaRPr lang="el-GR" sz="22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200" dirty="0" smtClean="0"/>
              <a:t>Διδάκτωρ </a:t>
            </a:r>
            <a:r>
              <a:rPr lang="el-GR" sz="2200" dirty="0"/>
              <a:t>Πανεπιστημίου Αθηνών, </a:t>
            </a:r>
            <a:r>
              <a:rPr lang="el-GR" sz="2200" dirty="0" err="1"/>
              <a:t>PhD</a:t>
            </a:r>
            <a:r>
              <a:rPr lang="el-GR" sz="2200" dirty="0"/>
              <a:t> </a:t>
            </a:r>
            <a:r>
              <a:rPr lang="el-GR" sz="2200" dirty="0" err="1"/>
              <a:t>Manchester</a:t>
            </a:r>
            <a:r>
              <a:rPr lang="el-GR" sz="2200" dirty="0"/>
              <a:t> </a:t>
            </a:r>
            <a:r>
              <a:rPr lang="el-GR" sz="2200" dirty="0" err="1"/>
              <a:t>University</a:t>
            </a:r>
            <a:r>
              <a:rPr lang="el-GR" sz="2200" dirty="0"/>
              <a:t>,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200" dirty="0"/>
              <a:t>Καθηγητής Βιοχημείας-Κλινικής Χημείας, Τμήμα Ιατρικών Εργαστηρίων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err="1"/>
              <a:t>Φαρμακοκινητικοί</a:t>
            </a:r>
            <a:r>
              <a:rPr lang="el-GR" dirty="0"/>
              <a:t> </a:t>
            </a:r>
            <a:r>
              <a:rPr lang="el-GR" dirty="0" smtClean="0"/>
              <a:t>παράγοντες</a:t>
            </a:r>
            <a:br>
              <a:rPr lang="el-GR" dirty="0" smtClean="0"/>
            </a:br>
            <a:r>
              <a:rPr lang="el-GR" sz="3000" b="0" dirty="0" smtClean="0"/>
              <a:t>(πορεία </a:t>
            </a:r>
            <a:r>
              <a:rPr lang="el-GR" sz="3000" b="0" dirty="0"/>
              <a:t>και τύχη του στον οργανισμό</a:t>
            </a:r>
            <a:r>
              <a:rPr lang="el-GR" sz="3000" b="0" dirty="0" smtClean="0"/>
              <a:t>) 1/</a:t>
            </a:r>
            <a:r>
              <a:rPr lang="el-GR" sz="3000" b="0" dirty="0"/>
              <a:t>3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r>
              <a:rPr lang="el-GR" dirty="0"/>
              <a:t>Με την είσοδό του το φάρμακο στον οργανισμό θα υποστεί τις παρακάτω διεργασίες:</a:t>
            </a:r>
          </a:p>
          <a:p>
            <a:pPr lvl="1"/>
            <a:r>
              <a:rPr lang="el-GR" dirty="0"/>
              <a:t>Απελευθέρωση του δραστικού συστατικού από το σκεύασμα (</a:t>
            </a:r>
            <a:r>
              <a:rPr lang="el-GR" b="1" dirty="0" err="1"/>
              <a:t>L</a:t>
            </a:r>
            <a:r>
              <a:rPr lang="el-GR" dirty="0" err="1"/>
              <a:t>iberation</a:t>
            </a:r>
            <a:r>
              <a:rPr lang="el-GR" dirty="0"/>
              <a:t>, εκτός των </a:t>
            </a:r>
            <a:r>
              <a:rPr lang="el-GR" dirty="0" smtClean="0"/>
              <a:t>ενέσιμων </a:t>
            </a:r>
            <a:r>
              <a:rPr lang="el-GR" dirty="0"/>
              <a:t>μορφών</a:t>
            </a:r>
            <a:r>
              <a:rPr lang="el-GR" dirty="0" smtClean="0"/>
              <a:t>).</a:t>
            </a:r>
            <a:endParaRPr lang="el-GR" dirty="0"/>
          </a:p>
          <a:p>
            <a:pPr lvl="1"/>
            <a:r>
              <a:rPr lang="el-GR" dirty="0"/>
              <a:t>Απορρόφηση ( </a:t>
            </a:r>
            <a:r>
              <a:rPr lang="en-US" b="1" dirty="0"/>
              <a:t>A</a:t>
            </a:r>
            <a:r>
              <a:rPr lang="en-US" dirty="0"/>
              <a:t>bsorption, </a:t>
            </a:r>
            <a:r>
              <a:rPr lang="el-GR" dirty="0"/>
              <a:t>από γαστρεντερικό</a:t>
            </a:r>
            <a:r>
              <a:rPr lang="el-GR" dirty="0" smtClean="0"/>
              <a:t>).</a:t>
            </a:r>
            <a:endParaRPr lang="el-GR" dirty="0"/>
          </a:p>
          <a:p>
            <a:pPr lvl="1"/>
            <a:r>
              <a:rPr lang="el-GR" dirty="0"/>
              <a:t>Κατανομή (</a:t>
            </a:r>
            <a:r>
              <a:rPr lang="en-US" b="1" dirty="0"/>
              <a:t>D</a:t>
            </a:r>
            <a:r>
              <a:rPr lang="en-US" dirty="0"/>
              <a:t>istribution, </a:t>
            </a:r>
            <a:r>
              <a:rPr lang="el-GR" dirty="0"/>
              <a:t>πλάσμα-ιστοί</a:t>
            </a:r>
            <a:r>
              <a:rPr lang="el-GR" dirty="0" smtClean="0"/>
              <a:t>).</a:t>
            </a:r>
            <a:endParaRPr lang="el-GR" dirty="0"/>
          </a:p>
          <a:p>
            <a:pPr lvl="1"/>
            <a:r>
              <a:rPr lang="el-GR" dirty="0"/>
              <a:t>Εξουδετέρωση,</a:t>
            </a:r>
            <a:r>
              <a:rPr lang="en-US" dirty="0"/>
              <a:t> (</a:t>
            </a:r>
            <a:r>
              <a:rPr lang="en-US" b="1" dirty="0"/>
              <a:t>M</a:t>
            </a:r>
            <a:r>
              <a:rPr lang="en-US" dirty="0"/>
              <a:t>etabolism, </a:t>
            </a:r>
            <a:r>
              <a:rPr lang="el-GR" dirty="0"/>
              <a:t>ηπατικά ένζυμα</a:t>
            </a:r>
            <a:r>
              <a:rPr lang="el-GR" dirty="0" smtClean="0"/>
              <a:t>).</a:t>
            </a:r>
            <a:endParaRPr lang="el-GR" dirty="0"/>
          </a:p>
          <a:p>
            <a:pPr lvl="1"/>
            <a:r>
              <a:rPr lang="el-GR" dirty="0"/>
              <a:t>Απέκκριση ( </a:t>
            </a:r>
            <a:r>
              <a:rPr lang="en-US" b="1" dirty="0" err="1"/>
              <a:t>E</a:t>
            </a:r>
            <a:r>
              <a:rPr lang="en-US" dirty="0" err="1"/>
              <a:t>xcrection</a:t>
            </a:r>
            <a:r>
              <a:rPr lang="el-GR" dirty="0"/>
              <a:t>, κόπρανα, ούρα, ιστοί</a:t>
            </a:r>
            <a:r>
              <a:rPr lang="el-GR" dirty="0" smtClean="0"/>
              <a:t>).</a:t>
            </a:r>
            <a:endParaRPr lang="el-GR" dirty="0"/>
          </a:p>
          <a:p>
            <a:pPr lvl="1"/>
            <a:r>
              <a:rPr lang="el-GR" dirty="0"/>
              <a:t>Η όλη πορεία περιγράφεται συνοπτικά και ως </a:t>
            </a:r>
            <a:r>
              <a:rPr lang="el-GR" b="1" dirty="0"/>
              <a:t>LADME.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559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Βασικά ερωτήματα της πορείας LADME:</a:t>
            </a:r>
            <a:endParaRPr lang="el-GR" dirty="0"/>
          </a:p>
          <a:p>
            <a:pPr marL="355600" indent="0">
              <a:buNone/>
            </a:pPr>
            <a:r>
              <a:rPr lang="el-GR" dirty="0"/>
              <a:t>Στη πορεία LADME, είναι απαραίτητο να απαντηθούν βασικά ερωτήματα σε ότι αφορά στα χαρακτηριστικά του φαρμάκου, που μπορούν να ταξινομηθούν στα ακόλουθα:</a:t>
            </a:r>
          </a:p>
          <a:p>
            <a:r>
              <a:rPr lang="el-GR" b="1" dirty="0"/>
              <a:t>Απορρόφηση – Κατανομή</a:t>
            </a:r>
            <a:endParaRPr lang="el-GR" dirty="0"/>
          </a:p>
          <a:p>
            <a:pPr marL="355600" indent="0">
              <a:buNone/>
            </a:pPr>
            <a:r>
              <a:rPr lang="el-GR" dirty="0"/>
              <a:t>Είναι η ουσία:</a:t>
            </a:r>
          </a:p>
          <a:p>
            <a:pPr lvl="1"/>
            <a:r>
              <a:rPr lang="el-GR" dirty="0" smtClean="0"/>
              <a:t>Λιποδιαλυτή,</a:t>
            </a:r>
            <a:endParaRPr lang="el-GR" dirty="0"/>
          </a:p>
          <a:p>
            <a:pPr lvl="1"/>
            <a:r>
              <a:rPr lang="el-GR" dirty="0" err="1" smtClean="0"/>
              <a:t>Υδατοδιαλυτή</a:t>
            </a:r>
            <a:r>
              <a:rPr lang="el-GR" dirty="0" smtClean="0"/>
              <a:t> </a:t>
            </a:r>
            <a:r>
              <a:rPr lang="el-GR" dirty="0"/>
              <a:t>(ιονίζεται ή όχι</a:t>
            </a:r>
            <a:r>
              <a:rPr lang="el-GR" dirty="0" smtClean="0"/>
              <a:t>),</a:t>
            </a:r>
            <a:endParaRPr lang="el-GR" dirty="0"/>
          </a:p>
          <a:p>
            <a:pPr lvl="1"/>
            <a:r>
              <a:rPr lang="el-GR" dirty="0" smtClean="0"/>
              <a:t>Συνδέεται  </a:t>
            </a:r>
            <a:r>
              <a:rPr lang="el-GR" dirty="0"/>
              <a:t>με τις πρωτεΐνες του </a:t>
            </a:r>
            <a:r>
              <a:rPr lang="el-GR" dirty="0" smtClean="0"/>
              <a:t>πλάσματος,</a:t>
            </a:r>
            <a:endParaRPr lang="el-GR" dirty="0"/>
          </a:p>
          <a:p>
            <a:pPr lvl="1"/>
            <a:r>
              <a:rPr lang="el-GR" dirty="0" smtClean="0"/>
              <a:t>Συσσωρεύεται </a:t>
            </a:r>
            <a:r>
              <a:rPr lang="el-GR" dirty="0"/>
              <a:t>σε συγκεκριμένους </a:t>
            </a:r>
            <a:r>
              <a:rPr lang="el-GR" dirty="0" smtClean="0"/>
              <a:t>ιστούς.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</p:spPr>
        <p:txBody>
          <a:bodyPr>
            <a:noAutofit/>
          </a:bodyPr>
          <a:lstStyle/>
          <a:p>
            <a:r>
              <a:rPr lang="el-GR" dirty="0" err="1"/>
              <a:t>Φαρμακοκινητικοί</a:t>
            </a:r>
            <a:r>
              <a:rPr lang="el-GR" dirty="0"/>
              <a:t> </a:t>
            </a:r>
            <a:r>
              <a:rPr lang="el-GR" dirty="0" smtClean="0"/>
              <a:t>παράγοντες</a:t>
            </a:r>
            <a:br>
              <a:rPr lang="el-GR" dirty="0" smtClean="0"/>
            </a:br>
            <a:r>
              <a:rPr lang="el-GR" sz="3000" b="0" dirty="0" smtClean="0"/>
              <a:t>(πορεία </a:t>
            </a:r>
            <a:r>
              <a:rPr lang="el-GR" sz="3000" b="0" dirty="0"/>
              <a:t>και τύχη του στον οργανισμό</a:t>
            </a:r>
            <a:r>
              <a:rPr lang="el-GR" sz="3000" b="0" dirty="0" smtClean="0"/>
              <a:t>) 2/3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68621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Τόπος δράσης</a:t>
            </a:r>
            <a:endParaRPr lang="el-GR" dirty="0"/>
          </a:p>
          <a:p>
            <a:pPr lvl="1"/>
            <a:r>
              <a:rPr lang="el-GR" dirty="0" smtClean="0"/>
              <a:t>Ποια </a:t>
            </a:r>
            <a:r>
              <a:rPr lang="el-GR" dirty="0"/>
              <a:t>όργανα επηρεάζονται και </a:t>
            </a:r>
            <a:r>
              <a:rPr lang="el-GR" dirty="0" smtClean="0"/>
              <a:t>πως.</a:t>
            </a:r>
            <a:endParaRPr lang="el-GR" dirty="0"/>
          </a:p>
          <a:p>
            <a:pPr lvl="1"/>
            <a:r>
              <a:rPr lang="el-GR" dirty="0" smtClean="0"/>
              <a:t>Υπάρχουν </a:t>
            </a:r>
            <a:r>
              <a:rPr lang="el-GR" dirty="0"/>
              <a:t>ειδικοί </a:t>
            </a:r>
            <a:r>
              <a:rPr lang="el-GR" dirty="0" smtClean="0"/>
              <a:t>υποδοχείς.</a:t>
            </a:r>
            <a:endParaRPr lang="el-GR" dirty="0"/>
          </a:p>
          <a:p>
            <a:pPr lvl="1"/>
            <a:r>
              <a:rPr lang="el-GR" dirty="0" smtClean="0"/>
              <a:t>Ποιος </a:t>
            </a:r>
            <a:r>
              <a:rPr lang="el-GR" dirty="0"/>
              <a:t>είναι ο μηχανισμός </a:t>
            </a:r>
            <a:r>
              <a:rPr lang="el-GR" dirty="0" smtClean="0"/>
              <a:t>δράσης.</a:t>
            </a:r>
            <a:endParaRPr lang="el-GR" dirty="0"/>
          </a:p>
          <a:p>
            <a:r>
              <a:rPr lang="el-GR" b="1" dirty="0"/>
              <a:t>Μεταβολισμός και απέκκριση</a:t>
            </a:r>
            <a:endParaRPr lang="el-GR" dirty="0"/>
          </a:p>
          <a:p>
            <a:pPr lvl="1"/>
            <a:r>
              <a:rPr lang="el-GR" dirty="0" smtClean="0"/>
              <a:t>Ενεργοποίηση </a:t>
            </a:r>
            <a:r>
              <a:rPr lang="el-GR" dirty="0"/>
              <a:t>ή απενεργοποίηση του φαρμάκου από </a:t>
            </a:r>
            <a:r>
              <a:rPr lang="el-GR" dirty="0" smtClean="0"/>
              <a:t>ένζυμα.</a:t>
            </a:r>
            <a:endParaRPr lang="el-GR" dirty="0"/>
          </a:p>
          <a:p>
            <a:pPr lvl="1"/>
            <a:r>
              <a:rPr lang="el-GR" dirty="0" smtClean="0"/>
              <a:t>Απέκκριση </a:t>
            </a:r>
            <a:r>
              <a:rPr lang="el-GR" dirty="0"/>
              <a:t>από τα νεφρά ή το </a:t>
            </a:r>
            <a:r>
              <a:rPr lang="el-GR" dirty="0" smtClean="0"/>
              <a:t>έντερο.</a:t>
            </a:r>
            <a:endParaRPr lang="el-GR" dirty="0"/>
          </a:p>
          <a:p>
            <a:pPr lvl="1"/>
            <a:r>
              <a:rPr lang="el-GR" dirty="0" smtClean="0"/>
              <a:t>Χρόνος </a:t>
            </a:r>
            <a:r>
              <a:rPr lang="el-GR" dirty="0" err="1"/>
              <a:t>ημιζωής</a:t>
            </a:r>
            <a:r>
              <a:rPr lang="el-GR" dirty="0"/>
              <a:t> (</a:t>
            </a:r>
            <a:r>
              <a:rPr lang="el-GR" b="1" dirty="0" smtClean="0"/>
              <a:t>Τ</a:t>
            </a:r>
            <a:r>
              <a:rPr lang="el-GR" b="1" baseline="-25000" dirty="0"/>
              <a:t>1</a:t>
            </a:r>
            <a:r>
              <a:rPr lang="el-GR" b="1" baseline="-25000" dirty="0" smtClean="0"/>
              <a:t>/2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</p:spPr>
        <p:txBody>
          <a:bodyPr>
            <a:noAutofit/>
          </a:bodyPr>
          <a:lstStyle/>
          <a:p>
            <a:r>
              <a:rPr lang="el-GR" dirty="0" err="1"/>
              <a:t>Φαρμακοκινητικοί</a:t>
            </a:r>
            <a:r>
              <a:rPr lang="el-GR" dirty="0"/>
              <a:t> </a:t>
            </a:r>
            <a:r>
              <a:rPr lang="el-GR" dirty="0" smtClean="0"/>
              <a:t>παράγοντες</a:t>
            </a:r>
            <a:br>
              <a:rPr lang="el-GR" dirty="0" smtClean="0"/>
            </a:br>
            <a:r>
              <a:rPr lang="el-GR" sz="3000" b="0" dirty="0" smtClean="0"/>
              <a:t>(πορεία </a:t>
            </a:r>
            <a:r>
              <a:rPr lang="el-GR" sz="3000" b="0" dirty="0"/>
              <a:t>και τύχη του στον οργανισμό</a:t>
            </a:r>
            <a:r>
              <a:rPr lang="el-GR" sz="3000" b="0" dirty="0" smtClean="0"/>
              <a:t>) 3/3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382139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Ανεπιθύμητες ενέργειες- Τοξικότητα</a:t>
            </a:r>
            <a:endParaRPr lang="el-GR" dirty="0"/>
          </a:p>
          <a:p>
            <a:pPr lvl="1"/>
            <a:r>
              <a:rPr lang="el-GR" dirty="0" smtClean="0"/>
              <a:t>Σχέση </a:t>
            </a:r>
            <a:r>
              <a:rPr lang="en-US" b="1" dirty="0"/>
              <a:t>ED</a:t>
            </a:r>
            <a:r>
              <a:rPr lang="el-GR" b="1" baseline="-25000" dirty="0"/>
              <a:t>50</a:t>
            </a:r>
            <a:r>
              <a:rPr lang="el-GR" dirty="0"/>
              <a:t>, </a:t>
            </a:r>
            <a:r>
              <a:rPr lang="en-US" b="1" dirty="0"/>
              <a:t>LD</a:t>
            </a:r>
            <a:r>
              <a:rPr lang="el-GR" b="1" baseline="-25000" dirty="0" smtClean="0"/>
              <a:t>50</a:t>
            </a:r>
            <a:r>
              <a:rPr lang="el-GR" dirty="0" smtClean="0"/>
              <a:t>.</a:t>
            </a:r>
            <a:endParaRPr lang="el-GR" dirty="0"/>
          </a:p>
          <a:p>
            <a:pPr lvl="1"/>
            <a:r>
              <a:rPr lang="el-GR" dirty="0" smtClean="0"/>
              <a:t>Ανοχή</a:t>
            </a:r>
            <a:r>
              <a:rPr lang="el-GR" dirty="0"/>
              <a:t>, </a:t>
            </a:r>
            <a:r>
              <a:rPr lang="el-GR" dirty="0" smtClean="0"/>
              <a:t>Εξάρτηση.</a:t>
            </a:r>
            <a:endParaRPr lang="el-GR" dirty="0"/>
          </a:p>
          <a:p>
            <a:pPr lvl="1"/>
            <a:r>
              <a:rPr lang="el-GR" dirty="0" smtClean="0"/>
              <a:t>Αλλεργικές αντιδράσεις.</a:t>
            </a:r>
            <a:endParaRPr lang="el-GR" dirty="0"/>
          </a:p>
          <a:p>
            <a:pPr lvl="1"/>
            <a:r>
              <a:rPr lang="el-GR" dirty="0" smtClean="0"/>
              <a:t>Θεραπεία </a:t>
            </a:r>
            <a:r>
              <a:rPr lang="el-GR" dirty="0"/>
              <a:t>από υπέρβαση </a:t>
            </a:r>
            <a:r>
              <a:rPr lang="el-GR" dirty="0" smtClean="0"/>
              <a:t>δοσολογίας.</a:t>
            </a:r>
            <a:endParaRPr lang="el-GR" dirty="0"/>
          </a:p>
          <a:p>
            <a:pPr lvl="1"/>
            <a:r>
              <a:rPr lang="el-GR" dirty="0" err="1" smtClean="0"/>
              <a:t>Τερατογένεση</a:t>
            </a:r>
            <a:r>
              <a:rPr lang="el-GR" dirty="0" smtClean="0"/>
              <a:t>.</a:t>
            </a:r>
            <a:endParaRPr lang="el-GR" dirty="0"/>
          </a:p>
          <a:p>
            <a:pPr lvl="1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</p:spPr>
        <p:txBody>
          <a:bodyPr>
            <a:noAutofit/>
          </a:bodyPr>
          <a:lstStyle/>
          <a:p>
            <a:r>
              <a:rPr lang="el-GR" dirty="0"/>
              <a:t>Ανεπιθύμητες ενέργειες- Τοξικότητα</a:t>
            </a:r>
          </a:p>
        </p:txBody>
      </p:sp>
    </p:spTree>
    <p:extLst>
      <p:ext uri="{BB962C8B-B14F-4D97-AF65-F5344CB8AC3E}">
        <p14:creationId xmlns:p14="http://schemas.microsoft.com/office/powerpoint/2010/main" val="64816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Αλληλεπιδράσεις με άλλα φάρμακα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Αλληλεπίδραση με άλλο φάρμακο</a:t>
            </a:r>
            <a:endParaRPr lang="el-GR" dirty="0"/>
          </a:p>
          <a:p>
            <a:pPr lvl="1"/>
            <a:r>
              <a:rPr lang="el-GR" dirty="0" smtClean="0"/>
              <a:t>Συνέργεια.</a:t>
            </a:r>
            <a:endParaRPr lang="el-GR" dirty="0"/>
          </a:p>
          <a:p>
            <a:pPr lvl="1"/>
            <a:r>
              <a:rPr lang="el-GR" dirty="0" smtClean="0"/>
              <a:t>Ανταγωνισμός.</a:t>
            </a:r>
            <a:endParaRPr lang="el-GR" dirty="0"/>
          </a:p>
          <a:p>
            <a:pPr lvl="1"/>
            <a:r>
              <a:rPr lang="el-GR" dirty="0" smtClean="0"/>
              <a:t>Αντενδεικνυόμενοι </a:t>
            </a:r>
            <a:r>
              <a:rPr lang="el-GR" dirty="0"/>
              <a:t>συνδυασμοί </a:t>
            </a:r>
            <a:r>
              <a:rPr lang="el-GR" dirty="0" smtClean="0"/>
              <a:t>φαρμάκων.</a:t>
            </a:r>
            <a:endParaRPr lang="el-GR" dirty="0"/>
          </a:p>
          <a:p>
            <a:r>
              <a:rPr lang="el-GR" b="1" dirty="0"/>
              <a:t>Χαρακτηριστικές ιδιότητες</a:t>
            </a:r>
            <a:endParaRPr lang="el-GR" dirty="0"/>
          </a:p>
          <a:p>
            <a:pPr marL="360362" lvl="1" indent="0">
              <a:spcBef>
                <a:spcPts val="300"/>
              </a:spcBef>
              <a:buNone/>
            </a:pPr>
            <a:r>
              <a:rPr lang="el-GR" dirty="0"/>
              <a:t>Μη χρήσιμες ιδιότητες ειδικού φαρμάκου (</a:t>
            </a:r>
            <a:r>
              <a:rPr lang="el-GR" dirty="0" err="1"/>
              <a:t>αμινογλυκοσίδες</a:t>
            </a:r>
            <a:r>
              <a:rPr lang="el-GR" dirty="0"/>
              <a:t>, βλάβη στο 8 ακουστικό νεύρο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586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Φαρμακοτεχνικές μορφές και οδοί </a:t>
            </a:r>
            <a:r>
              <a:rPr lang="el-GR" dirty="0" smtClean="0"/>
              <a:t>χορήγησης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58624"/>
            <a:ext cx="3898776" cy="4176464"/>
          </a:xfrm>
        </p:spPr>
        <p:txBody>
          <a:bodyPr>
            <a:normAutofit/>
          </a:bodyPr>
          <a:lstStyle/>
          <a:p>
            <a:pPr lvl="0"/>
            <a:r>
              <a:rPr lang="el-GR" b="1" dirty="0" smtClean="0"/>
              <a:t>Από </a:t>
            </a:r>
            <a:r>
              <a:rPr lang="el-GR" b="1" dirty="0"/>
              <a:t>το στόμα</a:t>
            </a:r>
            <a:r>
              <a:rPr lang="el-GR" dirty="0"/>
              <a:t> (</a:t>
            </a:r>
            <a:r>
              <a:rPr lang="en-US" dirty="0"/>
              <a:t>per </a:t>
            </a:r>
            <a:r>
              <a:rPr lang="en-US" dirty="0" err="1"/>
              <a:t>os</a:t>
            </a:r>
            <a:r>
              <a:rPr lang="el-GR" dirty="0"/>
              <a:t>)-εντερική χορήγηση: </a:t>
            </a:r>
          </a:p>
          <a:p>
            <a:pPr lvl="1"/>
            <a:r>
              <a:rPr lang="el-GR" dirty="0" smtClean="0"/>
              <a:t>Υδατικά διαλύματα.</a:t>
            </a:r>
            <a:endParaRPr lang="el-GR" dirty="0"/>
          </a:p>
          <a:p>
            <a:pPr lvl="1"/>
            <a:r>
              <a:rPr lang="el-GR" dirty="0" smtClean="0"/>
              <a:t>Δισκία – υπογλώσσια.</a:t>
            </a:r>
            <a:endParaRPr lang="el-GR" dirty="0"/>
          </a:p>
          <a:p>
            <a:pPr lvl="1"/>
            <a:r>
              <a:rPr lang="el-GR" dirty="0" smtClean="0"/>
              <a:t>Σακχαρόπηκτα </a:t>
            </a:r>
            <a:r>
              <a:rPr lang="el-GR" dirty="0"/>
              <a:t>- Με εντερική </a:t>
            </a:r>
            <a:r>
              <a:rPr lang="el-GR" dirty="0" smtClean="0"/>
              <a:t>επικάλυψη.</a:t>
            </a:r>
            <a:endParaRPr lang="el-GR" dirty="0"/>
          </a:p>
          <a:p>
            <a:pPr lvl="1"/>
            <a:r>
              <a:rPr lang="el-GR" dirty="0" err="1" smtClean="0"/>
              <a:t>Πηκτοκαψάκια</a:t>
            </a:r>
            <a:r>
              <a:rPr lang="el-GR" dirty="0" smtClean="0"/>
              <a:t> </a:t>
            </a:r>
            <a:r>
              <a:rPr lang="en-US" dirty="0"/>
              <a:t>(capsules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endParaRPr lang="el-GR" dirty="0"/>
          </a:p>
          <a:p>
            <a:pPr lvl="1"/>
            <a:r>
              <a:rPr lang="el-GR" dirty="0" smtClean="0"/>
              <a:t>Σιρόπια</a:t>
            </a:r>
            <a:r>
              <a:rPr lang="el-GR" dirty="0"/>
              <a:t>, </a:t>
            </a:r>
            <a:r>
              <a:rPr lang="el-GR" dirty="0" smtClean="0"/>
              <a:t>βάμματα.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211960" y="1458624"/>
            <a:ext cx="4896544" cy="4274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540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b="1" dirty="0">
                <a:solidFill>
                  <a:prstClr val="black"/>
                </a:solidFill>
                <a:latin typeface="Calibri"/>
              </a:rPr>
              <a:t>Παρεντερικά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:</a:t>
            </a:r>
          </a:p>
          <a:p>
            <a:pPr marL="627063" indent="-360363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Ενέσιμα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διαλύματα (ενδοφλέβια,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ενδομυϊκά,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υποδόρια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).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627063" indent="-360363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Απευθυσμένο: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Υπόθετα.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627063" indent="-360363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Οφθαλμός, ους, ρις: Κολλύρια,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sprays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627063" indent="-360363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Αναπνευστικό: αέρια,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sprays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(αερόλυμα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).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627063" indent="-360363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Δέρμα: Αλοιφές, γαλακτώματα</a:t>
            </a:r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4283968" y="1674648"/>
            <a:ext cx="0" cy="3888432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06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Ταχύτητα απορρόφησης </a:t>
            </a:r>
            <a:r>
              <a:rPr lang="el-GR" dirty="0"/>
              <a:t>φαρμάκου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ταχύτητα της απορρόφησης </a:t>
            </a:r>
            <a:r>
              <a:rPr lang="el-GR" dirty="0" smtClean="0"/>
              <a:t>φαρμάκου εξαρτάται </a:t>
            </a:r>
            <a:r>
              <a:rPr lang="el-GR" dirty="0"/>
              <a:t>από την οδό χορήγησης. </a:t>
            </a:r>
            <a:r>
              <a:rPr lang="el-GR" dirty="0" smtClean="0"/>
              <a:t>Όσο </a:t>
            </a:r>
            <a:r>
              <a:rPr lang="el-GR" dirty="0"/>
              <a:t>πιο ταχεία η χορήγηση, τόσο μικρότερος ο χρόνος (</a:t>
            </a:r>
            <a:r>
              <a:rPr lang="en-US" dirty="0" err="1"/>
              <a:t>tmax</a:t>
            </a:r>
            <a:r>
              <a:rPr lang="el-GR" dirty="0"/>
              <a:t>), που απαιτείται για τη μέγιστη συγκέντρωση του φαρμάκου στο πλάσμα (</a:t>
            </a:r>
            <a:r>
              <a:rPr lang="en-US" dirty="0" err="1"/>
              <a:t>Cmax</a:t>
            </a:r>
            <a:r>
              <a:rPr lang="el-GR" dirty="0"/>
              <a:t>). </a:t>
            </a:r>
            <a:endParaRPr lang="en-US" dirty="0" smtClean="0"/>
          </a:p>
          <a:p>
            <a:r>
              <a:rPr lang="el-GR" dirty="0" smtClean="0"/>
              <a:t>Το </a:t>
            </a:r>
            <a:r>
              <a:rPr lang="el-GR" dirty="0"/>
              <a:t>εμβαδόν της περιοχής της καμπύλης που παριστά τη μεταβολή της συγκέντρωσης του φαρμάκου στη μονάδα του χρόνου (</a:t>
            </a:r>
            <a:r>
              <a:rPr lang="en-US" dirty="0"/>
              <a:t>Area Under the Curve</a:t>
            </a:r>
            <a:r>
              <a:rPr lang="el-GR" dirty="0"/>
              <a:t>, </a:t>
            </a:r>
            <a:r>
              <a:rPr lang="en-US" dirty="0"/>
              <a:t>AUC</a:t>
            </a:r>
            <a:r>
              <a:rPr lang="el-GR" dirty="0"/>
              <a:t>), μπορεί να χρησιμοποιηθεί, όπως θα δούμε παρακάτω,  για το προσδιορισμό της </a:t>
            </a:r>
            <a:r>
              <a:rPr lang="el-GR" b="1" dirty="0"/>
              <a:t>βιοδιαθεσιμότητας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275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Θεραπευτικός </a:t>
            </a:r>
            <a:r>
              <a:rPr lang="el-GR" sz="4000" dirty="0" smtClean="0"/>
              <a:t>Δείκτης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300" b="0" dirty="0" smtClean="0"/>
              <a:t>(</a:t>
            </a:r>
            <a:r>
              <a:rPr lang="el-GR" sz="3300" b="0" dirty="0" err="1" smtClean="0"/>
              <a:t>Therapeutic</a:t>
            </a:r>
            <a:r>
              <a:rPr lang="el-GR" sz="3300" b="0" dirty="0" smtClean="0"/>
              <a:t> </a:t>
            </a:r>
            <a:r>
              <a:rPr lang="el-GR" sz="3300" b="0" dirty="0" err="1"/>
              <a:t>Index</a:t>
            </a:r>
            <a:r>
              <a:rPr lang="el-GR" sz="3300" b="0" dirty="0"/>
              <a:t> ,T.I</a:t>
            </a:r>
            <a:r>
              <a:rPr lang="el-GR" sz="3300" b="0" dirty="0" smtClean="0"/>
              <a:t>.) 1/3</a:t>
            </a:r>
            <a:endParaRPr lang="el-GR" sz="33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 smtClean="0"/>
                  <a:t>Η σχετική τοξικότητα ενός φαρμάκου μπορεί να εκφραστεί ως θεραπευτικός δείκτης, ο οποίος υπολογίζεται ως ο λόγος της απαιτούμενης ικανής δόσης να θανατώσει το 50% των </a:t>
                </a:r>
                <a:r>
                  <a:rPr lang="el-GR" dirty="0" err="1"/>
                  <a:t>πειραματοζώων</a:t>
                </a:r>
                <a:r>
                  <a:rPr lang="el-GR" dirty="0"/>
                  <a:t> (</a:t>
                </a:r>
                <a:r>
                  <a:rPr lang="el-GR" b="1" dirty="0"/>
                  <a:t>LD</a:t>
                </a:r>
                <a:r>
                  <a:rPr lang="el-GR" b="1" baseline="-25000" dirty="0"/>
                  <a:t>50</a:t>
                </a:r>
                <a:r>
                  <a:rPr lang="el-GR" dirty="0"/>
                  <a:t>), προς τη δόση που απαιτείται για να θεραπεύσει το 50% αυτών των ζώων (</a:t>
                </a:r>
                <a:r>
                  <a:rPr lang="el-GR" b="1" dirty="0"/>
                  <a:t>ED</a:t>
                </a:r>
                <a:r>
                  <a:rPr lang="el-GR" b="1" baseline="-25000" dirty="0"/>
                  <a:t>50</a:t>
                </a:r>
                <a:r>
                  <a:rPr lang="el-GR" dirty="0"/>
                  <a:t>).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/>
                        </a:rPr>
                        <m:t>Τ</m:t>
                      </m:r>
                      <m:r>
                        <a:rPr lang="el-GR" b="0" i="0" smtClean="0">
                          <a:latin typeface="Cambria Math"/>
                        </a:rPr>
                        <m:t>.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/>
                        </a:rPr>
                        <m:t>Ι</m:t>
                      </m:r>
                      <m:r>
                        <a:rPr lang="el-GR" b="0" i="0" smtClean="0">
                          <a:latin typeface="Cambria Math"/>
                        </a:rPr>
                        <m:t>.=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𝐿𝐷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50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50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l-GR" dirty="0" smtClean="0"/>
                  <a:t>Όσο </a:t>
                </a:r>
                <a:r>
                  <a:rPr lang="el-GR" dirty="0"/>
                  <a:t>μεγαλύτερος είναι ο </a:t>
                </a:r>
                <a:r>
                  <a:rPr lang="el-GR" b="1" dirty="0"/>
                  <a:t>Τ.Ι.</a:t>
                </a:r>
                <a:r>
                  <a:rPr lang="el-GR" dirty="0"/>
                  <a:t> , τόσο ασφαλέστερο είναι το φάρμακο και μεγαλύτερο το </a:t>
                </a:r>
                <a:r>
                  <a:rPr lang="el-GR" b="1" dirty="0"/>
                  <a:t>θεραπευτικό εύρος ή παράθυρο</a:t>
                </a:r>
                <a:r>
                  <a:rPr lang="el-GR" dirty="0"/>
                  <a:t> (</a:t>
                </a:r>
                <a:r>
                  <a:rPr lang="el-GR" dirty="0" err="1"/>
                  <a:t>therapeutic</a:t>
                </a:r>
                <a:r>
                  <a:rPr lang="el-GR" dirty="0"/>
                  <a:t> </a:t>
                </a:r>
                <a:r>
                  <a:rPr lang="el-GR" dirty="0" err="1"/>
                  <a:t>window</a:t>
                </a:r>
                <a:r>
                  <a:rPr lang="el-GR" dirty="0"/>
                  <a:t>).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3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960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Θεραπευτικός Δείκτης</a:t>
            </a:r>
            <a:r>
              <a:rPr lang="el-GR" dirty="0"/>
              <a:t/>
            </a:r>
            <a:br>
              <a:rPr lang="el-GR" dirty="0"/>
            </a:br>
            <a:r>
              <a:rPr lang="el-GR" sz="3300" b="0" dirty="0"/>
              <a:t>(</a:t>
            </a:r>
            <a:r>
              <a:rPr lang="el-GR" sz="3300" b="0" dirty="0" err="1"/>
              <a:t>Therapeutic</a:t>
            </a:r>
            <a:r>
              <a:rPr lang="el-GR" sz="3300" b="0" dirty="0"/>
              <a:t> </a:t>
            </a:r>
            <a:r>
              <a:rPr lang="el-GR" sz="3300" b="0" dirty="0" err="1"/>
              <a:t>Index</a:t>
            </a:r>
            <a:r>
              <a:rPr lang="el-GR" sz="3300" b="0" dirty="0"/>
              <a:t> ,T.I.) </a:t>
            </a:r>
            <a:r>
              <a:rPr lang="el-GR" sz="3300" b="0" dirty="0" smtClean="0"/>
              <a:t>2/3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Στο διάγραμμα 4 (</a:t>
            </a:r>
            <a:r>
              <a:rPr lang="el-GR" b="1" dirty="0"/>
              <a:t>καμπύλη δόσης-αποτελέσματος</a:t>
            </a:r>
            <a:r>
              <a:rPr lang="el-GR" dirty="0"/>
              <a:t>) η απόσταση μεταξύ των κάθετων στικτών γραμμών αντιστοιχεί στο θεραπευτικό παράθυρο. Το όφελος του Τ.Ι. είναι ότι παρέχει ενδείξεις της πιθανότητας αντιμετώπισης ανεπιθύμητων ενεργειών.</a:t>
            </a:r>
          </a:p>
          <a:p>
            <a:r>
              <a:rPr lang="el-GR" dirty="0"/>
              <a:t>Πάντως όσο και να είναι ένας πληθυσμός ομοιογενής, τα άτομα διατηρούν κάποια ιδιαιτερότητα, που μεταφράζεται στην ανάγκη της </a:t>
            </a:r>
            <a:r>
              <a:rPr lang="el-GR" b="1" dirty="0"/>
              <a:t>εξατομικευμένης δόσης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pic>
        <p:nvPicPr>
          <p:cNvPr id="2050" name="Picture 2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02" y="4365103"/>
            <a:ext cx="4210196" cy="239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08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Θεραπευτικός Δείκτης</a:t>
            </a:r>
            <a:r>
              <a:rPr lang="el-GR" dirty="0"/>
              <a:t/>
            </a:r>
            <a:br>
              <a:rPr lang="el-GR" dirty="0"/>
            </a:br>
            <a:r>
              <a:rPr lang="el-GR" sz="3300" b="0" dirty="0"/>
              <a:t>(</a:t>
            </a:r>
            <a:r>
              <a:rPr lang="el-GR" sz="3300" b="0" dirty="0" err="1"/>
              <a:t>Therapeutic</a:t>
            </a:r>
            <a:r>
              <a:rPr lang="el-GR" sz="3300" b="0" dirty="0"/>
              <a:t> </a:t>
            </a:r>
            <a:r>
              <a:rPr lang="el-GR" sz="3300" b="0" dirty="0" err="1"/>
              <a:t>Index</a:t>
            </a:r>
            <a:r>
              <a:rPr lang="el-GR" sz="3300" b="0" dirty="0"/>
              <a:t> ,T.I.) </a:t>
            </a:r>
            <a:r>
              <a:rPr lang="el-GR" sz="3300" b="0" dirty="0" smtClean="0"/>
              <a:t>3/3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/>
              <a:t>Εφαρμογή</a:t>
            </a:r>
            <a:endParaRPr lang="el-GR" dirty="0" smtClean="0"/>
          </a:p>
          <a:p>
            <a:r>
              <a:rPr lang="el-GR" dirty="0" smtClean="0"/>
              <a:t>Ποια </a:t>
            </a:r>
            <a:r>
              <a:rPr lang="el-GR" dirty="0"/>
              <a:t>από τις ακόλουθες προτάσεις εκφράζει καλύτερα ένα </a:t>
            </a:r>
            <a:r>
              <a:rPr lang="el-GR" b="1" dirty="0"/>
              <a:t>υψηλό Τ.Ι., </a:t>
            </a:r>
            <a:r>
              <a:rPr lang="el-GR" dirty="0"/>
              <a:t> όπως συμβαίνει με τη </a:t>
            </a:r>
            <a:r>
              <a:rPr lang="el-GR" dirty="0" err="1"/>
              <a:t>πενικιλλίνη</a:t>
            </a:r>
            <a:r>
              <a:rPr lang="el-GR" dirty="0"/>
              <a:t> </a:t>
            </a:r>
            <a:r>
              <a:rPr lang="en-US" dirty="0" smtClean="0"/>
              <a:t>G</a:t>
            </a:r>
            <a:r>
              <a:rPr lang="el-GR" dirty="0"/>
              <a:t>;</a:t>
            </a:r>
          </a:p>
          <a:p>
            <a:pPr marL="817562" lvl="1" indent="-457200">
              <a:buFont typeface="+mj-lt"/>
              <a:buAutoNum type="arabicPeriod"/>
            </a:pPr>
            <a:r>
              <a:rPr lang="el-GR" b="1" dirty="0" smtClean="0"/>
              <a:t>Σχετική </a:t>
            </a:r>
            <a:r>
              <a:rPr lang="el-GR" b="1" dirty="0"/>
              <a:t>ασφάλεια του </a:t>
            </a:r>
            <a:r>
              <a:rPr lang="el-GR" b="1" dirty="0" smtClean="0"/>
              <a:t>φαρμάκου.</a:t>
            </a:r>
            <a:endParaRPr lang="el-GR" b="1" dirty="0"/>
          </a:p>
          <a:p>
            <a:pPr marL="817562" lvl="1" indent="-457200">
              <a:buFont typeface="+mj-lt"/>
              <a:buAutoNum type="arabicPeriod"/>
            </a:pPr>
            <a:r>
              <a:rPr lang="el-GR" dirty="0" smtClean="0"/>
              <a:t>Αυξημένος </a:t>
            </a:r>
            <a:r>
              <a:rPr lang="el-GR" dirty="0"/>
              <a:t>κίνδυνος υπερβολικής </a:t>
            </a:r>
            <a:r>
              <a:rPr lang="el-GR" dirty="0" smtClean="0"/>
              <a:t>δόσης.</a:t>
            </a:r>
            <a:endParaRPr lang="el-GR" dirty="0"/>
          </a:p>
          <a:p>
            <a:pPr marL="817562" lvl="1" indent="-457200">
              <a:buFont typeface="+mj-lt"/>
              <a:buAutoNum type="arabicPeriod"/>
            </a:pPr>
            <a:r>
              <a:rPr lang="el-GR" dirty="0" smtClean="0"/>
              <a:t>Παραπλήσιες </a:t>
            </a:r>
            <a:r>
              <a:rPr lang="en-US" dirty="0" smtClean="0"/>
              <a:t>ED</a:t>
            </a:r>
            <a:r>
              <a:rPr lang="en-US" baseline="-25000" dirty="0" smtClean="0"/>
              <a:t>50</a:t>
            </a:r>
            <a:r>
              <a:rPr lang="en-US" dirty="0" smtClean="0"/>
              <a:t>-LD</a:t>
            </a:r>
            <a:r>
              <a:rPr lang="en-US" baseline="-25000" dirty="0" smtClean="0"/>
              <a:t>50</a:t>
            </a:r>
            <a:r>
              <a:rPr lang="el-GR" baseline="-25000" dirty="0" smtClean="0"/>
              <a:t>.</a:t>
            </a:r>
            <a:endParaRPr lang="el-GR" dirty="0"/>
          </a:p>
          <a:p>
            <a:pPr marL="817562" lvl="1" indent="-457200">
              <a:buFont typeface="+mj-lt"/>
              <a:buAutoNum type="arabicPeriod"/>
            </a:pPr>
            <a:r>
              <a:rPr lang="el-GR" dirty="0" smtClean="0"/>
              <a:t>Απουσία παρενεργειών.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0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Χαρακτηριστικά Φαρμάκου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204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Τα χαρακτηριστικά ενός φαρμάκου καθορίζονται τόσο από </a:t>
            </a:r>
            <a:r>
              <a:rPr lang="el-GR" b="1" dirty="0"/>
              <a:t>φαρμακοδυναμικούς</a:t>
            </a:r>
            <a:r>
              <a:rPr lang="el-GR" dirty="0"/>
              <a:t>, όσο και  </a:t>
            </a:r>
            <a:r>
              <a:rPr lang="el-GR" b="1" dirty="0" err="1"/>
              <a:t>φαρμακοκινητικούς</a:t>
            </a:r>
            <a:r>
              <a:rPr lang="el-GR" dirty="0"/>
              <a:t> παράγοντες.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46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Περιπτώσεις αναγκαιότητας εξατομικευμένης δόσης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pPr lvl="0"/>
            <a:r>
              <a:rPr lang="el-GR" dirty="0"/>
              <a:t>Ανομοιογένεια Πληθυσμού: ( άτομα της </a:t>
            </a:r>
            <a:r>
              <a:rPr lang="el-GR" dirty="0" err="1"/>
              <a:t>Απω</a:t>
            </a:r>
            <a:r>
              <a:rPr lang="el-GR" dirty="0"/>
              <a:t> Ανατολής έχουν περιορισμένα επίπεδα </a:t>
            </a:r>
            <a:r>
              <a:rPr lang="el-GR" dirty="0" err="1"/>
              <a:t>διυδρογενάσης</a:t>
            </a:r>
            <a:r>
              <a:rPr lang="el-GR" dirty="0"/>
              <a:t> της αλκοόλης, με συνέπεια ταχεία μέθη με μικρές ποσότητες αλκοόλης. Τις συνθήκες αυτές μελετά ο κλάδος της </a:t>
            </a:r>
            <a:r>
              <a:rPr lang="el-GR" b="1" dirty="0" err="1" smtClean="0"/>
              <a:t>φαρμακογενωμικής</a:t>
            </a:r>
            <a:r>
              <a:rPr lang="el-GR" b="1" dirty="0" smtClean="0"/>
              <a:t>.</a:t>
            </a:r>
            <a:endParaRPr lang="el-GR" dirty="0"/>
          </a:p>
          <a:p>
            <a:pPr lvl="0"/>
            <a:r>
              <a:rPr lang="el-GR" b="1" dirty="0"/>
              <a:t>Επιλεγμένη </a:t>
            </a:r>
            <a:r>
              <a:rPr lang="el-GR" b="1" dirty="0" smtClean="0"/>
              <a:t>Τοξικότητα</a:t>
            </a:r>
            <a:r>
              <a:rPr lang="el-GR" dirty="0" smtClean="0"/>
              <a:t> </a:t>
            </a:r>
            <a:r>
              <a:rPr lang="el-GR" dirty="0"/>
              <a:t>(</a:t>
            </a:r>
            <a:r>
              <a:rPr lang="en-US" dirty="0"/>
              <a:t>selective toxicity</a:t>
            </a:r>
            <a:r>
              <a:rPr lang="el-GR" dirty="0"/>
              <a:t>): π.χ. Σύνθεση </a:t>
            </a:r>
            <a:r>
              <a:rPr lang="el-GR" dirty="0" err="1"/>
              <a:t>φυλλικού</a:t>
            </a:r>
            <a:r>
              <a:rPr lang="el-GR" dirty="0"/>
              <a:t> οξέος (</a:t>
            </a:r>
            <a:r>
              <a:rPr lang="el-GR" dirty="0" err="1"/>
              <a:t>σουλφοναμίδια</a:t>
            </a:r>
            <a:r>
              <a:rPr lang="el-GR" dirty="0"/>
              <a:t>). Σύνθεση κυτταρικού τοιχώματος (</a:t>
            </a:r>
            <a:r>
              <a:rPr lang="el-GR" dirty="0" err="1"/>
              <a:t>πενικιλλίνη</a:t>
            </a:r>
            <a:r>
              <a:rPr lang="el-GR" dirty="0" smtClean="0"/>
              <a:t>).</a:t>
            </a:r>
            <a:endParaRPr lang="el-GR" dirty="0"/>
          </a:p>
          <a:p>
            <a:pPr lvl="0"/>
            <a:r>
              <a:rPr lang="el-GR" dirty="0"/>
              <a:t>Ανθεκτικοί σταφυλόκοκκοι: παράγουν </a:t>
            </a:r>
            <a:r>
              <a:rPr lang="el-GR" dirty="0" err="1"/>
              <a:t>λακταμάση</a:t>
            </a:r>
            <a:r>
              <a:rPr lang="el-GR" dirty="0"/>
              <a:t> που καταστρέφει την </a:t>
            </a:r>
            <a:r>
              <a:rPr lang="el-GR" dirty="0" err="1" smtClean="0"/>
              <a:t>πενικιλλίνη</a:t>
            </a:r>
            <a:r>
              <a:rPr lang="el-GR" dirty="0" smtClean="0"/>
              <a:t>.</a:t>
            </a:r>
            <a:endParaRPr lang="el-GR" dirty="0"/>
          </a:p>
          <a:p>
            <a:pPr lvl="0"/>
            <a:r>
              <a:rPr lang="el-GR" dirty="0" err="1"/>
              <a:t>Ακεταμινοφαίνη</a:t>
            </a:r>
            <a:r>
              <a:rPr lang="el-GR" dirty="0"/>
              <a:t>: </a:t>
            </a:r>
            <a:r>
              <a:rPr lang="el-GR" dirty="0" err="1"/>
              <a:t>υπατοτοξικός</a:t>
            </a:r>
            <a:r>
              <a:rPr lang="el-GR" dirty="0"/>
              <a:t> </a:t>
            </a:r>
            <a:r>
              <a:rPr lang="el-GR" dirty="0" smtClean="0"/>
              <a:t>παράγοντας.</a:t>
            </a:r>
            <a:endParaRPr lang="el-GR" dirty="0"/>
          </a:p>
          <a:p>
            <a:r>
              <a:rPr lang="el-GR" dirty="0" err="1"/>
              <a:t>Κυκλοφωσφαμίδη</a:t>
            </a:r>
            <a:r>
              <a:rPr lang="el-GR" dirty="0"/>
              <a:t>: δραστηριοποιείται στο ήπαρ πριν να </a:t>
            </a:r>
            <a:r>
              <a:rPr lang="el-GR" dirty="0" smtClean="0"/>
              <a:t>δράσει.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505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r>
              <a:rPr lang="el-GR" sz="3200" dirty="0"/>
              <a:t>Παράγοντες που επηρεάζουν τη </a:t>
            </a:r>
            <a:r>
              <a:rPr lang="el-GR" sz="3200" dirty="0" err="1" smtClean="0"/>
              <a:t>συνταγογράφηση</a:t>
            </a:r>
            <a:r>
              <a:rPr lang="el-GR" dirty="0"/>
              <a:t/>
            </a:r>
            <a:br>
              <a:rPr lang="el-GR" dirty="0"/>
            </a:br>
            <a:r>
              <a:rPr lang="el-GR" sz="3000" b="0" dirty="0" smtClean="0"/>
              <a:t>(εκτός </a:t>
            </a:r>
            <a:r>
              <a:rPr lang="el-GR" sz="3000" b="0" dirty="0"/>
              <a:t>των παραμέτρων </a:t>
            </a:r>
            <a:r>
              <a:rPr lang="el-GR" sz="3000" b="0" dirty="0" smtClean="0"/>
              <a:t>της </a:t>
            </a:r>
            <a:r>
              <a:rPr lang="el-GR" sz="3000" b="0" dirty="0" err="1" smtClean="0"/>
              <a:t>φαρμακογενετικής</a:t>
            </a:r>
            <a:r>
              <a:rPr lang="el-GR" sz="3000" b="0" dirty="0" smtClean="0"/>
              <a:t>) 1/3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651304" cy="4824536"/>
          </a:xfrm>
        </p:spPr>
        <p:txBody>
          <a:bodyPr>
            <a:normAutofit/>
          </a:bodyPr>
          <a:lstStyle/>
          <a:p>
            <a:r>
              <a:rPr lang="el-GR" b="1" dirty="0" smtClean="0"/>
              <a:t>Ηλικία</a:t>
            </a:r>
            <a:endParaRPr lang="el-GR" dirty="0"/>
          </a:p>
          <a:p>
            <a:pPr lvl="1"/>
            <a:r>
              <a:rPr lang="el-GR" dirty="0" smtClean="0"/>
              <a:t>Χαμηλή </a:t>
            </a:r>
            <a:r>
              <a:rPr lang="el-GR" dirty="0"/>
              <a:t>σύνδεση </a:t>
            </a:r>
            <a:r>
              <a:rPr lang="el-GR" b="1" dirty="0" err="1"/>
              <a:t>γλυκουρονικού</a:t>
            </a:r>
            <a:r>
              <a:rPr lang="el-GR" b="1" dirty="0"/>
              <a:t> </a:t>
            </a:r>
            <a:r>
              <a:rPr lang="el-GR" dirty="0"/>
              <a:t>στα βρέφη (παιδική δοσολογία</a:t>
            </a:r>
            <a:r>
              <a:rPr lang="el-GR" dirty="0" smtClean="0"/>
              <a:t>).</a:t>
            </a:r>
            <a:endParaRPr lang="el-GR" dirty="0"/>
          </a:p>
          <a:p>
            <a:pPr lvl="1"/>
            <a:r>
              <a:rPr lang="el-GR" dirty="0" smtClean="0"/>
              <a:t>Μείωση </a:t>
            </a:r>
            <a:r>
              <a:rPr lang="el-GR" dirty="0"/>
              <a:t>μεταβολισμού σε ηλικιωμένα </a:t>
            </a:r>
            <a:r>
              <a:rPr lang="el-GR" dirty="0" smtClean="0"/>
              <a:t>άτομα.</a:t>
            </a:r>
            <a:endParaRPr lang="el-GR" dirty="0"/>
          </a:p>
          <a:p>
            <a:r>
              <a:rPr lang="el-GR" b="1" dirty="0" smtClean="0"/>
              <a:t>Φύλο</a:t>
            </a:r>
            <a:endParaRPr lang="el-GR" dirty="0"/>
          </a:p>
          <a:p>
            <a:pPr lvl="1"/>
            <a:r>
              <a:rPr lang="el-GR" dirty="0" smtClean="0"/>
              <a:t>Διαφορές </a:t>
            </a:r>
            <a:r>
              <a:rPr lang="el-GR" dirty="0"/>
              <a:t>σε περιόδους </a:t>
            </a:r>
            <a:r>
              <a:rPr lang="el-GR" dirty="0" smtClean="0"/>
              <a:t>εμμηνόρροιας.</a:t>
            </a:r>
            <a:endParaRPr lang="el-GR" dirty="0"/>
          </a:p>
          <a:p>
            <a:pPr lvl="1"/>
            <a:r>
              <a:rPr lang="el-GR" dirty="0" smtClean="0"/>
              <a:t>Εγκυμοσύνη.</a:t>
            </a:r>
            <a:endParaRPr lang="el-GR" dirty="0"/>
          </a:p>
          <a:p>
            <a:r>
              <a:rPr lang="el-GR" b="1" dirty="0" smtClean="0"/>
              <a:t>Υπερευαισθησία</a:t>
            </a:r>
            <a:endParaRPr lang="el-GR" dirty="0"/>
          </a:p>
          <a:p>
            <a:pPr lvl="1"/>
            <a:r>
              <a:rPr lang="el-GR" dirty="0" smtClean="0"/>
              <a:t>Αλλεργίες </a:t>
            </a:r>
            <a:r>
              <a:rPr lang="el-GR" dirty="0"/>
              <a:t>(πενικιλίνες, τοπικά αναισθητικά, οροί, εμβόλια, κλπ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510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r>
              <a:rPr lang="el-GR" sz="3200" dirty="0"/>
              <a:t>Παράγοντες που επηρεάζουν τη </a:t>
            </a:r>
            <a:r>
              <a:rPr lang="el-GR" sz="3200" dirty="0" err="1" smtClean="0"/>
              <a:t>συνταγογράφηση</a:t>
            </a:r>
            <a:r>
              <a:rPr lang="el-GR" dirty="0"/>
              <a:t/>
            </a:r>
            <a:br>
              <a:rPr lang="el-GR" dirty="0"/>
            </a:br>
            <a:r>
              <a:rPr lang="el-GR" sz="3000" b="0" dirty="0" smtClean="0"/>
              <a:t>(εκτός </a:t>
            </a:r>
            <a:r>
              <a:rPr lang="el-GR" sz="3000" b="0" dirty="0"/>
              <a:t>των παραμέτρων </a:t>
            </a:r>
            <a:r>
              <a:rPr lang="el-GR" sz="3000" b="0" dirty="0" smtClean="0"/>
              <a:t>της </a:t>
            </a:r>
            <a:r>
              <a:rPr lang="el-GR" sz="3000" b="0" dirty="0" err="1" smtClean="0"/>
              <a:t>φαρμακογενετικής</a:t>
            </a:r>
            <a:r>
              <a:rPr lang="el-GR" sz="3000" b="0" dirty="0" smtClean="0"/>
              <a:t>) 2/3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Autofit/>
          </a:bodyPr>
          <a:lstStyle/>
          <a:p>
            <a:r>
              <a:rPr lang="el-GR" b="1" dirty="0" smtClean="0"/>
              <a:t>Αντοχή</a:t>
            </a:r>
            <a:r>
              <a:rPr lang="el-GR" dirty="0" smtClean="0"/>
              <a:t> </a:t>
            </a:r>
            <a:r>
              <a:rPr lang="el-GR" dirty="0"/>
              <a:t>(αύξηση δόσης για δεδομένο φαρμακολογικό αποτέλεσμα, λόγω προη­γούμενης έκθεσης στο φάρμακο</a:t>
            </a:r>
            <a:r>
              <a:rPr lang="el-GR" dirty="0" smtClean="0"/>
              <a:t>).</a:t>
            </a:r>
          </a:p>
          <a:p>
            <a:r>
              <a:rPr lang="el-GR" b="1" dirty="0"/>
              <a:t>Συνέργεια</a:t>
            </a:r>
            <a:endParaRPr lang="el-GR" dirty="0"/>
          </a:p>
          <a:p>
            <a:pPr lvl="1"/>
            <a:r>
              <a:rPr lang="el-GR" dirty="0" smtClean="0"/>
              <a:t>Αθροιστική </a:t>
            </a:r>
            <a:r>
              <a:rPr lang="el-GR" dirty="0"/>
              <a:t>συνεργεία  (βαρβιτουρικά + αλκοόλη</a:t>
            </a:r>
            <a:r>
              <a:rPr lang="el-GR" dirty="0" smtClean="0"/>
              <a:t>).</a:t>
            </a:r>
            <a:endParaRPr lang="el-GR" dirty="0"/>
          </a:p>
          <a:p>
            <a:pPr lvl="1"/>
            <a:r>
              <a:rPr lang="el-GR" dirty="0" smtClean="0"/>
              <a:t>Δυναμική </a:t>
            </a:r>
            <a:r>
              <a:rPr lang="el-GR" dirty="0"/>
              <a:t>συνεργεία (</a:t>
            </a:r>
            <a:r>
              <a:rPr lang="el-GR" dirty="0" err="1"/>
              <a:t>προμεθαζίνη</a:t>
            </a:r>
            <a:r>
              <a:rPr lang="el-GR" dirty="0"/>
              <a:t> + μορφίνη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b="1" dirty="0" smtClean="0"/>
              <a:t>Ανταγωνισμός</a:t>
            </a:r>
            <a:endParaRPr lang="el-GR" dirty="0"/>
          </a:p>
          <a:p>
            <a:pPr lvl="1"/>
            <a:r>
              <a:rPr lang="el-GR" dirty="0" smtClean="0"/>
              <a:t>Παρεμβολή </a:t>
            </a:r>
            <a:r>
              <a:rPr lang="el-GR" dirty="0"/>
              <a:t>ενός φαρμάκου στη δράση του </a:t>
            </a:r>
            <a:r>
              <a:rPr lang="el-GR" dirty="0" smtClean="0"/>
              <a:t>άλλου.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841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r>
              <a:rPr lang="el-GR" sz="3200" dirty="0"/>
              <a:t>Παράγοντες που επηρεάζουν τη </a:t>
            </a:r>
            <a:r>
              <a:rPr lang="el-GR" sz="3200" dirty="0" err="1" smtClean="0"/>
              <a:t>συνταγογράφηση</a:t>
            </a:r>
            <a:r>
              <a:rPr lang="el-GR" dirty="0"/>
              <a:t/>
            </a:r>
            <a:br>
              <a:rPr lang="el-GR" dirty="0"/>
            </a:br>
            <a:r>
              <a:rPr lang="el-GR" sz="3000" b="0" dirty="0" smtClean="0"/>
              <a:t>(εκτός </a:t>
            </a:r>
            <a:r>
              <a:rPr lang="el-GR" sz="3000" b="0" dirty="0"/>
              <a:t>των παραμέτρων </a:t>
            </a:r>
            <a:r>
              <a:rPr lang="el-GR" sz="3000" b="0" dirty="0" smtClean="0"/>
              <a:t>της </a:t>
            </a:r>
            <a:r>
              <a:rPr lang="el-GR" sz="3000" b="0" dirty="0" err="1" smtClean="0"/>
              <a:t>φαρμακογενετικής</a:t>
            </a:r>
            <a:r>
              <a:rPr lang="el-GR" sz="3000" b="0" dirty="0" smtClean="0"/>
              <a:t>) 3/3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Autofit/>
          </a:bodyPr>
          <a:lstStyle/>
          <a:p>
            <a:r>
              <a:rPr lang="el-GR" b="1" dirty="0" err="1" smtClean="0"/>
              <a:t>Ταχυφυλαξία</a:t>
            </a:r>
            <a:r>
              <a:rPr lang="el-GR" b="1" dirty="0" smtClean="0"/>
              <a:t> </a:t>
            </a:r>
            <a:r>
              <a:rPr lang="el-GR" b="1" dirty="0"/>
              <a:t>(</a:t>
            </a:r>
            <a:r>
              <a:rPr lang="en-US" b="1" dirty="0" err="1"/>
              <a:t>tachyphylaxis</a:t>
            </a:r>
            <a:r>
              <a:rPr lang="el-GR" dirty="0"/>
              <a:t>)</a:t>
            </a:r>
          </a:p>
          <a:p>
            <a:pPr lvl="1"/>
            <a:r>
              <a:rPr lang="el-GR" dirty="0" smtClean="0"/>
              <a:t>Ταχεία </a:t>
            </a:r>
            <a:r>
              <a:rPr lang="el-GR" dirty="0"/>
              <a:t>ανάπτυξη ανοχής (παρατηρείται σε πολλές κλινικές καταστάσεις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b="1" dirty="0" smtClean="0"/>
              <a:t>Ανοχή</a:t>
            </a:r>
            <a:r>
              <a:rPr lang="el-GR" dirty="0" smtClean="0"/>
              <a:t> </a:t>
            </a:r>
            <a:r>
              <a:rPr lang="el-GR" dirty="0"/>
              <a:t>που οφείλεται στο μεταβολισμό των φαρμάκων</a:t>
            </a:r>
          </a:p>
          <a:p>
            <a:pPr lvl="1"/>
            <a:r>
              <a:rPr lang="el-GR" dirty="0" smtClean="0"/>
              <a:t>Μείωση </a:t>
            </a:r>
            <a:r>
              <a:rPr lang="el-GR" dirty="0"/>
              <a:t>χρόνου </a:t>
            </a:r>
            <a:r>
              <a:rPr lang="el-GR" dirty="0" err="1"/>
              <a:t>ημιζωής</a:t>
            </a:r>
            <a:r>
              <a:rPr lang="fr-FR" dirty="0"/>
              <a:t> (</a:t>
            </a:r>
            <a:r>
              <a:rPr lang="en-US" dirty="0"/>
              <a:t>t </a:t>
            </a:r>
            <a:r>
              <a:rPr lang="fr-FR" baseline="-25000" dirty="0"/>
              <a:t>1/2</a:t>
            </a:r>
            <a:r>
              <a:rPr lang="fr-FR" dirty="0"/>
              <a:t>) (</a:t>
            </a:r>
            <a:r>
              <a:rPr lang="fr-FR" b="1" dirty="0" err="1"/>
              <a:t>drug</a:t>
            </a:r>
            <a:r>
              <a:rPr lang="fr-FR" b="1" dirty="0"/>
              <a:t> disposition </a:t>
            </a:r>
            <a:r>
              <a:rPr lang="fr-FR" b="1" dirty="0" err="1"/>
              <a:t>tolerance</a:t>
            </a:r>
            <a:r>
              <a:rPr lang="fr-FR" dirty="0" smtClean="0"/>
              <a:t>)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b="1" dirty="0" smtClean="0"/>
              <a:t>Απευαισθητοποίηση</a:t>
            </a:r>
            <a:r>
              <a:rPr lang="el-GR" dirty="0" smtClean="0"/>
              <a:t> </a:t>
            </a:r>
            <a:r>
              <a:rPr lang="el-GR" dirty="0"/>
              <a:t>(</a:t>
            </a:r>
            <a:r>
              <a:rPr lang="en-US" dirty="0"/>
              <a:t>desensitization</a:t>
            </a:r>
            <a:r>
              <a:rPr lang="el-GR" dirty="0"/>
              <a:t>)</a:t>
            </a:r>
          </a:p>
          <a:p>
            <a:pPr lvl="1"/>
            <a:r>
              <a:rPr lang="el-GR" dirty="0" smtClean="0"/>
              <a:t>Μεταβολή </a:t>
            </a:r>
            <a:r>
              <a:rPr lang="el-GR" dirty="0"/>
              <a:t>του αριθμού των υποδοχέων (</a:t>
            </a:r>
            <a:r>
              <a:rPr lang="en-US" dirty="0"/>
              <a:t>R</a:t>
            </a:r>
            <a:r>
              <a:rPr lang="el-GR" dirty="0"/>
              <a:t>) με τους οποίους συνδέεται το φάρ­μακο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Σύνδεση </a:t>
            </a:r>
            <a:r>
              <a:rPr lang="el-GR" dirty="0" smtClean="0"/>
              <a:t>φαρμάκου-υποδοχέα </a:t>
            </a:r>
            <a:r>
              <a:rPr lang="el-GR" sz="3000" b="0" dirty="0" smtClean="0"/>
              <a:t>1/</a:t>
            </a:r>
            <a:r>
              <a:rPr lang="en-US" sz="3000" b="0" dirty="0" smtClean="0"/>
              <a:t>11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αναγκαιότητα της ύπαρξης «</a:t>
            </a:r>
            <a:r>
              <a:rPr lang="el-GR" b="1" dirty="0"/>
              <a:t>ειδικών θέσεων</a:t>
            </a:r>
            <a:r>
              <a:rPr lang="el-GR" dirty="0"/>
              <a:t>» δράσης φαρμάκων, αποδεικνύεται από τα εξής κυτταρικά και μοριακά δεδομένα:</a:t>
            </a:r>
          </a:p>
          <a:p>
            <a:pPr lvl="1"/>
            <a:r>
              <a:rPr lang="el-GR" dirty="0"/>
              <a:t>Ο α</a:t>
            </a:r>
            <a:r>
              <a:rPr lang="el-GR" dirty="0" smtClean="0"/>
              <a:t>ριθμός </a:t>
            </a:r>
            <a:r>
              <a:rPr lang="el-GR" dirty="0"/>
              <a:t>των κυττάρων του ανθρωπίνου σώματος είναι της τάξης του: </a:t>
            </a:r>
            <a:r>
              <a:rPr lang="el-GR" b="1" dirty="0"/>
              <a:t>~ </a:t>
            </a:r>
            <a:r>
              <a:rPr lang="el-GR" b="1" dirty="0" smtClean="0"/>
              <a:t>10</a:t>
            </a:r>
            <a:r>
              <a:rPr lang="el-GR" b="1" baseline="30000" dirty="0" smtClean="0"/>
              <a:t>13</a:t>
            </a:r>
            <a:endParaRPr lang="el-GR" dirty="0"/>
          </a:p>
          <a:p>
            <a:pPr lvl="1"/>
            <a:r>
              <a:rPr lang="el-GR" dirty="0"/>
              <a:t>Ο αριθμός των χημικών μορίων του κυττάρου κυμαίνεται στα: </a:t>
            </a:r>
            <a:r>
              <a:rPr lang="el-GR" b="1" dirty="0" smtClean="0"/>
              <a:t> </a:t>
            </a:r>
            <a:r>
              <a:rPr lang="el-GR" b="1" dirty="0"/>
              <a:t>10</a:t>
            </a:r>
            <a:r>
              <a:rPr lang="el-GR" b="1" baseline="30000" dirty="0"/>
              <a:t>10</a:t>
            </a:r>
            <a:endParaRPr lang="el-GR" dirty="0"/>
          </a:p>
          <a:p>
            <a:pPr lvl="1"/>
            <a:r>
              <a:rPr lang="el-GR" dirty="0" smtClean="0"/>
              <a:t>Αρά, </a:t>
            </a:r>
            <a:r>
              <a:rPr lang="el-GR" dirty="0"/>
              <a:t>ο αριθμός των χημικών μορίων στο ανθρώπινο σώμα θα είναι: 10</a:t>
            </a:r>
            <a:r>
              <a:rPr lang="el-GR" baseline="30000" dirty="0"/>
              <a:t>13</a:t>
            </a:r>
            <a:r>
              <a:rPr lang="el-GR" dirty="0"/>
              <a:t>Χ 1Ο</a:t>
            </a:r>
            <a:r>
              <a:rPr lang="el-GR" baseline="30000" dirty="0"/>
              <a:t>10</a:t>
            </a:r>
            <a:r>
              <a:rPr lang="el-GR" dirty="0"/>
              <a:t> = </a:t>
            </a:r>
            <a:r>
              <a:rPr lang="el-GR" b="1" dirty="0" smtClean="0"/>
              <a:t>10</a:t>
            </a:r>
            <a:r>
              <a:rPr lang="el-GR" b="1" baseline="30000" dirty="0" smtClean="0"/>
              <a:t>23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234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Σύνδεση φαρμάκου-υποδοχέα </a:t>
            </a:r>
            <a:r>
              <a:rPr lang="el-GR" sz="3000" b="0" dirty="0" smtClean="0"/>
              <a:t>2/</a:t>
            </a:r>
            <a:r>
              <a:rPr lang="en-US" sz="3000" b="0" dirty="0" smtClean="0"/>
              <a:t>11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Γνωρίζοντας ότι,  1 </a:t>
            </a:r>
            <a:r>
              <a:rPr lang="en-US" dirty="0"/>
              <a:t>mg</a:t>
            </a:r>
            <a:r>
              <a:rPr lang="el-GR" dirty="0"/>
              <a:t> φαρμάκου (</a:t>
            </a:r>
            <a:r>
              <a:rPr lang="en-US" dirty="0"/>
              <a:t>MB</a:t>
            </a:r>
            <a:r>
              <a:rPr lang="el-GR" dirty="0"/>
              <a:t>: 200) περιέχει ~ </a:t>
            </a:r>
            <a:r>
              <a:rPr lang="el-GR" b="1" dirty="0" smtClean="0"/>
              <a:t>10</a:t>
            </a:r>
            <a:r>
              <a:rPr lang="el-GR" b="1" baseline="30000" dirty="0" smtClean="0"/>
              <a:t>18</a:t>
            </a:r>
            <a:r>
              <a:rPr lang="el-GR" dirty="0" smtClean="0"/>
              <a:t>μόρια.</a:t>
            </a:r>
            <a:endParaRPr lang="el-GR" dirty="0"/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Τότε, κάθε μόριο φαρμάκου έχει στη διάθεσή του 10</a:t>
            </a:r>
            <a:r>
              <a:rPr lang="el-GR" baseline="30000" dirty="0"/>
              <a:t>23-18</a:t>
            </a:r>
            <a:r>
              <a:rPr lang="el-GR" dirty="0"/>
              <a:t> = </a:t>
            </a:r>
            <a:r>
              <a:rPr lang="el-GR" b="1" dirty="0"/>
              <a:t>10</a:t>
            </a:r>
            <a:r>
              <a:rPr lang="el-GR" b="1" baseline="30000" dirty="0"/>
              <a:t>5</a:t>
            </a:r>
            <a:r>
              <a:rPr lang="el-GR" dirty="0"/>
              <a:t> μόρια ανθρωπίνου σώματος για να εξα­σκήσει βιολογική δράση.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Τούτο δεν συμβαίνει (ευτυχώς) διότι τα φάρμακα δεν δρουν σε όλα τα μόρια, αλλά κύρια σε «ειδικές θέσεις»  τους υποδοχείς </a:t>
            </a:r>
            <a:r>
              <a:rPr lang="el-GR" dirty="0" smtClean="0"/>
              <a:t>(</a:t>
            </a:r>
            <a:r>
              <a:rPr lang="en-US" b="1" dirty="0"/>
              <a:t>r</a:t>
            </a:r>
            <a:r>
              <a:rPr lang="en-US" b="1" dirty="0" smtClean="0"/>
              <a:t>eceptors</a:t>
            </a:r>
            <a:r>
              <a:rPr lang="el-GR" dirty="0"/>
              <a:t>) </a:t>
            </a:r>
            <a:r>
              <a:rPr lang="el-GR" dirty="0" smtClean="0"/>
              <a:t>π.χ. η </a:t>
            </a:r>
            <a:r>
              <a:rPr lang="el-GR" b="1" dirty="0" err="1"/>
              <a:t>ακετυλοχολινεστεράση</a:t>
            </a:r>
            <a:r>
              <a:rPr lang="el-GR" dirty="0"/>
              <a:t> (</a:t>
            </a:r>
            <a:r>
              <a:rPr lang="en-US" dirty="0" err="1"/>
              <a:t>AChE</a:t>
            </a:r>
            <a:r>
              <a:rPr lang="el-GR" dirty="0"/>
              <a:t>) δρα στις συναπτές σχισμές των </a:t>
            </a:r>
            <a:r>
              <a:rPr lang="el-GR" dirty="0" err="1"/>
              <a:t>χολινεργικών</a:t>
            </a:r>
            <a:r>
              <a:rPr lang="el-GR" dirty="0"/>
              <a:t> συνάψεων, πάνω στον </a:t>
            </a:r>
            <a:r>
              <a:rPr lang="el-GR" dirty="0" err="1"/>
              <a:t>νευρομεταβιβαστή</a:t>
            </a:r>
            <a:r>
              <a:rPr lang="el-GR" dirty="0"/>
              <a:t>  </a:t>
            </a:r>
            <a:r>
              <a:rPr lang="el-GR" b="1" dirty="0" err="1"/>
              <a:t>ακετυλοχολίνη</a:t>
            </a:r>
            <a:r>
              <a:rPr lang="el-GR" dirty="0"/>
              <a:t> (</a:t>
            </a:r>
            <a:r>
              <a:rPr lang="el-GR" dirty="0" err="1"/>
              <a:t>ACh</a:t>
            </a:r>
            <a:r>
              <a:rPr lang="el-GR" dirty="0"/>
              <a:t>) μόνο σε ειδικές θέσεις και πιο συγκεκριμένα  στην </a:t>
            </a:r>
            <a:r>
              <a:rPr lang="el-GR" dirty="0" err="1"/>
              <a:t>εστερική</a:t>
            </a:r>
            <a:r>
              <a:rPr lang="el-GR" dirty="0"/>
              <a:t> και </a:t>
            </a:r>
            <a:r>
              <a:rPr lang="el-GR" dirty="0" err="1"/>
              <a:t>ανιονική</a:t>
            </a:r>
            <a:r>
              <a:rPr lang="el-GR" dirty="0"/>
              <a:t> θέση.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101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Σύνδεση φαρμάκου-υποδοχέα </a:t>
            </a:r>
            <a:r>
              <a:rPr lang="el-GR" sz="3000" b="0" dirty="0" smtClean="0"/>
              <a:t>3/</a:t>
            </a:r>
            <a:r>
              <a:rPr lang="en-US" sz="3000" b="0" dirty="0" smtClean="0"/>
              <a:t>11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pic>
        <p:nvPicPr>
          <p:cNvPr id="3074" name="Picture 2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9" y="2049259"/>
            <a:ext cx="907367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71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Σύνδεση φαρμάκου-υποδοχέα </a:t>
            </a:r>
            <a:r>
              <a:rPr lang="el-GR" sz="3000" b="0" dirty="0" smtClean="0"/>
              <a:t>4/</a:t>
            </a:r>
            <a:r>
              <a:rPr lang="en-US" sz="3000" b="0" dirty="0" smtClean="0"/>
              <a:t>11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</a:t>
            </a:r>
            <a:r>
              <a:rPr lang="el-GR" b="1" dirty="0"/>
              <a:t>υποδοχείς διακρίνονται</a:t>
            </a:r>
            <a:r>
              <a:rPr lang="el-GR" dirty="0"/>
              <a:t> από: </a:t>
            </a:r>
          </a:p>
          <a:p>
            <a:pPr lvl="1"/>
            <a:r>
              <a:rPr lang="el-GR" dirty="0"/>
              <a:t>Χημική </a:t>
            </a:r>
            <a:r>
              <a:rPr lang="el-GR" dirty="0" smtClean="0"/>
              <a:t>εξειδίκευση.</a:t>
            </a:r>
            <a:endParaRPr lang="el-GR" dirty="0"/>
          </a:p>
          <a:p>
            <a:pPr lvl="1"/>
            <a:r>
              <a:rPr lang="el-GR" dirty="0"/>
              <a:t>Στερεοχημική </a:t>
            </a:r>
            <a:r>
              <a:rPr lang="el-GR" dirty="0" smtClean="0"/>
              <a:t>εξειδίκευση.</a:t>
            </a:r>
            <a:endParaRPr lang="el-GR" dirty="0"/>
          </a:p>
          <a:p>
            <a:pPr lvl="1"/>
            <a:r>
              <a:rPr lang="el-GR" dirty="0"/>
              <a:t>Ικανότητα κορεσμού με βάση τη κινητική </a:t>
            </a:r>
            <a:r>
              <a:rPr lang="el-GR" dirty="0" err="1" smtClean="0"/>
              <a:t>Michaelis</a:t>
            </a:r>
            <a:r>
              <a:rPr lang="el-GR" dirty="0" smtClean="0"/>
              <a:t>-</a:t>
            </a:r>
            <a:r>
              <a:rPr lang="el-GR" dirty="0" err="1" smtClean="0"/>
              <a:t>Menten</a:t>
            </a:r>
            <a:r>
              <a:rPr lang="el-GR" dirty="0" smtClean="0"/>
              <a:t>.</a:t>
            </a:r>
            <a:endParaRPr lang="el-GR" dirty="0"/>
          </a:p>
          <a:p>
            <a:pPr lvl="1"/>
            <a:r>
              <a:rPr lang="el-GR" dirty="0"/>
              <a:t>Συναγωνισμό μεταξύ συγγενών δομικά </a:t>
            </a:r>
            <a:r>
              <a:rPr lang="el-GR" dirty="0" smtClean="0"/>
              <a:t>φαρμάκων.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127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Σύνδεση φαρμάκου-υποδοχέα </a:t>
            </a:r>
            <a:r>
              <a:rPr lang="el-GR" sz="3000" b="0" dirty="0" smtClean="0"/>
              <a:t>5/</a:t>
            </a:r>
            <a:r>
              <a:rPr lang="en-US" sz="3000" b="0" dirty="0" smtClean="0"/>
              <a:t>11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b="1" dirty="0"/>
              <a:t>Σύζευξη φαρμάκου-υποδοχέα</a:t>
            </a:r>
            <a:r>
              <a:rPr lang="el-GR" dirty="0"/>
              <a:t>  βασίζεται στις παρακάτω υποθέσεις:</a:t>
            </a:r>
          </a:p>
          <a:p>
            <a:pPr lvl="1"/>
            <a:r>
              <a:rPr lang="el-GR" dirty="0"/>
              <a:t>Σχέση </a:t>
            </a:r>
            <a:r>
              <a:rPr lang="el-GR" dirty="0" smtClean="0"/>
              <a:t>κλειδιού-κλειδαριάς.</a:t>
            </a:r>
            <a:endParaRPr lang="el-GR" dirty="0"/>
          </a:p>
          <a:p>
            <a:pPr lvl="1"/>
            <a:r>
              <a:rPr lang="el-GR" dirty="0" smtClean="0"/>
              <a:t>Ένταση </a:t>
            </a:r>
            <a:r>
              <a:rPr lang="el-GR" dirty="0"/>
              <a:t>της αντίδρασης φαρμάκου-υποδοχέα σχετίζεται άμεσα με τον αριθμό των υποδοχέων που έχουν </a:t>
            </a:r>
            <a:r>
              <a:rPr lang="el-GR" dirty="0" smtClean="0"/>
              <a:t>καταληφθεί.</a:t>
            </a:r>
            <a:endParaRPr lang="el-GR" dirty="0"/>
          </a:p>
          <a:p>
            <a:pPr lvl="1"/>
            <a:r>
              <a:rPr lang="el-GR" dirty="0"/>
              <a:t>Το φάρμακο μπορεί να εκτοπισθεί από τον υποδοχέα του, από άλλη ουσία με συναφή δομή (ανταγωνιστής</a:t>
            </a:r>
            <a:r>
              <a:rPr lang="el-GR" dirty="0" smtClean="0"/>
              <a:t>).</a:t>
            </a:r>
            <a:endParaRPr lang="el-GR" dirty="0"/>
          </a:p>
          <a:p>
            <a:pPr lvl="1"/>
            <a:r>
              <a:rPr lang="el-GR" dirty="0" smtClean="0"/>
              <a:t>Ένας </a:t>
            </a:r>
            <a:r>
              <a:rPr lang="el-GR" dirty="0"/>
              <a:t>ανταγωνιστής μπορεί να είναι αναστρέψιμος ή </a:t>
            </a:r>
            <a:r>
              <a:rPr lang="el-GR" dirty="0" smtClean="0"/>
              <a:t>όχι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1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Σύνδεση φαρμάκου-υποδοχέα </a:t>
            </a:r>
            <a:r>
              <a:rPr lang="el-GR" sz="3000" b="0" dirty="0" smtClean="0"/>
              <a:t>6/</a:t>
            </a:r>
            <a:r>
              <a:rPr lang="en-US" sz="3000" b="0" dirty="0" smtClean="0"/>
              <a:t>11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Είδη Σύνδεσης (σύζευξης) Φαρμάκου - Υποδοχέα</a:t>
            </a:r>
            <a:endParaRPr lang="el-GR" dirty="0"/>
          </a:p>
          <a:p>
            <a:pPr lvl="1"/>
            <a:r>
              <a:rPr lang="el-GR" dirty="0"/>
              <a:t>Αγωνιστής (εκδήλωση αποτελέσματος</a:t>
            </a:r>
            <a:r>
              <a:rPr lang="el-GR" dirty="0" smtClean="0"/>
              <a:t>).</a:t>
            </a:r>
            <a:endParaRPr lang="el-GR" dirty="0"/>
          </a:p>
          <a:p>
            <a:pPr lvl="1"/>
            <a:r>
              <a:rPr lang="el-GR" dirty="0"/>
              <a:t>Ανταγωνιστής (εμπόδιση σύνδεσης με αγωνιστή</a:t>
            </a:r>
            <a:r>
              <a:rPr lang="el-GR" dirty="0" smtClean="0"/>
              <a:t>).</a:t>
            </a:r>
            <a:endParaRPr lang="el-GR" dirty="0"/>
          </a:p>
          <a:p>
            <a:pPr lvl="1"/>
            <a:r>
              <a:rPr lang="el-GR" dirty="0"/>
              <a:t>Μερικοί αγωνιστές δεν φθάνουν ποτέ στη μέγιστη εκδήλωση </a:t>
            </a:r>
            <a:r>
              <a:rPr lang="el-GR" dirty="0" smtClean="0"/>
              <a:t>αποτελέσματος.</a:t>
            </a:r>
            <a:endParaRPr lang="el-GR" dirty="0"/>
          </a:p>
          <a:p>
            <a:pPr lvl="1"/>
            <a:r>
              <a:rPr lang="el-GR" dirty="0"/>
              <a:t>Αγωνιστές - ανταγωνιστές (μεικτή δράση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942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Φαρμακοδυναμικοί </a:t>
            </a:r>
            <a:r>
              <a:rPr lang="el-GR" dirty="0" smtClean="0"/>
              <a:t>παράγοντες</a:t>
            </a:r>
            <a:endParaRPr lang="el-GR" sz="3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507288" cy="554461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spcBef>
                    <a:spcPts val="800"/>
                  </a:spcBef>
                  <a:buNone/>
                </a:pPr>
                <a:r>
                  <a:rPr lang="el-GR" b="1" dirty="0" smtClean="0"/>
                  <a:t>Φαρμακοδυναμικοί παράγοντες </a:t>
                </a:r>
                <a:r>
                  <a:rPr lang="el-GR" dirty="0"/>
                  <a:t>ή τρόπος δράσης</a:t>
                </a:r>
                <a:r>
                  <a:rPr lang="el-GR" b="1" dirty="0"/>
                  <a:t> </a:t>
                </a:r>
                <a:r>
                  <a:rPr lang="el-GR" dirty="0"/>
                  <a:t>που διακρίνεται σε:</a:t>
                </a:r>
              </a:p>
              <a:p>
                <a:pPr marL="0" indent="0">
                  <a:spcBef>
                    <a:spcPts val="800"/>
                  </a:spcBef>
                  <a:buNone/>
                </a:pPr>
                <a:r>
                  <a:rPr lang="el-GR" b="1" dirty="0"/>
                  <a:t>Μη εξειδικευμένη δράση:</a:t>
                </a:r>
                <a:r>
                  <a:rPr lang="el-GR" dirty="0"/>
                  <a:t>  Βασίζεται στις φυσικοχημικές ιδιότητες του </a:t>
                </a:r>
                <a:r>
                  <a:rPr lang="el-GR" dirty="0" smtClean="0"/>
                  <a:t>φαρμάκου, </a:t>
                </a:r>
                <a:r>
                  <a:rPr lang="el-GR" dirty="0" err="1" smtClean="0"/>
                  <a:t>π.χ</a:t>
                </a:r>
                <a:r>
                  <a:rPr lang="el-GR" dirty="0" smtClean="0"/>
                  <a:t>  </a:t>
                </a:r>
                <a:r>
                  <a:rPr lang="el-GR" dirty="0" err="1"/>
                  <a:t>αντιόξινα</a:t>
                </a:r>
                <a:r>
                  <a:rPr lang="el-GR" dirty="0"/>
                  <a:t> (</a:t>
                </a:r>
                <a:r>
                  <a:rPr lang="el-GR" dirty="0" err="1"/>
                  <a:t>διττανθρακικό</a:t>
                </a:r>
                <a:r>
                  <a:rPr lang="el-GR" dirty="0"/>
                  <a:t> νάτριο), ωσμωτικά διουρητικά (</a:t>
                </a:r>
                <a:r>
                  <a:rPr lang="el-GR" dirty="0" err="1"/>
                  <a:t>μαννιτόλη</a:t>
                </a:r>
                <a:r>
                  <a:rPr lang="el-GR" dirty="0"/>
                  <a:t>, ουρία), γενικά </a:t>
                </a:r>
                <a:r>
                  <a:rPr lang="el-GR" dirty="0" smtClean="0"/>
                  <a:t>αναισθητικά.</a:t>
                </a:r>
                <a:endParaRPr lang="el-GR" dirty="0"/>
              </a:p>
              <a:p>
                <a:pPr>
                  <a:spcBef>
                    <a:spcPts val="800"/>
                  </a:spcBef>
                </a:pPr>
                <a:r>
                  <a:rPr lang="el-GR" dirty="0"/>
                  <a:t>Η σύνδεσή τους εξαρτάται από φαινόμενα:</a:t>
                </a:r>
              </a:p>
              <a:p>
                <a:pPr marL="817562" lvl="1" indent="-457200">
                  <a:spcBef>
                    <a:spcPts val="800"/>
                  </a:spcBef>
                  <a:buFont typeface="+mj-lt"/>
                  <a:buAutoNum type="arabicPeriod"/>
                </a:pPr>
                <a:r>
                  <a:rPr lang="el-GR" dirty="0" smtClean="0"/>
                  <a:t>Ιονισμού.</a:t>
                </a:r>
                <a:endParaRPr lang="el-GR" dirty="0"/>
              </a:p>
              <a:p>
                <a:pPr marL="817562" lvl="1" indent="-457200">
                  <a:spcBef>
                    <a:spcPts val="800"/>
                  </a:spcBef>
                  <a:buFont typeface="+mj-lt"/>
                  <a:buAutoNum type="arabicPeriod"/>
                </a:pPr>
                <a:r>
                  <a:rPr lang="el-GR" dirty="0" smtClean="0"/>
                  <a:t>Ώσμωσης.</a:t>
                </a:r>
                <a:endParaRPr lang="el-GR" dirty="0"/>
              </a:p>
              <a:p>
                <a:pPr marL="817562" lvl="1" indent="-457200">
                  <a:spcBef>
                    <a:spcPts val="800"/>
                  </a:spcBef>
                  <a:buFont typeface="+mj-lt"/>
                  <a:buAutoNum type="arabicPeriod"/>
                </a:pPr>
                <a:r>
                  <a:rPr lang="el-GR" dirty="0" smtClean="0"/>
                  <a:t>Σχηματισμού </a:t>
                </a:r>
                <a:r>
                  <a:rPr lang="el-GR" dirty="0" err="1" smtClean="0"/>
                  <a:t>συμπλόκων</a:t>
                </a:r>
                <a:r>
                  <a:rPr lang="el-GR" dirty="0" smtClean="0"/>
                  <a:t>.</a:t>
                </a:r>
              </a:p>
              <a:p>
                <a:pPr marL="817562" lvl="1" indent="-457200">
                  <a:spcBef>
                    <a:spcPts val="800"/>
                  </a:spcBef>
                  <a:buFont typeface="+mj-lt"/>
                  <a:buAutoNum type="arabicPeriod"/>
                </a:pPr>
                <a:r>
                  <a:rPr lang="el-GR" dirty="0" smtClean="0"/>
                  <a:t>Κατανομής </a:t>
                </a:r>
                <a:r>
                  <a:rPr lang="el-GR" dirty="0"/>
                  <a:t>σε </a:t>
                </a:r>
                <a:r>
                  <a:rPr lang="el-GR" dirty="0" err="1"/>
                  <a:t>λιπιδική</a:t>
                </a:r>
                <a:r>
                  <a:rPr lang="el-GR" dirty="0"/>
                  <a:t> / υδατική φάση (μοντέλο κυτταρικής μεμβράνης. Μπορεί να υπολογισθεί από τον συντελεστή κατανομής με βάση τη σχέση</a:t>
                </a:r>
                <a:r>
                  <a:rPr lang="el-GR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𝐏</m:t>
                        </m:r>
                      </m:e>
                      <m:sub>
                        <m:r>
                          <a:rPr lang="en-US" b="1" i="0" smtClean="0">
                            <a:latin typeface="Cambria Math"/>
                          </a:rPr>
                          <m:t>𝐎</m:t>
                        </m:r>
                      </m:sub>
                    </m:sSub>
                    <m:r>
                      <a:rPr lang="el-GR" b="1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𝐂</m:t>
                            </m:r>
                          </m:e>
                          <m:sub>
                            <m:r>
                              <a:rPr lang="en-US" b="1" i="0" smtClean="0">
                                <a:latin typeface="Cambria Math"/>
                              </a:rPr>
                              <m:t>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𝐂</m:t>
                            </m:r>
                          </m:e>
                          <m:sub>
                            <m:r>
                              <a:rPr lang="en-US" b="1" i="0" smtClean="0">
                                <a:latin typeface="Cambria Math"/>
                              </a:rPr>
                              <m:t>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1" dirty="0" smtClean="0"/>
                  <a:t> </a:t>
                </a:r>
                <a:endParaRPr lang="el-GR" b="1" dirty="0" smtClean="0"/>
              </a:p>
              <a:p>
                <a:pPr marL="722313" lvl="1" indent="0">
                  <a:spcBef>
                    <a:spcPts val="800"/>
                  </a:spcBef>
                  <a:buNone/>
                </a:pPr>
                <a:r>
                  <a:rPr lang="en-US" sz="2000" dirty="0" smtClean="0"/>
                  <a:t>(Co= </a:t>
                </a:r>
                <a:r>
                  <a:rPr lang="el-GR" sz="2000" dirty="0" smtClean="0"/>
                  <a:t>συγκέντρωση φαρμάκου σε οργανική φάση, </a:t>
                </a:r>
                <a:r>
                  <a:rPr lang="en-US" sz="2000" dirty="0" err="1" smtClean="0"/>
                  <a:t>Cw</a:t>
                </a:r>
                <a:r>
                  <a:rPr lang="el-GR" sz="2000" dirty="0" smtClean="0"/>
                  <a:t> συγκέντρωση φαρμάκου σε υδατική φάση.</a:t>
                </a:r>
                <a:endParaRPr lang="el-GR" sz="20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507288" cy="5544616"/>
              </a:xfrm>
              <a:blipFill rotWithShape="1">
                <a:blip r:embed="rId2"/>
                <a:stretch>
                  <a:fillRect l="-860" t="-769" r="-2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793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Σύνδεση φαρμάκου-υποδοχέα </a:t>
            </a:r>
            <a:r>
              <a:rPr lang="el-GR" sz="3000" b="0" dirty="0" smtClean="0"/>
              <a:t>7/</a:t>
            </a:r>
            <a:r>
              <a:rPr lang="en-US" sz="3000" b="0" dirty="0" smtClean="0"/>
              <a:t>11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Ένα φάρμακο που συνδέεται σε ένα υποδοχέα και παράγει ένα μέγιστο αποτέλεσμα ονομάζεται </a:t>
            </a:r>
            <a:r>
              <a:rPr lang="el-GR" b="1" dirty="0"/>
              <a:t>πλήρης αγωνιστής.</a:t>
            </a:r>
            <a:r>
              <a:rPr lang="el-GR" dirty="0"/>
              <a:t> Εάν παράγει αποτέλεσμα μικρότερο από το μέγιστο ονομάζεται </a:t>
            </a:r>
            <a:r>
              <a:rPr lang="el-GR" b="1" dirty="0"/>
              <a:t>μερικός αγωνιστής. </a:t>
            </a:r>
            <a:endParaRPr lang="en-US" b="1" dirty="0" smtClean="0"/>
          </a:p>
          <a:p>
            <a:r>
              <a:rPr lang="el-GR" dirty="0" smtClean="0"/>
              <a:t>Εάν </a:t>
            </a:r>
            <a:r>
              <a:rPr lang="el-GR" dirty="0"/>
              <a:t>το φάρμακο συνδέεται στους δεύτερους αγγελιοφόρους, αλλά δεν τους ενεργοποιεί ονομάζεται  </a:t>
            </a:r>
            <a:r>
              <a:rPr lang="el-GR" b="1" dirty="0"/>
              <a:t>ανταγωνιστής</a:t>
            </a:r>
            <a:r>
              <a:rPr lang="el-GR" b="1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533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Σύνδεση φαρμάκου-υποδοχέα </a:t>
            </a:r>
            <a:r>
              <a:rPr lang="el-GR" sz="3000" b="0" dirty="0" smtClean="0"/>
              <a:t>8/</a:t>
            </a:r>
            <a:r>
              <a:rPr lang="en-US" sz="3000" b="0" dirty="0" smtClean="0"/>
              <a:t>11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040560"/>
          </a:xfrm>
        </p:spPr>
        <p:txBody>
          <a:bodyPr/>
          <a:lstStyle/>
          <a:p>
            <a:r>
              <a:rPr lang="el-GR" dirty="0"/>
              <a:t>Για τη </a:t>
            </a:r>
            <a:r>
              <a:rPr lang="el-GR" b="1" dirty="0"/>
              <a:t>μελέτη των αλληλεπιδράσεων</a:t>
            </a:r>
            <a:r>
              <a:rPr lang="el-GR" dirty="0"/>
              <a:t> του φαρμάκου με τον υποδοχέα καθιερώθηκαν απλές σχέσεις όπως η </a:t>
            </a:r>
            <a:r>
              <a:rPr lang="el-GR" dirty="0" smtClean="0"/>
              <a:t>κάτωθι:</a:t>
            </a:r>
          </a:p>
          <a:p>
            <a:pPr marL="0" indent="0" algn="ctr">
              <a:buNone/>
            </a:pPr>
            <a:r>
              <a:rPr lang="en-US" b="1" dirty="0" err="1" smtClean="0"/>
              <a:t>kX</a:t>
            </a:r>
            <a:r>
              <a:rPr lang="el-GR" b="1" dirty="0" smtClean="0"/>
              <a:t> </a:t>
            </a:r>
            <a:r>
              <a:rPr lang="el-GR" b="1" dirty="0"/>
              <a:t>= </a:t>
            </a:r>
            <a:r>
              <a:rPr lang="en-US" b="1" dirty="0"/>
              <a:t>Y</a:t>
            </a:r>
            <a:r>
              <a:rPr lang="el-GR" b="1" dirty="0"/>
              <a:t> / 100-</a:t>
            </a:r>
            <a:r>
              <a:rPr lang="en-US" b="1" dirty="0" smtClean="0"/>
              <a:t>Y</a:t>
            </a:r>
            <a:endParaRPr lang="el-GR" b="1" dirty="0" smtClean="0"/>
          </a:p>
          <a:p>
            <a:pPr marL="355600" indent="0">
              <a:buNone/>
            </a:pPr>
            <a:r>
              <a:rPr lang="el-GR" dirty="0"/>
              <a:t>(</a:t>
            </a:r>
            <a:r>
              <a:rPr lang="el-GR" b="1" dirty="0"/>
              <a:t>Χ</a:t>
            </a:r>
            <a:r>
              <a:rPr lang="el-GR" dirty="0"/>
              <a:t> = συγκέντρωση του φαρμάκου στο διάλυμα, </a:t>
            </a:r>
            <a:r>
              <a:rPr lang="el-GR" b="1" dirty="0"/>
              <a:t>Υ</a:t>
            </a:r>
            <a:r>
              <a:rPr lang="el-GR" dirty="0"/>
              <a:t> = ποσοστό κατειλημμένων υποδοχέων, </a:t>
            </a:r>
            <a:r>
              <a:rPr lang="el-GR" b="1" dirty="0"/>
              <a:t>k</a:t>
            </a:r>
            <a:r>
              <a:rPr lang="el-GR" dirty="0"/>
              <a:t> = σταθερά συγγένειας </a:t>
            </a:r>
            <a:r>
              <a:rPr lang="el-GR" dirty="0" smtClean="0"/>
              <a:t>φαρμάκου-υποδοχέα)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436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Σύνδεση φαρμάκου-υποδοχέα </a:t>
            </a:r>
            <a:r>
              <a:rPr lang="el-GR" sz="3000" b="0" dirty="0" smtClean="0"/>
              <a:t>9/</a:t>
            </a:r>
            <a:r>
              <a:rPr lang="en-US" sz="3000" b="0" dirty="0" smtClean="0"/>
              <a:t>11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l-GR" b="1" dirty="0" smtClean="0"/>
                  <a:t>Σενάρια Σύνδεσης Φαρμάκου-Υποδοχέα</a:t>
                </a:r>
                <a:endParaRPr lang="el-GR" dirty="0"/>
              </a:p>
              <a:p>
                <a:pPr marL="0" indent="0">
                  <a:spcBef>
                    <a:spcPts val="500"/>
                  </a:spcBef>
                  <a:buNone/>
                </a:pPr>
                <a:r>
                  <a:rPr lang="el-GR" dirty="0"/>
                  <a:t>Όταν ένα φάρμακο </a:t>
                </a:r>
                <a:r>
                  <a:rPr lang="el-GR" b="1" dirty="0"/>
                  <a:t>Α</a:t>
                </a:r>
                <a:r>
                  <a:rPr lang="el-GR" dirty="0"/>
                  <a:t> (αγωνιστής) και ένα φάρμακο </a:t>
                </a:r>
                <a:r>
                  <a:rPr lang="el-GR" b="1" dirty="0"/>
                  <a:t>Β</a:t>
                </a:r>
                <a:r>
                  <a:rPr lang="el-GR" dirty="0"/>
                  <a:t> (ανταγωνιστής) συναγωνίζονται για τον ίδιο υποδοχέα (</a:t>
                </a:r>
                <a:r>
                  <a:rPr lang="el-GR" b="1" dirty="0"/>
                  <a:t>R</a:t>
                </a:r>
                <a:r>
                  <a:rPr lang="el-GR" dirty="0"/>
                  <a:t>) δεσμεύονται με τους υποδοχείς με τις σταθερές αποσύνδεσης </a:t>
                </a:r>
                <a:r>
                  <a:rPr lang="el-GR" b="1" dirty="0"/>
                  <a:t>Κ</a:t>
                </a:r>
                <a:r>
                  <a:rPr lang="el-GR" b="1" baseline="-25000" dirty="0"/>
                  <a:t>α</a:t>
                </a:r>
                <a:r>
                  <a:rPr lang="el-GR" dirty="0"/>
                  <a:t> (προόδου) και </a:t>
                </a:r>
                <a:r>
                  <a:rPr lang="el-GR" b="1" dirty="0"/>
                  <a:t>Κ</a:t>
                </a:r>
                <a:r>
                  <a:rPr lang="el-GR" b="1" baseline="-25000" dirty="0"/>
                  <a:t>β</a:t>
                </a:r>
                <a:r>
                  <a:rPr lang="el-GR" dirty="0"/>
                  <a:t> (διάστασης) αντίστοιχα, όπως φαίνεται στη παρακάτω εξίσωση</a:t>
                </a:r>
                <a:r>
                  <a:rPr lang="el-GR" dirty="0" smtClean="0"/>
                  <a:t>.</a:t>
                </a:r>
              </a:p>
              <a:p>
                <a:pPr marL="355600" indent="0" algn="ctr">
                  <a:spcBef>
                    <a:spcPts val="500"/>
                  </a:spcBef>
                  <a:buNone/>
                </a:pPr>
                <a14:m>
                  <m:oMath xmlns:m="http://schemas.openxmlformats.org/officeDocument/2006/math">
                    <m:r>
                      <a:rPr lang="el-GR" b="1" i="0" smtClean="0">
                        <a:latin typeface="Cambria Math"/>
                      </a:rPr>
                      <m:t>𝚨</m:t>
                    </m:r>
                    <m:r>
                      <a:rPr lang="el-GR" b="1" i="0" smtClean="0">
                        <a:latin typeface="Cambria Math"/>
                      </a:rPr>
                      <m:t>+</m:t>
                    </m:r>
                    <m:r>
                      <a:rPr lang="el-GR" b="1" i="0" smtClean="0">
                        <a:latin typeface="Cambria Math"/>
                      </a:rPr>
                      <m:t>𝚩</m:t>
                    </m:r>
                    <m:r>
                      <a:rPr lang="el-GR" b="1" i="0" smtClean="0">
                        <a:latin typeface="Cambria Math"/>
                      </a:rPr>
                      <m:t>+</m:t>
                    </m:r>
                    <m:r>
                      <a:rPr lang="en-US" b="1" i="0" smtClean="0">
                        <a:latin typeface="Cambria Math"/>
                      </a:rPr>
                      <m:t>𝐑</m:t>
                    </m:r>
                    <m:groupChr>
                      <m:groupChrPr>
                        <m:chr m:val="⇔"/>
                        <m:vertJc m:val="bot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b="1" i="1" smtClean="0">
                        <a:latin typeface="Cambria Math"/>
                      </a:rPr>
                      <m:t>𝑨𝑹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l-GR" b="1" dirty="0" smtClean="0"/>
                  <a:t>ή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𝑩𝑹</m:t>
                    </m:r>
                    <m:groupChr>
                      <m:groupChrPr>
                        <m:chr m:val="→"/>
                        <m:vertJc m:val="bot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1" i="0" smtClean="0">
                                <a:latin typeface="Cambria Math"/>
                              </a:rPr>
                              <m:t>𝚱</m:t>
                            </m:r>
                          </m:e>
                          <m:sub>
                            <m:r>
                              <a:rPr lang="el-GR" b="1" i="1" smtClean="0">
                                <a:latin typeface="Cambria Math"/>
                              </a:rPr>
                              <m:t>𝝆</m:t>
                            </m:r>
                          </m:sub>
                        </m:sSub>
                      </m:e>
                    </m:groupChr>
                  </m:oMath>
                </a14:m>
                <a:r>
                  <a:rPr lang="el-GR" b="1" dirty="0" smtClean="0"/>
                  <a:t> Αντίδραση</a:t>
                </a:r>
              </a:p>
              <a:p>
                <a:pPr marL="0" indent="0">
                  <a:buNone/>
                </a:pPr>
                <a:r>
                  <a:rPr lang="el-GR" b="1" dirty="0"/>
                  <a:t>Κ</a:t>
                </a:r>
                <a:r>
                  <a:rPr lang="el-GR" b="1" baseline="-25000" dirty="0"/>
                  <a:t>α</a:t>
                </a:r>
                <a:r>
                  <a:rPr lang="el-GR" dirty="0"/>
                  <a:t> (προόδου), σταθερά διαχωρισμού του </a:t>
                </a:r>
                <a:r>
                  <a:rPr lang="el-GR" dirty="0" smtClean="0"/>
                  <a:t>αγωνιστή.</a:t>
                </a:r>
                <a:endParaRPr lang="el-GR" dirty="0"/>
              </a:p>
              <a:p>
                <a:pPr marL="0" indent="0">
                  <a:buNone/>
                </a:pPr>
                <a:r>
                  <a:rPr lang="el-GR" b="1" dirty="0"/>
                  <a:t>Κ</a:t>
                </a:r>
                <a:r>
                  <a:rPr lang="el-GR" b="1" baseline="-25000" dirty="0"/>
                  <a:t>β</a:t>
                </a:r>
                <a:r>
                  <a:rPr lang="el-GR" dirty="0"/>
                  <a:t> (διάσπασης), σταθερά διαχωρισμού του </a:t>
                </a:r>
                <a:r>
                  <a:rPr lang="el-GR" dirty="0" smtClean="0"/>
                  <a:t>ανταγωνιστή.</a:t>
                </a:r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Στην ανωτέρω εξίσωση η </a:t>
                </a:r>
                <a:r>
                  <a:rPr lang="el-GR" b="1" dirty="0"/>
                  <a:t>συγγένεια</a:t>
                </a:r>
                <a:r>
                  <a:rPr lang="el-GR" dirty="0"/>
                  <a:t> μπορεί να ορισθεί ως το </a:t>
                </a:r>
                <a:r>
                  <a:rPr lang="el-GR" dirty="0" err="1"/>
                  <a:t>πηλίκον</a:t>
                </a:r>
                <a:r>
                  <a:rPr lang="el-GR" dirty="0"/>
                  <a:t> </a:t>
                </a:r>
                <a:r>
                  <a:rPr lang="en-US" b="1" dirty="0"/>
                  <a:t>K</a:t>
                </a:r>
                <a:r>
                  <a:rPr lang="el-GR" b="1" baseline="-25000" dirty="0"/>
                  <a:t>α</a:t>
                </a:r>
                <a:r>
                  <a:rPr lang="el-GR" b="1" dirty="0"/>
                  <a:t>/</a:t>
                </a:r>
                <a:r>
                  <a:rPr lang="en-US" b="1" dirty="0"/>
                  <a:t>K</a:t>
                </a:r>
                <a:r>
                  <a:rPr lang="el-GR" b="1" baseline="-25000" dirty="0"/>
                  <a:t>β, </a:t>
                </a:r>
                <a:r>
                  <a:rPr lang="el-GR" dirty="0"/>
                  <a:t> ενώ η </a:t>
                </a:r>
                <a:r>
                  <a:rPr lang="el-GR" b="1" dirty="0"/>
                  <a:t>αποτελεσματικότητα</a:t>
                </a:r>
                <a:r>
                  <a:rPr lang="el-GR" dirty="0"/>
                  <a:t> ως η σταθερά </a:t>
                </a:r>
                <a:r>
                  <a:rPr lang="el-GR" b="1" dirty="0" err="1" smtClean="0"/>
                  <a:t>Κρ</a:t>
                </a:r>
                <a:r>
                  <a:rPr lang="el-GR" b="1" dirty="0" smtClean="0"/>
                  <a:t>.</a:t>
                </a:r>
                <a:endParaRPr lang="el-GR" b="1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363" r="-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878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Σύνδεση φαρμάκου-υποδοχέα </a:t>
            </a:r>
            <a:r>
              <a:rPr lang="en-US" sz="3000" b="0" dirty="0" smtClean="0"/>
              <a:t>10</a:t>
            </a:r>
            <a:r>
              <a:rPr lang="el-GR" sz="3000" b="0" dirty="0" smtClean="0"/>
              <a:t>/</a:t>
            </a:r>
            <a:r>
              <a:rPr lang="en-US" sz="3000" b="0" dirty="0"/>
              <a:t>11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3826768" cy="5040560"/>
          </a:xfrm>
        </p:spPr>
        <p:txBody>
          <a:bodyPr/>
          <a:lstStyle/>
          <a:p>
            <a:r>
              <a:rPr lang="el-GR" dirty="0"/>
              <a:t>Στο σημείο αυτό να θυμίσουμε ότι: </a:t>
            </a:r>
          </a:p>
          <a:p>
            <a:pPr lvl="1"/>
            <a:r>
              <a:rPr lang="el-GR" b="1" dirty="0"/>
              <a:t>Συγγένεια</a:t>
            </a:r>
            <a:r>
              <a:rPr lang="el-GR" dirty="0"/>
              <a:t>:  είναι η ικανότητα </a:t>
            </a:r>
            <a:r>
              <a:rPr lang="el-GR" dirty="0" smtClean="0"/>
              <a:t>σύνδεσης.</a:t>
            </a:r>
            <a:endParaRPr lang="el-GR" dirty="0"/>
          </a:p>
          <a:p>
            <a:pPr lvl="1"/>
            <a:r>
              <a:rPr lang="el-GR" b="1" dirty="0"/>
              <a:t>Αποτελεσματικότητα</a:t>
            </a:r>
            <a:r>
              <a:rPr lang="el-GR" dirty="0"/>
              <a:t> (</a:t>
            </a:r>
            <a:r>
              <a:rPr lang="en-US" dirty="0"/>
              <a:t>efficacy</a:t>
            </a:r>
            <a:r>
              <a:rPr lang="el-GR" dirty="0"/>
              <a:t>) : είναι η  πρόκληση </a:t>
            </a:r>
            <a:r>
              <a:rPr lang="el-GR" dirty="0" smtClean="0"/>
              <a:t>αποτελέσματος.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  <p:pic>
        <p:nvPicPr>
          <p:cNvPr id="4098" name="Picture 2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38544"/>
            <a:ext cx="4752528" cy="3386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2551" y="5001643"/>
            <a:ext cx="8352928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(Α,Β διαφορετικής ισχύος φάρμακα</a:t>
            </a:r>
            <a:r>
              <a:rPr lang="el-GR" dirty="0" smtClean="0">
                <a:latin typeface="+mn-lt"/>
              </a:rPr>
              <a:t>). </a:t>
            </a:r>
            <a:r>
              <a:rPr lang="el-GR" dirty="0">
                <a:latin typeface="+mn-lt"/>
              </a:rPr>
              <a:t>Το Α φέρνει το ίδιο αποτέλεσμα με το Β σε μικρότερη δόση (</a:t>
            </a:r>
            <a:r>
              <a:rPr lang="el-GR" dirty="0" err="1">
                <a:latin typeface="+mn-lt"/>
              </a:rPr>
              <a:t>dΑ</a:t>
            </a:r>
            <a:r>
              <a:rPr lang="el-GR" dirty="0">
                <a:latin typeface="+mn-lt"/>
              </a:rPr>
              <a:t>). Άρα Α ισχυρότερο Β. Το Α και Β έχουν το ίδιο Ε </a:t>
            </a:r>
            <a:r>
              <a:rPr lang="el-GR" dirty="0" err="1">
                <a:latin typeface="+mn-lt"/>
              </a:rPr>
              <a:t>max</a:t>
            </a:r>
            <a:r>
              <a:rPr lang="el-GR" dirty="0">
                <a:latin typeface="+mn-lt"/>
              </a:rPr>
              <a:t>.</a:t>
            </a:r>
          </a:p>
          <a:p>
            <a:r>
              <a:rPr lang="el-GR" dirty="0">
                <a:latin typeface="+mn-lt"/>
              </a:rPr>
              <a:t>Άρα Α και Β έχουν ίση αποτελεσματικότητα.</a:t>
            </a:r>
          </a:p>
        </p:txBody>
      </p:sp>
    </p:spTree>
    <p:extLst>
      <p:ext uri="{BB962C8B-B14F-4D97-AF65-F5344CB8AC3E}">
        <p14:creationId xmlns:p14="http://schemas.microsoft.com/office/powerpoint/2010/main" val="124492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Σύνδεση φαρμάκου-υποδοχέα </a:t>
            </a:r>
            <a:r>
              <a:rPr lang="en-US" sz="3000" b="0" dirty="0" smtClean="0"/>
              <a:t>11</a:t>
            </a:r>
            <a:r>
              <a:rPr lang="el-GR" sz="3000" b="0" dirty="0" smtClean="0"/>
              <a:t>/</a:t>
            </a:r>
            <a:r>
              <a:rPr lang="en-US" sz="3000" b="0" dirty="0"/>
              <a:t>11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29614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1800" dirty="0"/>
              <a:t>(Α,Β διαφορετικής ισχύος και </a:t>
            </a:r>
            <a:r>
              <a:rPr lang="el-GR" sz="1800" dirty="0" smtClean="0"/>
              <a:t>αποτελέσματος φάρμακα)</a:t>
            </a:r>
            <a:endParaRPr lang="el-GR" sz="1800" dirty="0"/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/>
              <a:t>1. Α μεγαλύτερη ισχύ από Β διότι φθά­νει στο ίδιο αποτέλεσμα με μικρότε­ρη δόση.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/>
              <a:t>2. Το Β έχει μεγαλύτερη αποτελεσμα­τικότητα από το Α γιατί παρουσιάζει μεγαλύτερο-μέγιστο αποτέλεσμα Ε</a:t>
            </a:r>
            <a:r>
              <a:rPr lang="en-US" sz="1800" baseline="-25000" dirty="0" err="1" smtClean="0"/>
              <a:t>maxB</a:t>
            </a:r>
            <a:r>
              <a:rPr lang="el-GR" sz="1800" baseline="-25000" dirty="0" smtClean="0"/>
              <a:t>.</a:t>
            </a:r>
            <a:endParaRPr lang="el-GR" sz="1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  <p:pic>
        <p:nvPicPr>
          <p:cNvPr id="5122" name="Picture 2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99158"/>
            <a:ext cx="5328592" cy="34563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81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Απαραίτητες επισημάνσεις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2588" lvl="1">
              <a:buFont typeface="Arial" panose="020B0604020202020204" pitchFamily="34" charset="0"/>
              <a:buChar char="•"/>
            </a:pPr>
            <a:r>
              <a:rPr lang="el-GR" b="1" dirty="0" smtClean="0"/>
              <a:t>Ισχύς</a:t>
            </a:r>
            <a:r>
              <a:rPr lang="el-GR" dirty="0" smtClean="0"/>
              <a:t> </a:t>
            </a:r>
            <a:r>
              <a:rPr lang="el-GR" dirty="0"/>
              <a:t>(ή δραστικότητα) είναι διάφορος της συγγένειας (εκτός προτύπων μοντέλων φαρμάκου - υποδοχέα). Η Ισχύς είναι φαρμακοδυναμικός δείκτης.</a:t>
            </a:r>
          </a:p>
          <a:p>
            <a:pPr marL="382588" lvl="1">
              <a:buFont typeface="Arial" panose="020B0604020202020204" pitchFamily="34" charset="0"/>
              <a:buChar char="•"/>
            </a:pPr>
            <a:r>
              <a:rPr lang="el-GR" b="1" dirty="0"/>
              <a:t>Συγγένεια και αποτελεσματικότητα</a:t>
            </a:r>
            <a:r>
              <a:rPr lang="el-GR" dirty="0"/>
              <a:t> είναι </a:t>
            </a:r>
            <a:r>
              <a:rPr lang="el-GR" dirty="0" err="1"/>
              <a:t>φαρμακοκινητικές</a:t>
            </a:r>
            <a:r>
              <a:rPr lang="el-GR" dirty="0"/>
              <a:t> παράμετροι. </a:t>
            </a:r>
          </a:p>
          <a:p>
            <a:pPr marL="382588" lvl="1">
              <a:buFont typeface="Arial" panose="020B0604020202020204" pitchFamily="34" charset="0"/>
              <a:buChar char="•"/>
            </a:pPr>
            <a:r>
              <a:rPr lang="el-GR" b="1" dirty="0"/>
              <a:t>Καθαρός ανταγωνιστής</a:t>
            </a:r>
            <a:r>
              <a:rPr lang="el-GR" dirty="0"/>
              <a:t> είναι ένας παράγοντας που έχει μόνο συγγένεια. </a:t>
            </a:r>
            <a:r>
              <a:rPr lang="el-GR" dirty="0" smtClean="0"/>
              <a:t>Καθαρός </a:t>
            </a:r>
            <a:r>
              <a:rPr lang="el-GR" dirty="0"/>
              <a:t>αγωνιστής έχει και συγγένεια και </a:t>
            </a:r>
            <a:r>
              <a:rPr lang="el-GR" dirty="0" smtClean="0"/>
              <a:t>αποτελεσματικότητα.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849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Διάγραμμα </a:t>
            </a:r>
            <a:r>
              <a:rPr lang="en-US" dirty="0" err="1" smtClean="0"/>
              <a:t>Lineweaver</a:t>
            </a:r>
            <a:r>
              <a:rPr lang="en-US" dirty="0" smtClean="0"/>
              <a:t>-Burk </a:t>
            </a:r>
            <a:r>
              <a:rPr lang="en-US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</a:t>
            </a:r>
            <a:r>
              <a:rPr lang="el-GR" b="1" dirty="0"/>
              <a:t>ανταγωνισμός μπορεί να είναι συναγωνιστικός ή μη </a:t>
            </a:r>
            <a:r>
              <a:rPr lang="el-GR" b="1" dirty="0" smtClean="0"/>
              <a:t>συναγωνιστικός.</a:t>
            </a:r>
            <a:endParaRPr lang="el-GR" dirty="0"/>
          </a:p>
          <a:p>
            <a:r>
              <a:rPr lang="el-GR" dirty="0"/>
              <a:t>Στο διάγραμμα </a:t>
            </a:r>
            <a:r>
              <a:rPr lang="en-US" dirty="0" err="1"/>
              <a:t>Lineweaver</a:t>
            </a:r>
            <a:r>
              <a:rPr lang="el-GR" dirty="0"/>
              <a:t>-</a:t>
            </a:r>
            <a:r>
              <a:rPr lang="en-US" dirty="0"/>
              <a:t>Burk</a:t>
            </a:r>
            <a:r>
              <a:rPr lang="el-GR" dirty="0"/>
              <a:t> μιας </a:t>
            </a:r>
            <a:r>
              <a:rPr lang="el-GR" dirty="0" err="1"/>
              <a:t>ενζυμικής</a:t>
            </a:r>
            <a:r>
              <a:rPr lang="el-GR" dirty="0"/>
              <a:t> αντίδρασης κινητικής </a:t>
            </a:r>
            <a:r>
              <a:rPr lang="en-US" dirty="0" err="1"/>
              <a:t>Michaelis</a:t>
            </a:r>
            <a:r>
              <a:rPr lang="el-GR" dirty="0"/>
              <a:t>-</a:t>
            </a:r>
            <a:r>
              <a:rPr lang="en-US" dirty="0" err="1"/>
              <a:t>Menten</a:t>
            </a:r>
            <a:r>
              <a:rPr lang="el-GR" dirty="0"/>
              <a:t> (όπου </a:t>
            </a:r>
            <a:r>
              <a:rPr lang="en-US" dirty="0"/>
              <a:t>V</a:t>
            </a:r>
            <a:r>
              <a:rPr lang="el-GR" dirty="0"/>
              <a:t> = ταχύτητα αντίδρασης ή έντασης αποτελέσματος του φαρμάκου και </a:t>
            </a:r>
            <a:r>
              <a:rPr lang="en-US" dirty="0"/>
              <a:t>S</a:t>
            </a:r>
            <a:r>
              <a:rPr lang="el-GR" dirty="0"/>
              <a:t>= υπόστρωμα ή φάρμακο) ο συναγωνιστικός ανταγωνισμός καταλήγει σε μια παράλληλη προς τα δεξιά μετα­τόπιση της καμπύλης δόσης - αποτελέσματος</a:t>
            </a:r>
            <a:r>
              <a:rPr lang="el-GR" dirty="0" smtClean="0"/>
              <a:t>..</a:t>
            </a:r>
            <a:endParaRPr lang="el-GR" dirty="0"/>
          </a:p>
          <a:p>
            <a:r>
              <a:rPr lang="el-GR" dirty="0"/>
              <a:t>Αντίθετα ο μη συναγωνιστικός ανταγωνισμός προκαλεί μια μείωση στο </a:t>
            </a:r>
            <a:r>
              <a:rPr lang="en-US" dirty="0"/>
              <a:t>V </a:t>
            </a:r>
            <a:r>
              <a:rPr lang="el-GR" dirty="0"/>
              <a:t>(</a:t>
            </a:r>
            <a:r>
              <a:rPr lang="en-US" dirty="0" err="1"/>
              <a:t>Emax</a:t>
            </a:r>
            <a:r>
              <a:rPr lang="el-GR" dirty="0"/>
              <a:t>) όπως και μια μετάθεση προς τα κάτω της ευθείας, καταλήγοντας σε ένα νέο σημείο τομής του άξονα 1 /</a:t>
            </a:r>
            <a:r>
              <a:rPr lang="en-US" dirty="0" smtClean="0"/>
              <a:t>V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780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Διάγραμμα </a:t>
            </a:r>
            <a:r>
              <a:rPr lang="en-US" dirty="0" err="1"/>
              <a:t>Lineweaver</a:t>
            </a:r>
            <a:r>
              <a:rPr lang="en-US" dirty="0"/>
              <a:t>-Burk </a:t>
            </a:r>
            <a:r>
              <a:rPr lang="en-US" sz="3000" b="0" dirty="0" smtClean="0"/>
              <a:t>2/2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  <p:pic>
        <p:nvPicPr>
          <p:cNvPr id="6146" name="Picture 2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08" y="1700808"/>
            <a:ext cx="6607184" cy="38164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7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Εφαρμογή</a:t>
            </a:r>
            <a:endParaRPr lang="el-GR" dirty="0" smtClean="0"/>
          </a:p>
          <a:p>
            <a:pPr marL="355600" indent="0">
              <a:spcBef>
                <a:spcPts val="400"/>
              </a:spcBef>
              <a:buNone/>
            </a:pPr>
            <a:r>
              <a:rPr lang="el-GR" dirty="0" smtClean="0"/>
              <a:t>Αν </a:t>
            </a:r>
            <a:r>
              <a:rPr lang="el-GR" dirty="0"/>
              <a:t>για ένα </a:t>
            </a:r>
            <a:r>
              <a:rPr lang="el-GR" dirty="0" smtClean="0"/>
              <a:t>φάρμακο Α </a:t>
            </a:r>
            <a:r>
              <a:rPr lang="el-GR" dirty="0"/>
              <a:t>απαιτούνται 50 </a:t>
            </a:r>
            <a:r>
              <a:rPr lang="en-US" dirty="0"/>
              <a:t>mg </a:t>
            </a:r>
            <a:r>
              <a:rPr lang="el-GR" dirty="0"/>
              <a:t>για να προκληθεί το ίδιο θεραπευτικό αποτέλεσμα με 75 </a:t>
            </a:r>
            <a:r>
              <a:rPr lang="en-US" dirty="0"/>
              <a:t>mg</a:t>
            </a:r>
            <a:r>
              <a:rPr lang="el-GR" dirty="0"/>
              <a:t> ενός φαρμάκου Β, τι αληθεύει από τα παρακάτω: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Το </a:t>
            </a:r>
            <a:r>
              <a:rPr lang="el-GR" dirty="0"/>
              <a:t>Α είναι πιο αποτελεσματικό από το </a:t>
            </a:r>
            <a:r>
              <a:rPr lang="el-GR" dirty="0" smtClean="0"/>
              <a:t>Β.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Το </a:t>
            </a:r>
            <a:r>
              <a:rPr lang="el-GR" dirty="0"/>
              <a:t>Α έχει μεγαλύτερη συγγένεια για ένα υποδοχέα από το </a:t>
            </a:r>
            <a:r>
              <a:rPr lang="el-GR" dirty="0" smtClean="0"/>
              <a:t>Β.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Το </a:t>
            </a:r>
            <a:r>
              <a:rPr lang="el-GR" dirty="0"/>
              <a:t>Β έχει μικρότερο </a:t>
            </a:r>
            <a:r>
              <a:rPr lang="en-US" b="1" dirty="0" err="1"/>
              <a:t>E</a:t>
            </a:r>
            <a:r>
              <a:rPr lang="en-US" b="1" baseline="-25000" dirty="0" err="1"/>
              <a:t>max</a:t>
            </a:r>
            <a:r>
              <a:rPr lang="el-GR" dirty="0"/>
              <a:t>  από το </a:t>
            </a:r>
            <a:r>
              <a:rPr lang="el-GR" dirty="0" smtClean="0"/>
              <a:t>Α.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b="1" dirty="0" smtClean="0"/>
              <a:t>Το </a:t>
            </a:r>
            <a:r>
              <a:rPr lang="el-GR" b="1" dirty="0"/>
              <a:t>Β είναι λιγότερο ισχυρό από το </a:t>
            </a:r>
            <a:r>
              <a:rPr lang="el-GR" b="1" dirty="0" smtClean="0"/>
              <a:t>Α.</a:t>
            </a:r>
            <a:endParaRPr lang="el-GR" b="1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Το </a:t>
            </a:r>
            <a:r>
              <a:rPr lang="el-GR" dirty="0"/>
              <a:t>Α έχει την ίδια αποτελεσματικότητα με το </a:t>
            </a:r>
            <a:r>
              <a:rPr lang="el-GR" dirty="0" smtClean="0"/>
              <a:t>Β.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008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Δεσμοί </a:t>
            </a:r>
            <a:r>
              <a:rPr lang="el-GR" dirty="0"/>
              <a:t>Φαρμάκου-Υποδοχέα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5544616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dirty="0"/>
              <a:t>Οι </a:t>
            </a:r>
            <a:r>
              <a:rPr lang="el-GR" b="1" dirty="0"/>
              <a:t>δεσμοί Φαρμάκου-Υποδοχέα </a:t>
            </a:r>
            <a:r>
              <a:rPr lang="el-GR" dirty="0" smtClean="0"/>
              <a:t>ανάλογα </a:t>
            </a:r>
            <a:r>
              <a:rPr lang="el-GR" dirty="0"/>
              <a:t>το τύπο του φαρμάκου είναι</a:t>
            </a:r>
            <a:r>
              <a:rPr lang="el-GR" dirty="0" smtClean="0"/>
              <a:t>:</a:t>
            </a:r>
            <a:endParaRPr lang="el-GR" dirty="0"/>
          </a:p>
          <a:p>
            <a:pPr lvl="1">
              <a:lnSpc>
                <a:spcPct val="105000"/>
              </a:lnSpc>
              <a:spcBef>
                <a:spcPts val="600"/>
              </a:spcBef>
            </a:pPr>
            <a:r>
              <a:rPr lang="el-GR" b="1" dirty="0"/>
              <a:t>Ομοιοπολικοί</a:t>
            </a:r>
            <a:r>
              <a:rPr lang="el-GR" dirty="0"/>
              <a:t>: (</a:t>
            </a:r>
            <a:r>
              <a:rPr lang="el-GR" dirty="0" smtClean="0"/>
              <a:t>40-140</a:t>
            </a:r>
            <a:r>
              <a:rPr lang="el-GR" dirty="0"/>
              <a:t> </a:t>
            </a:r>
            <a:r>
              <a:rPr lang="el-GR" dirty="0" err="1"/>
              <a:t>Kcal</a:t>
            </a:r>
            <a:r>
              <a:rPr lang="el-GR" dirty="0"/>
              <a:t>/</a:t>
            </a:r>
            <a:r>
              <a:rPr lang="el-GR" dirty="0" err="1"/>
              <a:t>mol</a:t>
            </a:r>
            <a:r>
              <a:rPr lang="el-GR" dirty="0" smtClean="0"/>
              <a:t>): </a:t>
            </a:r>
            <a:r>
              <a:rPr lang="el-GR" dirty="0" err="1"/>
              <a:t>αλκυλιούντες</a:t>
            </a:r>
            <a:r>
              <a:rPr lang="el-GR" dirty="0"/>
              <a:t> παράγοντες, αντιβιοτικά, </a:t>
            </a:r>
            <a:r>
              <a:rPr lang="el-GR" dirty="0" err="1"/>
              <a:t>οργανοφωσφορικά</a:t>
            </a:r>
            <a:r>
              <a:rPr lang="el-GR" dirty="0"/>
              <a:t> εντομοκτόνα </a:t>
            </a:r>
            <a:r>
              <a:rPr lang="el-GR" dirty="0" smtClean="0"/>
              <a:t>κ.α.</a:t>
            </a:r>
            <a:endParaRPr lang="el-GR" dirty="0"/>
          </a:p>
          <a:p>
            <a:pPr lvl="1">
              <a:lnSpc>
                <a:spcPct val="105000"/>
              </a:lnSpc>
              <a:spcBef>
                <a:spcPts val="600"/>
              </a:spcBef>
            </a:pPr>
            <a:r>
              <a:rPr lang="el-GR" b="1" dirty="0" err="1"/>
              <a:t>Ετεροπολικοί</a:t>
            </a:r>
            <a:r>
              <a:rPr lang="el-GR" dirty="0"/>
              <a:t>: (</a:t>
            </a:r>
            <a:r>
              <a:rPr lang="el-GR" dirty="0" smtClean="0"/>
              <a:t>5-10</a:t>
            </a:r>
            <a:r>
              <a:rPr lang="el-GR" dirty="0"/>
              <a:t> </a:t>
            </a:r>
            <a:r>
              <a:rPr lang="el-GR" dirty="0" err="1"/>
              <a:t>Kcal</a:t>
            </a:r>
            <a:r>
              <a:rPr lang="el-GR" dirty="0"/>
              <a:t>/</a:t>
            </a:r>
            <a:r>
              <a:rPr lang="el-GR" dirty="0" err="1"/>
              <a:t>mol</a:t>
            </a:r>
            <a:r>
              <a:rPr lang="el-GR" dirty="0" smtClean="0"/>
              <a:t>) </a:t>
            </a:r>
            <a:r>
              <a:rPr lang="el-GR" dirty="0"/>
              <a:t>τοπικά αναισθητικά (εξαρτάται από το </a:t>
            </a:r>
            <a:r>
              <a:rPr lang="en-US" dirty="0"/>
              <a:t>p</a:t>
            </a:r>
            <a:r>
              <a:rPr lang="el-GR" dirty="0"/>
              <a:t>Η του μέσου</a:t>
            </a:r>
            <a:r>
              <a:rPr lang="el-GR" dirty="0" smtClean="0"/>
              <a:t>).</a:t>
            </a:r>
            <a:endParaRPr lang="el-GR" dirty="0"/>
          </a:p>
          <a:p>
            <a:pPr lvl="1">
              <a:lnSpc>
                <a:spcPct val="105000"/>
              </a:lnSpc>
              <a:spcBef>
                <a:spcPts val="600"/>
              </a:spcBef>
            </a:pPr>
            <a:r>
              <a:rPr lang="el-GR" b="1" dirty="0"/>
              <a:t>Δεσμοί υδρογόνου</a:t>
            </a:r>
            <a:r>
              <a:rPr lang="el-GR" dirty="0"/>
              <a:t>: (</a:t>
            </a:r>
            <a:r>
              <a:rPr lang="el-GR" dirty="0" smtClean="0"/>
              <a:t>1-7</a:t>
            </a:r>
            <a:r>
              <a:rPr lang="el-GR" dirty="0"/>
              <a:t> </a:t>
            </a:r>
            <a:r>
              <a:rPr lang="el-GR" dirty="0" err="1"/>
              <a:t>Kcal</a:t>
            </a:r>
            <a:r>
              <a:rPr lang="el-GR" dirty="0"/>
              <a:t>/</a:t>
            </a:r>
            <a:r>
              <a:rPr lang="el-GR" dirty="0" err="1"/>
              <a:t>mol</a:t>
            </a:r>
            <a:r>
              <a:rPr lang="el-GR" dirty="0" smtClean="0"/>
              <a:t>) </a:t>
            </a:r>
            <a:r>
              <a:rPr lang="el-GR" dirty="0"/>
              <a:t>(αλληλεπιδράσεις ιόντος-</a:t>
            </a:r>
            <a:r>
              <a:rPr lang="el-GR" dirty="0" err="1"/>
              <a:t>διπόλου</a:t>
            </a:r>
            <a:r>
              <a:rPr lang="el-GR" dirty="0"/>
              <a:t>, </a:t>
            </a:r>
            <a:r>
              <a:rPr lang="el-GR" dirty="0" err="1"/>
              <a:t>διπόλου</a:t>
            </a:r>
            <a:r>
              <a:rPr lang="el-GR" dirty="0"/>
              <a:t>-</a:t>
            </a:r>
            <a:r>
              <a:rPr lang="el-GR" dirty="0" err="1"/>
              <a:t>διπόλου</a:t>
            </a:r>
            <a:r>
              <a:rPr lang="el-GR" dirty="0"/>
              <a:t>) αντικαρκινικά, </a:t>
            </a:r>
            <a:r>
              <a:rPr lang="el-GR" dirty="0" err="1"/>
              <a:t>αντιμικροβιακά</a:t>
            </a:r>
            <a:r>
              <a:rPr lang="el-GR" dirty="0"/>
              <a:t>, </a:t>
            </a:r>
            <a:r>
              <a:rPr lang="el-GR" dirty="0" smtClean="0"/>
              <a:t>αναλγητικά.</a:t>
            </a:r>
            <a:endParaRPr lang="el-GR" dirty="0"/>
          </a:p>
          <a:p>
            <a:pPr lvl="1">
              <a:lnSpc>
                <a:spcPct val="105000"/>
              </a:lnSpc>
              <a:spcBef>
                <a:spcPts val="600"/>
              </a:spcBef>
            </a:pPr>
            <a:r>
              <a:rPr lang="el-GR" b="1" dirty="0"/>
              <a:t>Δυνάμεις </a:t>
            </a:r>
            <a:r>
              <a:rPr lang="en-US" b="1" dirty="0"/>
              <a:t>Van der Waals</a:t>
            </a:r>
            <a:r>
              <a:rPr lang="el-GR" dirty="0"/>
              <a:t>: (</a:t>
            </a:r>
            <a:r>
              <a:rPr lang="el-GR" dirty="0" smtClean="0"/>
              <a:t>1-7</a:t>
            </a:r>
            <a:r>
              <a:rPr lang="el-GR" dirty="0"/>
              <a:t> </a:t>
            </a:r>
            <a:r>
              <a:rPr lang="el-GR" dirty="0" err="1"/>
              <a:t>Kcal</a:t>
            </a:r>
            <a:r>
              <a:rPr lang="el-GR" dirty="0"/>
              <a:t>/</a:t>
            </a:r>
            <a:r>
              <a:rPr lang="el-GR" dirty="0" err="1"/>
              <a:t>mol</a:t>
            </a:r>
            <a:r>
              <a:rPr lang="el-GR" dirty="0" smtClean="0"/>
              <a:t>) </a:t>
            </a:r>
            <a:r>
              <a:rPr lang="el-GR" dirty="0"/>
              <a:t>ενισχύουν τον </a:t>
            </a:r>
            <a:r>
              <a:rPr lang="el-GR" dirty="0" err="1"/>
              <a:t>ετεροπολικό</a:t>
            </a:r>
            <a:r>
              <a:rPr lang="el-GR" dirty="0"/>
              <a:t> </a:t>
            </a:r>
            <a:r>
              <a:rPr lang="el-GR" dirty="0" smtClean="0"/>
              <a:t>δεσμό.</a:t>
            </a:r>
            <a:endParaRPr lang="el-GR" dirty="0"/>
          </a:p>
          <a:p>
            <a:pPr lvl="1">
              <a:lnSpc>
                <a:spcPct val="105000"/>
              </a:lnSpc>
              <a:spcBef>
                <a:spcPts val="600"/>
              </a:spcBef>
            </a:pPr>
            <a:r>
              <a:rPr lang="el-GR" b="1" dirty="0"/>
              <a:t>Υδρόφοβες αλληλεπιδράσεις, </a:t>
            </a:r>
            <a:r>
              <a:rPr lang="el-GR" dirty="0"/>
              <a:t>όπου τα μόρια του ύδατος </a:t>
            </a:r>
            <a:r>
              <a:rPr lang="el-GR" dirty="0" err="1"/>
              <a:t>συμπλησιάζουν</a:t>
            </a:r>
            <a:r>
              <a:rPr lang="el-GR" dirty="0"/>
              <a:t> μεταξύ τους, ώστε να απομακρύνουν τα μη πολωμένα μόρια από τη πορεία τους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883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Μοντέλο </a:t>
            </a:r>
            <a:r>
              <a:rPr lang="el-GR" dirty="0"/>
              <a:t>κυτταρικής μεμβράνης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pic>
        <p:nvPicPr>
          <p:cNvPr id="1026" name="Picture 2" descr="File:Cell membrane detailed diagram e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06" y="1628800"/>
            <a:ext cx="8579674" cy="3528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Rectangle 7"/>
          <p:cNvSpPr/>
          <p:nvPr/>
        </p:nvSpPr>
        <p:spPr>
          <a:xfrm>
            <a:off x="2868749" y="5301208"/>
            <a:ext cx="3467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nb-NO" sz="1200" dirty="0">
                <a:latin typeface="+mn-lt"/>
                <a:hlinkClick r:id="rId3"/>
              </a:rPr>
              <a:t>Cell membrane detailed diagram </a:t>
            </a:r>
            <a:r>
              <a:rPr lang="nb-NO" sz="1200" dirty="0" smtClean="0">
                <a:latin typeface="+mn-lt"/>
                <a:hlinkClick r:id="rId3"/>
              </a:rPr>
              <a:t>en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u="sng" dirty="0" err="1">
                <a:latin typeface="+mn-lt"/>
                <a:hlinkClick r:id="rId4" tooltip="User:Bibi Saint-Pol"/>
              </a:rPr>
              <a:t>Bibi</a:t>
            </a:r>
            <a:r>
              <a:rPr lang="en-US" sz="1200" u="sng" dirty="0">
                <a:latin typeface="+mn-lt"/>
                <a:hlinkClick r:id="rId4" tooltip="User:Bibi Saint-Pol"/>
              </a:rPr>
              <a:t> Saint-Pol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210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Σημασία της </a:t>
            </a:r>
            <a:r>
              <a:rPr lang="el-GR" dirty="0" err="1" smtClean="0"/>
              <a:t>Φαρμακοκινητικής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328592"/>
          </a:xfrm>
        </p:spPr>
        <p:txBody>
          <a:bodyPr>
            <a:normAutofit/>
          </a:bodyPr>
          <a:lstStyle/>
          <a:p>
            <a:pPr marL="0" indent="0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dirty="0"/>
              <a:t>Η Φαρμακοκινητική, όπως ήδη ελέχθη, ασχολείται με την μαθηματική μελέτη των διαδικασιών ADME, που καθορίζουν τελικά τη σχέση μεταξύ της δόσης των φαρμάκων και της συγκέ­ντρωσης στα διάφορα βιολογικά υγρά.</a:t>
            </a:r>
          </a:p>
          <a:p>
            <a:pPr marL="0" indent="0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dirty="0" smtClean="0"/>
              <a:t>Έτσι, </a:t>
            </a:r>
            <a:r>
              <a:rPr lang="el-GR" dirty="0"/>
              <a:t>η Φαρμακοκινητική συμβάλλει πιο αναλυτικά στα ακόλουθα:</a:t>
            </a:r>
          </a:p>
          <a:p>
            <a:pPr lvl="0">
              <a:lnSpc>
                <a:spcPct val="105000"/>
              </a:lnSpc>
              <a:spcBef>
                <a:spcPts val="600"/>
              </a:spcBef>
            </a:pPr>
            <a:r>
              <a:rPr lang="el-GR" dirty="0"/>
              <a:t>Υπολογισμός επίπεδων (σταθμών) φαρμάκου στο </a:t>
            </a:r>
            <a:r>
              <a:rPr lang="el-GR" dirty="0" smtClean="0"/>
              <a:t>πλάσμα.</a:t>
            </a:r>
            <a:endParaRPr lang="el-GR" dirty="0"/>
          </a:p>
          <a:p>
            <a:pPr lvl="0">
              <a:lnSpc>
                <a:spcPct val="105000"/>
              </a:lnSpc>
              <a:spcBef>
                <a:spcPts val="600"/>
              </a:spcBef>
            </a:pPr>
            <a:r>
              <a:rPr lang="el-GR" dirty="0"/>
              <a:t>Επιλογή δόσης εφόδου και δόσης </a:t>
            </a:r>
            <a:r>
              <a:rPr lang="el-GR" dirty="0" smtClean="0"/>
              <a:t>συντήρησης.</a:t>
            </a:r>
            <a:endParaRPr lang="el-GR" dirty="0"/>
          </a:p>
          <a:p>
            <a:pPr lvl="0">
              <a:lnSpc>
                <a:spcPct val="105000"/>
              </a:lnSpc>
              <a:spcBef>
                <a:spcPts val="600"/>
              </a:spcBef>
            </a:pPr>
            <a:r>
              <a:rPr lang="el-GR" dirty="0"/>
              <a:t>Επιλογή συχνότητας δοσολογίας (μεσοδιαστήματα) και ταχύτητας </a:t>
            </a:r>
            <a:r>
              <a:rPr lang="el-GR" dirty="0" smtClean="0"/>
              <a:t>χορήγησης.</a:t>
            </a:r>
            <a:endParaRPr lang="el-GR" dirty="0"/>
          </a:p>
          <a:p>
            <a:pPr lvl="0">
              <a:lnSpc>
                <a:spcPct val="105000"/>
              </a:lnSpc>
              <a:spcBef>
                <a:spcPts val="600"/>
              </a:spcBef>
            </a:pPr>
            <a:r>
              <a:rPr lang="el-GR" dirty="0"/>
              <a:t>Πρόβλεψη φαινομένων από αλλαγή </a:t>
            </a:r>
            <a:r>
              <a:rPr lang="el-GR" dirty="0" smtClean="0"/>
              <a:t>δοσολογίας.</a:t>
            </a:r>
            <a:endParaRPr lang="el-GR" dirty="0"/>
          </a:p>
          <a:p>
            <a:pPr lvl="0">
              <a:lnSpc>
                <a:spcPct val="105000"/>
              </a:lnSpc>
              <a:spcBef>
                <a:spcPts val="600"/>
              </a:spcBef>
            </a:pPr>
            <a:r>
              <a:rPr lang="el-GR" dirty="0"/>
              <a:t>Εντοπισμός ασθενών (ή παραγόντων που δύνανται να μεταβάλουν το κλινικό απο­τέλεσμα</a:t>
            </a:r>
            <a:r>
              <a:rPr lang="el-GR" dirty="0" smtClean="0"/>
              <a:t>).</a:t>
            </a:r>
            <a:endParaRPr lang="el-GR" dirty="0"/>
          </a:p>
          <a:p>
            <a:pPr lvl="0">
              <a:lnSpc>
                <a:spcPct val="105000"/>
              </a:lnSpc>
              <a:spcBef>
                <a:spcPts val="600"/>
              </a:spcBef>
            </a:pPr>
            <a:r>
              <a:rPr lang="el-GR" dirty="0"/>
              <a:t>Οδοί </a:t>
            </a:r>
            <a:r>
              <a:rPr lang="el-GR" dirty="0" smtClean="0"/>
              <a:t>χορήγησης.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249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Σημασία της </a:t>
            </a:r>
            <a:r>
              <a:rPr lang="el-GR" dirty="0" err="1"/>
              <a:t>Φαρμακοκινητικής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Οι παραπάνω στόχοι γίνονται εφικτοί με την αξιοποίηση των </a:t>
            </a:r>
            <a:r>
              <a:rPr lang="el-GR" sz="2400" dirty="0" err="1"/>
              <a:t>φαρμακοκινητικών</a:t>
            </a:r>
            <a:r>
              <a:rPr lang="el-GR" sz="2400" dirty="0"/>
              <a:t> παραμέτρων όπως:</a:t>
            </a:r>
            <a:endParaRPr lang="el-GR" sz="2800" dirty="0"/>
          </a:p>
          <a:p>
            <a:pPr lvl="1"/>
            <a:r>
              <a:rPr lang="el-GR" sz="2400" b="1" dirty="0" smtClean="0"/>
              <a:t>Βιοδιαθεσιμότητα.</a:t>
            </a:r>
            <a:endParaRPr lang="el-GR" sz="2800" dirty="0"/>
          </a:p>
          <a:p>
            <a:pPr lvl="1"/>
            <a:r>
              <a:rPr lang="el-GR" sz="2400" b="1" dirty="0" smtClean="0"/>
              <a:t>Πρωτεϊνική σύνδεση.</a:t>
            </a:r>
            <a:endParaRPr lang="el-GR" sz="2800" dirty="0"/>
          </a:p>
          <a:p>
            <a:pPr lvl="1"/>
            <a:r>
              <a:rPr lang="el-GR" sz="2400" b="1" dirty="0" smtClean="0"/>
              <a:t>Όγκος κατανομής.</a:t>
            </a:r>
            <a:endParaRPr lang="el-GR" sz="2800" dirty="0"/>
          </a:p>
          <a:p>
            <a:pPr lvl="1"/>
            <a:r>
              <a:rPr lang="el-GR" sz="2400" b="1" dirty="0"/>
              <a:t>Χρόνος </a:t>
            </a:r>
            <a:r>
              <a:rPr lang="el-GR" sz="2400" b="1" dirty="0" err="1" smtClean="0"/>
              <a:t>ημιζωής</a:t>
            </a:r>
            <a:r>
              <a:rPr lang="el-GR" sz="2400" b="1" dirty="0" smtClean="0"/>
              <a:t>.</a:t>
            </a:r>
            <a:endParaRPr lang="el-GR" sz="2800" dirty="0"/>
          </a:p>
          <a:p>
            <a:pPr lvl="1"/>
            <a:r>
              <a:rPr lang="el-GR" sz="2400" b="1" dirty="0"/>
              <a:t>Μεταβολικές </a:t>
            </a:r>
            <a:r>
              <a:rPr lang="el-GR" sz="2400" b="1" dirty="0" err="1" smtClean="0"/>
              <a:t>βιομετατροπές</a:t>
            </a:r>
            <a:r>
              <a:rPr lang="el-GR" sz="2400" b="1" dirty="0" smtClean="0"/>
              <a:t>.</a:t>
            </a:r>
            <a:endParaRPr lang="el-GR" sz="2800" dirty="0"/>
          </a:p>
          <a:p>
            <a:pPr lvl="1"/>
            <a:r>
              <a:rPr lang="el-GR" sz="2400" b="1" dirty="0" smtClean="0"/>
              <a:t>Κάθαρση.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252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Γεώργιος </a:t>
            </a:r>
            <a:r>
              <a:rPr lang="el-GR" sz="2000" dirty="0" err="1" smtClean="0"/>
              <a:t>Καρίκας</a:t>
            </a:r>
            <a:r>
              <a:rPr lang="el-GR" sz="2000" dirty="0" smtClean="0"/>
              <a:t> 2014. Γεώργιος </a:t>
            </a:r>
            <a:r>
              <a:rPr lang="el-GR" sz="2000" dirty="0" err="1" smtClean="0"/>
              <a:t>Καρίκας</a:t>
            </a:r>
            <a:r>
              <a:rPr lang="el-GR" sz="2000" dirty="0" smtClean="0"/>
              <a:t>. «</a:t>
            </a:r>
            <a:r>
              <a:rPr lang="el-GR" sz="2000" dirty="0" err="1" smtClean="0"/>
              <a:t>Φαρμακοκινητική</a:t>
            </a:r>
            <a:r>
              <a:rPr lang="el-GR" sz="2000" dirty="0" smtClean="0"/>
              <a:t>. Ενότητα 2</a:t>
            </a:r>
            <a:r>
              <a:rPr lang="en-US" sz="2000" dirty="0" smtClean="0"/>
              <a:t>:</a:t>
            </a:r>
            <a:r>
              <a:rPr lang="el-GR" sz="2000" dirty="0"/>
              <a:t> Σχέσεις Φαρμακοδυναμικής - </a:t>
            </a:r>
            <a:r>
              <a:rPr lang="el-GR" sz="2000" dirty="0" err="1"/>
              <a:t>Φαρμακοκινητικής</a:t>
            </a:r>
            <a:r>
              <a:rPr lang="el-GR" sz="2000" dirty="0"/>
              <a:t>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 Σημείωμα Αναφοράς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 Σημείωμα </a:t>
            </a:r>
            <a:r>
              <a:rPr lang="el-GR" sz="2000" dirty="0" err="1" smtClean="0"/>
              <a:t>Αδειοδότησης</a:t>
            </a:r>
            <a:endParaRPr lang="el-GR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Τη δήλωση Διατήρησης Σημειωμάτων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 Σημείωμα Χρήσης Έργων Τρίτων (εφόσον υπάρχει)</a:t>
            </a:r>
          </a:p>
          <a:p>
            <a:pPr marL="0" indent="0">
              <a:buNone/>
            </a:pPr>
            <a:r>
              <a:rPr lang="el-GR" sz="2400" dirty="0" smtClean="0"/>
              <a:t>μαζί με τους συνοδευόμενους </a:t>
            </a:r>
            <a:r>
              <a:rPr lang="el-GR" sz="2400" dirty="0" err="1" smtClean="0"/>
              <a:t>υπερσυνδέσμους</a:t>
            </a:r>
            <a:r>
              <a:rPr lang="el-GR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Λιποφιλία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fontAlgn="base" hangingPunct="0"/>
            <a:r>
              <a:rPr lang="el-GR" b="1" dirty="0" err="1"/>
              <a:t>Λιποφιλία</a:t>
            </a:r>
            <a:r>
              <a:rPr lang="el-GR" b="1" dirty="0"/>
              <a:t>/</a:t>
            </a:r>
            <a:r>
              <a:rPr lang="el-GR" b="1" dirty="0" err="1"/>
              <a:t>λιποφιλικότητα</a:t>
            </a:r>
            <a:r>
              <a:rPr lang="el-GR" b="1" dirty="0"/>
              <a:t> (</a:t>
            </a:r>
            <a:r>
              <a:rPr lang="en-US" b="1" dirty="0" err="1"/>
              <a:t>lipophilicity</a:t>
            </a:r>
            <a:r>
              <a:rPr lang="el-GR" b="1" dirty="0"/>
              <a:t>) </a:t>
            </a:r>
            <a:r>
              <a:rPr lang="el-GR" dirty="0"/>
              <a:t>εκφράζει τη συγγένεια ενός μορίου ή τμήματος μορίου ως προς ένα </a:t>
            </a:r>
            <a:r>
              <a:rPr lang="el-GR" dirty="0" err="1"/>
              <a:t>λιπόφιλο</a:t>
            </a:r>
            <a:r>
              <a:rPr lang="el-GR" dirty="0"/>
              <a:t> περιβάλλον. Η </a:t>
            </a:r>
            <a:r>
              <a:rPr lang="el-GR" dirty="0" err="1"/>
              <a:t>λιποφιλία</a:t>
            </a:r>
            <a:r>
              <a:rPr lang="el-GR" dirty="0"/>
              <a:t> δεν ταυτίζεται με την υδροφοβία, η οποία είναι η συσσωμάτωση μη-πολικών ομάδων ή μορίων σε υδατικό περιβάλλον και η οποία οφείλεται στην τάση των μορίων του νερού να αποφεύγουν τα μη πολικά μόρια.</a:t>
            </a:r>
          </a:p>
          <a:p>
            <a:pPr eaLnBrk="0" fontAlgn="base" hangingPunct="0"/>
            <a:r>
              <a:rPr lang="el-GR" dirty="0"/>
              <a:t>Η </a:t>
            </a:r>
            <a:r>
              <a:rPr lang="el-GR" dirty="0" err="1"/>
              <a:t>λιποφιλία</a:t>
            </a:r>
            <a:r>
              <a:rPr lang="el-GR" dirty="0"/>
              <a:t> είναι μια σύνθετη ιδιότητα, αποτελούμενη από δυο συνιστώσες, την υδροφοβία και την πολικότητα των ενώσεων, όπως φαίνεται στην παρακάτω εξίσωση:</a:t>
            </a:r>
          </a:p>
          <a:p>
            <a:pPr marL="0" indent="0" algn="ctr" eaLnBrk="0" fontAlgn="base" hangingPunct="0">
              <a:buNone/>
            </a:pPr>
            <a:r>
              <a:rPr lang="el-GR" b="1" dirty="0" err="1"/>
              <a:t>Λιποφιλία</a:t>
            </a:r>
            <a:r>
              <a:rPr lang="el-GR" b="1" dirty="0"/>
              <a:t> = Υδροφοβία – Πολικότητα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566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Λιποφιλία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fontAlgn="base" hangingPunct="0"/>
            <a:r>
              <a:rPr lang="el-GR" dirty="0"/>
              <a:t>Η </a:t>
            </a:r>
            <a:r>
              <a:rPr lang="el-GR" dirty="0" err="1"/>
              <a:t>λιποφιλία</a:t>
            </a:r>
            <a:r>
              <a:rPr lang="el-GR" dirty="0"/>
              <a:t> εκφράζεται ποσοτικά από το συντελεστή μερισμού (P) σε ένα διφασικό σύστημα μη μιγνυόμενων διαλυτών. Υπό τον όρο συντελεστής μερισμού (P) νοείται ο λόγος της συγκέντρωσης μιας-μοναδικής </a:t>
            </a:r>
            <a:r>
              <a:rPr lang="el-GR" dirty="0" err="1"/>
              <a:t>ηλεκτρονιακής</a:t>
            </a:r>
            <a:r>
              <a:rPr lang="el-GR" dirty="0"/>
              <a:t> μορφής (</a:t>
            </a:r>
            <a:r>
              <a:rPr lang="el-GR" dirty="0" err="1"/>
              <a:t>single</a:t>
            </a:r>
            <a:r>
              <a:rPr lang="el-GR" dirty="0"/>
              <a:t> </a:t>
            </a:r>
            <a:r>
              <a:rPr lang="el-GR" dirty="0" err="1"/>
              <a:t>electrical</a:t>
            </a:r>
            <a:r>
              <a:rPr lang="el-GR" dirty="0"/>
              <a:t> </a:t>
            </a:r>
            <a:r>
              <a:rPr lang="el-GR" dirty="0" err="1"/>
              <a:t>species</a:t>
            </a:r>
            <a:r>
              <a:rPr lang="el-GR" dirty="0"/>
              <a:t>) της ουσίας στην οργανική φάση ως προς την αντίστοιχη συγκέντρωσή της στο νερό και αποτιμάται με τη μορφή του λογαρίθμου του (</a:t>
            </a:r>
            <a:r>
              <a:rPr lang="el-GR" dirty="0" err="1"/>
              <a:t>logP</a:t>
            </a:r>
            <a:r>
              <a:rPr lang="el-GR" dirty="0"/>
              <a:t>): </a:t>
            </a:r>
          </a:p>
          <a:p>
            <a:pPr marL="0" lvl="0" indent="0" algn="ctr" eaLnBrk="0" fontAlgn="base" hangingPunct="0">
              <a:buNone/>
            </a:pPr>
            <a:r>
              <a:rPr lang="en-US" b="1" dirty="0" err="1"/>
              <a:t>logP</a:t>
            </a:r>
            <a:r>
              <a:rPr lang="en-US" b="1" dirty="0"/>
              <a:t> = log(</a:t>
            </a:r>
            <a:r>
              <a:rPr lang="en-US" b="1" dirty="0" err="1"/>
              <a:t>Corganic</a:t>
            </a:r>
            <a:r>
              <a:rPr lang="en-US" b="1" dirty="0"/>
              <a:t>/</a:t>
            </a:r>
            <a:r>
              <a:rPr lang="en-US" b="1" dirty="0" err="1"/>
              <a:t>Caqueous</a:t>
            </a:r>
            <a:r>
              <a:rPr lang="en-US" b="1" dirty="0" smtClean="0"/>
              <a:t>)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051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Εξειδικευμένη </a:t>
            </a:r>
            <a:r>
              <a:rPr lang="el-GR" dirty="0" smtClean="0"/>
              <a:t>δράση</a:t>
            </a:r>
            <a:r>
              <a:rPr lang="el-GR" dirty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r>
              <a:rPr lang="el-GR" b="1" dirty="0"/>
              <a:t>Εξειδικευμένη δράση:</a:t>
            </a:r>
            <a:r>
              <a:rPr lang="el-GR" dirty="0"/>
              <a:t> 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l-GR" dirty="0"/>
              <a:t>Σχετίζεται με την αναστολή λειτουργικών βιολογικών μορίων όπως: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l-GR" b="1" dirty="0"/>
              <a:t>Ενζυμα</a:t>
            </a:r>
            <a:r>
              <a:rPr lang="el-GR" dirty="0"/>
              <a:t> (</a:t>
            </a:r>
            <a:r>
              <a:rPr lang="el-GR" dirty="0" err="1"/>
              <a:t>χοληνεστεράση</a:t>
            </a:r>
            <a:r>
              <a:rPr lang="el-GR" dirty="0"/>
              <a:t>, </a:t>
            </a:r>
            <a:r>
              <a:rPr lang="el-GR" dirty="0" err="1"/>
              <a:t>καρβονική</a:t>
            </a:r>
            <a:r>
              <a:rPr lang="el-GR" dirty="0"/>
              <a:t> </a:t>
            </a:r>
            <a:r>
              <a:rPr lang="el-GR" dirty="0" err="1"/>
              <a:t>ανυδράση</a:t>
            </a:r>
            <a:r>
              <a:rPr lang="el-GR" dirty="0"/>
              <a:t>, </a:t>
            </a:r>
            <a:r>
              <a:rPr lang="el-GR" dirty="0" err="1"/>
              <a:t>μονοαμινοοξειδάση</a:t>
            </a:r>
            <a:r>
              <a:rPr lang="el-GR" dirty="0"/>
              <a:t>, </a:t>
            </a:r>
            <a:r>
              <a:rPr lang="el-GR" dirty="0" err="1"/>
              <a:t>κυκλοοξυγενάση</a:t>
            </a:r>
            <a:r>
              <a:rPr lang="el-GR" dirty="0"/>
              <a:t>, HΜG-</a:t>
            </a:r>
            <a:r>
              <a:rPr lang="en-US" dirty="0"/>
              <a:t>CoA</a:t>
            </a:r>
            <a:r>
              <a:rPr lang="el-GR" dirty="0"/>
              <a:t>-</a:t>
            </a:r>
            <a:r>
              <a:rPr lang="el-GR" dirty="0" err="1"/>
              <a:t>αναγωγάση</a:t>
            </a:r>
            <a:r>
              <a:rPr lang="el-GR" dirty="0"/>
              <a:t>, </a:t>
            </a:r>
            <a:r>
              <a:rPr lang="el-GR" dirty="0" err="1"/>
              <a:t>τοποϊσομεράσες</a:t>
            </a:r>
            <a:r>
              <a:rPr lang="el-GR" dirty="0"/>
              <a:t> </a:t>
            </a:r>
            <a:r>
              <a:rPr lang="el-GR" dirty="0" smtClean="0"/>
              <a:t>κ.α.).</a:t>
            </a:r>
            <a:endParaRPr lang="el-GR" dirty="0"/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l-GR" b="1" dirty="0"/>
              <a:t>Μεταφορικά συστήματα</a:t>
            </a:r>
            <a:r>
              <a:rPr lang="el-GR" dirty="0"/>
              <a:t> (ιοντικά κανάλια, ενεργητικοί μεταφορείς</a:t>
            </a:r>
            <a:r>
              <a:rPr lang="el-GR" dirty="0" smtClean="0"/>
              <a:t>).</a:t>
            </a:r>
            <a:endParaRPr lang="el-GR" dirty="0"/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l-GR" b="1" dirty="0"/>
              <a:t>Υποδοχείς</a:t>
            </a:r>
            <a:r>
              <a:rPr lang="el-GR" dirty="0"/>
              <a:t> (πρωτεϊνικά μόρια του πυρήνα ή του κυτταροπλάσματος που συνδέονται είτε με </a:t>
            </a:r>
            <a:r>
              <a:rPr lang="el-GR" dirty="0" err="1"/>
              <a:t>συναπτικές</a:t>
            </a:r>
            <a:r>
              <a:rPr lang="el-GR" dirty="0"/>
              <a:t> μεταβιβαστικές ουσίες, είτε ορμόνες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794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Εξειδικευμένη δράση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l-GR" dirty="0" smtClean="0"/>
              <a:t>Οι </a:t>
            </a:r>
            <a:r>
              <a:rPr lang="el-GR" dirty="0"/>
              <a:t>τέσσερεις βασικοί </a:t>
            </a:r>
            <a:r>
              <a:rPr lang="el-GR" b="1" dirty="0"/>
              <a:t>τύποι υποδοχέων</a:t>
            </a:r>
            <a:r>
              <a:rPr lang="el-GR" dirty="0"/>
              <a:t> είναι: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l-GR" dirty="0"/>
              <a:t>Αγωνιστές πρόσδεσης-πύλες διαύλων (υποδοχέας νικοτίνης, GAB</a:t>
            </a:r>
            <a:r>
              <a:rPr lang="en-US" dirty="0"/>
              <a:t>A</a:t>
            </a:r>
            <a:r>
              <a:rPr lang="el-GR" dirty="0"/>
              <a:t>, ιόντων </a:t>
            </a:r>
            <a:r>
              <a:rPr lang="el-GR" dirty="0" err="1"/>
              <a:t>κ.α</a:t>
            </a:r>
            <a:r>
              <a:rPr lang="el-GR" dirty="0" smtClean="0"/>
              <a:t>).</a:t>
            </a:r>
            <a:endParaRPr lang="el-GR" dirty="0"/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l-GR" dirty="0"/>
              <a:t>Υποδοχείς που </a:t>
            </a:r>
            <a:r>
              <a:rPr lang="el-GR" dirty="0" err="1"/>
              <a:t>συζεύγνυται</a:t>
            </a:r>
            <a:r>
              <a:rPr lang="el-GR" dirty="0"/>
              <a:t> με </a:t>
            </a:r>
            <a:r>
              <a:rPr lang="el-GR" dirty="0" smtClean="0"/>
              <a:t>την πρωτεΐνη, </a:t>
            </a:r>
            <a:r>
              <a:rPr lang="el-GR" dirty="0"/>
              <a:t>μέσω των δεύτερων </a:t>
            </a:r>
            <a:r>
              <a:rPr lang="el-GR" dirty="0" smtClean="0"/>
              <a:t>αγγελιοφόρων.</a:t>
            </a:r>
            <a:endParaRPr lang="el-GR" dirty="0"/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l-GR" dirty="0"/>
              <a:t>Πυρηνικοί υποδοχείς για </a:t>
            </a:r>
            <a:r>
              <a:rPr lang="el-GR" dirty="0" err="1"/>
              <a:t>στεροειδείς</a:t>
            </a:r>
            <a:r>
              <a:rPr lang="el-GR" dirty="0"/>
              <a:t> και </a:t>
            </a:r>
            <a:r>
              <a:rPr lang="el-GR" dirty="0" err="1"/>
              <a:t>θυρεοειδικές</a:t>
            </a:r>
            <a:r>
              <a:rPr lang="el-GR" dirty="0"/>
              <a:t> </a:t>
            </a:r>
            <a:r>
              <a:rPr lang="el-GR" dirty="0" smtClean="0"/>
              <a:t>ορμόνες.</a:t>
            </a:r>
            <a:endParaRPr lang="el-GR" dirty="0"/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l-GR" dirty="0"/>
              <a:t>Υποδοχείς που συνδέονται με </a:t>
            </a:r>
            <a:r>
              <a:rPr lang="el-GR" dirty="0" err="1"/>
              <a:t>κινάσες</a:t>
            </a:r>
            <a:r>
              <a:rPr lang="el-GR" dirty="0"/>
              <a:t> (ινσουλίνη, </a:t>
            </a:r>
            <a:r>
              <a:rPr lang="el-GR" dirty="0" err="1"/>
              <a:t>κυτοκίνες</a:t>
            </a:r>
            <a:r>
              <a:rPr lang="el-GR" dirty="0"/>
              <a:t>, αυξητικοί παράγοντες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283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Δεύτεροι αγγελιοφόροι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Δεύτεροι αγγελιοφόροι</a:t>
            </a:r>
            <a:r>
              <a:rPr lang="el-GR" dirty="0"/>
              <a:t> είναι χημικές ουσίες, που η ενδοκυτταρική τους συγκέντρωση αυξάνεται ή μειώνεται (σπάνια) σε απάντηση της ενεργοποίησης του υποδοχέα. Η μεταβολή αυτή πυροδοτεί διεργασίες, που σταδιακά έχουν ως αποτέλεσμα την κυτταρική απάντηση. Τέτοιοι μεταβιβαστές είναι το </a:t>
            </a:r>
            <a:r>
              <a:rPr lang="el-GR" b="1" dirty="0"/>
              <a:t>κυκλικό AMP</a:t>
            </a:r>
            <a:r>
              <a:rPr lang="el-GR" dirty="0"/>
              <a:t> (c-AMP), η </a:t>
            </a:r>
            <a:r>
              <a:rPr lang="el-GR" b="1" dirty="0" err="1"/>
              <a:t>τριφωσφορική</a:t>
            </a:r>
            <a:r>
              <a:rPr lang="el-GR" b="1" dirty="0"/>
              <a:t> </a:t>
            </a:r>
            <a:r>
              <a:rPr lang="el-GR" b="1" dirty="0" err="1"/>
              <a:t>ινοσιτόλη</a:t>
            </a:r>
            <a:r>
              <a:rPr lang="el-GR" dirty="0"/>
              <a:t> (IP3) και η </a:t>
            </a:r>
            <a:r>
              <a:rPr lang="el-GR" b="1" dirty="0" err="1"/>
              <a:t>διακυλγλυκερόλη</a:t>
            </a:r>
            <a:r>
              <a:rPr lang="el-GR" dirty="0"/>
              <a:t> (DG).</a:t>
            </a:r>
          </a:p>
          <a:p>
            <a:r>
              <a:rPr lang="el-GR" dirty="0"/>
              <a:t>Η διέγερση της </a:t>
            </a:r>
            <a:r>
              <a:rPr lang="el-GR" dirty="0" err="1"/>
              <a:t>αδενυλικής</a:t>
            </a:r>
            <a:r>
              <a:rPr lang="el-GR" dirty="0"/>
              <a:t> </a:t>
            </a:r>
            <a:r>
              <a:rPr lang="el-GR" dirty="0" err="1"/>
              <a:t>κυκλάσης</a:t>
            </a:r>
            <a:r>
              <a:rPr lang="el-GR" dirty="0"/>
              <a:t> και της </a:t>
            </a:r>
            <a:r>
              <a:rPr lang="el-GR" dirty="0" err="1"/>
              <a:t>φωσφοκινάσης</a:t>
            </a:r>
            <a:r>
              <a:rPr lang="el-GR" dirty="0"/>
              <a:t> </a:t>
            </a:r>
            <a:r>
              <a:rPr lang="en-US" dirty="0"/>
              <a:t>C</a:t>
            </a:r>
            <a:r>
              <a:rPr lang="el-GR" dirty="0"/>
              <a:t>, που ακολουθεί την ενεργοποίηση που προκαλεί το </a:t>
            </a:r>
            <a:r>
              <a:rPr lang="el-GR" dirty="0" err="1"/>
              <a:t>σύμπλοκο</a:t>
            </a:r>
            <a:r>
              <a:rPr lang="el-GR" dirty="0"/>
              <a:t> υποδοχέα-αγωνιστή, γίνεται με τη μεσολάβηση της ρυθμιστικής ενέργειας της οικογένειας των </a:t>
            </a:r>
            <a:r>
              <a:rPr lang="el-GR" b="1" dirty="0" smtClean="0"/>
              <a:t>πρωτεϊνών </a:t>
            </a:r>
            <a:r>
              <a:rPr lang="en-US" b="1" dirty="0"/>
              <a:t>G </a:t>
            </a:r>
            <a:r>
              <a:rPr lang="el-GR" dirty="0"/>
              <a:t>( </a:t>
            </a:r>
            <a:r>
              <a:rPr lang="el-GR" dirty="0" err="1"/>
              <a:t>τριφωσφορικής</a:t>
            </a:r>
            <a:r>
              <a:rPr lang="el-GR" dirty="0"/>
              <a:t> </a:t>
            </a:r>
            <a:r>
              <a:rPr lang="el-GR" dirty="0" err="1"/>
              <a:t>γουανοσινο</a:t>
            </a:r>
            <a:r>
              <a:rPr lang="el-GR" dirty="0"/>
              <a:t>-συνδεουσών </a:t>
            </a:r>
            <a:r>
              <a:rPr lang="el-GR" dirty="0" smtClean="0"/>
              <a:t>πρωτεϊνών). </a:t>
            </a:r>
            <a:r>
              <a:rPr lang="el-GR" dirty="0"/>
              <a:t>Οι </a:t>
            </a:r>
            <a:r>
              <a:rPr lang="el-GR" dirty="0" smtClean="0"/>
              <a:t>πρωτεΐνες </a:t>
            </a:r>
            <a:r>
              <a:rPr lang="en-US" dirty="0"/>
              <a:t>G</a:t>
            </a:r>
            <a:r>
              <a:rPr lang="el-GR" dirty="0"/>
              <a:t> εντοπίζονται  στην έσω κυτταρική μεμβράνη.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820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">
  <a:themeElements>
    <a:clrScheme name="Προσαρμοσμένο 17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317</TotalTime>
  <Words>2666</Words>
  <Application>Microsoft Office PowerPoint</Application>
  <PresentationFormat>On-screen Show (4:3)</PresentationFormat>
  <Paragraphs>312</Paragraphs>
  <Slides>47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Cambria Math</vt:lpstr>
      <vt:lpstr>Courier New</vt:lpstr>
      <vt:lpstr>Times New Roman</vt:lpstr>
      <vt:lpstr>Wingdings</vt:lpstr>
      <vt:lpstr>OC_template</vt:lpstr>
      <vt:lpstr>Φαρμακοκινητική</vt:lpstr>
      <vt:lpstr>Χαρακτηριστικά Φαρμάκου</vt:lpstr>
      <vt:lpstr>Φαρμακοδυναμικοί παράγοντες</vt:lpstr>
      <vt:lpstr>Μοντέλο κυτταρικής μεμβράνης</vt:lpstr>
      <vt:lpstr>Λιποφιλία 1/2 </vt:lpstr>
      <vt:lpstr>Λιποφιλία 2/2 </vt:lpstr>
      <vt:lpstr>Εξειδικευμένη δράση 1/2</vt:lpstr>
      <vt:lpstr>Εξειδικευμένη δράση 2/2</vt:lpstr>
      <vt:lpstr>Δεύτεροι αγγελιοφόροι</vt:lpstr>
      <vt:lpstr>Φαρμακοκινητικοί παράγοντες (πορεία και τύχη του στον οργανισμό) 1/3</vt:lpstr>
      <vt:lpstr>Φαρμακοκινητικοί παράγοντες (πορεία και τύχη του στον οργανισμό) 2/3</vt:lpstr>
      <vt:lpstr>Φαρμακοκινητικοί παράγοντες (πορεία και τύχη του στον οργανισμό) 3/3</vt:lpstr>
      <vt:lpstr>Ανεπιθύμητες ενέργειες- Τοξικότητα</vt:lpstr>
      <vt:lpstr>Αλληλεπιδράσεις με άλλα φάρμακα</vt:lpstr>
      <vt:lpstr>Φαρμακοτεχνικές μορφές και οδοί χορήγησης</vt:lpstr>
      <vt:lpstr>Ταχύτητα απορρόφησης φαρμάκου</vt:lpstr>
      <vt:lpstr>Θεραπευτικός Δείκτης (Therapeutic Index ,T.I.) 1/3</vt:lpstr>
      <vt:lpstr>Θεραπευτικός Δείκτης (Therapeutic Index ,T.I.) 2/3</vt:lpstr>
      <vt:lpstr>Θεραπευτικός Δείκτης (Therapeutic Index ,T.I.) 3/3</vt:lpstr>
      <vt:lpstr>Περιπτώσεις αναγκαιότητας εξατομικευμένης δόσης</vt:lpstr>
      <vt:lpstr>Παράγοντες που επηρεάζουν τη συνταγογράφηση (εκτός των παραμέτρων της φαρμακογενετικής) 1/3</vt:lpstr>
      <vt:lpstr>Παράγοντες που επηρεάζουν τη συνταγογράφηση (εκτός των παραμέτρων της φαρμακογενετικής) 2/3</vt:lpstr>
      <vt:lpstr>Παράγοντες που επηρεάζουν τη συνταγογράφηση (εκτός των παραμέτρων της φαρμακογενετικής) 3/3</vt:lpstr>
      <vt:lpstr>Σύνδεση φαρμάκου-υποδοχέα 1/11</vt:lpstr>
      <vt:lpstr>Σύνδεση φαρμάκου-υποδοχέα 2/11</vt:lpstr>
      <vt:lpstr>Σύνδεση φαρμάκου-υποδοχέα 3/11</vt:lpstr>
      <vt:lpstr>Σύνδεση φαρμάκου-υποδοχέα 4/11</vt:lpstr>
      <vt:lpstr>Σύνδεση φαρμάκου-υποδοχέα 5/11</vt:lpstr>
      <vt:lpstr>Σύνδεση φαρμάκου-υποδοχέα 6/11</vt:lpstr>
      <vt:lpstr>Σύνδεση φαρμάκου-υποδοχέα 7/11</vt:lpstr>
      <vt:lpstr>Σύνδεση φαρμάκου-υποδοχέα 8/11</vt:lpstr>
      <vt:lpstr>Σύνδεση φαρμάκου-υποδοχέα 9/11</vt:lpstr>
      <vt:lpstr>Σύνδεση φαρμάκου-υποδοχέα 10/11</vt:lpstr>
      <vt:lpstr>Σύνδεση φαρμάκου-υποδοχέα 11/11</vt:lpstr>
      <vt:lpstr>Απαραίτητες επισημάνσεις</vt:lpstr>
      <vt:lpstr>Διάγραμμα Lineweaver-Burk 1/2</vt:lpstr>
      <vt:lpstr>Διάγραμμα Lineweaver-Burk 2/2</vt:lpstr>
      <vt:lpstr>Εφαρμογή</vt:lpstr>
      <vt:lpstr>Δεσμοί Φαρμάκου-Υποδοχέα </vt:lpstr>
      <vt:lpstr>Σημασία της Φαρμακοκινητικής 1/2</vt:lpstr>
      <vt:lpstr>Σημασία της Φαρμακοκινητικής 2/2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Φαρμακοκινητική</dc:title>
  <dc:creator>fkaram2</dc:creator>
  <cp:lastModifiedBy>George Karikas</cp:lastModifiedBy>
  <cp:revision>22</cp:revision>
  <dcterms:created xsi:type="dcterms:W3CDTF">2014-10-22T07:38:06Z</dcterms:created>
  <dcterms:modified xsi:type="dcterms:W3CDTF">2015-01-14T17:17:24Z</dcterms:modified>
</cp:coreProperties>
</file>