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8"/>
  </p:notesMasterIdLst>
  <p:handoutMasterIdLst>
    <p:handoutMasterId r:id="rId29"/>
  </p:handoutMasterIdLst>
  <p:sldIdLst>
    <p:sldId id="256" r:id="rId3"/>
    <p:sldId id="271" r:id="rId4"/>
    <p:sldId id="272" r:id="rId5"/>
    <p:sldId id="273" r:id="rId6"/>
    <p:sldId id="274" r:id="rId7"/>
    <p:sldId id="275" r:id="rId8"/>
    <p:sldId id="276" r:id="rId9"/>
    <p:sldId id="277" r:id="rId10"/>
    <p:sldId id="279" r:id="rId11"/>
    <p:sldId id="278" r:id="rId12"/>
    <p:sldId id="280" r:id="rId13"/>
    <p:sldId id="281" r:id="rId14"/>
    <p:sldId id="282" r:id="rId15"/>
    <p:sldId id="283" r:id="rId16"/>
    <p:sldId id="284" r:id="rId17"/>
    <p:sldId id="285" r:id="rId18"/>
    <p:sldId id="286" r:id="rId19"/>
    <p:sldId id="287" r:id="rId20"/>
    <p:sldId id="257" r:id="rId21"/>
    <p:sldId id="262" r:id="rId22"/>
    <p:sldId id="264" r:id="rId23"/>
    <p:sldId id="269" r:id="rId24"/>
    <p:sldId id="270"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5B3462"/>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Joint_Aviation_Authoriti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hyperlink" Target="http://el.wikipedia.org/wiki/IAT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Association_of_European_Airlin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hyperlink" Target="http://el.wikipedia.org/wiki/%CE%94%CE%B9%CE%B5%CE%B8%CE%BD%CE%AE%CF%82_%CE%9F%CF%81%CE%B3%CE%B1%CE%BD%CE%B9%CF%83%CE%BC%CF%8C%CF%82_%CE%A0%CE%BF%CE%BB%CE%B9%CF%84%CE%B9%CE%BA%CE%AE%CF%82_%CE%91%CE%B5%CF%81%CE%BF%CF%80%CE%BF%CF%81%CE%AF%CE%B1%CF%8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creativecommons.org/licenses/by-sa/3.0/deed.en" TargetMode="External"/><Relationship Id="rId2" Type="http://schemas.openxmlformats.org/officeDocument/2006/relationships/hyperlink" Target="http://en.wikipedia.org/wiki/Eurocontrol" TargetMode="External"/><Relationship Id="rId1" Type="http://schemas.openxmlformats.org/officeDocument/2006/relationships/slideLayout" Target="../slideLayouts/slideLayout2.xml"/><Relationship Id="rId6" Type="http://schemas.openxmlformats.org/officeDocument/2006/relationships/hyperlink" Target="http://commons.wikimedia.org/w/index.php?title=User:Aight_2009&amp;action=edit&amp;redlink=1" TargetMode="External"/><Relationship Id="rId5" Type="http://schemas.openxmlformats.org/officeDocument/2006/relationships/hyperlink" Target="http://commons.wikimedia.org/wiki/File:European_aviation_organisations_members.svg"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Τουρισμός και Αερομεταφορές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l-GR" sz="2600" b="1" dirty="0"/>
              <a:t>3</a:t>
            </a:r>
            <a:r>
              <a:rPr lang="el-GR" sz="2600" dirty="0" smtClean="0"/>
              <a:t>:</a:t>
            </a:r>
            <a:r>
              <a:rPr lang="en-US" sz="2600" dirty="0" smtClean="0"/>
              <a:t> </a:t>
            </a:r>
            <a:r>
              <a:rPr lang="el-GR" sz="2600" dirty="0"/>
              <a:t>Διεθνείς Οργανισμοί για την Πολιτική Αεροπορία</a:t>
            </a:r>
            <a:endParaRPr lang="en-US" sz="2600" dirty="0" smtClean="0"/>
          </a:p>
          <a:p>
            <a:pPr>
              <a:spcBef>
                <a:spcPts val="0"/>
              </a:spcBef>
            </a:pPr>
            <a:r>
              <a:rPr lang="el-GR" sz="2200" dirty="0" smtClean="0"/>
              <a:t>Δρ</a:t>
            </a:r>
            <a:r>
              <a:rPr lang="el-GR" sz="2200" dirty="0" smtClean="0"/>
              <a:t>.</a:t>
            </a:r>
            <a:r>
              <a:rPr lang="en-US" sz="2200" dirty="0" smtClean="0"/>
              <a:t> </a:t>
            </a:r>
            <a:r>
              <a:rPr lang="el-GR" sz="2200" dirty="0" smtClean="0"/>
              <a:t>Βασιλική </a:t>
            </a:r>
            <a:r>
              <a:rPr lang="el-GR" sz="2200" dirty="0" smtClean="0"/>
              <a:t>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JAA </a:t>
            </a:r>
            <a:r>
              <a:rPr lang="en-US" dirty="0"/>
              <a:t>(Joint Aviation Authorities</a:t>
            </a:r>
            <a:r>
              <a:rPr lang="en-US" dirty="0" smtClean="0"/>
              <a:t>)</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Ο Σύνδεσμος Αρχών Πολιτικής Αεροπορίας (</a:t>
            </a:r>
            <a:r>
              <a:rPr lang="el-GR" dirty="0">
                <a:hlinkClick r:id="rId2"/>
              </a:rPr>
              <a:t>JAA</a:t>
            </a:r>
            <a:r>
              <a:rPr lang="el-GR" dirty="0"/>
              <a:t>) συνεργάζεται με την Ευρωπαϊκή Επιτροπή Πολιτικής Αεροπορίας, εκπροσωπώντας τις Ρυθμιστικές Αρχές Πολιτικής Αεροπορίας (Civil Aviation Regulatory Authorities) των ευρωπαϊκών κρατών που έχουν συμφωνήσει να συνεργαστούν στην ανάπτυξη και εφαρμογή κοινά ρυθμιστικά κριτήρια και διαδικασίες για την ασφάλεια των αερομεταφορών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51445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JAA </a:t>
            </a:r>
            <a:r>
              <a:rPr lang="en-US" dirty="0"/>
              <a:t>(Joint Aviation Authorities</a:t>
            </a:r>
            <a:r>
              <a:rPr lang="en-US" dirty="0" smtClean="0"/>
              <a:t>)</a:t>
            </a:r>
            <a:r>
              <a:rPr lang="el-GR" dirty="0" smtClean="0"/>
              <a:t>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rmAutofit/>
          </a:bodyPr>
          <a:lstStyle/>
          <a:p>
            <a:r>
              <a:rPr lang="el-GR" dirty="0" smtClean="0"/>
              <a:t>Το </a:t>
            </a:r>
            <a:r>
              <a:rPr lang="el-GR" dirty="0"/>
              <a:t>σώμα μελών (membership) του JAA είναι βασισμένο να υπογράφει τα JAA ρυθμίσεις τα οποία αποτελούνται από τους στόχους και τις λειτουργίες του</a:t>
            </a:r>
            <a:r>
              <a:rPr lang="el-GR" dirty="0" smtClean="0"/>
              <a:t>.</a:t>
            </a:r>
          </a:p>
          <a:p>
            <a:r>
              <a:rPr lang="el-GR" dirty="0"/>
              <a:t>Το </a:t>
            </a:r>
            <a:r>
              <a:rPr lang="en-US" dirty="0"/>
              <a:t>JAA</a:t>
            </a:r>
            <a:r>
              <a:rPr lang="el-GR" dirty="0"/>
              <a:t> εκτελεί τα καθήκοντα για έγκριση πιστοποιητικών και την παρακολούθηση της ασφάλειας, χρησιμοποιώντας το προσωπικό από τις εθνικές αρχές, οι οποίες επίσης διασφαλίζουν την υπευθυνότητα για τις νόμιμες ευρέσεις, επιχορηγούν τις άδειες και τα πιστοποιητικά για τα αεροσκάφη και τους κινητήρες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31025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76672"/>
            <a:ext cx="9144000" cy="1196752"/>
          </a:xfrm>
        </p:spPr>
        <p:txBody>
          <a:bodyPr>
            <a:normAutofit/>
          </a:bodyPr>
          <a:lstStyle/>
          <a:p>
            <a:r>
              <a:rPr lang="el-GR" sz="4000" dirty="0" smtClean="0"/>
              <a:t>Μη Κυβερνητικοί </a:t>
            </a:r>
            <a:r>
              <a:rPr lang="el-GR" sz="4000" dirty="0"/>
              <a:t>Οργανισμοί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pic>
        <p:nvPicPr>
          <p:cNvPr id="3074" name="Picture 2" descr="Αρχείο:I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16832"/>
            <a:ext cx="2901149"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AEA 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4310190"/>
            <a:ext cx="3670013" cy="14230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verifavia.com/bases/news_verifavia_news_image/grande/8/era-main-brand-large-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292638"/>
            <a:ext cx="3312368" cy="144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33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smtClean="0"/>
              <a:t>International </a:t>
            </a:r>
            <a:r>
              <a:rPr lang="fr-FR" dirty="0"/>
              <a:t>Air Transport </a:t>
            </a:r>
            <a:r>
              <a:rPr lang="fr-FR" dirty="0" smtClean="0"/>
              <a:t>Association</a:t>
            </a:r>
            <a:r>
              <a:rPr lang="el-GR" dirty="0" smtClean="0"/>
              <a:t/>
            </a:r>
            <a:br>
              <a:rPr lang="el-GR" dirty="0" smtClean="0"/>
            </a:br>
            <a:r>
              <a:rPr lang="el-GR" dirty="0" smtClean="0"/>
              <a:t>(</a:t>
            </a:r>
            <a:r>
              <a:rPr lang="fr-FR" dirty="0" smtClean="0"/>
              <a:t>I.A.T.A.</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Η </a:t>
            </a:r>
            <a:r>
              <a:rPr lang="el-GR" b="1" dirty="0">
                <a:hlinkClick r:id="rId2"/>
              </a:rPr>
              <a:t>I.A.T.A. </a:t>
            </a:r>
            <a:r>
              <a:rPr lang="el-GR" dirty="0"/>
              <a:t>αντιπροσωπεύει τις τακτικές αερογραμμές του κόσμου, διαμορφώθηκε το 1919 και αναδημιουργήθηκε το 1945. Η Διεθνής Ένωση Αεροπορικής μεταφοράς καλύπτει λειτουργικά στις σχέσεις μεταξύ κρατών και αερομεταφορέων τις ίδιες ανάγκες που καλύπτει στις σχέσεις μεταξύ κρατών η Οργάνωση Διεθνούς Πολιτικής Αεροπορίας</a:t>
            </a:r>
            <a:r>
              <a:rPr lang="el-GR"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113483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smtClean="0"/>
              <a:t>International </a:t>
            </a:r>
            <a:r>
              <a:rPr lang="fr-FR" dirty="0"/>
              <a:t>Air Transport </a:t>
            </a:r>
            <a:r>
              <a:rPr lang="fr-FR" dirty="0" smtClean="0"/>
              <a:t>Association</a:t>
            </a:r>
            <a:r>
              <a:rPr lang="el-GR" dirty="0" smtClean="0"/>
              <a:t/>
            </a:r>
            <a:br>
              <a:rPr lang="el-GR" dirty="0" smtClean="0"/>
            </a:br>
            <a:r>
              <a:rPr lang="el-GR" dirty="0" smtClean="0"/>
              <a:t>(</a:t>
            </a:r>
            <a:r>
              <a:rPr lang="fr-FR" dirty="0" smtClean="0"/>
              <a:t>I.A.T.A.</a:t>
            </a:r>
            <a:r>
              <a:rPr lang="el-GR" dirty="0" smtClean="0"/>
              <a:t>) </a:t>
            </a:r>
            <a:r>
              <a:rPr lang="en-US"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lstStyle/>
          <a:p>
            <a:r>
              <a:rPr lang="el-GR" dirty="0"/>
              <a:t>Οι δραστηριότητες της I.A.T.A. χωρίζονται σε δύο κατηγορίες. Στην πρώτη αντιμετωπίζονται θέματα σχετικά με την εμπορική εκμετάλλευση των αεροπορικών εταιριών, εκτός του καθορισμού τιμολογίων και κομίστρων (Trade Association Activities) και στη δεύτερη που αντιμετωπίζεται η διαμόρφωση διεθνών τιμολογίων και κομίστρων (Tariff Coordination Activities), όπου η συμμετοχή των εταιριών μελών είναι δυνητική.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503463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Κυριότεροι στόχοι </a:t>
            </a:r>
            <a:r>
              <a:rPr lang="el-GR" dirty="0"/>
              <a:t>και </a:t>
            </a:r>
            <a:r>
              <a:rPr lang="el-GR" dirty="0" smtClean="0"/>
              <a:t>σκοποί</a:t>
            </a:r>
            <a:br>
              <a:rPr lang="el-GR" dirty="0" smtClean="0"/>
            </a:br>
            <a:r>
              <a:rPr lang="el-GR" dirty="0" smtClean="0"/>
              <a:t> </a:t>
            </a:r>
            <a:r>
              <a:rPr lang="el-GR" dirty="0"/>
              <a:t>της I.A.T.A</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sz="2200" dirty="0" smtClean="0"/>
              <a:t>Ανάπτυξη </a:t>
            </a:r>
            <a:r>
              <a:rPr lang="el-GR" sz="2200" dirty="0"/>
              <a:t>των ασφαλών και οικονομικών πτήσεων προς όφελος της αεροπορικής κίνησης.</a:t>
            </a:r>
          </a:p>
          <a:p>
            <a:r>
              <a:rPr lang="el-GR" sz="2200" dirty="0" smtClean="0"/>
              <a:t>Ανάπτυξη </a:t>
            </a:r>
            <a:r>
              <a:rPr lang="el-GR" sz="2200" dirty="0"/>
              <a:t>των μέσων συνεργασίας μεταξύ των αερομεταφορέων.</a:t>
            </a:r>
          </a:p>
          <a:p>
            <a:r>
              <a:rPr lang="el-GR" sz="2200" dirty="0" smtClean="0"/>
              <a:t>Στενή </a:t>
            </a:r>
            <a:r>
              <a:rPr lang="el-GR" sz="2200" dirty="0"/>
              <a:t>και συνεχής συνεργασία με τον ICAO και άλλους Διεθνείς Οργανισμούς για τη βελτίωση των αερομεταφορέων και την ασφαλή λειτουργία τους.</a:t>
            </a:r>
          </a:p>
          <a:p>
            <a:r>
              <a:rPr lang="el-GR" sz="2200" dirty="0" smtClean="0"/>
              <a:t>Προστασία </a:t>
            </a:r>
            <a:r>
              <a:rPr lang="el-GR" sz="2200" dirty="0"/>
              <a:t>των μελών της από τον αθέμιτο ανταγωνισμό με την καθιέρωση ενιαίων τιμών εισιτηρίων για συγκεκριμένες διαδρομές, που ισχύουν για όλες τις αεροπορικές εταιρίες. Στην πράξη αυτό καταστρατηγείται συστηματικά, ιδιαίτερα σήμερα με την παγκόσμια οικονομική κρίση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929927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Κυριότεροι στόχοι </a:t>
            </a:r>
            <a:r>
              <a:rPr lang="el-GR" dirty="0"/>
              <a:t>και </a:t>
            </a:r>
            <a:r>
              <a:rPr lang="el-GR" dirty="0" smtClean="0"/>
              <a:t>σκοποί</a:t>
            </a:r>
            <a:br>
              <a:rPr lang="el-GR" dirty="0" smtClean="0"/>
            </a:br>
            <a:r>
              <a:rPr lang="el-GR" dirty="0" smtClean="0"/>
              <a:t> </a:t>
            </a:r>
            <a:r>
              <a:rPr lang="el-GR" dirty="0"/>
              <a:t>της I.A.T.A</a:t>
            </a:r>
            <a:r>
              <a:rPr lang="el-GR" dirty="0" smtClean="0"/>
              <a:t>.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r>
              <a:rPr lang="el-GR" sz="2200" dirty="0" smtClean="0"/>
              <a:t>Φροντίδα </a:t>
            </a:r>
            <a:r>
              <a:rPr lang="el-GR" sz="2200" dirty="0"/>
              <a:t>και εποπτεία για την βελτίωση των παρεχόμενων διευκολύνσεων στο επιβατικό κοινό. Επιτροπές της I.A.T.A. επισκέπτονται συχνά διεθνείς αερολιμένες και επιθεωρούν για την πιστή εφαρμογή των κανονισμών και την ασφαλή και ταχεία εξυπηρέτηση της αεροπορικής κίνησης και υποδεικνύουν μέτρα στις αρμόδιες κρατικές υπηρεσίες για την ασφάλεια των πτήσεων.</a:t>
            </a:r>
          </a:p>
          <a:p>
            <a:r>
              <a:rPr lang="el-GR" sz="2200" dirty="0" smtClean="0"/>
              <a:t>Συνεργασία </a:t>
            </a:r>
            <a:r>
              <a:rPr lang="el-GR" sz="2200" dirty="0"/>
              <a:t>με τις Υπηρεσίες Πολιτικής Αεροπορίας των κρατών-μελών του ICAO για την πρόληψη τρομοκρατικών ενεργειών κατά των αερομεταφορών, με τη λήψη σύγχρονων και αποτελεσματικών μέτρων.</a:t>
            </a:r>
          </a:p>
          <a:p>
            <a:r>
              <a:rPr lang="el-GR" sz="2200" dirty="0" smtClean="0"/>
              <a:t>Συμμετοχή </a:t>
            </a:r>
            <a:r>
              <a:rPr lang="el-GR" sz="2200" dirty="0"/>
              <a:t>στη διεύρυνση αεροπορικών ατυχημάτων με εξειδικευμένα στελέχη.</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629911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Association of European </a:t>
            </a:r>
            <a:r>
              <a:rPr lang="en-US" dirty="0" smtClean="0"/>
              <a:t>Airlines</a:t>
            </a:r>
            <a:r>
              <a:rPr lang="el-GR" dirty="0" smtClean="0"/>
              <a:t> </a:t>
            </a:r>
            <a:br>
              <a:rPr lang="el-GR" dirty="0" smtClean="0"/>
            </a:br>
            <a:r>
              <a:rPr lang="el-GR" dirty="0" smtClean="0"/>
              <a:t>(ΑΕΑ)</a:t>
            </a:r>
            <a:endParaRPr lang="el-GR" dirty="0"/>
          </a:p>
        </p:txBody>
      </p:sp>
      <p:sp>
        <p:nvSpPr>
          <p:cNvPr id="3" name="Θέση περιεχομένου 2"/>
          <p:cNvSpPr>
            <a:spLocks noGrp="1"/>
          </p:cNvSpPr>
          <p:nvPr>
            <p:ph idx="1"/>
          </p:nvPr>
        </p:nvSpPr>
        <p:spPr/>
        <p:txBody>
          <a:bodyPr/>
          <a:lstStyle/>
          <a:p>
            <a:r>
              <a:rPr lang="el-GR" dirty="0" smtClean="0"/>
              <a:t>Στόχος </a:t>
            </a:r>
            <a:r>
              <a:rPr lang="el-GR" dirty="0"/>
              <a:t>της </a:t>
            </a:r>
            <a:r>
              <a:rPr lang="el-GR" b="1" dirty="0" smtClean="0">
                <a:hlinkClick r:id="rId2"/>
              </a:rPr>
              <a:t>ΑΕΑ</a:t>
            </a:r>
            <a:r>
              <a:rPr lang="el-GR" dirty="0" smtClean="0"/>
              <a:t> είναι </a:t>
            </a:r>
            <a:r>
              <a:rPr lang="el-GR" dirty="0"/>
              <a:t>να προωθεί τα κοινά συμφέροντα των μελών της στους διεθνείς οργανισμούς. Η έδρα της ένωσης βρίσκεται στις Βρυξέλλες. Ο ρόλος του οργανισμού είναι όμοιος με της I.A.T.A., έχει όμως επικεντρωθεί στις Ευρωπαϊκές αερογραμμές.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767240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European Regions Airlines </a:t>
            </a:r>
            <a:r>
              <a:rPr lang="en-US" dirty="0" smtClean="0"/>
              <a:t>Association</a:t>
            </a:r>
            <a:r>
              <a:rPr lang="el-GR" dirty="0" smtClean="0"/>
              <a:t/>
            </a:r>
            <a:br>
              <a:rPr lang="el-GR" dirty="0" smtClean="0"/>
            </a:br>
            <a:r>
              <a:rPr lang="el-GR" dirty="0" smtClean="0"/>
              <a:t>(</a:t>
            </a:r>
            <a:r>
              <a:rPr lang="en-US" dirty="0" smtClean="0"/>
              <a:t>ERA)</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Η ERA έχει σκοπό να υποστηρίζει τα μέλη της σε θέματα που αφορούν σε κανονισμούς και συνεργασία με τις Αρχές. Ταυτόχρονα, προσφέρει ένα forum για τις εταιρίες-μέλη για να ανταλλάσσουν απόψεις για θέματα που άπτονται της λειτουργίας του. Για το σκοπό αυτό, υπάρχουν ομάδες εργασίας που καλύπτουν τα ακόλουθα θέματα</a:t>
            </a:r>
            <a:r>
              <a:rPr lang="el-GR" dirty="0" smtClean="0"/>
              <a:t>:</a:t>
            </a:r>
            <a:endParaRPr lang="el-GR" dirty="0"/>
          </a:p>
          <a:p>
            <a:pPr lvl="1"/>
            <a:r>
              <a:rPr lang="el-GR" dirty="0" smtClean="0"/>
              <a:t>Ασφάλεια πτήσεων</a:t>
            </a:r>
            <a:r>
              <a:rPr lang="en-US" dirty="0" smtClean="0"/>
              <a:t>.</a:t>
            </a:r>
            <a:endParaRPr lang="el-GR" dirty="0"/>
          </a:p>
          <a:p>
            <a:pPr lvl="1"/>
            <a:r>
              <a:rPr lang="el-GR" dirty="0" smtClean="0"/>
              <a:t>Πολιτική αερομεταφορών</a:t>
            </a:r>
            <a:r>
              <a:rPr lang="en-US" dirty="0" smtClean="0"/>
              <a:t>.</a:t>
            </a:r>
            <a:endParaRPr lang="el-GR" dirty="0"/>
          </a:p>
          <a:p>
            <a:pPr lvl="1"/>
            <a:r>
              <a:rPr lang="el-GR" dirty="0" smtClean="0"/>
              <a:t>Υποδομή </a:t>
            </a:r>
            <a:r>
              <a:rPr lang="el-GR" dirty="0"/>
              <a:t>και </a:t>
            </a:r>
            <a:r>
              <a:rPr lang="el-GR" dirty="0" smtClean="0"/>
              <a:t>Περιβάλλον</a:t>
            </a:r>
            <a:r>
              <a:rPr lang="en-US" dirty="0" smtClean="0"/>
              <a:t>.</a:t>
            </a:r>
            <a:endParaRPr lang="el-GR" dirty="0"/>
          </a:p>
          <a:p>
            <a:pPr lvl="1"/>
            <a:r>
              <a:rPr lang="el-GR" dirty="0" smtClean="0"/>
              <a:t>Συντήρηση</a:t>
            </a:r>
            <a:r>
              <a:rPr lang="en-US" dirty="0" smtClean="0"/>
              <a:t>.</a:t>
            </a:r>
            <a:endParaRPr lang="el-GR" dirty="0"/>
          </a:p>
          <a:p>
            <a:pPr lvl="1"/>
            <a:r>
              <a:rPr lang="el-GR" dirty="0" smtClean="0"/>
              <a:t>Επιχειρησιακή λειτουργία</a:t>
            </a:r>
            <a:r>
              <a:rPr lang="en-US" dirty="0" smtClean="0"/>
              <a:t>.</a:t>
            </a:r>
            <a:endParaRPr lang="el-GR" dirty="0"/>
          </a:p>
          <a:p>
            <a:pPr lvl="1"/>
            <a:r>
              <a:rPr lang="el-GR" dirty="0" smtClean="0"/>
              <a:t>Διοικητική Μέριμνα</a:t>
            </a:r>
            <a:r>
              <a:rPr lang="en-US" dirty="0" smtClean="0"/>
              <a:t>.</a:t>
            </a:r>
            <a:endParaRPr lang="el-GR" dirty="0"/>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377869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Διεθνείς Οργανισμοί για την </a:t>
            </a:r>
            <a:r>
              <a:rPr lang="el-GR" dirty="0" smtClean="0"/>
              <a:t/>
            </a:r>
            <a:br>
              <a:rPr lang="el-GR" dirty="0" smtClean="0"/>
            </a:br>
            <a:r>
              <a:rPr lang="el-GR" dirty="0" smtClean="0"/>
              <a:t>Πολιτική </a:t>
            </a:r>
            <a:r>
              <a:rPr lang="el-GR" dirty="0"/>
              <a:t>Αεροπορία</a:t>
            </a:r>
          </a:p>
        </p:txBody>
      </p:sp>
      <p:sp>
        <p:nvSpPr>
          <p:cNvPr id="3" name="Θέση περιεχομένου 2"/>
          <p:cNvSpPr>
            <a:spLocks noGrp="1"/>
          </p:cNvSpPr>
          <p:nvPr>
            <p:ph idx="1"/>
          </p:nvPr>
        </p:nvSpPr>
        <p:spPr/>
        <p:txBody>
          <a:bodyPr>
            <a:normAutofit/>
          </a:bodyPr>
          <a:lstStyle/>
          <a:p>
            <a:r>
              <a:rPr lang="el-GR" dirty="0"/>
              <a:t>Οι διεθνείς οργανισμοί στο χώρο των αερομεταφορών χωρίζονται σε δύο κατηγορίες: </a:t>
            </a:r>
            <a:endParaRPr lang="el-GR" dirty="0" smtClean="0"/>
          </a:p>
          <a:p>
            <a:pPr lvl="1"/>
            <a:r>
              <a:rPr lang="el-GR" b="1" dirty="0" smtClean="0"/>
              <a:t>Κυβερνητικούς: </a:t>
            </a:r>
            <a:r>
              <a:rPr lang="el-GR" dirty="0"/>
              <a:t>είναι οι κρατικοί φορείς που προωθούν κοινές πολιτικές και επιχειρησιακές διαδικασίες. </a:t>
            </a:r>
            <a:endParaRPr lang="el-GR" dirty="0" smtClean="0"/>
          </a:p>
          <a:p>
            <a:pPr lvl="1"/>
            <a:r>
              <a:rPr lang="el-GR" b="1" dirty="0" smtClean="0"/>
              <a:t>Μη </a:t>
            </a:r>
            <a:r>
              <a:rPr lang="el-GR" b="1" dirty="0"/>
              <a:t>κυβερνητικούς: </a:t>
            </a:r>
            <a:r>
              <a:rPr lang="el-GR" dirty="0"/>
              <a:t>είναι ιδιωτικοί οργανισμοί, όπως αεροπορικές εταιρίες, αεροδρόμια ή άλλοι παροχείς αεροπορικών υπηρεσιών, κι έχουν στόχο την προάσπιση των συμφερόντων των μελών τους, αλλά και την αμοιβαία υποστήριξη</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873579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«Τουρισμός και Αερομεταφορές. </a:t>
            </a:r>
            <a:r>
              <a:rPr lang="el-GR" sz="2000" dirty="0" smtClean="0"/>
              <a:t>Ενότητα 3</a:t>
            </a:r>
            <a:r>
              <a:rPr lang="en-US" sz="2000" dirty="0" smtClean="0"/>
              <a:t>:</a:t>
            </a:r>
            <a:r>
              <a:rPr lang="el-GR" sz="2000" dirty="0"/>
              <a:t> Διεθνείς Οργανισμοί για την Πολιτική Αεροπορία».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76672"/>
            <a:ext cx="9144000" cy="1196752"/>
          </a:xfrm>
        </p:spPr>
        <p:txBody>
          <a:bodyPr>
            <a:normAutofit/>
          </a:bodyPr>
          <a:lstStyle/>
          <a:p>
            <a:r>
              <a:rPr lang="el-GR" sz="4000" dirty="0"/>
              <a:t>Κυβερνητικοί Οργανισμοί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1026" name="Picture 2" descr="Flag of ICA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32856"/>
            <a:ext cx="3024336" cy="2020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Eurocontrol logo 2010.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3" y="2268945"/>
            <a:ext cx="1728192" cy="17486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jaato.com/cms/image/Partner%20Logo/ECAC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684" y="4549100"/>
            <a:ext cx="2808312" cy="1823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tlasnavigator.com/atlas/imagecache/main/government/european-joint-aviation-authorit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3" y="4469139"/>
            <a:ext cx="1944216" cy="190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73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Οργανισμός </a:t>
            </a:r>
            <a:r>
              <a:rPr lang="el-GR" dirty="0"/>
              <a:t>Διεθνούς Πολιτικής </a:t>
            </a:r>
            <a:r>
              <a:rPr lang="el-GR" dirty="0" smtClean="0"/>
              <a:t/>
            </a:r>
            <a:br>
              <a:rPr lang="el-GR" dirty="0" smtClean="0"/>
            </a:br>
            <a:r>
              <a:rPr lang="el-GR" dirty="0" smtClean="0"/>
              <a:t>Αεροπορίας  - ICAO </a:t>
            </a:r>
            <a:r>
              <a:rPr lang="el-GR" sz="3000" b="0" dirty="0" smtClean="0"/>
              <a:t>1/2</a:t>
            </a:r>
            <a:endParaRPr lang="el-GR" sz="3000" b="0" dirty="0"/>
          </a:p>
        </p:txBody>
      </p:sp>
      <p:sp>
        <p:nvSpPr>
          <p:cNvPr id="3" name="Θέση περιεχομένου 2"/>
          <p:cNvSpPr>
            <a:spLocks noGrp="1"/>
          </p:cNvSpPr>
          <p:nvPr>
            <p:ph idx="1"/>
          </p:nvPr>
        </p:nvSpPr>
        <p:spPr>
          <a:xfrm>
            <a:off x="457200" y="1340768"/>
            <a:ext cx="8363272" cy="5256584"/>
          </a:xfrm>
        </p:spPr>
        <p:txBody>
          <a:bodyPr>
            <a:normAutofit/>
          </a:bodyPr>
          <a:lstStyle/>
          <a:p>
            <a:pPr marL="0" indent="0">
              <a:buNone/>
            </a:pPr>
            <a:r>
              <a:rPr lang="fr-FR" sz="2200" b="1" dirty="0">
                <a:hlinkClick r:id="rId2"/>
              </a:rPr>
              <a:t>ICAO </a:t>
            </a:r>
            <a:r>
              <a:rPr lang="fr-FR" sz="2200" dirty="0"/>
              <a:t>(International Civil Aviation Organisation)</a:t>
            </a:r>
            <a:endParaRPr lang="el-GR" sz="2200" dirty="0" smtClean="0"/>
          </a:p>
          <a:p>
            <a:r>
              <a:rPr lang="el-GR" sz="2200" dirty="0" smtClean="0"/>
              <a:t>Είναι </a:t>
            </a:r>
            <a:r>
              <a:rPr lang="el-GR" sz="2200" dirty="0"/>
              <a:t>ένας οργανισμός των Ηνωμένων Εθνών (United Nations). Σύμφωνα με το άρθρο 44 της Σύμβασης του Σικάγου, σκοπός και επιδιώξεις του οργανισμού, είναι: η «ασφαλής και κανονική ανάπτυξη της Διεθνούς Πολιτικής Αεροπορίας», η «ενθάρρυνση της τεχνικής της κατασκευής και εκμεταλλεύσεις αεροσκαφών για ειρηνικούς σκοπούς», η «ανάπτυξη αεροπορικών γραμμών, αερολιμένων και αεροναυτιλιακών διευκολύνσεων για τη διεθνή Πολιτική Αεροπορία», η «οργάνωση ασφαλών, τακτικών, αποτελεσματικών και οικονομικών αερομεταφορών», η «εξασφάλιση του σεβασμού των δικαιωμάτων των συμβαλλόμενων κρατών» και, γενικά, η «προαγωγή της ανάπτυξης από κάθε άποψη της διεθνούς πολιτικής αεροπορίας».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8659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Οργανισμός Διεθνούς Πολιτικής </a:t>
            </a:r>
            <a:br>
              <a:rPr lang="el-GR" dirty="0">
                <a:solidFill>
                  <a:prstClr val="white"/>
                </a:solidFill>
              </a:rPr>
            </a:br>
            <a:r>
              <a:rPr lang="el-GR" dirty="0">
                <a:solidFill>
                  <a:prstClr val="white"/>
                </a:solidFill>
              </a:rPr>
              <a:t>Αεροπορίας  - ICAO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457200" y="1340768"/>
            <a:ext cx="8579296" cy="5184576"/>
          </a:xfrm>
        </p:spPr>
        <p:txBody>
          <a:bodyPr>
            <a:noAutofit/>
          </a:bodyPr>
          <a:lstStyle/>
          <a:p>
            <a:r>
              <a:rPr lang="el-GR" sz="2200" dirty="0" smtClean="0"/>
              <a:t>Ο </a:t>
            </a:r>
            <a:r>
              <a:rPr lang="el-GR" sz="2200" dirty="0"/>
              <a:t>ICAO περιλαμβάνει  τρία όργανα:</a:t>
            </a:r>
          </a:p>
          <a:p>
            <a:pPr marL="857250" lvl="1" indent="-457200">
              <a:buFont typeface="+mj-lt"/>
              <a:buAutoNum type="arabicPeriod"/>
            </a:pPr>
            <a:r>
              <a:rPr lang="el-GR" sz="2200" dirty="0" smtClean="0"/>
              <a:t>Τη </a:t>
            </a:r>
            <a:r>
              <a:rPr lang="el-GR" sz="2200" dirty="0"/>
              <a:t>Γενική Συνέλευση,</a:t>
            </a:r>
          </a:p>
          <a:p>
            <a:pPr marL="857250" lvl="1" indent="-457200">
              <a:buFont typeface="+mj-lt"/>
              <a:buAutoNum type="arabicPeriod"/>
            </a:pPr>
            <a:r>
              <a:rPr lang="el-GR" sz="2200" dirty="0" smtClean="0"/>
              <a:t>Το </a:t>
            </a:r>
            <a:r>
              <a:rPr lang="el-GR" sz="2200" dirty="0"/>
              <a:t>Συμβούλιο και</a:t>
            </a:r>
          </a:p>
          <a:p>
            <a:pPr marL="857250" lvl="1" indent="-457200">
              <a:buFont typeface="+mj-lt"/>
              <a:buAutoNum type="arabicPeriod"/>
            </a:pPr>
            <a:r>
              <a:rPr lang="el-GR" sz="2200" dirty="0" smtClean="0"/>
              <a:t>Τη Γραμματεία.</a:t>
            </a:r>
            <a:endParaRPr lang="el-GR" sz="2200" dirty="0"/>
          </a:p>
          <a:p>
            <a:r>
              <a:rPr lang="el-GR" sz="2200" dirty="0"/>
              <a:t>Η Γενική Συνέλευση είναι το συλλογικό διακυβερνητικό όργανο. Αποτελείται από εκπροσώπους όλων των κρατών-μελών και έχει γενική αρμοδιότητα να εξετάζει οποιαδήποτε θέματα σχετικά με τα αντικείμενα του Οργανισμού</a:t>
            </a:r>
            <a:r>
              <a:rPr lang="el-GR" sz="2200" dirty="0" smtClean="0"/>
              <a:t>.</a:t>
            </a:r>
            <a:endParaRPr lang="el-GR" sz="2200" dirty="0"/>
          </a:p>
          <a:p>
            <a:r>
              <a:rPr lang="el-GR" sz="2200" dirty="0"/>
              <a:t>Αλλά το αποφασιστικό όργανο για τη λειτουργία του ICAO είναι το Συμβούλιο. Αποτελείται από εκπροσώπους τριάντα τριών (33) κρατών-μελών, οι οποίοι εκλέγονται για μια τριετία από τη Γενική Συνέλευση.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384468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Ευρωπαϊκή </a:t>
            </a:r>
            <a:r>
              <a:rPr lang="el-GR" dirty="0"/>
              <a:t>Σύμβαση για την ασφάλεια της εναέριου κυκλοφορίας (EUROCONTROL</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179512" y="1412776"/>
            <a:ext cx="4032448" cy="5339648"/>
          </a:xfrm>
        </p:spPr>
        <p:txBody>
          <a:bodyPr>
            <a:normAutofit/>
          </a:bodyPr>
          <a:lstStyle/>
          <a:p>
            <a:r>
              <a:rPr lang="el-GR" sz="2300" dirty="0"/>
              <a:t>Το</a:t>
            </a:r>
            <a:r>
              <a:rPr lang="el-GR" sz="2300" b="1" dirty="0"/>
              <a:t> </a:t>
            </a:r>
            <a:r>
              <a:rPr lang="el-GR" sz="2300" b="1" dirty="0">
                <a:hlinkClick r:id="rId2"/>
              </a:rPr>
              <a:t>Eurocontrol </a:t>
            </a:r>
            <a:r>
              <a:rPr lang="el-GR" sz="2300" dirty="0"/>
              <a:t>είναι ευρωπαϊκός οργανισμός για την ασφάλεια της εναέριας κυκλοφορίας. Έχει την έδρα του στις Βρυξέλλες, αλλά διαθέτει εγκαταστάσεις και υπηρεσίες στο Μάαστριχτ, στο Παρίσι και στο Λουξεμβούργο.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2050" name="Picture 2" descr="File:European aviation organisations membe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728" y="1412776"/>
            <a:ext cx="5048601" cy="42484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fkaram2\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728" y="5661248"/>
            <a:ext cx="2190750" cy="1104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73119" y="5673024"/>
            <a:ext cx="2228464" cy="646331"/>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5"/>
              </a:rPr>
              <a:t>European aviation </a:t>
            </a:r>
            <a:r>
              <a:rPr lang="en-US" sz="1200" dirty="0">
                <a:latin typeface="+mn-lt"/>
                <a:hlinkClick r:id="rId5"/>
              </a:rPr>
              <a:t>organisations</a:t>
            </a:r>
            <a:r>
              <a:rPr lang="en-US" sz="1200" dirty="0">
                <a:latin typeface="+mn-lt"/>
                <a:hlinkClick r:id="rId5"/>
              </a:rPr>
              <a:t> </a:t>
            </a:r>
            <a:r>
              <a:rPr lang="en-US" sz="1200" dirty="0" smtClean="0">
                <a:latin typeface="+mn-lt"/>
                <a:hlinkClick r:id="rId5"/>
              </a:rPr>
              <a:t>members</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6" tooltip="User:Aight 2009 (page does not exist)"/>
              </a:rPr>
              <a:t>Aight 2009</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7"/>
              </a:rPr>
              <a:t>CC BY-SA 3.0</a:t>
            </a:r>
            <a:endParaRPr lang="en-US" sz="1200" dirty="0">
              <a:solidFill>
                <a:prstClr val="black"/>
              </a:solidFill>
              <a:latin typeface="+mn-lt"/>
            </a:endParaRPr>
          </a:p>
        </p:txBody>
      </p:sp>
    </p:spTree>
    <p:extLst>
      <p:ext uri="{BB962C8B-B14F-4D97-AF65-F5344CB8AC3E}">
        <p14:creationId xmlns:p14="http://schemas.microsoft.com/office/powerpoint/2010/main" val="2480277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white"/>
                </a:solidFill>
              </a:rPr>
              <a:t>Ευρωπαϊκή </a:t>
            </a:r>
            <a:r>
              <a:rPr lang="el-GR" dirty="0">
                <a:solidFill>
                  <a:prstClr val="white"/>
                </a:solidFill>
              </a:rPr>
              <a:t>Σύμβαση για την ασφάλεια της εναέριου κυκλοφορίας (EUROCONTROL)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457200" y="1340768"/>
            <a:ext cx="8219256" cy="5112568"/>
          </a:xfrm>
        </p:spPr>
        <p:txBody>
          <a:bodyPr>
            <a:normAutofit/>
          </a:bodyPr>
          <a:lstStyle/>
          <a:p>
            <a:r>
              <a:rPr lang="el-GR" sz="2300" dirty="0"/>
              <a:t>Η οργάνωση αυτή περιλαμβάνει δύο όργανα</a:t>
            </a:r>
            <a:r>
              <a:rPr lang="el-GR" sz="2300" dirty="0" smtClean="0"/>
              <a:t>:</a:t>
            </a:r>
            <a:endParaRPr lang="el-GR" sz="2300" dirty="0"/>
          </a:p>
          <a:p>
            <a:pPr marL="817562" lvl="1" indent="-457200">
              <a:buFont typeface="+mj-lt"/>
              <a:buAutoNum type="arabicPeriod"/>
            </a:pPr>
            <a:r>
              <a:rPr lang="el-GR" sz="2300" dirty="0" smtClean="0"/>
              <a:t>Τη </a:t>
            </a:r>
            <a:r>
              <a:rPr lang="el-GR" sz="2300" dirty="0"/>
              <a:t>«Μόνιμη Επιτροπή» για την ασφάλεια της εναέριου κυκλοφορίας και</a:t>
            </a:r>
          </a:p>
          <a:p>
            <a:pPr marL="817562" lvl="1" indent="-457200">
              <a:buFont typeface="+mj-lt"/>
              <a:buAutoNum type="arabicPeriod"/>
            </a:pPr>
            <a:r>
              <a:rPr lang="el-GR" sz="2300" dirty="0" smtClean="0"/>
              <a:t>Το </a:t>
            </a:r>
            <a:r>
              <a:rPr lang="el-GR" sz="2300" dirty="0"/>
              <a:t>«Γραφείο» για τις υπηρεσίες της εναέριου κυκλοφορίας, που έχει εκτελεστικές και διαχειριστικές αρμοδιότητες</a:t>
            </a:r>
            <a:r>
              <a:rPr lang="el-GR" sz="2300" dirty="0" smtClean="0"/>
              <a:t>.</a:t>
            </a:r>
            <a:endParaRPr lang="el-GR" sz="2300" dirty="0"/>
          </a:p>
          <a:p>
            <a:r>
              <a:rPr lang="el-GR" sz="2300" dirty="0"/>
              <a:t>Η Οργάνωση έχει σαν σκοπό την από κοινού με τα κράτη-μέλη δημιουργία υπηρεσιών εναέριου κυκλοφορίας για τον εναέριο χώρο πάνω από 25.000 πόδια και τη συνεργασία με τα κράτη μέλη για τον έλεγχο του εναέριου χώρου κάτω από τα 25.000 πόδια</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987449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Ευρωπαϊκή </a:t>
            </a:r>
            <a:r>
              <a:rPr lang="el-GR" dirty="0"/>
              <a:t>Συνέλευση Πολιτικής Αεροπορίας (ECAC</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Η Ευρωπαϊκή Συνέλευση Πολιτικής Αεροπορίας (ECAC) (European Civil Aviation Conference) ιδρύθηκε το 1954 στο Στρασβούργο στα πλαίσια μιας συντονιστικής Συνδιάσκεψης για τις αεροπορικές μεταφορές που συγκλήθηκε με την πρωτοβουλία του Συμβουλίου της Ευρώπης και με σχετική Απόφαση του Συμβουλίου του ICAO</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33617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Ευρωπαϊκή Συνέλευση Πολιτικής Αεροπορίας (ECAC</a:t>
            </a:r>
            <a:r>
              <a:rPr lang="el-GR" dirty="0" smtClean="0"/>
              <a:t>)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r>
              <a:rPr lang="el-GR" sz="2200" dirty="0" smtClean="0"/>
              <a:t>Η </a:t>
            </a:r>
            <a:r>
              <a:rPr lang="el-GR" sz="2200" dirty="0"/>
              <a:t>Οργάνωση αυτή περιλαμβάνει ως όργανα τη Γενική Συνέλευση, τη Συνδιάσκεψη των Γενικών Διευθυντικών Πολιτικών Αεροπορίας των κρατών-μελών, την Επιτροπή Συντονισμού και τις Μόνιμες Επιτροπές. Παρακολουθεί  την εξέλιξη των αεροπορικών μεταφορών και προτείνει στα μέλη σχέδια διεθνών Συμβάσεων. Έχει, λοιπόν, αρμοδιότητα για την ανάληψη πρωτοβουλιών, αλλά οι αρμοδιότητές της έχουν κυρίως συμβουλευτικό χαρακτήρα και η δραστηριότητά της υπόκειται στον έλεγχο των κρατών-μελών. Αντίθετα από την Ευρωπαϊκή Οργάνωση για την ασφάλεια της εναέριου κυκλοφορίας, η Ευρωπαϊκή Επιτροπή Πολιτικής Αεροπορίας δεν έχει εξουσία για την έκδοση κανονιστικών διατάξεων που να δεσμεύουν τα κράτη-μέλη.</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0815873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132</TotalTime>
  <Words>1753</Words>
  <Application>Microsoft Office PowerPoint</Application>
  <PresentationFormat>Προβολή στην οθόνη (4:3)</PresentationFormat>
  <Paragraphs>138</Paragraphs>
  <Slides>25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exo-opistho_simeiomata</vt:lpstr>
      <vt:lpstr>OC_template_updated</vt:lpstr>
      <vt:lpstr>Τουρισμός και Αερομεταφορές</vt:lpstr>
      <vt:lpstr>Διεθνείς Οργανισμοί για την  Πολιτική Αεροπορία</vt:lpstr>
      <vt:lpstr>Κυβερνητικοί Οργανισμοί</vt:lpstr>
      <vt:lpstr>Οργανισμός Διεθνούς Πολιτικής  Αεροπορίας  - ICAO 1/2</vt:lpstr>
      <vt:lpstr>Οργανισμός Διεθνούς Πολιτικής  Αεροπορίας  - ICAO 2/2</vt:lpstr>
      <vt:lpstr>Ευρωπαϊκή Σύμβαση για την ασφάλεια της εναέριου κυκλοφορίας (EUROCONTROL) 1/2</vt:lpstr>
      <vt:lpstr>Ευρωπαϊκή Σύμβαση για την ασφάλεια της εναέριου κυκλοφορίας (EUROCONTROL) 2/2</vt:lpstr>
      <vt:lpstr>Ευρωπαϊκή Συνέλευση Πολιτικής Αεροπορίας (ECAC) 1/2</vt:lpstr>
      <vt:lpstr>Η Ευρωπαϊκή Συνέλευση Πολιτικής Αεροπορίας (ECAC) 2/2</vt:lpstr>
      <vt:lpstr>JAA (Joint Aviation Authorities) 1/2</vt:lpstr>
      <vt:lpstr>JAA (Joint Aviation Authorities) 2/2</vt:lpstr>
      <vt:lpstr>Μη Κυβερνητικοί Οργανισμοί</vt:lpstr>
      <vt:lpstr>International Air Transport Association (I.A.T.A.) 1/2</vt:lpstr>
      <vt:lpstr>International Air Transport Association (I.A.T.A.) 2/2</vt:lpstr>
      <vt:lpstr>Κυριότεροι στόχοι και σκοποί  της I.A.T.A. 1/2</vt:lpstr>
      <vt:lpstr>Κυριότεροι στόχοι και σκοποί  της I.A.T.A. 2/2</vt:lpstr>
      <vt:lpstr>Association of European Airlines  (ΑΕΑ)</vt:lpstr>
      <vt:lpstr>European Regions Airlines Association (ERA)</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opencourses@teiath.gr</dc:creator>
  <cp:lastModifiedBy>natasakar new</cp:lastModifiedBy>
  <cp:revision>15</cp:revision>
  <dcterms:created xsi:type="dcterms:W3CDTF">2015-04-16T11:43:45Z</dcterms:created>
  <dcterms:modified xsi:type="dcterms:W3CDTF">2015-06-26T10:20:45Z</dcterms:modified>
</cp:coreProperties>
</file>