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Lst>
  <p:notesMasterIdLst>
    <p:notesMasterId r:id="rId28"/>
  </p:notesMasterIdLst>
  <p:handoutMasterIdLst>
    <p:handoutMasterId r:id="rId29"/>
  </p:handoutMasterIdLst>
  <p:sldIdLst>
    <p:sldId id="256"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57" r:id="rId21"/>
    <p:sldId id="262" r:id="rId22"/>
    <p:sldId id="264" r:id="rId23"/>
    <p:sldId id="285" r:id="rId24"/>
    <p:sldId id="286" r:id="rId25"/>
    <p:sldId id="266" r:id="rId26"/>
    <p:sldId id="261" r:id="rId27"/>
  </p:sldIdLst>
  <p:sldSz cx="9144000" cy="6858000" type="screen4x3"/>
  <p:notesSz cx="7104063" cy="10234613"/>
  <p:custDataLst>
    <p:tags r:id="rId30"/>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15" d="100"/>
          <a:sy n="115" d="100"/>
        </p:scale>
        <p:origin x="169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3/2/2017</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3/2/2017</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solidFill>
                  <a:prstClr val="black"/>
                </a:solidFill>
              </a:rPr>
              <a:pPr>
                <a:defRPr/>
              </a:pPr>
              <a:t>6</a:t>
            </a:fld>
            <a:endParaRPr lang="el-GR">
              <a:solidFill>
                <a:prstClr val="black"/>
              </a:solidFill>
            </a:endParaRPr>
          </a:p>
        </p:txBody>
      </p:sp>
    </p:spTree>
    <p:extLst>
      <p:ext uri="{BB962C8B-B14F-4D97-AF65-F5344CB8AC3E}">
        <p14:creationId xmlns:p14="http://schemas.microsoft.com/office/powerpoint/2010/main" val="3338967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19328099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lvl1pPr>
              <a:spcBef>
                <a:spcPts val="1200"/>
              </a:spcBef>
              <a:defRPr sz="2400"/>
            </a:lvl1pPr>
            <a:lvl2pPr marL="742950" indent="-285750">
              <a:spcBef>
                <a:spcPts val="600"/>
              </a:spcBef>
              <a:buFont typeface="Courier New" panose="02070309020205020404" pitchFamily="49" charset="0"/>
              <a:buChar char="o"/>
              <a:defRPr sz="2200"/>
            </a:lvl2pPr>
            <a:lvl3pPr marL="1143000" indent="-228600">
              <a:buFont typeface="Wingdings" panose="05000000000000000000" pitchFamily="2" charset="2"/>
              <a:buChar char="§"/>
              <a:defRPr sz="2200"/>
            </a:lvl3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8179021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38588284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5767865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16931872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1721020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26425091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2042711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5971641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854536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60040404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hyperlink" Target="http://commons.wikimedia.org/wiki/User:Smiley.toerist" TargetMode="External"/><Relationship Id="rId13" Type="http://schemas.openxmlformats.org/officeDocument/2006/relationships/image" Target="../media/image8.jpeg"/><Relationship Id="rId3" Type="http://schemas.openxmlformats.org/officeDocument/2006/relationships/hyperlink" Target="http://pixabay.com/en/analysis-thinking-guy-teen-young-299692/" TargetMode="External"/><Relationship Id="rId7" Type="http://schemas.openxmlformats.org/officeDocument/2006/relationships/hyperlink" Target="http://commons.wikimedia.org/wiki/File:Strike_2007_protest_meeting_Arequipa_3.jpg" TargetMode="External"/><Relationship Id="rId12" Type="http://schemas.openxmlformats.org/officeDocument/2006/relationships/hyperlink" Target="http://commons.wikimedia.org/wiki/User:Sand" TargetMode="External"/><Relationship Id="rId2" Type="http://schemas.openxmlformats.org/officeDocument/2006/relationships/image" Target="../media/image5.jpg"/><Relationship Id="rId16" Type="http://schemas.openxmlformats.org/officeDocument/2006/relationships/hyperlink" Target="http://creativecommons.org/licenses/by-sa/2.0/" TargetMode="External"/><Relationship Id="rId1" Type="http://schemas.openxmlformats.org/officeDocument/2006/relationships/slideLayout" Target="../slideLayouts/slideLayout12.xml"/><Relationship Id="rId6" Type="http://schemas.openxmlformats.org/officeDocument/2006/relationships/image" Target="../media/image6.jpg"/><Relationship Id="rId11" Type="http://schemas.openxmlformats.org/officeDocument/2006/relationships/hyperlink" Target="http://en.wikipedia.org/wiki/Punk_subculture#mediaviewer/File:Punk-27947.jpg" TargetMode="External"/><Relationship Id="rId5" Type="http://schemas.openxmlformats.org/officeDocument/2006/relationships/hyperlink" Target="http://pixabay.com/en/users/SEVENHEADS/" TargetMode="External"/><Relationship Id="rId15" Type="http://schemas.openxmlformats.org/officeDocument/2006/relationships/hyperlink" Target="http://commons.wikimedia.org/wiki/User:FlickreviewR" TargetMode="External"/><Relationship Id="rId10" Type="http://schemas.openxmlformats.org/officeDocument/2006/relationships/image" Target="../media/image7.jpg"/><Relationship Id="rId4" Type="http://schemas.openxmlformats.org/officeDocument/2006/relationships/hyperlink" Target="http://commons.wikimedia.org/wiki/User:Rosarinagazo" TargetMode="External"/><Relationship Id="rId9" Type="http://schemas.openxmlformats.org/officeDocument/2006/relationships/hyperlink" Target="http://creativecommons.org/licenses/by-sa/3.0/deed.en" TargetMode="External"/><Relationship Id="rId14" Type="http://schemas.openxmlformats.org/officeDocument/2006/relationships/hyperlink" Target="http://simple.wikipedia.org/wiki/Puberty#mediaviewer/File:YoungCoupleEmbracing-20070508.jp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Αναπτυξιακή Ψυχολογία (Θ)</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fontScale="92500"/>
          </a:bodyPr>
          <a:lstStyle/>
          <a:p>
            <a:pPr>
              <a:spcBef>
                <a:spcPts val="0"/>
              </a:spcBef>
              <a:spcAft>
                <a:spcPts val="1200"/>
              </a:spcAft>
            </a:pPr>
            <a:r>
              <a:rPr lang="el-GR" sz="2800" b="1" dirty="0" smtClean="0"/>
              <a:t>Ενότητα </a:t>
            </a:r>
            <a:r>
              <a:rPr lang="en-US" sz="2800" b="1" smtClean="0"/>
              <a:t>1</a:t>
            </a:r>
            <a:r>
              <a:rPr lang="en-US" sz="2800" b="1" dirty="0"/>
              <a:t>1</a:t>
            </a:r>
            <a:r>
              <a:rPr lang="el-GR" sz="2800" smtClean="0"/>
              <a:t>:</a:t>
            </a:r>
            <a:r>
              <a:rPr lang="en-US" sz="2800" dirty="0" smtClean="0"/>
              <a:t> </a:t>
            </a:r>
            <a:r>
              <a:rPr lang="el-GR" sz="2800" dirty="0"/>
              <a:t>Η Γνωστική και Ψυχοκοινωνική Ανάπτυξη στην Εφηβική </a:t>
            </a:r>
            <a:r>
              <a:rPr lang="el-GR" sz="2800" dirty="0" smtClean="0"/>
              <a:t>Ηλικία</a:t>
            </a:r>
            <a:endParaRPr lang="el-GR" sz="2800" dirty="0"/>
          </a:p>
          <a:p>
            <a:pPr>
              <a:spcBef>
                <a:spcPts val="0"/>
              </a:spcBef>
            </a:pPr>
            <a:r>
              <a:rPr lang="el-GR" sz="2400" dirty="0" smtClean="0"/>
              <a:t>Δρ</a:t>
            </a:r>
            <a:r>
              <a:rPr lang="el-GR" sz="2400" dirty="0"/>
              <a:t>. Κατερίνα </a:t>
            </a:r>
            <a:r>
              <a:rPr lang="el-GR" sz="2400" dirty="0" err="1"/>
              <a:t>Μανιαδάκη</a:t>
            </a:r>
            <a:r>
              <a:rPr lang="el-GR" sz="2400" dirty="0"/>
              <a:t>, Ψυχολόγος</a:t>
            </a:r>
          </a:p>
          <a:p>
            <a:pPr>
              <a:spcBef>
                <a:spcPts val="0"/>
              </a:spcBef>
            </a:pPr>
            <a:r>
              <a:rPr lang="el-GR" sz="2400" dirty="0"/>
              <a:t>Τμήμα Κοινωνικής Εργασίας</a:t>
            </a:r>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H</a:t>
            </a:r>
            <a:r>
              <a:rPr lang="el-GR" dirty="0"/>
              <a:t> γνωστική ανάπτυξη του εφήβου</a:t>
            </a:r>
            <a:r>
              <a:rPr lang="en-US" dirty="0"/>
              <a:t/>
            </a:r>
            <a:br>
              <a:rPr lang="en-US" dirty="0"/>
            </a:br>
            <a:r>
              <a:rPr lang="en-US" sz="3600" b="0" dirty="0" smtClean="0"/>
              <a:t>(</a:t>
            </a:r>
            <a:r>
              <a:rPr lang="el-GR" sz="3600" b="0" dirty="0" smtClean="0"/>
              <a:t>2</a:t>
            </a:r>
            <a:r>
              <a:rPr lang="en-US" sz="3600" b="0" dirty="0" smtClean="0"/>
              <a:t> </a:t>
            </a:r>
            <a:r>
              <a:rPr lang="el-GR" sz="3600" b="0" dirty="0"/>
              <a:t>από 2</a:t>
            </a:r>
            <a:r>
              <a:rPr lang="el-GR" sz="3600" b="0" dirty="0" smtClean="0"/>
              <a:t>)</a:t>
            </a:r>
            <a:endParaRPr lang="el-GR" dirty="0"/>
          </a:p>
        </p:txBody>
      </p:sp>
      <p:sp>
        <p:nvSpPr>
          <p:cNvPr id="3" name="Θέση περιεχομένου 2"/>
          <p:cNvSpPr>
            <a:spLocks noGrp="1"/>
          </p:cNvSpPr>
          <p:nvPr>
            <p:ph idx="1"/>
          </p:nvPr>
        </p:nvSpPr>
        <p:spPr/>
        <p:txBody>
          <a:bodyPr/>
          <a:lstStyle/>
          <a:p>
            <a:pPr marL="0" indent="0" algn="ctr">
              <a:buNone/>
            </a:pPr>
            <a:r>
              <a:rPr lang="el-GR" dirty="0"/>
              <a:t>Διαφορά </a:t>
            </a:r>
            <a:r>
              <a:rPr lang="el-GR" dirty="0" smtClean="0"/>
              <a:t>συγκεκριμένων-αφαιρετικών </a:t>
            </a:r>
            <a:r>
              <a:rPr lang="el-GR" dirty="0"/>
              <a:t>νοητικών πράξεων</a:t>
            </a:r>
          </a:p>
          <a:p>
            <a:pPr marL="0" indent="0" algn="ctr">
              <a:buNone/>
            </a:pPr>
            <a:r>
              <a:rPr lang="el-GR" b="1" dirty="0">
                <a:solidFill>
                  <a:srgbClr val="820000"/>
                </a:solidFill>
              </a:rPr>
              <a:t>Συγκεκριμένη νοητική πράξη</a:t>
            </a:r>
          </a:p>
          <a:p>
            <a:r>
              <a:rPr lang="el-GR" dirty="0"/>
              <a:t>Αν η Αλίκη έχει δυο μήλα και η Μαρία της δώσει άλλα τρία, πόσα μήλα θα έχει;</a:t>
            </a:r>
          </a:p>
          <a:p>
            <a:pPr marL="0" indent="0" algn="ctr">
              <a:buNone/>
            </a:pPr>
            <a:r>
              <a:rPr lang="el-GR" b="1" dirty="0">
                <a:solidFill>
                  <a:srgbClr val="820000"/>
                </a:solidFill>
              </a:rPr>
              <a:t>Αφαιρετική νοητική πράξη</a:t>
            </a:r>
          </a:p>
          <a:p>
            <a:r>
              <a:rPr lang="el-GR" dirty="0"/>
              <a:t>Φαντάσου ότι υπάρχουν δυο ποσότητες, που σχηματίζουν μαζί ένα σύνολο. Αν αυξήσουμε την πρώτη ποσότητα, αλλά το σύνολο παραμείνει το ίδιο, τότε τι συμβαίνει στη δεύτερη ποσότητα; </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9</a:t>
            </a:fld>
            <a:endParaRPr lang="el-GR">
              <a:solidFill>
                <a:prstClr val="black"/>
              </a:solidFill>
            </a:endParaRPr>
          </a:p>
        </p:txBody>
      </p:sp>
    </p:spTree>
    <p:extLst>
      <p:ext uri="{BB962C8B-B14F-4D97-AF65-F5344CB8AC3E}">
        <p14:creationId xmlns:p14="http://schemas.microsoft.com/office/powerpoint/2010/main" val="3072900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ηθική ανάπτυξη του εφήβου</a:t>
            </a:r>
            <a:br>
              <a:rPr lang="el-GR" dirty="0" smtClean="0"/>
            </a:br>
            <a:r>
              <a:rPr lang="el-GR" sz="3600" b="0" dirty="0" smtClean="0"/>
              <a:t>(1 από 2)</a:t>
            </a:r>
            <a:endParaRPr lang="el-GR" sz="3600" b="0" dirty="0"/>
          </a:p>
        </p:txBody>
      </p:sp>
      <p:sp>
        <p:nvSpPr>
          <p:cNvPr id="3" name="Θέση περιεχομένου 2"/>
          <p:cNvSpPr>
            <a:spLocks noGrp="1"/>
          </p:cNvSpPr>
          <p:nvPr>
            <p:ph idx="1"/>
          </p:nvPr>
        </p:nvSpPr>
        <p:spPr/>
        <p:txBody>
          <a:bodyPr/>
          <a:lstStyle/>
          <a:p>
            <a:pPr marL="0" indent="0" algn="ctr">
              <a:buNone/>
            </a:pPr>
            <a:r>
              <a:rPr lang="en-US" b="1" dirty="0">
                <a:solidFill>
                  <a:srgbClr val="820000"/>
                </a:solidFill>
              </a:rPr>
              <a:t>Kohlberg: </a:t>
            </a:r>
            <a:r>
              <a:rPr lang="el-GR" b="1" dirty="0">
                <a:solidFill>
                  <a:srgbClr val="820000"/>
                </a:solidFill>
              </a:rPr>
              <a:t>αυτόνομη ηθική</a:t>
            </a:r>
          </a:p>
          <a:p>
            <a:r>
              <a:rPr lang="el-GR" dirty="0"/>
              <a:t>Το άτομο αξιολογεί την ηθικότητα μιας πράξης χωρίς να δεσμεύεται από τις κοινωνικές συμβάσεις. Ακολουθεί τους δικούς του κανόνες και τα δικά του αξιολογικά </a:t>
            </a:r>
            <a:r>
              <a:rPr lang="el-GR" dirty="0" smtClean="0"/>
              <a:t>πρότυπα.</a:t>
            </a:r>
          </a:p>
          <a:p>
            <a:r>
              <a:rPr lang="el-GR" dirty="0"/>
              <a:t>Σε πρώτη φάση, το άτομο αντιλαμβάνεται ότι οι άνθρωποι μπορεί να έχουν διαφορετικές απόψεις για το σωστό και το λάθος. Δίνεται έμφαση στις αξίες της δημοκρατίας και στα ανθρώπινα δικαιώματα. </a:t>
            </a:r>
          </a:p>
          <a:p>
            <a:r>
              <a:rPr lang="el-GR" dirty="0"/>
              <a:t>Σε δεύτερη φάση, δίνεται έμφαση στους προσωπικούς ηθικούς κανόνες και γίνεται αντιληπτό ότι τα οικουμενικά δικαιώματα των ανθρώπων είναι ανεξάρτητα από τους σκοπούς μιας συγκεκριμένης ομάδας ατόμων.</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10</a:t>
            </a:fld>
            <a:endParaRPr lang="el-GR">
              <a:solidFill>
                <a:prstClr val="black"/>
              </a:solidFill>
            </a:endParaRPr>
          </a:p>
        </p:txBody>
      </p:sp>
    </p:spTree>
    <p:extLst>
      <p:ext uri="{BB962C8B-B14F-4D97-AF65-F5344CB8AC3E}">
        <p14:creationId xmlns:p14="http://schemas.microsoft.com/office/powerpoint/2010/main" val="2203370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ηθική ανάπτυξη του εφήβου</a:t>
            </a:r>
            <a:br>
              <a:rPr lang="el-GR" dirty="0"/>
            </a:br>
            <a:r>
              <a:rPr lang="el-GR" sz="3600" b="0" dirty="0" smtClean="0"/>
              <a:t>(2 </a:t>
            </a:r>
            <a:r>
              <a:rPr lang="el-GR" sz="3600" b="0" dirty="0"/>
              <a:t>από </a:t>
            </a:r>
            <a:r>
              <a:rPr lang="el-GR" sz="3600" b="0" dirty="0" smtClean="0"/>
              <a:t>2)</a:t>
            </a:r>
            <a:endParaRPr lang="el-GR" dirty="0"/>
          </a:p>
        </p:txBody>
      </p:sp>
      <p:sp>
        <p:nvSpPr>
          <p:cNvPr id="3" name="Θέση περιεχομένου 2"/>
          <p:cNvSpPr>
            <a:spLocks noGrp="1"/>
          </p:cNvSpPr>
          <p:nvPr>
            <p:ph idx="1"/>
          </p:nvPr>
        </p:nvSpPr>
        <p:spPr/>
        <p:txBody>
          <a:bodyPr/>
          <a:lstStyle/>
          <a:p>
            <a:pPr marL="0" indent="0" algn="ctr">
              <a:buNone/>
            </a:pPr>
            <a:r>
              <a:rPr lang="en-US" b="1" dirty="0">
                <a:solidFill>
                  <a:srgbClr val="820000"/>
                </a:solidFill>
              </a:rPr>
              <a:t>Piaget: </a:t>
            </a:r>
            <a:r>
              <a:rPr lang="el-GR" b="1" dirty="0">
                <a:solidFill>
                  <a:srgbClr val="820000"/>
                </a:solidFill>
              </a:rPr>
              <a:t>δικαιοσύνη</a:t>
            </a:r>
          </a:p>
          <a:p>
            <a:r>
              <a:rPr lang="el-GR" dirty="0"/>
              <a:t>Το άτομο αρχίζει να αναπτύσσει την έννοια του δικαίου και κατανοεί ότι δεν έχουν όλοι τις ίδιες ανάγκες.</a:t>
            </a:r>
          </a:p>
          <a:p>
            <a:r>
              <a:rPr lang="el-GR" dirty="0"/>
              <a:t>Για παράδειγμα, μερικοί άνθρωποι μπορεί να χρειαστούν ένα μεγαλύτερο μερίδιο σε κάτι για να αντισταθμιστεί το γεγονός ότι δεν ξεκίνησαν έχοντας την ίδια ποσότητα με τους άλλους.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11</a:t>
            </a:fld>
            <a:endParaRPr lang="el-GR">
              <a:solidFill>
                <a:prstClr val="black"/>
              </a:solidFill>
            </a:endParaRPr>
          </a:p>
        </p:txBody>
      </p:sp>
    </p:spTree>
    <p:extLst>
      <p:ext uri="{BB962C8B-B14F-4D97-AF65-F5344CB8AC3E}">
        <p14:creationId xmlns:p14="http://schemas.microsoft.com/office/powerpoint/2010/main" val="2785333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εφηβεία ως αναπτυξιακό στάδιο</a:t>
            </a:r>
            <a:br>
              <a:rPr lang="el-GR" dirty="0" smtClean="0"/>
            </a:br>
            <a:r>
              <a:rPr lang="el-GR" sz="3600" b="0" dirty="0" smtClean="0"/>
              <a:t>(1 από 5)</a:t>
            </a:r>
            <a:endParaRPr lang="el-GR" sz="3600" b="0" dirty="0"/>
          </a:p>
        </p:txBody>
      </p:sp>
      <p:sp>
        <p:nvSpPr>
          <p:cNvPr id="3" name="Θέση περιεχομένου 2"/>
          <p:cNvSpPr>
            <a:spLocks noGrp="1"/>
          </p:cNvSpPr>
          <p:nvPr>
            <p:ph idx="1"/>
          </p:nvPr>
        </p:nvSpPr>
        <p:spPr>
          <a:xfrm>
            <a:off x="395536" y="1772816"/>
            <a:ext cx="8229600" cy="1872208"/>
          </a:xfrm>
          <a:ln w="19050">
            <a:solidFill>
              <a:srgbClr val="004A82"/>
            </a:solidFill>
          </a:ln>
        </p:spPr>
        <p:txBody>
          <a:bodyPr/>
          <a:lstStyle/>
          <a:p>
            <a:pPr marL="0" indent="0" algn="ctr">
              <a:buNone/>
            </a:pPr>
            <a:r>
              <a:rPr lang="el-GR" dirty="0"/>
              <a:t>«Πώς είναι δυνατόν στο ανθρώπινο σώμα, η αναπαραγωγή να είναι η μόνη λειτουργία που εκτελεί ένα όργανο από το οποίο το άτομο φέρει μόνο το μισό και καταναλώνει πάρα πολύ χρόνο και ενέργεια για να βρει το άλλο μισό;»	</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12</a:t>
            </a:fld>
            <a:endParaRPr lang="el-GR">
              <a:solidFill>
                <a:prstClr val="black"/>
              </a:solidFill>
            </a:endParaRPr>
          </a:p>
        </p:txBody>
      </p:sp>
      <p:sp>
        <p:nvSpPr>
          <p:cNvPr id="5" name="Ορθογώνιο 4"/>
          <p:cNvSpPr/>
          <p:nvPr/>
        </p:nvSpPr>
        <p:spPr>
          <a:xfrm>
            <a:off x="4582344" y="3743328"/>
            <a:ext cx="4269759" cy="430887"/>
          </a:xfrm>
          <a:prstGeom prst="rect">
            <a:avLst/>
          </a:prstGeom>
        </p:spPr>
        <p:txBody>
          <a:bodyPr wrap="none">
            <a:spAutoFit/>
          </a:bodyPr>
          <a:lstStyle/>
          <a:p>
            <a:r>
              <a:rPr lang="en-US" sz="2200" dirty="0">
                <a:solidFill>
                  <a:prstClr val="black"/>
                </a:solidFill>
                <a:latin typeface="Calibri"/>
              </a:rPr>
              <a:t>F. Jacob The Possible and the Actual</a:t>
            </a:r>
          </a:p>
        </p:txBody>
      </p:sp>
    </p:spTree>
    <p:extLst>
      <p:ext uri="{BB962C8B-B14F-4D97-AF65-F5344CB8AC3E}">
        <p14:creationId xmlns:p14="http://schemas.microsoft.com/office/powerpoint/2010/main" val="2131579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εφηβεία ως αναπτυξιακό στάδιο</a:t>
            </a:r>
            <a:br>
              <a:rPr lang="el-GR" dirty="0"/>
            </a:br>
            <a:r>
              <a:rPr lang="el-GR" sz="3600" b="0" dirty="0" smtClean="0"/>
              <a:t>(2 </a:t>
            </a:r>
            <a:r>
              <a:rPr lang="el-GR" sz="3600" b="0" dirty="0"/>
              <a:t>από </a:t>
            </a:r>
            <a:r>
              <a:rPr lang="el-GR" sz="3600" b="0" dirty="0" smtClean="0"/>
              <a:t>5)</a:t>
            </a:r>
            <a:endParaRPr lang="el-GR" dirty="0"/>
          </a:p>
        </p:txBody>
      </p:sp>
      <p:sp>
        <p:nvSpPr>
          <p:cNvPr id="3" name="Θέση περιεχομένου 2"/>
          <p:cNvSpPr>
            <a:spLocks noGrp="1"/>
          </p:cNvSpPr>
          <p:nvPr>
            <p:ph idx="1"/>
          </p:nvPr>
        </p:nvSpPr>
        <p:spPr/>
        <p:txBody>
          <a:bodyPr/>
          <a:lstStyle/>
          <a:p>
            <a:pPr marL="0" indent="0" algn="ctr">
              <a:buNone/>
            </a:pPr>
            <a:r>
              <a:rPr lang="en-US" b="1" dirty="0" smtClean="0">
                <a:solidFill>
                  <a:srgbClr val="820000"/>
                </a:solidFill>
              </a:rPr>
              <a:t>Freud: </a:t>
            </a:r>
            <a:r>
              <a:rPr lang="el-GR" b="1" dirty="0" smtClean="0">
                <a:solidFill>
                  <a:srgbClr val="820000"/>
                </a:solidFill>
              </a:rPr>
              <a:t>Γενετήσια σεξουαλικότητα</a:t>
            </a:r>
          </a:p>
          <a:p>
            <a:r>
              <a:rPr lang="el-GR" dirty="0"/>
              <a:t>Η εφηβεία είναι ένα ξεχωριστό στάδιο ανάπτυξης στη διάρκεια του οποίου τα ανθρώπινα όντα μπορούν να εκπληρώσουν τη βιολογική επιταγή να αναπαραχθούν.</a:t>
            </a:r>
          </a:p>
          <a:p>
            <a:r>
              <a:rPr lang="el-GR" dirty="0"/>
              <a:t>Η σεξουαλική διέγερση που συνοδεύει την εφηβεία αφυπνίζει πρωτόγονα ένστικτα, αυξάνει τη δύναμη του Εκείνο και διαταράσσει την ψυχική ισορροπία με αποτέλεσμα την εκδήλωση έντονων αλλαγών στη διάθεση του εφήβου.</a:t>
            </a:r>
          </a:p>
          <a:p>
            <a:r>
              <a:rPr lang="el-GR" dirty="0"/>
              <a:t>Η διαδικασία απαγκίστρωσης από την οικογένεια απαιτεί από τον έφηβο να απαρνηθεί την εξάρτηση και να αλλάξει τις δεσμευτικές σχέσεις της παιδικής του ηλικίας.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13</a:t>
            </a:fld>
            <a:endParaRPr lang="el-GR">
              <a:solidFill>
                <a:prstClr val="black"/>
              </a:solidFill>
            </a:endParaRPr>
          </a:p>
        </p:txBody>
      </p:sp>
    </p:spTree>
    <p:extLst>
      <p:ext uri="{BB962C8B-B14F-4D97-AF65-F5344CB8AC3E}">
        <p14:creationId xmlns:p14="http://schemas.microsoft.com/office/powerpoint/2010/main" val="1306556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εφηβεία ως αναπτυξιακό στάδιο</a:t>
            </a:r>
            <a:br>
              <a:rPr lang="el-GR" dirty="0"/>
            </a:br>
            <a:r>
              <a:rPr lang="el-GR" sz="3600" b="0" dirty="0" smtClean="0"/>
              <a:t>(3 από 5)</a:t>
            </a:r>
            <a:endParaRPr lang="el-GR" dirty="0"/>
          </a:p>
        </p:txBody>
      </p:sp>
      <p:sp>
        <p:nvSpPr>
          <p:cNvPr id="3" name="Θέση περιεχομένου 2"/>
          <p:cNvSpPr>
            <a:spLocks noGrp="1"/>
          </p:cNvSpPr>
          <p:nvPr>
            <p:ph idx="1"/>
          </p:nvPr>
        </p:nvSpPr>
        <p:spPr/>
        <p:txBody>
          <a:bodyPr>
            <a:normAutofit/>
          </a:bodyPr>
          <a:lstStyle/>
          <a:p>
            <a:pPr marL="0" indent="0" algn="ctr">
              <a:buNone/>
            </a:pPr>
            <a:r>
              <a:rPr lang="el-GR" b="1" dirty="0" err="1" smtClean="0">
                <a:solidFill>
                  <a:srgbClr val="820000"/>
                </a:solidFill>
              </a:rPr>
              <a:t>Erikson</a:t>
            </a:r>
            <a:r>
              <a:rPr lang="el-GR" b="1" dirty="0" smtClean="0">
                <a:solidFill>
                  <a:srgbClr val="820000"/>
                </a:solidFill>
              </a:rPr>
              <a:t>: Απόκτηση ταυτότητας του εγώ η σύγχυση ρόλων</a:t>
            </a:r>
          </a:p>
          <a:p>
            <a:r>
              <a:rPr lang="el-GR" dirty="0"/>
              <a:t>Η εφηβεία αποτελεί ένα ιδιαίτερο στάδιο («ψυχοκοινωνικό μορατόριουμ), κατά το οποίο το άτομο αναζητά διαρκώς εναλλακτικές λύσεις χωρίς να χρειάζεται να αντιμετωπίσει όλες τις συνέπειες αυτών των επιλογών.</a:t>
            </a:r>
          </a:p>
          <a:p>
            <a:r>
              <a:rPr lang="el-GR" dirty="0"/>
              <a:t>Το άτομο αποκτά νέες εμπειρίες και γνωρίζει νέους ρόλους, στις απαιτήσεις των οποίων πρέπει να προσαρμοστεί. Ταυτόχρονα, πρέπει να διαμορφώσει και να διατηρήσει την προσωπική του ταυτότητα, δηλαδή ένα πρότυπο πεποιθήσεων για τον εαυτό του.</a:t>
            </a:r>
          </a:p>
          <a:p>
            <a:r>
              <a:rPr lang="el-GR" dirty="0"/>
              <a:t>Κατά την εφηβεία, η ατομική ταυτότητα και η κοινωνική ταυτότητα πρέπει να γίνουν συμβατές.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14</a:t>
            </a:fld>
            <a:endParaRPr lang="el-GR">
              <a:solidFill>
                <a:prstClr val="black"/>
              </a:solidFill>
            </a:endParaRPr>
          </a:p>
        </p:txBody>
      </p:sp>
    </p:spTree>
    <p:extLst>
      <p:ext uri="{BB962C8B-B14F-4D97-AF65-F5344CB8AC3E}">
        <p14:creationId xmlns:p14="http://schemas.microsoft.com/office/powerpoint/2010/main" val="2665067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Κριτικές απόψεις για την εφηβεία</a:t>
            </a:r>
            <a:endParaRPr lang="el-GR" dirty="0"/>
          </a:p>
        </p:txBody>
      </p:sp>
      <p:sp>
        <p:nvSpPr>
          <p:cNvPr id="3" name="Θέση περιεχομένου 2"/>
          <p:cNvSpPr>
            <a:spLocks noGrp="1"/>
          </p:cNvSpPr>
          <p:nvPr>
            <p:ph idx="1"/>
          </p:nvPr>
        </p:nvSpPr>
        <p:spPr>
          <a:xfrm>
            <a:off x="457200" y="1988840"/>
            <a:ext cx="8229600" cy="1872208"/>
          </a:xfrm>
          <a:ln w="22225">
            <a:solidFill>
              <a:srgbClr val="004A82"/>
            </a:solidFill>
          </a:ln>
        </p:spPr>
        <p:txBody>
          <a:bodyPr/>
          <a:lstStyle/>
          <a:p>
            <a:pPr marL="0" indent="0" algn="ctr">
              <a:buNone/>
            </a:pPr>
            <a:r>
              <a:rPr lang="el-GR" dirty="0"/>
              <a:t>Σταδιακά οι ψυχολόγοι άρχισαν να συνειδητοποιούν ότι η άποψη περί εφηβείας ως «περιόδου καταιγίδων και έντονων εσωτερικών συγκρούσεων» ήταν κάπως υπερβολική και ότι ισχύει μόνο για μια μειοψηφία ατόμων.</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15</a:t>
            </a:fld>
            <a:endParaRPr lang="el-GR">
              <a:solidFill>
                <a:prstClr val="black"/>
              </a:solidFill>
            </a:endParaRPr>
          </a:p>
        </p:txBody>
      </p:sp>
    </p:spTree>
    <p:extLst>
      <p:ext uri="{BB962C8B-B14F-4D97-AF65-F5344CB8AC3E}">
        <p14:creationId xmlns:p14="http://schemas.microsoft.com/office/powerpoint/2010/main" val="906779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εφηβεία ως αναπτυξιακό στάδιο</a:t>
            </a:r>
            <a:br>
              <a:rPr lang="el-GR" dirty="0"/>
            </a:br>
            <a:r>
              <a:rPr lang="el-GR" sz="3600" b="0" dirty="0" smtClean="0"/>
              <a:t>(4 </a:t>
            </a:r>
            <a:r>
              <a:rPr lang="el-GR" sz="3600" b="0" dirty="0"/>
              <a:t>από </a:t>
            </a:r>
            <a:r>
              <a:rPr lang="el-GR" sz="3600" b="0" dirty="0" smtClean="0"/>
              <a:t>5)</a:t>
            </a:r>
            <a:endParaRPr lang="el-GR" dirty="0"/>
          </a:p>
        </p:txBody>
      </p:sp>
      <p:sp>
        <p:nvSpPr>
          <p:cNvPr id="3" name="Θέση περιεχομένου 2"/>
          <p:cNvSpPr>
            <a:spLocks noGrp="1"/>
          </p:cNvSpPr>
          <p:nvPr>
            <p:ph idx="1"/>
          </p:nvPr>
        </p:nvSpPr>
        <p:spPr/>
        <p:txBody>
          <a:bodyPr/>
          <a:lstStyle/>
          <a:p>
            <a:pPr marL="0" indent="0" algn="ctr">
              <a:buNone/>
            </a:pPr>
            <a:r>
              <a:rPr lang="en-US" b="1" dirty="0" smtClean="0">
                <a:solidFill>
                  <a:srgbClr val="820000"/>
                </a:solidFill>
              </a:rPr>
              <a:t>Bandura</a:t>
            </a:r>
          </a:p>
          <a:p>
            <a:r>
              <a:rPr lang="el-GR" dirty="0"/>
              <a:t>H δυνατότητα αυτονομίας των παιδιών εκδηλώνεται πριν από την εφηβεία, τουλάχιστον από την πλευρά του παιδιού, έστω και αν οι γονείς μπορεί να χρειάζονται περισσότερο χρόνο να προσαρμοστούν στην νέα κατάσταση.</a:t>
            </a:r>
          </a:p>
          <a:p>
            <a:r>
              <a:rPr lang="el-GR" dirty="0"/>
              <a:t>Οι έφηβοι δεν εκδηλώνουν δουλική συμμόρφωση προς τους συνομηλίκους τους αλλά κάνουν διακρίσεις στην ομάδα και είναι ιδιαίτερα επιλεκτικοί ως προς το μέλος που θα αποτελέσει πρότυπό τους.</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16</a:t>
            </a:fld>
            <a:endParaRPr lang="el-GR">
              <a:solidFill>
                <a:prstClr val="black"/>
              </a:solidFill>
            </a:endParaRPr>
          </a:p>
        </p:txBody>
      </p:sp>
    </p:spTree>
    <p:extLst>
      <p:ext uri="{BB962C8B-B14F-4D97-AF65-F5344CB8AC3E}">
        <p14:creationId xmlns:p14="http://schemas.microsoft.com/office/powerpoint/2010/main" val="1354483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εφηβεία ως αναπτυξιακό στάδιο</a:t>
            </a:r>
            <a:br>
              <a:rPr lang="el-GR" dirty="0"/>
            </a:br>
            <a:r>
              <a:rPr lang="el-GR" sz="3600" b="0" dirty="0" smtClean="0"/>
              <a:t>(5 </a:t>
            </a:r>
            <a:r>
              <a:rPr lang="el-GR" sz="3600" b="0" dirty="0"/>
              <a:t>από </a:t>
            </a:r>
            <a:r>
              <a:rPr lang="el-GR" sz="3600" b="0" dirty="0" smtClean="0"/>
              <a:t>5)</a:t>
            </a:r>
            <a:endParaRPr lang="el-GR" dirty="0"/>
          </a:p>
        </p:txBody>
      </p:sp>
      <p:sp>
        <p:nvSpPr>
          <p:cNvPr id="3" name="Θέση περιεχομένου 2"/>
          <p:cNvSpPr>
            <a:spLocks noGrp="1"/>
          </p:cNvSpPr>
          <p:nvPr>
            <p:ph idx="1"/>
          </p:nvPr>
        </p:nvSpPr>
        <p:spPr/>
        <p:txBody>
          <a:bodyPr/>
          <a:lstStyle/>
          <a:p>
            <a:pPr marL="0" indent="0" algn="ctr">
              <a:buNone/>
            </a:pPr>
            <a:r>
              <a:rPr lang="en-US" b="1" dirty="0" smtClean="0">
                <a:solidFill>
                  <a:srgbClr val="820000"/>
                </a:solidFill>
              </a:rPr>
              <a:t>Musgrove</a:t>
            </a:r>
          </a:p>
          <a:p>
            <a:r>
              <a:rPr lang="el-GR" dirty="0"/>
              <a:t>Οι έφηβοι δεν αναπτύσσουν εξ ορισμού αρχές που αντιτίθενται στην κοινωνία. Εάν έχουν χαμηλή αυτοεκτίμηση ή δεν χαίρουν της εκτίμησης του περιβάλλοντός τους, ενδέχεται να δημιουργήσουν υποομάδα με αρχές αντίθετες προς την κυρίαρχη κουλτούρα.</a:t>
            </a:r>
          </a:p>
          <a:p>
            <a:r>
              <a:rPr lang="el-GR" dirty="0"/>
              <a:t>Αντίθετα, εάν απολαμβάνουν την εκτίμηση των ενηλίκων και έχουν διαμορφώσει υψηλή αυτοεκτίμηση, τότε η υποομάδα ενδέχεται να υιοθετήσει τις αξίες του κόσμου των ενηλίκων και να προετοιμαστεί για την πλήρη συμμετοχή της σε αυτόν.</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17</a:t>
            </a:fld>
            <a:endParaRPr lang="el-GR">
              <a:solidFill>
                <a:prstClr val="black"/>
              </a:solidFill>
            </a:endParaRPr>
          </a:p>
        </p:txBody>
      </p:sp>
    </p:spTree>
    <p:extLst>
      <p:ext uri="{BB962C8B-B14F-4D97-AF65-F5344CB8AC3E}">
        <p14:creationId xmlns:p14="http://schemas.microsoft.com/office/powerpoint/2010/main" val="9442910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2" name="Ομάδα 1"/>
          <p:cNvGrpSpPr/>
          <p:nvPr/>
        </p:nvGrpSpPr>
        <p:grpSpPr>
          <a:xfrm>
            <a:off x="1767633" y="5931169"/>
            <a:ext cx="5828703" cy="768532"/>
            <a:chOff x="1767633" y="5931169"/>
            <a:chExt cx="5828703" cy="768532"/>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9"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Η εφηβεία είναι συνήθως…</a:t>
            </a:r>
            <a:endParaRPr lang="el-GR" dirty="0"/>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4936" y="1709971"/>
            <a:ext cx="2846064" cy="1894411"/>
          </a:xfrm>
        </p:spPr>
      </p:pic>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a:t>
            </a:fld>
            <a:endParaRPr lang="el-GR">
              <a:solidFill>
                <a:prstClr val="black"/>
              </a:solidFill>
            </a:endParaRPr>
          </a:p>
        </p:txBody>
      </p:sp>
      <p:sp>
        <p:nvSpPr>
          <p:cNvPr id="6" name="Rectangle 6"/>
          <p:cNvSpPr/>
          <p:nvPr/>
        </p:nvSpPr>
        <p:spPr>
          <a:xfrm>
            <a:off x="443502" y="3652918"/>
            <a:ext cx="3033690" cy="461665"/>
          </a:xfrm>
          <a:prstGeom prst="rect">
            <a:avLst/>
          </a:prstGeom>
        </p:spPr>
        <p:txBody>
          <a:bodyPr wrap="square">
            <a:spAutoFit/>
          </a:bodyPr>
          <a:lstStyle/>
          <a:p>
            <a:pPr algn="ctr"/>
            <a:r>
              <a:rPr lang="en-US" sz="1200" dirty="0" smtClean="0">
                <a:solidFill>
                  <a:prstClr val="black">
                    <a:lumMod val="65000"/>
                    <a:lumOff val="35000"/>
                  </a:prstClr>
                </a:solidFill>
                <a:latin typeface="Calibri"/>
              </a:rPr>
              <a:t>“</a:t>
            </a:r>
            <a:r>
              <a:rPr lang="en-US" sz="1200" dirty="0">
                <a:solidFill>
                  <a:prstClr val="black"/>
                </a:solidFill>
                <a:latin typeface="Calibri"/>
                <a:hlinkClick r:id="rId3"/>
              </a:rPr>
              <a:t>analysis thinking</a:t>
            </a:r>
            <a:r>
              <a:rPr lang="en-US" sz="1200" dirty="0" smtClean="0">
                <a:solidFill>
                  <a:prstClr val="black">
                    <a:lumMod val="65000"/>
                    <a:lumOff val="35000"/>
                  </a:prstClr>
                </a:solidFill>
                <a:latin typeface="Calibri"/>
              </a:rPr>
              <a:t>”,  </a:t>
            </a:r>
            <a:r>
              <a:rPr lang="el-GR" sz="1200" dirty="0" smtClean="0">
                <a:solidFill>
                  <a:prstClr val="black">
                    <a:lumMod val="65000"/>
                    <a:lumOff val="35000"/>
                  </a:prstClr>
                </a:solidFill>
                <a:latin typeface="Calibri"/>
              </a:rPr>
              <a:t>από</a:t>
            </a:r>
            <a:endParaRPr lang="en-US" sz="1200" dirty="0" smtClean="0">
              <a:solidFill>
                <a:prstClr val="black">
                  <a:lumMod val="65000"/>
                  <a:lumOff val="35000"/>
                </a:prstClr>
              </a:solidFill>
              <a:latin typeface="Calibri"/>
              <a:hlinkClick r:id="rId4"/>
            </a:endParaRPr>
          </a:p>
          <a:p>
            <a:pPr algn="ctr"/>
            <a:r>
              <a:rPr lang="en-US" sz="1200" dirty="0">
                <a:solidFill>
                  <a:prstClr val="black"/>
                </a:solidFill>
                <a:latin typeface="Calibri"/>
                <a:hlinkClick r:id="rId5"/>
              </a:rPr>
              <a:t>SEVENHEADS</a:t>
            </a:r>
            <a:r>
              <a:rPr lang="el-GR" sz="1200" dirty="0" smtClean="0">
                <a:solidFill>
                  <a:prstClr val="black"/>
                </a:solidFill>
                <a:latin typeface="Calibri"/>
                <a:hlinkClick r:id="rId5"/>
              </a:rPr>
              <a:t> </a:t>
            </a:r>
            <a:r>
              <a:rPr lang="el-GR" sz="1200" dirty="0" smtClean="0">
                <a:solidFill>
                  <a:prstClr val="black"/>
                </a:solidFill>
                <a:latin typeface="Calibri"/>
              </a:rPr>
              <a:t> </a:t>
            </a:r>
            <a:r>
              <a:rPr lang="el-GR" sz="1200" dirty="0" smtClean="0">
                <a:solidFill>
                  <a:prstClr val="black">
                    <a:lumMod val="65000"/>
                    <a:lumOff val="35000"/>
                  </a:prstClr>
                </a:solidFill>
                <a:latin typeface="Calibri"/>
              </a:rPr>
              <a:t>διαθέσιμο ως κοινό κτήμα</a:t>
            </a:r>
            <a:endParaRPr lang="en-US" sz="1200" dirty="0">
              <a:solidFill>
                <a:prstClr val="black">
                  <a:lumMod val="65000"/>
                  <a:lumOff val="35000"/>
                </a:prstClr>
              </a:solidFill>
              <a:latin typeface="Calibri"/>
            </a:endParaRPr>
          </a:p>
        </p:txBody>
      </p:sp>
      <p:sp>
        <p:nvSpPr>
          <p:cNvPr id="7" name="TextBox 6"/>
          <p:cNvSpPr txBox="1"/>
          <p:nvPr/>
        </p:nvSpPr>
        <p:spPr>
          <a:xfrm>
            <a:off x="317072" y="1215853"/>
            <a:ext cx="2941792" cy="461665"/>
          </a:xfrm>
          <a:prstGeom prst="rect">
            <a:avLst/>
          </a:prstGeom>
          <a:noFill/>
        </p:spPr>
        <p:txBody>
          <a:bodyPr wrap="square" rtlCol="0">
            <a:spAutoFit/>
          </a:bodyPr>
          <a:lstStyle/>
          <a:p>
            <a:pPr algn="ctr"/>
            <a:r>
              <a:rPr lang="el-GR" sz="2400" b="1" dirty="0" smtClean="0">
                <a:solidFill>
                  <a:srgbClr val="820000"/>
                </a:solidFill>
                <a:latin typeface="Calibri"/>
              </a:rPr>
              <a:t>Ονειροπόληση </a:t>
            </a:r>
            <a:endParaRPr lang="el-GR" sz="2400" b="1" dirty="0">
              <a:solidFill>
                <a:srgbClr val="820000"/>
              </a:solidFill>
              <a:latin typeface="Calibri"/>
            </a:endParaRPr>
          </a:p>
        </p:txBody>
      </p:sp>
      <p:sp>
        <p:nvSpPr>
          <p:cNvPr id="8" name="TextBox 7"/>
          <p:cNvSpPr txBox="1"/>
          <p:nvPr/>
        </p:nvSpPr>
        <p:spPr>
          <a:xfrm>
            <a:off x="5151806" y="1215853"/>
            <a:ext cx="2941792" cy="461665"/>
          </a:xfrm>
          <a:prstGeom prst="rect">
            <a:avLst/>
          </a:prstGeom>
          <a:noFill/>
        </p:spPr>
        <p:txBody>
          <a:bodyPr wrap="square" rtlCol="0">
            <a:spAutoFit/>
          </a:bodyPr>
          <a:lstStyle/>
          <a:p>
            <a:pPr algn="ctr"/>
            <a:r>
              <a:rPr lang="el-GR" sz="2400" b="1" dirty="0" smtClean="0">
                <a:solidFill>
                  <a:srgbClr val="820000"/>
                </a:solidFill>
                <a:latin typeface="Calibri"/>
              </a:rPr>
              <a:t>Επανάσταση</a:t>
            </a:r>
            <a:endParaRPr lang="el-GR" sz="2400" b="1" dirty="0">
              <a:solidFill>
                <a:srgbClr val="820000"/>
              </a:solidFill>
              <a:latin typeface="Calibri"/>
            </a:endParaRPr>
          </a:p>
        </p:txBody>
      </p:sp>
      <p:pic>
        <p:nvPicPr>
          <p:cNvPr id="3" name="Εικόνα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01910" y="1709971"/>
            <a:ext cx="2699792" cy="2024844"/>
          </a:xfrm>
          <a:prstGeom prst="rect">
            <a:avLst/>
          </a:prstGeom>
        </p:spPr>
      </p:pic>
      <p:sp>
        <p:nvSpPr>
          <p:cNvPr id="9" name="Rectangle 6"/>
          <p:cNvSpPr/>
          <p:nvPr/>
        </p:nvSpPr>
        <p:spPr>
          <a:xfrm>
            <a:off x="3477192" y="3734815"/>
            <a:ext cx="3278825" cy="461665"/>
          </a:xfrm>
          <a:prstGeom prst="rect">
            <a:avLst/>
          </a:prstGeom>
        </p:spPr>
        <p:txBody>
          <a:bodyPr wrap="square">
            <a:spAutoFit/>
          </a:bodyPr>
          <a:lstStyle/>
          <a:p>
            <a:pPr algn="ctr"/>
            <a:r>
              <a:rPr lang="en-US" sz="1200" dirty="0" smtClean="0">
                <a:solidFill>
                  <a:prstClr val="black">
                    <a:lumMod val="65000"/>
                    <a:lumOff val="35000"/>
                  </a:prstClr>
                </a:solidFill>
                <a:latin typeface="Calibri"/>
              </a:rPr>
              <a:t>“</a:t>
            </a:r>
            <a:r>
              <a:rPr lang="en-US" sz="1200" dirty="0">
                <a:solidFill>
                  <a:prstClr val="black"/>
                </a:solidFill>
                <a:latin typeface="Calibri"/>
                <a:hlinkClick r:id="rId7"/>
              </a:rPr>
              <a:t>Strike 2007 protest meeting Arequipa 3</a:t>
            </a:r>
            <a:r>
              <a:rPr lang="en-US" sz="1200" dirty="0" smtClean="0">
                <a:solidFill>
                  <a:prstClr val="black">
                    <a:lumMod val="65000"/>
                    <a:lumOff val="35000"/>
                  </a:prstClr>
                </a:solidFill>
                <a:latin typeface="Calibri"/>
              </a:rPr>
              <a:t>”,  </a:t>
            </a:r>
            <a:r>
              <a:rPr lang="el-GR" sz="1200" dirty="0" smtClean="0">
                <a:solidFill>
                  <a:prstClr val="black">
                    <a:lumMod val="65000"/>
                    <a:lumOff val="35000"/>
                  </a:prstClr>
                </a:solidFill>
                <a:latin typeface="Calibri"/>
              </a:rPr>
              <a:t>από</a:t>
            </a:r>
            <a:endParaRPr lang="en-US" sz="1200" dirty="0" smtClean="0">
              <a:solidFill>
                <a:prstClr val="black">
                  <a:lumMod val="65000"/>
                  <a:lumOff val="35000"/>
                </a:prstClr>
              </a:solidFill>
              <a:latin typeface="Calibri"/>
              <a:hlinkClick r:id="rId4"/>
            </a:endParaRPr>
          </a:p>
          <a:p>
            <a:pPr algn="ctr"/>
            <a:r>
              <a:rPr lang="en-US" sz="1200" dirty="0">
                <a:solidFill>
                  <a:prstClr val="black"/>
                </a:solidFill>
                <a:latin typeface="Calibri"/>
                <a:hlinkClick r:id="rId8"/>
              </a:rPr>
              <a:t>Smiley.toerist</a:t>
            </a:r>
            <a:r>
              <a:rPr lang="el-GR" sz="1200" dirty="0" smtClean="0">
                <a:solidFill>
                  <a:prstClr val="black"/>
                </a:solidFill>
                <a:latin typeface="Calibri"/>
              </a:rPr>
              <a:t> </a:t>
            </a:r>
            <a:r>
              <a:rPr lang="el-GR" sz="1200" dirty="0" smtClean="0">
                <a:solidFill>
                  <a:prstClr val="black">
                    <a:lumMod val="65000"/>
                    <a:lumOff val="35000"/>
                  </a:prstClr>
                </a:solidFill>
                <a:latin typeface="Calibri"/>
              </a:rPr>
              <a:t>διαθέσιμο με άδεια </a:t>
            </a:r>
            <a:r>
              <a:rPr lang="en-US" sz="1200" dirty="0">
                <a:solidFill>
                  <a:prstClr val="black">
                    <a:lumMod val="65000"/>
                    <a:lumOff val="35000"/>
                  </a:prstClr>
                </a:solidFill>
                <a:latin typeface="Calibri"/>
                <a:hlinkClick r:id="rId9"/>
              </a:rPr>
              <a:t>CC BY-SA 3.0</a:t>
            </a:r>
            <a:endParaRPr lang="en-US" sz="1200" dirty="0">
              <a:solidFill>
                <a:prstClr val="black">
                  <a:lumMod val="65000"/>
                  <a:lumOff val="35000"/>
                </a:prstClr>
              </a:solidFill>
              <a:latin typeface="Calibri"/>
            </a:endParaRPr>
          </a:p>
        </p:txBody>
      </p:sp>
      <p:pic>
        <p:nvPicPr>
          <p:cNvPr id="10" name="Εικόνα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732240" y="1702865"/>
            <a:ext cx="2202557" cy="2024844"/>
          </a:xfrm>
          <a:prstGeom prst="rect">
            <a:avLst/>
          </a:prstGeom>
        </p:spPr>
      </p:pic>
      <p:sp>
        <p:nvSpPr>
          <p:cNvPr id="11" name="Rectangle 6"/>
          <p:cNvSpPr/>
          <p:nvPr/>
        </p:nvSpPr>
        <p:spPr>
          <a:xfrm>
            <a:off x="6762068" y="3785454"/>
            <a:ext cx="2172729" cy="461665"/>
          </a:xfrm>
          <a:prstGeom prst="rect">
            <a:avLst/>
          </a:prstGeom>
        </p:spPr>
        <p:txBody>
          <a:bodyPr wrap="square">
            <a:spAutoFit/>
          </a:bodyPr>
          <a:lstStyle/>
          <a:p>
            <a:pPr algn="ctr"/>
            <a:r>
              <a:rPr lang="en-US" sz="1200" dirty="0" smtClean="0">
                <a:solidFill>
                  <a:prstClr val="black">
                    <a:lumMod val="65000"/>
                    <a:lumOff val="35000"/>
                  </a:prstClr>
                </a:solidFill>
                <a:latin typeface="Calibri"/>
              </a:rPr>
              <a:t>“</a:t>
            </a:r>
            <a:r>
              <a:rPr lang="en-US" sz="1200" dirty="0">
                <a:solidFill>
                  <a:prstClr val="black"/>
                </a:solidFill>
                <a:latin typeface="Calibri"/>
                <a:hlinkClick r:id="rId11"/>
              </a:rPr>
              <a:t>Punk-27947</a:t>
            </a:r>
            <a:r>
              <a:rPr lang="en-US" sz="1200" dirty="0" smtClean="0">
                <a:solidFill>
                  <a:prstClr val="black">
                    <a:lumMod val="65000"/>
                    <a:lumOff val="35000"/>
                  </a:prstClr>
                </a:solidFill>
                <a:latin typeface="Calibri"/>
              </a:rPr>
              <a:t>”,  </a:t>
            </a:r>
            <a:r>
              <a:rPr lang="el-GR" sz="1200" dirty="0" smtClean="0">
                <a:solidFill>
                  <a:prstClr val="black">
                    <a:lumMod val="65000"/>
                    <a:lumOff val="35000"/>
                  </a:prstClr>
                </a:solidFill>
                <a:latin typeface="Calibri"/>
              </a:rPr>
              <a:t>από</a:t>
            </a:r>
            <a:endParaRPr lang="en-US" sz="1200" dirty="0" smtClean="0">
              <a:solidFill>
                <a:prstClr val="black">
                  <a:lumMod val="65000"/>
                  <a:lumOff val="35000"/>
                </a:prstClr>
              </a:solidFill>
              <a:latin typeface="Calibri"/>
              <a:hlinkClick r:id="rId4"/>
            </a:endParaRPr>
          </a:p>
          <a:p>
            <a:pPr algn="ctr"/>
            <a:r>
              <a:rPr lang="en-US" sz="1200" dirty="0">
                <a:solidFill>
                  <a:prstClr val="black"/>
                </a:solidFill>
                <a:latin typeface="Calibri"/>
                <a:hlinkClick r:id="rId12"/>
              </a:rPr>
              <a:t>Sand</a:t>
            </a:r>
            <a:r>
              <a:rPr lang="el-GR" sz="1200" dirty="0" smtClean="0">
                <a:solidFill>
                  <a:prstClr val="black"/>
                </a:solidFill>
                <a:latin typeface="Calibri"/>
              </a:rPr>
              <a:t> </a:t>
            </a:r>
            <a:r>
              <a:rPr lang="el-GR" sz="1200" dirty="0" smtClean="0">
                <a:solidFill>
                  <a:prstClr val="black">
                    <a:lumMod val="65000"/>
                    <a:lumOff val="35000"/>
                  </a:prstClr>
                </a:solidFill>
                <a:latin typeface="Calibri"/>
              </a:rPr>
              <a:t>διαθέσιμο ως κοινό κτήμα</a:t>
            </a:r>
            <a:endParaRPr lang="en-US" sz="1200" dirty="0">
              <a:solidFill>
                <a:prstClr val="black">
                  <a:lumMod val="65000"/>
                  <a:lumOff val="35000"/>
                </a:prstClr>
              </a:solidFill>
              <a:latin typeface="Calibri"/>
            </a:endParaRPr>
          </a:p>
        </p:txBody>
      </p:sp>
      <p:sp>
        <p:nvSpPr>
          <p:cNvPr id="12" name="TextBox 11"/>
          <p:cNvSpPr txBox="1"/>
          <p:nvPr/>
        </p:nvSpPr>
        <p:spPr>
          <a:xfrm>
            <a:off x="3201563" y="4203586"/>
            <a:ext cx="2941792" cy="461665"/>
          </a:xfrm>
          <a:prstGeom prst="rect">
            <a:avLst/>
          </a:prstGeom>
          <a:noFill/>
        </p:spPr>
        <p:txBody>
          <a:bodyPr wrap="square" rtlCol="0">
            <a:spAutoFit/>
          </a:bodyPr>
          <a:lstStyle/>
          <a:p>
            <a:pPr algn="ctr"/>
            <a:r>
              <a:rPr lang="el-GR" sz="2400" b="1" dirty="0" smtClean="0">
                <a:solidFill>
                  <a:srgbClr val="820000"/>
                </a:solidFill>
                <a:latin typeface="Calibri"/>
              </a:rPr>
              <a:t>Έρωτας</a:t>
            </a:r>
            <a:endParaRPr lang="el-GR" sz="2400" b="1" dirty="0">
              <a:solidFill>
                <a:srgbClr val="820000"/>
              </a:solidFill>
              <a:latin typeface="Calibri"/>
            </a:endParaRPr>
          </a:p>
        </p:txBody>
      </p:sp>
      <p:pic>
        <p:nvPicPr>
          <p:cNvPr id="13" name="Εικόνα 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211000" y="4637426"/>
            <a:ext cx="3081182" cy="2048505"/>
          </a:xfrm>
          <a:prstGeom prst="rect">
            <a:avLst/>
          </a:prstGeom>
        </p:spPr>
      </p:pic>
      <p:sp>
        <p:nvSpPr>
          <p:cNvPr id="14" name="Rectangle 6"/>
          <p:cNvSpPr/>
          <p:nvPr/>
        </p:nvSpPr>
        <p:spPr>
          <a:xfrm>
            <a:off x="163197" y="6277485"/>
            <a:ext cx="3033690" cy="461665"/>
          </a:xfrm>
          <a:prstGeom prst="rect">
            <a:avLst/>
          </a:prstGeom>
        </p:spPr>
        <p:txBody>
          <a:bodyPr wrap="square">
            <a:spAutoFit/>
          </a:bodyPr>
          <a:lstStyle/>
          <a:p>
            <a:pPr algn="ctr"/>
            <a:r>
              <a:rPr lang="en-US" sz="1200" dirty="0" smtClean="0">
                <a:solidFill>
                  <a:prstClr val="black">
                    <a:lumMod val="65000"/>
                    <a:lumOff val="35000"/>
                  </a:prstClr>
                </a:solidFill>
                <a:latin typeface="Calibri"/>
              </a:rPr>
              <a:t>“</a:t>
            </a:r>
            <a:r>
              <a:rPr lang="en-US" sz="1200" dirty="0">
                <a:solidFill>
                  <a:prstClr val="black"/>
                </a:solidFill>
                <a:latin typeface="Calibri"/>
              </a:rPr>
              <a:t>Y</a:t>
            </a:r>
            <a:r>
              <a:rPr lang="en-US" sz="1200" dirty="0">
                <a:solidFill>
                  <a:prstClr val="black"/>
                </a:solidFill>
                <a:latin typeface="Calibri"/>
                <a:hlinkClick r:id="rId14"/>
              </a:rPr>
              <a:t>oungCoupleEmbracing-20070508</a:t>
            </a:r>
            <a:r>
              <a:rPr lang="en-US" sz="1200" dirty="0" smtClean="0">
                <a:solidFill>
                  <a:prstClr val="black">
                    <a:lumMod val="65000"/>
                    <a:lumOff val="35000"/>
                  </a:prstClr>
                </a:solidFill>
                <a:latin typeface="Calibri"/>
              </a:rPr>
              <a:t>”,  </a:t>
            </a:r>
            <a:r>
              <a:rPr lang="el-GR" sz="1200" dirty="0" smtClean="0">
                <a:solidFill>
                  <a:prstClr val="black">
                    <a:lumMod val="65000"/>
                    <a:lumOff val="35000"/>
                  </a:prstClr>
                </a:solidFill>
                <a:latin typeface="Calibri"/>
              </a:rPr>
              <a:t>από</a:t>
            </a:r>
            <a:endParaRPr lang="en-US" sz="1200" dirty="0" smtClean="0">
              <a:solidFill>
                <a:prstClr val="black">
                  <a:lumMod val="65000"/>
                  <a:lumOff val="35000"/>
                </a:prstClr>
              </a:solidFill>
              <a:latin typeface="Calibri"/>
              <a:hlinkClick r:id="rId4"/>
            </a:endParaRPr>
          </a:p>
          <a:p>
            <a:pPr algn="ctr"/>
            <a:r>
              <a:rPr lang="en-US" sz="1200" dirty="0">
                <a:solidFill>
                  <a:prstClr val="black"/>
                </a:solidFill>
                <a:latin typeface="Calibri"/>
                <a:hlinkClick r:id="rId15"/>
              </a:rPr>
              <a:t>FlickreviewR</a:t>
            </a:r>
            <a:r>
              <a:rPr lang="el-GR" sz="1200" dirty="0" smtClean="0">
                <a:solidFill>
                  <a:prstClr val="black"/>
                </a:solidFill>
                <a:latin typeface="Calibri"/>
              </a:rPr>
              <a:t> </a:t>
            </a:r>
            <a:r>
              <a:rPr lang="el-GR" sz="1200" dirty="0" smtClean="0">
                <a:solidFill>
                  <a:prstClr val="black">
                    <a:lumMod val="65000"/>
                    <a:lumOff val="35000"/>
                  </a:prstClr>
                </a:solidFill>
                <a:latin typeface="Calibri"/>
              </a:rPr>
              <a:t>διαθέσιμο με άδεια </a:t>
            </a:r>
            <a:r>
              <a:rPr lang="en-US" sz="1200" dirty="0">
                <a:solidFill>
                  <a:prstClr val="black">
                    <a:lumMod val="65000"/>
                    <a:lumOff val="35000"/>
                  </a:prstClr>
                </a:solidFill>
                <a:latin typeface="Calibri"/>
                <a:hlinkClick r:id="rId16"/>
              </a:rPr>
              <a:t>CC BY-SA 2.0</a:t>
            </a:r>
            <a:endParaRPr lang="en-US" sz="1200" dirty="0">
              <a:solidFill>
                <a:prstClr val="black">
                  <a:lumMod val="65000"/>
                  <a:lumOff val="35000"/>
                </a:prstClr>
              </a:solidFill>
              <a:latin typeface="Calibri"/>
            </a:endParaRPr>
          </a:p>
        </p:txBody>
      </p:sp>
    </p:spTree>
    <p:extLst>
      <p:ext uri="{BB962C8B-B14F-4D97-AF65-F5344CB8AC3E}">
        <p14:creationId xmlns:p14="http://schemas.microsoft.com/office/powerpoint/2010/main" val="22304600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a:t>Κατερίνα </a:t>
            </a:r>
            <a:r>
              <a:rPr lang="el-GR" sz="2000" dirty="0" err="1" smtClean="0"/>
              <a:t>Μανιαδάκη</a:t>
            </a:r>
            <a:r>
              <a:rPr lang="el-GR" sz="2000" dirty="0" smtClean="0"/>
              <a:t> 2014. </a:t>
            </a:r>
            <a:r>
              <a:rPr lang="el-GR" sz="2000" dirty="0"/>
              <a:t>Κατερίνα </a:t>
            </a:r>
            <a:r>
              <a:rPr lang="el-GR" sz="2000" dirty="0" err="1"/>
              <a:t>Μανιαδάκη</a:t>
            </a:r>
            <a:r>
              <a:rPr lang="el-GR" sz="2000" dirty="0"/>
              <a:t>. «Αναπτυξιακή Ψυχολογία (Θ). </a:t>
            </a:r>
            <a:r>
              <a:rPr lang="el-GR" sz="2000" dirty="0" smtClean="0"/>
              <a:t>Ενότητα 13</a:t>
            </a:r>
            <a:r>
              <a:rPr lang="en-US" sz="2000" dirty="0" smtClean="0"/>
              <a:t>:</a:t>
            </a:r>
            <a:r>
              <a:rPr lang="el-GR" sz="2000" dirty="0"/>
              <a:t> Η Γνωστική και Ψυχοκοινωνική Ανάπτυξη στην Εφηβική </a:t>
            </a:r>
            <a:r>
              <a:rPr lang="el-GR" sz="2000" dirty="0" smtClean="0"/>
              <a:t>Ηλικία».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smtClean="0">
                <a:hlinkClick r:id="rId3"/>
              </a:rPr>
              <a:t>ocp.teiath.gr</a:t>
            </a:r>
            <a:r>
              <a:rPr lang="el-GR" sz="2000" dirty="0" smtClean="0"/>
              <a:t>.</a:t>
            </a:r>
            <a:endParaRPr lang="el-GR" sz="2000" dirty="0"/>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latin typeface="+mn-lt"/>
              </a:rPr>
              <a:t>[1] http://creativecommons.org/licenses/by-nc-sa/4.0/ </a:t>
            </a:r>
            <a:endParaRPr lang="en-US" dirty="0" smtClean="0">
              <a:latin typeface="+mn-lt"/>
            </a:endParaRPr>
          </a:p>
          <a:p>
            <a:pPr>
              <a:spcBef>
                <a:spcPts val="600"/>
              </a:spcBef>
            </a:pPr>
            <a:r>
              <a:rPr lang="el-GR" dirty="0" smtClean="0">
                <a:latin typeface="+mn-lt"/>
              </a:rPr>
              <a:t>Ως </a:t>
            </a:r>
            <a:r>
              <a:rPr lang="el-GR" b="1" dirty="0">
                <a:latin typeface="+mn-lt"/>
              </a:rPr>
              <a:t>Μη Εμπορική</a:t>
            </a:r>
            <a:r>
              <a:rPr lang="el-GR" dirty="0">
                <a:latin typeface="+mn-lt"/>
              </a:rPr>
              <a:t> ορίζεται η χρήση:</a:t>
            </a:r>
          </a:p>
          <a:p>
            <a:pPr marL="342900" lvl="0" indent="-342900">
              <a:spcBef>
                <a:spcPts val="600"/>
              </a:spcBef>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spcBef>
                <a:spcPts val="600"/>
              </a:spcBef>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spcBef>
                <a:spcPts val="600"/>
              </a:spcBef>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a:spcBef>
                <a:spcPts val="600"/>
              </a:spcBef>
            </a:pPr>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026131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schemeClr val="tx1">
                    <a:lumMod val="75000"/>
                    <a:lumOff val="25000"/>
                  </a:schemeClr>
                </a:solidFill>
                <a:latin typeface="+mn-lt"/>
              </a:rPr>
              <a:t>Δεν επιτρέπεται η επαναχρησιμοποίηση του έργου</a:t>
            </a:r>
            <a:r>
              <a:rPr lang="en-US" sz="1400" dirty="0" smtClean="0">
                <a:solidFill>
                  <a:schemeClr val="tx1">
                    <a:lumMod val="75000"/>
                    <a:lumOff val="25000"/>
                  </a:schemeClr>
                </a:solidFill>
                <a:latin typeface="+mn-lt"/>
              </a:rPr>
              <a:t>, </a:t>
            </a:r>
            <a:r>
              <a:rPr lang="el-GR" sz="1400" dirty="0" smtClean="0">
                <a:solidFill>
                  <a:schemeClr val="tx1">
                    <a:lumMod val="75000"/>
                    <a:lumOff val="25000"/>
                  </a:schemeClr>
                </a:solidFill>
                <a:latin typeface="+mn-lt"/>
              </a:rPr>
              <a:t>παρά μόνο εάν ζητηθεί εκ νέου άδεια από το δημιουργό.</a:t>
            </a:r>
            <a:endParaRPr lang="el-GR" sz="3200" dirty="0">
              <a:latin typeface="+mn-lt"/>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schemeClr val="tx1">
                    <a:lumMod val="75000"/>
                    <a:lumOff val="25000"/>
                  </a:schemeClr>
                </a:solidFill>
                <a:latin typeface="+mn-lt"/>
              </a:rPr>
              <a:t>©</a:t>
            </a:r>
            <a:endParaRPr lang="el-GR" sz="2000" dirty="0">
              <a:solidFill>
                <a:schemeClr val="tx1">
                  <a:lumMod val="75000"/>
                  <a:lumOff val="25000"/>
                </a:schemeClr>
              </a:solidFill>
              <a:latin typeface="+mn-lt"/>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a:t>
            </a:r>
            <a:endParaRPr lang="el-GR" dirty="0">
              <a:solidFill>
                <a:schemeClr val="tx1">
                  <a:lumMod val="75000"/>
                  <a:lumOff val="25000"/>
                </a:schemeClr>
              </a:solidFill>
              <a:latin typeface="+mn-lt"/>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CC-BY-SA</a:t>
            </a:r>
            <a:endParaRPr lang="el-GR" dirty="0">
              <a:solidFill>
                <a:schemeClr val="tx1">
                  <a:lumMod val="75000"/>
                  <a:lumOff val="25000"/>
                </a:schemeClr>
              </a:solidFill>
              <a:latin typeface="+mn-lt"/>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a:t>
            </a:r>
            <a:r>
              <a:rPr lang="el-GR" dirty="0" smtClean="0">
                <a:solidFill>
                  <a:schemeClr val="tx1">
                    <a:lumMod val="75000"/>
                    <a:lumOff val="25000"/>
                  </a:schemeClr>
                </a:solidFill>
                <a:latin typeface="+mn-lt"/>
              </a:rPr>
              <a:t>-</a:t>
            </a:r>
            <a:r>
              <a:rPr lang="en-US" dirty="0" smtClean="0">
                <a:solidFill>
                  <a:schemeClr val="tx1">
                    <a:lumMod val="75000"/>
                    <a:lumOff val="25000"/>
                  </a:schemeClr>
                </a:solidFill>
                <a:latin typeface="+mn-lt"/>
              </a:rPr>
              <a:t>NC-SA</a:t>
            </a:r>
            <a:endParaRPr lang="el-GR" dirty="0">
              <a:solidFill>
                <a:schemeClr val="tx1">
                  <a:lumMod val="75000"/>
                  <a:lumOff val="25000"/>
                </a:schemeClr>
              </a:solidFill>
              <a:latin typeface="+mn-lt"/>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a:t>
            </a:r>
            <a:r>
              <a:rPr lang="el-GR" dirty="0" smtClean="0">
                <a:solidFill>
                  <a:schemeClr val="tx1">
                    <a:lumMod val="75000"/>
                    <a:lumOff val="25000"/>
                  </a:schemeClr>
                </a:solidFill>
                <a:latin typeface="+mn-lt"/>
              </a:rPr>
              <a:t>-</a:t>
            </a:r>
            <a:r>
              <a:rPr lang="en-US" dirty="0" smtClean="0">
                <a:solidFill>
                  <a:schemeClr val="tx1">
                    <a:lumMod val="75000"/>
                    <a:lumOff val="25000"/>
                  </a:schemeClr>
                </a:solidFill>
                <a:latin typeface="+mn-lt"/>
              </a:rPr>
              <a:t>NC</a:t>
            </a:r>
            <a:endParaRPr lang="el-GR" dirty="0">
              <a:solidFill>
                <a:schemeClr val="tx1">
                  <a:lumMod val="75000"/>
                  <a:lumOff val="25000"/>
                </a:schemeClr>
              </a:solidFill>
              <a:latin typeface="+mn-lt"/>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και η δημιουργία παραγώγων αυτού με απλή αναφορά του δημιουργού.</a:t>
            </a:r>
            <a:endParaRPr lang="el-GR" sz="3200" dirty="0">
              <a:latin typeface="+mn-lt"/>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latin typeface="+mn-lt"/>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με αναφορά του δημιουργού</a:t>
            </a:r>
            <a:r>
              <a:rPr lang="en-US" sz="1400" dirty="0" smtClean="0">
                <a:solidFill>
                  <a:schemeClr val="tx1">
                    <a:lumMod val="75000"/>
                    <a:lumOff val="25000"/>
                  </a:schemeClr>
                </a:solidFill>
                <a:latin typeface="+mn-lt"/>
              </a:rPr>
              <a:t>.</a:t>
            </a:r>
            <a:r>
              <a:rPr lang="el-GR" sz="1400" dirty="0" smtClean="0">
                <a:solidFill>
                  <a:schemeClr val="tx1">
                    <a:lumMod val="75000"/>
                    <a:lumOff val="25000"/>
                  </a:schemeClr>
                </a:solidFill>
                <a:latin typeface="+mn-lt"/>
              </a:rPr>
              <a:t> </a:t>
            </a:r>
            <a:endParaRPr lang="el-GR" sz="1400" dirty="0">
              <a:solidFill>
                <a:schemeClr val="tx1">
                  <a:lumMod val="75000"/>
                  <a:lumOff val="25000"/>
                </a:schemeClr>
              </a:solidFill>
              <a:latin typeface="+mn-lt"/>
            </a:endParaRPr>
          </a:p>
          <a:p>
            <a:r>
              <a:rPr lang="el-GR" sz="1400" dirty="0" smtClean="0">
                <a:solidFill>
                  <a:schemeClr val="tx1">
                    <a:lumMod val="75000"/>
                    <a:lumOff val="25000"/>
                  </a:schemeClr>
                </a:solidFill>
                <a:latin typeface="+mn-lt"/>
              </a:rPr>
              <a:t>Δεν επιτρέπεται η εμπορική χρήση του έργου.</a:t>
            </a:r>
            <a:endParaRPr lang="el-GR" sz="3200" dirty="0">
              <a:latin typeface="+mn-lt"/>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με αναφορά του δημιουργού</a:t>
            </a:r>
            <a:endParaRPr lang="en-US" sz="1400" dirty="0" smtClean="0">
              <a:solidFill>
                <a:schemeClr val="tx1">
                  <a:lumMod val="75000"/>
                  <a:lumOff val="25000"/>
                </a:schemeClr>
              </a:solidFill>
              <a:latin typeface="+mn-lt"/>
            </a:endParaRPr>
          </a:p>
          <a:p>
            <a:r>
              <a:rPr lang="el-GR" sz="1400" dirty="0">
                <a:solidFill>
                  <a:schemeClr val="tx1">
                    <a:lumMod val="75000"/>
                    <a:lumOff val="25000"/>
                  </a:schemeClr>
                </a:solidFill>
                <a:latin typeface="+mn-lt"/>
              </a:rPr>
              <a:t>και διάθεση του έργου ή του παράγωγου αυτού με την ίδια </a:t>
            </a:r>
            <a:r>
              <a:rPr lang="el-GR" sz="1400" dirty="0" smtClean="0">
                <a:solidFill>
                  <a:schemeClr val="tx1">
                    <a:lumMod val="75000"/>
                    <a:lumOff val="25000"/>
                  </a:schemeClr>
                </a:solidFill>
                <a:latin typeface="+mn-lt"/>
              </a:rPr>
              <a:t>άδεια</a:t>
            </a:r>
            <a:r>
              <a:rPr lang="en-US" sz="1400" dirty="0" smtClean="0">
                <a:solidFill>
                  <a:schemeClr val="tx1">
                    <a:lumMod val="75000"/>
                    <a:lumOff val="25000"/>
                  </a:schemeClr>
                </a:solidFill>
                <a:latin typeface="+mn-lt"/>
              </a:rPr>
              <a:t>.</a:t>
            </a:r>
            <a:endParaRPr lang="el-GR" sz="1400" dirty="0">
              <a:solidFill>
                <a:schemeClr val="tx1">
                  <a:lumMod val="75000"/>
                  <a:lumOff val="25000"/>
                </a:schemeClr>
              </a:solidFill>
              <a:latin typeface="+mn-lt"/>
            </a:endParaRPr>
          </a:p>
          <a:p>
            <a:r>
              <a:rPr lang="el-GR" sz="1400" dirty="0" smtClean="0">
                <a:solidFill>
                  <a:schemeClr val="tx1">
                    <a:lumMod val="75000"/>
                    <a:lumOff val="25000"/>
                  </a:schemeClr>
                </a:solidFill>
                <a:latin typeface="+mn-lt"/>
              </a:rPr>
              <a:t>Δεν επιτρέπεται η εμπορική χρήση του έργου.</a:t>
            </a:r>
            <a:endParaRPr lang="el-GR" sz="3200" dirty="0">
              <a:latin typeface="+mn-lt"/>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CC-BY-ND</a:t>
            </a:r>
            <a:endParaRPr lang="el-GR" dirty="0">
              <a:solidFill>
                <a:schemeClr val="tx1">
                  <a:lumMod val="75000"/>
                  <a:lumOff val="25000"/>
                </a:schemeClr>
              </a:solidFill>
              <a:latin typeface="+mn-lt"/>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schemeClr val="tx1">
                    <a:lumMod val="75000"/>
                    <a:lumOff val="25000"/>
                  </a:schemeClr>
                </a:solidFill>
                <a:latin typeface="+mn-lt"/>
              </a:rPr>
              <a:t>Επιτρέπεται η επαναχρησιμοποίηση του έργου με αναφορά του </a:t>
            </a:r>
            <a:r>
              <a:rPr lang="el-GR" sz="1400" dirty="0" smtClean="0">
                <a:solidFill>
                  <a:schemeClr val="tx1">
                    <a:lumMod val="75000"/>
                    <a:lumOff val="25000"/>
                  </a:schemeClr>
                </a:solidFill>
                <a:latin typeface="+mn-lt"/>
              </a:rPr>
              <a:t>δημιουργού. </a:t>
            </a:r>
          </a:p>
          <a:p>
            <a:r>
              <a:rPr lang="el-GR" sz="1400" dirty="0" smtClean="0">
                <a:solidFill>
                  <a:schemeClr val="tx1">
                    <a:lumMod val="75000"/>
                    <a:lumOff val="25000"/>
                  </a:schemeClr>
                </a:solidFill>
                <a:latin typeface="+mn-lt"/>
              </a:rPr>
              <a:t>Δεν </a:t>
            </a:r>
            <a:r>
              <a:rPr lang="el-GR" sz="1400" dirty="0">
                <a:solidFill>
                  <a:schemeClr val="tx1">
                    <a:lumMod val="75000"/>
                    <a:lumOff val="25000"/>
                  </a:schemeClr>
                </a:solidFill>
                <a:latin typeface="+mn-lt"/>
              </a:rPr>
              <a:t>επιτρέπεται η </a:t>
            </a:r>
            <a:r>
              <a:rPr lang="el-GR" sz="1400" dirty="0" smtClean="0">
                <a:solidFill>
                  <a:schemeClr val="tx1">
                    <a:lumMod val="75000"/>
                    <a:lumOff val="25000"/>
                  </a:schemeClr>
                </a:solidFill>
                <a:latin typeface="+mn-lt"/>
              </a:rPr>
              <a:t>δημιουργία παραγώγων του έργου.</a:t>
            </a:r>
            <a:endParaRPr lang="el-GR" sz="1400" dirty="0">
              <a:solidFill>
                <a:schemeClr val="tx1">
                  <a:lumMod val="75000"/>
                  <a:lumOff val="25000"/>
                </a:schemeClr>
              </a:solidFill>
              <a:latin typeface="+mn-lt"/>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a:t>
            </a:r>
            <a:r>
              <a:rPr lang="el-GR" dirty="0" smtClean="0">
                <a:solidFill>
                  <a:schemeClr val="tx1">
                    <a:lumMod val="75000"/>
                    <a:lumOff val="25000"/>
                  </a:schemeClr>
                </a:solidFill>
                <a:latin typeface="+mn-lt"/>
              </a:rPr>
              <a:t>-</a:t>
            </a:r>
            <a:r>
              <a:rPr lang="en-US" dirty="0" smtClean="0">
                <a:solidFill>
                  <a:schemeClr val="tx1">
                    <a:lumMod val="75000"/>
                    <a:lumOff val="25000"/>
                  </a:schemeClr>
                </a:solidFill>
                <a:latin typeface="+mn-lt"/>
              </a:rPr>
              <a:t>NC-ND</a:t>
            </a:r>
            <a:endParaRPr lang="el-GR" dirty="0">
              <a:solidFill>
                <a:schemeClr val="tx1">
                  <a:lumMod val="75000"/>
                  <a:lumOff val="25000"/>
                </a:schemeClr>
              </a:solidFill>
              <a:latin typeface="+mn-lt"/>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με αναφορά του δημιουργού</a:t>
            </a:r>
            <a:r>
              <a:rPr lang="en-US" sz="1400" dirty="0" smtClean="0">
                <a:solidFill>
                  <a:schemeClr val="tx1">
                    <a:lumMod val="75000"/>
                    <a:lumOff val="25000"/>
                  </a:schemeClr>
                </a:solidFill>
                <a:latin typeface="+mn-lt"/>
              </a:rPr>
              <a:t>.</a:t>
            </a:r>
          </a:p>
          <a:p>
            <a:r>
              <a:rPr lang="el-GR" sz="1400" dirty="0" smtClean="0">
                <a:solidFill>
                  <a:schemeClr val="tx1">
                    <a:lumMod val="75000"/>
                    <a:lumOff val="25000"/>
                  </a:schemeClr>
                </a:solidFill>
                <a:latin typeface="+mn-lt"/>
              </a:rPr>
              <a:t>Δεν επιτρέπεται η εμπορική χρήση του έργου</a:t>
            </a:r>
            <a:r>
              <a:rPr lang="en-US" sz="1400" dirty="0" smtClean="0">
                <a:solidFill>
                  <a:schemeClr val="tx1">
                    <a:lumMod val="75000"/>
                    <a:lumOff val="25000"/>
                  </a:schemeClr>
                </a:solidFill>
                <a:latin typeface="+mn-lt"/>
              </a:rPr>
              <a:t> </a:t>
            </a:r>
            <a:r>
              <a:rPr lang="el-GR" sz="1400" dirty="0" smtClean="0">
                <a:solidFill>
                  <a:schemeClr val="tx1">
                    <a:lumMod val="75000"/>
                    <a:lumOff val="25000"/>
                  </a:schemeClr>
                </a:solidFill>
                <a:latin typeface="+mn-lt"/>
              </a:rPr>
              <a:t>και η δημιουργία παραγώγων του.</a:t>
            </a:r>
            <a:endParaRPr lang="el-GR" sz="3200" dirty="0">
              <a:latin typeface="+mn-lt"/>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schemeClr val="tx1">
                    <a:lumMod val="75000"/>
                    <a:lumOff val="25000"/>
                  </a:schemeClr>
                </a:solidFill>
                <a:latin typeface="+mn-lt"/>
              </a:rPr>
              <a:t>διαθέσιμο με </a:t>
            </a:r>
            <a:r>
              <a:rPr lang="el-GR" sz="1400" dirty="0" smtClean="0">
                <a:solidFill>
                  <a:schemeClr val="tx1">
                    <a:lumMod val="75000"/>
                    <a:lumOff val="25000"/>
                  </a:schemeClr>
                </a:solidFill>
                <a:latin typeface="+mn-lt"/>
              </a:rPr>
              <a:t>άδεια </a:t>
            </a:r>
          </a:p>
          <a:p>
            <a:pPr algn="r"/>
            <a:r>
              <a:rPr lang="en-US" dirty="0" smtClean="0">
                <a:solidFill>
                  <a:schemeClr val="tx1">
                    <a:lumMod val="75000"/>
                    <a:lumOff val="25000"/>
                  </a:schemeClr>
                </a:solidFill>
                <a:latin typeface="+mn-lt"/>
              </a:rPr>
              <a:t>CC0 </a:t>
            </a:r>
            <a:r>
              <a:rPr lang="en-US" dirty="0">
                <a:solidFill>
                  <a:schemeClr val="tx1">
                    <a:lumMod val="75000"/>
                    <a:lumOff val="25000"/>
                  </a:schemeClr>
                </a:solidFill>
                <a:latin typeface="+mn-lt"/>
              </a:rPr>
              <a:t>Public Domain</a:t>
            </a:r>
            <a:endParaRPr lang="el-GR" dirty="0">
              <a:solidFill>
                <a:schemeClr val="tx1">
                  <a:lumMod val="75000"/>
                  <a:lumOff val="25000"/>
                </a:schemeClr>
              </a:solidFill>
              <a:latin typeface="+mn-lt"/>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schemeClr val="tx1">
                    <a:lumMod val="75000"/>
                    <a:lumOff val="25000"/>
                  </a:schemeClr>
                </a:solidFill>
                <a:latin typeface="+mn-lt"/>
              </a:rPr>
              <a:t>διαθέσιμο </a:t>
            </a:r>
            <a:r>
              <a:rPr lang="el-GR" sz="1400" dirty="0" smtClean="0">
                <a:solidFill>
                  <a:schemeClr val="tx1">
                    <a:lumMod val="75000"/>
                    <a:lumOff val="25000"/>
                  </a:schemeClr>
                </a:solidFill>
                <a:latin typeface="+mn-lt"/>
              </a:rPr>
              <a:t>ως κοινό κτήμα</a:t>
            </a:r>
            <a:endParaRPr lang="el-GR" dirty="0">
              <a:solidFill>
                <a:schemeClr val="tx1">
                  <a:lumMod val="75000"/>
                  <a:lumOff val="25000"/>
                </a:schemeClr>
              </a:solidFill>
              <a:latin typeface="+mn-lt"/>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schemeClr val="tx1">
                  <a:lumMod val="75000"/>
                  <a:lumOff val="25000"/>
                </a:schemeClr>
              </a:solidFill>
              <a:latin typeface="+mn-lt"/>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schemeClr val="tx1">
                  <a:lumMod val="75000"/>
                  <a:lumOff val="25000"/>
                </a:schemeClr>
              </a:solidFill>
              <a:latin typeface="+mn-lt"/>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schemeClr val="tx1">
                    <a:lumMod val="75000"/>
                    <a:lumOff val="25000"/>
                  </a:schemeClr>
                </a:solidFill>
                <a:latin typeface="+mn-lt"/>
              </a:rPr>
              <a:t>χωρίς σήμανση</a:t>
            </a:r>
            <a:endParaRPr lang="el-GR" dirty="0">
              <a:solidFill>
                <a:schemeClr val="tx1">
                  <a:lumMod val="75000"/>
                  <a:lumOff val="25000"/>
                </a:schemeClr>
              </a:solidFill>
              <a:latin typeface="+mn-lt"/>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schemeClr val="tx1">
                    <a:lumMod val="75000"/>
                    <a:lumOff val="25000"/>
                  </a:schemeClr>
                </a:solidFill>
                <a:latin typeface="+mn-lt"/>
              </a:rPr>
              <a:t>Συνήθως δεν επιτρέπεται η επαναχρησιμοποίηση του έργου.</a:t>
            </a:r>
            <a:endParaRPr lang="en-US" sz="1400" dirty="0" smtClean="0">
              <a:solidFill>
                <a:schemeClr val="tx1">
                  <a:lumMod val="75000"/>
                  <a:lumOff val="25000"/>
                </a:schemeClr>
              </a:solidFill>
              <a:latin typeface="+mn-lt"/>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1129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Αθήνας</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Τα βασικά χαρακτηριστικά της εφηβείας</a:t>
            </a:r>
            <a:br>
              <a:rPr lang="el-GR" dirty="0" smtClean="0"/>
            </a:br>
            <a:r>
              <a:rPr lang="el-GR" sz="3600" b="0" dirty="0" smtClean="0"/>
              <a:t>(1 από 4)</a:t>
            </a:r>
            <a:endParaRPr lang="el-GR" sz="3600" b="0" dirty="0"/>
          </a:p>
        </p:txBody>
      </p:sp>
      <p:sp>
        <p:nvSpPr>
          <p:cNvPr id="3" name="Θέση περιεχομένου 2"/>
          <p:cNvSpPr>
            <a:spLocks noGrp="1"/>
          </p:cNvSpPr>
          <p:nvPr>
            <p:ph idx="1"/>
          </p:nvPr>
        </p:nvSpPr>
        <p:spPr>
          <a:xfrm>
            <a:off x="467544" y="2204864"/>
            <a:ext cx="8229600" cy="1728192"/>
          </a:xfrm>
          <a:ln w="19050">
            <a:solidFill>
              <a:srgbClr val="004A82"/>
            </a:solidFill>
          </a:ln>
        </p:spPr>
        <p:txBody>
          <a:bodyPr/>
          <a:lstStyle/>
          <a:p>
            <a:pPr marL="0" indent="0" algn="ctr">
              <a:buNone/>
            </a:pPr>
            <a:r>
              <a:rPr lang="el-GR" dirty="0"/>
              <a:t>Η εφηβεία είναι η τελευταία φάση της ανάπτυξης στην πορεία του ατόμου προς την ωριμότητα. Σηματοδοτεί τον πέρασμα από τον κόσμο του παιδιού (ανεμελιά) στον κόσμο των ενηλίκων (ανεξαρτησία και αυτοδιαχείριση).</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2</a:t>
            </a:fld>
            <a:endParaRPr lang="el-GR">
              <a:solidFill>
                <a:prstClr val="black"/>
              </a:solidFill>
            </a:endParaRPr>
          </a:p>
        </p:txBody>
      </p:sp>
    </p:spTree>
    <p:extLst>
      <p:ext uri="{BB962C8B-B14F-4D97-AF65-F5344CB8AC3E}">
        <p14:creationId xmlns:p14="http://schemas.microsoft.com/office/powerpoint/2010/main" val="209284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βασικά χαρακτηριστικά της εφηβείας</a:t>
            </a:r>
            <a:br>
              <a:rPr lang="el-GR" dirty="0"/>
            </a:br>
            <a:r>
              <a:rPr lang="el-GR" sz="3600" b="0" dirty="0" smtClean="0"/>
              <a:t>(2 </a:t>
            </a:r>
            <a:r>
              <a:rPr lang="el-GR" sz="3600" b="0" dirty="0"/>
              <a:t>από </a:t>
            </a:r>
            <a:r>
              <a:rPr lang="el-GR" sz="3600" b="0" dirty="0" smtClean="0"/>
              <a:t>4)</a:t>
            </a:r>
            <a:endParaRPr lang="el-GR" dirty="0"/>
          </a:p>
        </p:txBody>
      </p:sp>
      <p:sp>
        <p:nvSpPr>
          <p:cNvPr id="3" name="Θέση περιεχομένου 2"/>
          <p:cNvSpPr>
            <a:spLocks noGrp="1"/>
          </p:cNvSpPr>
          <p:nvPr>
            <p:ph idx="1"/>
          </p:nvPr>
        </p:nvSpPr>
        <p:spPr>
          <a:xfrm>
            <a:off x="467544" y="1556792"/>
            <a:ext cx="8229600" cy="3312368"/>
          </a:xfrm>
        </p:spPr>
        <p:txBody>
          <a:bodyPr/>
          <a:lstStyle/>
          <a:p>
            <a:pPr marL="0" indent="0" algn="ctr">
              <a:buNone/>
            </a:pPr>
            <a:r>
              <a:rPr lang="el-GR" b="1" dirty="0">
                <a:solidFill>
                  <a:srgbClr val="820000"/>
                </a:solidFill>
              </a:rPr>
              <a:t>Αλλαγές κατά την εφηβεία</a:t>
            </a:r>
          </a:p>
          <a:p>
            <a:r>
              <a:rPr lang="el-GR" dirty="0"/>
              <a:t>Απότομες και ραγδαίες </a:t>
            </a:r>
            <a:r>
              <a:rPr lang="el-GR" dirty="0" err="1"/>
              <a:t>βιοσωματικές</a:t>
            </a:r>
            <a:r>
              <a:rPr lang="el-GR" dirty="0"/>
              <a:t> </a:t>
            </a:r>
            <a:r>
              <a:rPr lang="el-GR" dirty="0" smtClean="0"/>
              <a:t>αλλαγές,</a:t>
            </a:r>
            <a:endParaRPr lang="el-GR" dirty="0"/>
          </a:p>
          <a:p>
            <a:r>
              <a:rPr lang="el-GR" dirty="0"/>
              <a:t>Αμφισβήτηση του </a:t>
            </a:r>
            <a:r>
              <a:rPr lang="el-GR" dirty="0" err="1"/>
              <a:t>γονεϊκού</a:t>
            </a:r>
            <a:r>
              <a:rPr lang="el-GR" dirty="0"/>
              <a:t> προτύπου και συγκρούσεις με την εξουσία και με πρόσωπα </a:t>
            </a:r>
            <a:r>
              <a:rPr lang="el-GR" dirty="0" smtClean="0"/>
              <a:t>κύρους,</a:t>
            </a:r>
            <a:endParaRPr lang="el-GR" dirty="0"/>
          </a:p>
          <a:p>
            <a:r>
              <a:rPr lang="el-GR" dirty="0"/>
              <a:t>Έντονη συναισθηματική αστάθεια της ψυχικής </a:t>
            </a:r>
            <a:r>
              <a:rPr lang="el-GR" dirty="0" smtClean="0"/>
              <a:t>διάθεσης,</a:t>
            </a:r>
            <a:endParaRPr lang="el-GR" dirty="0"/>
          </a:p>
          <a:p>
            <a:r>
              <a:rPr lang="el-GR" dirty="0"/>
              <a:t>Κοινωνική αναπροσαρμογή και υιοθέτηση νέων </a:t>
            </a:r>
            <a:r>
              <a:rPr lang="el-GR" dirty="0" smtClean="0"/>
              <a:t>ρόλων.</a:t>
            </a:r>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3</a:t>
            </a:fld>
            <a:endParaRPr lang="el-GR">
              <a:solidFill>
                <a:prstClr val="black"/>
              </a:solidFill>
            </a:endParaRPr>
          </a:p>
        </p:txBody>
      </p:sp>
    </p:spTree>
    <p:extLst>
      <p:ext uri="{BB962C8B-B14F-4D97-AF65-F5344CB8AC3E}">
        <p14:creationId xmlns:p14="http://schemas.microsoft.com/office/powerpoint/2010/main" val="4226742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βασικά χαρακτηριστικά της εφηβείας</a:t>
            </a:r>
            <a:br>
              <a:rPr lang="el-GR" dirty="0"/>
            </a:br>
            <a:r>
              <a:rPr lang="el-GR" sz="3600" b="0" dirty="0" smtClean="0"/>
              <a:t>(3 </a:t>
            </a:r>
            <a:r>
              <a:rPr lang="el-GR" sz="3600" b="0" dirty="0"/>
              <a:t>από </a:t>
            </a:r>
            <a:r>
              <a:rPr lang="el-GR" sz="3600" b="0" dirty="0" smtClean="0"/>
              <a:t>4)</a:t>
            </a:r>
            <a:endParaRPr lang="el-GR" dirty="0"/>
          </a:p>
        </p:txBody>
      </p:sp>
      <p:sp>
        <p:nvSpPr>
          <p:cNvPr id="3" name="Θέση περιεχομένου 2"/>
          <p:cNvSpPr>
            <a:spLocks noGrp="1"/>
          </p:cNvSpPr>
          <p:nvPr>
            <p:ph idx="1"/>
          </p:nvPr>
        </p:nvSpPr>
        <p:spPr>
          <a:xfrm>
            <a:off x="457200" y="1628800"/>
            <a:ext cx="8229600" cy="3960440"/>
          </a:xfrm>
        </p:spPr>
        <p:txBody>
          <a:bodyPr/>
          <a:lstStyle/>
          <a:p>
            <a:pPr marL="0" indent="0" algn="ctr">
              <a:buNone/>
            </a:pPr>
            <a:r>
              <a:rPr lang="el-GR" b="1" dirty="0">
                <a:solidFill>
                  <a:srgbClr val="820000"/>
                </a:solidFill>
              </a:rPr>
              <a:t>Αίτια αλλαγών</a:t>
            </a:r>
          </a:p>
          <a:p>
            <a:r>
              <a:rPr lang="el-GR" dirty="0"/>
              <a:t>Ωρίμανση του ορμονικού </a:t>
            </a:r>
            <a:r>
              <a:rPr lang="el-GR" dirty="0" smtClean="0"/>
              <a:t>συστήματος,</a:t>
            </a:r>
            <a:endParaRPr lang="el-GR" dirty="0"/>
          </a:p>
          <a:p>
            <a:r>
              <a:rPr lang="el-GR" dirty="0"/>
              <a:t>Αφύπνιση της σεξουαλικότητας και συγκρούσεις ανάμεσα στις βιολογικές απαιτήσεις και στους κοινωνικούς </a:t>
            </a:r>
            <a:r>
              <a:rPr lang="el-GR" dirty="0" smtClean="0"/>
              <a:t>περιορισμούς,</a:t>
            </a:r>
            <a:endParaRPr lang="el-GR" dirty="0"/>
          </a:p>
          <a:p>
            <a:r>
              <a:rPr lang="el-GR" dirty="0"/>
              <a:t>Διαφορά στο χρόνο έναρξης της ήβης από έφηβο σε έφηβο με αποτέλεσμα συγκρίσεις μεταξύ συνομηλίκων που μπορεί να δημιουργήσουν συναισθήματα </a:t>
            </a:r>
            <a:r>
              <a:rPr lang="el-GR" dirty="0" smtClean="0"/>
              <a:t>ανεπάρκειας.</a:t>
            </a:r>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4</a:t>
            </a:fld>
            <a:endParaRPr lang="el-GR">
              <a:solidFill>
                <a:prstClr val="black"/>
              </a:solidFill>
            </a:endParaRPr>
          </a:p>
        </p:txBody>
      </p:sp>
    </p:spTree>
    <p:extLst>
      <p:ext uri="{BB962C8B-B14F-4D97-AF65-F5344CB8AC3E}">
        <p14:creationId xmlns:p14="http://schemas.microsoft.com/office/powerpoint/2010/main" val="123136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βασικά χαρακτηριστικά της εφηβείας</a:t>
            </a:r>
            <a:br>
              <a:rPr lang="el-GR" dirty="0"/>
            </a:br>
            <a:r>
              <a:rPr lang="el-GR" sz="3600" b="0" dirty="0" smtClean="0"/>
              <a:t>(4 </a:t>
            </a:r>
            <a:r>
              <a:rPr lang="el-GR" sz="3600" b="0" dirty="0"/>
              <a:t>από </a:t>
            </a:r>
            <a:r>
              <a:rPr lang="el-GR" sz="3600" b="0" dirty="0" smtClean="0"/>
              <a:t>4)</a:t>
            </a:r>
            <a:endParaRPr lang="el-GR" dirty="0"/>
          </a:p>
        </p:txBody>
      </p:sp>
      <p:sp>
        <p:nvSpPr>
          <p:cNvPr id="3" name="Θέση περιεχομένου 2"/>
          <p:cNvSpPr>
            <a:spLocks noGrp="1"/>
          </p:cNvSpPr>
          <p:nvPr>
            <p:ph idx="1"/>
          </p:nvPr>
        </p:nvSpPr>
        <p:spPr>
          <a:xfrm>
            <a:off x="457200" y="1628800"/>
            <a:ext cx="8229600" cy="3960440"/>
          </a:xfrm>
        </p:spPr>
        <p:txBody>
          <a:bodyPr/>
          <a:lstStyle/>
          <a:p>
            <a:pPr marL="0" indent="0" algn="ctr">
              <a:buNone/>
            </a:pPr>
            <a:r>
              <a:rPr lang="el-GR" b="1" dirty="0">
                <a:solidFill>
                  <a:srgbClr val="820000"/>
                </a:solidFill>
              </a:rPr>
              <a:t>Αίτια </a:t>
            </a:r>
            <a:r>
              <a:rPr lang="el-GR" b="1" dirty="0" smtClean="0">
                <a:solidFill>
                  <a:srgbClr val="820000"/>
                </a:solidFill>
              </a:rPr>
              <a:t>αλλαγών (συνέχεια)</a:t>
            </a:r>
            <a:endParaRPr lang="el-GR" b="1" dirty="0">
              <a:solidFill>
                <a:srgbClr val="820000"/>
              </a:solidFill>
            </a:endParaRPr>
          </a:p>
          <a:p>
            <a:pPr marL="0" indent="0">
              <a:buNone/>
            </a:pPr>
            <a:r>
              <a:rPr lang="el-GR" dirty="0"/>
              <a:t>Αρνητική </a:t>
            </a:r>
            <a:r>
              <a:rPr lang="el-GR" dirty="0" err="1"/>
              <a:t>αυτοεικόνα</a:t>
            </a:r>
            <a:r>
              <a:rPr lang="el-GR" dirty="0"/>
              <a:t> ως αποτέλεσμα της σύγκρισης ανάμεσα στην κυρίαρχη ιδανική εμφάνιση, όπως προβάλλεται από τα Μ.Μ.Ε., και στην εμφάνιση του εφήβου.</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5</a:t>
            </a:fld>
            <a:endParaRPr lang="el-GR">
              <a:solidFill>
                <a:prstClr val="black"/>
              </a:solidFill>
            </a:endParaRPr>
          </a:p>
        </p:txBody>
      </p:sp>
    </p:spTree>
    <p:extLst>
      <p:ext uri="{BB962C8B-B14F-4D97-AF65-F5344CB8AC3E}">
        <p14:creationId xmlns:p14="http://schemas.microsoft.com/office/powerpoint/2010/main" val="1034593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βιωματική ανάπτυξη του εφήβου</a:t>
            </a:r>
            <a:br>
              <a:rPr lang="el-GR" dirty="0" smtClean="0"/>
            </a:br>
            <a:r>
              <a:rPr lang="el-GR" sz="3600" b="0" dirty="0" smtClean="0"/>
              <a:t>(1 από </a:t>
            </a:r>
            <a:r>
              <a:rPr lang="en-US" sz="3600" b="0" dirty="0" smtClean="0"/>
              <a:t>3</a:t>
            </a:r>
            <a:r>
              <a:rPr lang="el-GR" sz="3600" b="0" dirty="0" smtClean="0"/>
              <a:t>)</a:t>
            </a:r>
            <a:endParaRPr lang="el-GR" sz="3600" b="0" dirty="0"/>
          </a:p>
        </p:txBody>
      </p:sp>
      <p:sp>
        <p:nvSpPr>
          <p:cNvPr id="3" name="Θέση περιεχομένου 2"/>
          <p:cNvSpPr>
            <a:spLocks noGrp="1"/>
          </p:cNvSpPr>
          <p:nvPr>
            <p:ph idx="1"/>
          </p:nvPr>
        </p:nvSpPr>
        <p:spPr>
          <a:xfrm>
            <a:off x="457200" y="1196752"/>
            <a:ext cx="8229600" cy="5256584"/>
          </a:xfrm>
        </p:spPr>
        <p:txBody>
          <a:bodyPr>
            <a:normAutofit fontScale="92500"/>
          </a:bodyPr>
          <a:lstStyle/>
          <a:p>
            <a:pPr marL="0" indent="0" algn="ctr">
              <a:buNone/>
            </a:pPr>
            <a:r>
              <a:rPr lang="el-GR" b="1" dirty="0">
                <a:solidFill>
                  <a:srgbClr val="820000"/>
                </a:solidFill>
              </a:rPr>
              <a:t>Ήβη</a:t>
            </a:r>
          </a:p>
          <a:p>
            <a:r>
              <a:rPr lang="el-GR" dirty="0"/>
              <a:t>Μια σειρά βιολογικών εξελίξεων οδηγεί τα άτομα από την κατάσταση της φυσικής ανωριμότητας σε μια κατάσταση στην οποία είναι βιολογικά ώριμα και ικανά για σεξουαλική αναπαραγωγή.</a:t>
            </a:r>
          </a:p>
          <a:p>
            <a:r>
              <a:rPr lang="el-GR" dirty="0"/>
              <a:t>Ο υποθάλαμος (στη βάση του εγκεφάλου) δίνει σήμα στην υπόφυση (όργανο προσαρτημένο στον υποθάλαμο) για την αύξηση των ορμονών ανάπτυξης, οι οποίες ενεργοποιούν την ανάπτυξη όλων των ιστών του σώματος.</a:t>
            </a:r>
          </a:p>
          <a:p>
            <a:r>
              <a:rPr lang="el-GR" dirty="0"/>
              <a:t>Οι ωοθήκες παράγουν οιστρογόνα και προγεστερόνη, ορμόνες οι οποίες επιφέρουν την ωορρηξία.</a:t>
            </a:r>
          </a:p>
          <a:p>
            <a:r>
              <a:rPr lang="el-GR" dirty="0"/>
              <a:t>Οι </a:t>
            </a:r>
            <a:r>
              <a:rPr lang="el-GR" dirty="0" err="1"/>
              <a:t>επινεφρίδιοι</a:t>
            </a:r>
            <a:r>
              <a:rPr lang="el-GR" dirty="0"/>
              <a:t> αδένες στους </a:t>
            </a:r>
            <a:r>
              <a:rPr lang="el-GR" dirty="0" err="1"/>
              <a:t>όρχεις</a:t>
            </a:r>
            <a:r>
              <a:rPr lang="el-GR" dirty="0"/>
              <a:t> παράγουν τεστοστερόνη, η οποία επιφέρει την παραγωγή του σπέρματος</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6</a:t>
            </a:fld>
            <a:endParaRPr lang="el-GR">
              <a:solidFill>
                <a:prstClr val="black"/>
              </a:solidFill>
            </a:endParaRPr>
          </a:p>
        </p:txBody>
      </p:sp>
    </p:spTree>
    <p:extLst>
      <p:ext uri="{BB962C8B-B14F-4D97-AF65-F5344CB8AC3E}">
        <p14:creationId xmlns:p14="http://schemas.microsoft.com/office/powerpoint/2010/main" val="1198504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βιωματική ανάπτυξη του εφήβου</a:t>
            </a:r>
            <a:br>
              <a:rPr lang="el-GR" dirty="0"/>
            </a:br>
            <a:r>
              <a:rPr lang="el-GR" sz="3600" b="0" dirty="0" smtClean="0"/>
              <a:t>(3 </a:t>
            </a:r>
            <a:r>
              <a:rPr lang="el-GR" sz="3600" b="0" dirty="0"/>
              <a:t>από </a:t>
            </a:r>
            <a:r>
              <a:rPr lang="en-US" sz="3600" b="0" dirty="0" smtClean="0"/>
              <a:t>3</a:t>
            </a:r>
            <a:r>
              <a:rPr lang="el-GR" sz="3600" b="0" dirty="0" smtClean="0"/>
              <a:t>)</a:t>
            </a:r>
            <a:endParaRPr lang="el-GR" dirty="0"/>
          </a:p>
        </p:txBody>
      </p:sp>
      <p:sp>
        <p:nvSpPr>
          <p:cNvPr id="3" name="Θέση περιεχομένου 2"/>
          <p:cNvSpPr>
            <a:spLocks noGrp="1"/>
          </p:cNvSpPr>
          <p:nvPr>
            <p:ph idx="1"/>
          </p:nvPr>
        </p:nvSpPr>
        <p:spPr>
          <a:xfrm>
            <a:off x="467544" y="1412776"/>
            <a:ext cx="8229600" cy="3240360"/>
          </a:xfrm>
        </p:spPr>
        <p:txBody>
          <a:bodyPr/>
          <a:lstStyle/>
          <a:p>
            <a:pPr marL="0" indent="0" algn="ctr">
              <a:buNone/>
            </a:pPr>
            <a:r>
              <a:rPr lang="el-GR" b="1" dirty="0">
                <a:solidFill>
                  <a:srgbClr val="820000"/>
                </a:solidFill>
              </a:rPr>
              <a:t>Ήβη</a:t>
            </a:r>
          </a:p>
          <a:p>
            <a:r>
              <a:rPr lang="el-GR" dirty="0"/>
              <a:t>Αύξηση του ύψους και του </a:t>
            </a:r>
            <a:r>
              <a:rPr lang="el-GR" dirty="0" smtClean="0"/>
              <a:t>βάρους,</a:t>
            </a:r>
            <a:endParaRPr lang="el-GR" dirty="0"/>
          </a:p>
          <a:p>
            <a:r>
              <a:rPr lang="el-GR" dirty="0"/>
              <a:t>Εμφάνιση των δευτερευόντων χαρακτηριστικών του </a:t>
            </a:r>
            <a:r>
              <a:rPr lang="el-GR" dirty="0" smtClean="0"/>
              <a:t>φύλου</a:t>
            </a:r>
            <a:r>
              <a:rPr lang="en-US" dirty="0" smtClean="0"/>
              <a:t>:</a:t>
            </a:r>
            <a:endParaRPr lang="el-GR" dirty="0"/>
          </a:p>
          <a:p>
            <a:pPr lvl="1"/>
            <a:r>
              <a:rPr lang="el-GR" dirty="0" smtClean="0"/>
              <a:t>Αγόρια</a:t>
            </a:r>
            <a:r>
              <a:rPr lang="en-US" dirty="0" smtClean="0"/>
              <a:t>: </a:t>
            </a:r>
            <a:r>
              <a:rPr lang="el-GR" dirty="0"/>
              <a:t>τριχοφυΐα, βάθυνση της φωνής, αύξηση της μυϊκής δύναμης, πρώτη </a:t>
            </a:r>
            <a:r>
              <a:rPr lang="el-GR" dirty="0" smtClean="0"/>
              <a:t>εκσπερμάτωση.</a:t>
            </a:r>
            <a:endParaRPr lang="el-GR" dirty="0"/>
          </a:p>
          <a:p>
            <a:pPr lvl="1"/>
            <a:r>
              <a:rPr lang="el-GR" dirty="0" smtClean="0"/>
              <a:t>Κορίτσια</a:t>
            </a:r>
            <a:r>
              <a:rPr lang="en-US" dirty="0" smtClean="0"/>
              <a:t>: </a:t>
            </a:r>
            <a:r>
              <a:rPr lang="el-GR" dirty="0"/>
              <a:t>τριχοφυΐα, ανάπτυξη στήθους, έναρξη έμμηνου </a:t>
            </a:r>
            <a:r>
              <a:rPr lang="el-GR" dirty="0" smtClean="0"/>
              <a:t>ρύσης.</a:t>
            </a:r>
            <a:endParaRPr lang="el-GR" dirty="0"/>
          </a:p>
          <a:p>
            <a:pPr lvl="1"/>
            <a:endParaRPr 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7</a:t>
            </a:fld>
            <a:endParaRPr lang="el-GR">
              <a:solidFill>
                <a:prstClr val="black"/>
              </a:solidFill>
            </a:endParaRPr>
          </a:p>
        </p:txBody>
      </p:sp>
    </p:spTree>
    <p:extLst>
      <p:ext uri="{BB962C8B-B14F-4D97-AF65-F5344CB8AC3E}">
        <p14:creationId xmlns:p14="http://schemas.microsoft.com/office/powerpoint/2010/main" val="1784923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H</a:t>
            </a:r>
            <a:r>
              <a:rPr lang="el-GR" dirty="0" smtClean="0"/>
              <a:t> γνωστική ανάπτυξη του εφήβου</a:t>
            </a:r>
            <a:r>
              <a:rPr lang="en-US" dirty="0" smtClean="0"/>
              <a:t/>
            </a:r>
            <a:br>
              <a:rPr lang="en-US" dirty="0" smtClean="0"/>
            </a:br>
            <a:r>
              <a:rPr lang="en-US" sz="3600" b="0" dirty="0" smtClean="0"/>
              <a:t>(1 </a:t>
            </a:r>
            <a:r>
              <a:rPr lang="el-GR" sz="3600" b="0" dirty="0" smtClean="0"/>
              <a:t>από 2)</a:t>
            </a:r>
            <a:endParaRPr lang="el-GR" sz="3600" b="0" dirty="0"/>
          </a:p>
        </p:txBody>
      </p:sp>
      <p:sp>
        <p:nvSpPr>
          <p:cNvPr id="3" name="Θέση περιεχομένου 2"/>
          <p:cNvSpPr>
            <a:spLocks noGrp="1"/>
          </p:cNvSpPr>
          <p:nvPr>
            <p:ph idx="1"/>
          </p:nvPr>
        </p:nvSpPr>
        <p:spPr>
          <a:xfrm>
            <a:off x="467544" y="1484784"/>
            <a:ext cx="8229600" cy="4104456"/>
          </a:xfrm>
        </p:spPr>
        <p:txBody>
          <a:bodyPr/>
          <a:lstStyle/>
          <a:p>
            <a:pPr marL="0" indent="0" algn="ctr">
              <a:buNone/>
            </a:pPr>
            <a:r>
              <a:rPr lang="el-GR" dirty="0"/>
              <a:t>Σύμφωνα με τη θεωρία του </a:t>
            </a:r>
            <a:r>
              <a:rPr lang="el-GR" dirty="0" err="1"/>
              <a:t>Piaget</a:t>
            </a:r>
            <a:r>
              <a:rPr lang="el-GR" dirty="0"/>
              <a:t>, ο έφηβος βρίσκεται στο στάδιο της </a:t>
            </a:r>
            <a:r>
              <a:rPr lang="el-GR" b="1" dirty="0">
                <a:solidFill>
                  <a:srgbClr val="004A82"/>
                </a:solidFill>
              </a:rPr>
              <a:t>τυπικής - αφαιρετικής σκέψης. </a:t>
            </a:r>
          </a:p>
          <a:p>
            <a:pPr marL="0" indent="0" algn="ctr">
              <a:buNone/>
            </a:pPr>
            <a:r>
              <a:rPr lang="el-GR" b="1" dirty="0">
                <a:solidFill>
                  <a:srgbClr val="820000"/>
                </a:solidFill>
              </a:rPr>
              <a:t>Επιτεύγματα</a:t>
            </a:r>
          </a:p>
          <a:p>
            <a:r>
              <a:rPr lang="el-GR" dirty="0"/>
              <a:t>Ο έφηβος μπορεί να χειριστεί αφηρημένες έννοιες και να εκτελέσει όλες τις μορφές νοητικών πράξεων που εκτελούν οι </a:t>
            </a:r>
            <a:r>
              <a:rPr lang="el-GR" dirty="0" smtClean="0"/>
              <a:t>ενήλικες</a:t>
            </a:r>
            <a:r>
              <a:rPr lang="en-US" dirty="0" smtClean="0"/>
              <a:t>.</a:t>
            </a:r>
          </a:p>
          <a:p>
            <a:r>
              <a:rPr lang="el-GR" dirty="0"/>
              <a:t>Ο έφηβος έχει την ικανότητα παραγωγικού συλλογισμού, μπορεί δηλαδή να καταλήγει σε συμπεράσματα τα οποία διέπονται από λογική αναγκαιότητα.</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8</a:t>
            </a:fld>
            <a:endParaRPr lang="el-GR">
              <a:solidFill>
                <a:prstClr val="black"/>
              </a:solidFill>
            </a:endParaRPr>
          </a:p>
        </p:txBody>
      </p:sp>
    </p:spTree>
    <p:extLst>
      <p:ext uri="{BB962C8B-B14F-4D97-AF65-F5344CB8AC3E}">
        <p14:creationId xmlns:p14="http://schemas.microsoft.com/office/powerpoint/2010/main" val="2629434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4417c56a73f5af4988fab7797fe94b360a2c75c"/>
  <p:tag name="ISPRING_RESOURCE_PATHS_HASH_PRESENTER" val="9562bbea435f52f976dd4d4e978932fd1951e5"/>
</p:tagLst>
</file>

<file path=ppt/theme/theme1.xml><?xml version="1.0" encoding="utf-8"?>
<a:theme xmlns:a="http://schemas.openxmlformats.org/drawingml/2006/main" name="OC_template_updated">
  <a:themeElements>
    <a:clrScheme name="Προσαρμοσμένο 1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Προσαρμοσμένο 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TotalTime>
  <Words>1705</Words>
  <Application>Microsoft Office PowerPoint</Application>
  <PresentationFormat>Προβολή στην οθόνη (4:3)</PresentationFormat>
  <Paragraphs>167</Paragraphs>
  <Slides>25</Slides>
  <Notes>8</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25</vt:i4>
      </vt:variant>
    </vt:vector>
  </HeadingPairs>
  <TitlesOfParts>
    <vt:vector size="32" baseType="lpstr">
      <vt:lpstr>Arial</vt:lpstr>
      <vt:lpstr>Calibri</vt:lpstr>
      <vt:lpstr>Courier New</vt:lpstr>
      <vt:lpstr>Times New Roman</vt:lpstr>
      <vt:lpstr>Wingdings</vt:lpstr>
      <vt:lpstr>OC_template_updated</vt:lpstr>
      <vt:lpstr>1_OC_template_updated</vt:lpstr>
      <vt:lpstr>Αναπτυξιακή Ψυχολογία (Θ)</vt:lpstr>
      <vt:lpstr>Η εφηβεία είναι συνήθως…</vt:lpstr>
      <vt:lpstr>Τα βασικά χαρακτηριστικά της εφηβείας (1 από 4)</vt:lpstr>
      <vt:lpstr>Τα βασικά χαρακτηριστικά της εφηβείας (2 από 4)</vt:lpstr>
      <vt:lpstr>Τα βασικά χαρακτηριστικά της εφηβείας (3 από 4)</vt:lpstr>
      <vt:lpstr>Τα βασικά χαρακτηριστικά της εφηβείας (4 από 4)</vt:lpstr>
      <vt:lpstr>Η βιωματική ανάπτυξη του εφήβου (1 από 3)</vt:lpstr>
      <vt:lpstr>Η βιωματική ανάπτυξη του εφήβου (3 από 3)</vt:lpstr>
      <vt:lpstr>H γνωστική ανάπτυξη του εφήβου (1 από 2)</vt:lpstr>
      <vt:lpstr>H γνωστική ανάπτυξη του εφήβου (2 από 2)</vt:lpstr>
      <vt:lpstr>Η ηθική ανάπτυξη του εφήβου (1 από 2)</vt:lpstr>
      <vt:lpstr>Η ηθική ανάπτυξη του εφήβου (2 από 2)</vt:lpstr>
      <vt:lpstr>Η εφηβεία ως αναπτυξιακό στάδιο (1 από 5)</vt:lpstr>
      <vt:lpstr>Η εφηβεία ως αναπτυξιακό στάδιο (2 από 5)</vt:lpstr>
      <vt:lpstr>Η εφηβεία ως αναπτυξιακό στάδιο (3 από 5)</vt:lpstr>
      <vt:lpstr>Κριτικές απόψεις για την εφηβεία</vt:lpstr>
      <vt:lpstr>Η εφηβεία ως αναπτυξιακό στάδιο (4 από 5)</vt:lpstr>
      <vt:lpstr>Η εφηβεία ως αναπτυξιακό στάδιο (5 από 5)</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opencourses@teiath.gr</dc:creator>
  <cp:lastModifiedBy>stelios katsoulis</cp:lastModifiedBy>
  <cp:revision>45</cp:revision>
  <dcterms:created xsi:type="dcterms:W3CDTF">2013-03-04T13:35:19Z</dcterms:created>
  <dcterms:modified xsi:type="dcterms:W3CDTF">2017-02-03T10:30:40Z</dcterms:modified>
</cp:coreProperties>
</file>