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 id="2147483760" r:id="rId2"/>
    <p:sldMasterId id="2147483805" r:id="rId3"/>
  </p:sldMasterIdLst>
  <p:notesMasterIdLst>
    <p:notesMasterId r:id="rId40"/>
  </p:notesMasterIdLst>
  <p:sldIdLst>
    <p:sldId id="528" r:id="rId4"/>
    <p:sldId id="561" r:id="rId5"/>
    <p:sldId id="562" r:id="rId6"/>
    <p:sldId id="563" r:id="rId7"/>
    <p:sldId id="564" r:id="rId8"/>
    <p:sldId id="565" r:id="rId9"/>
    <p:sldId id="566" r:id="rId10"/>
    <p:sldId id="567" r:id="rId11"/>
    <p:sldId id="568" r:id="rId12"/>
    <p:sldId id="569" r:id="rId13"/>
    <p:sldId id="570" r:id="rId14"/>
    <p:sldId id="571" r:id="rId15"/>
    <p:sldId id="572" r:id="rId16"/>
    <p:sldId id="573" r:id="rId17"/>
    <p:sldId id="574" r:id="rId18"/>
    <p:sldId id="575" r:id="rId19"/>
    <p:sldId id="576" r:id="rId20"/>
    <p:sldId id="577" r:id="rId21"/>
    <p:sldId id="578" r:id="rId22"/>
    <p:sldId id="579" r:id="rId23"/>
    <p:sldId id="580" r:id="rId24"/>
    <p:sldId id="581" r:id="rId25"/>
    <p:sldId id="582" r:id="rId26"/>
    <p:sldId id="583" r:id="rId27"/>
    <p:sldId id="584" r:id="rId28"/>
    <p:sldId id="585" r:id="rId29"/>
    <p:sldId id="586" r:id="rId30"/>
    <p:sldId id="587" r:id="rId31"/>
    <p:sldId id="588" r:id="rId32"/>
    <p:sldId id="554" r:id="rId33"/>
    <p:sldId id="555" r:id="rId34"/>
    <p:sldId id="556" r:id="rId35"/>
    <p:sldId id="589" r:id="rId36"/>
    <p:sldId id="590" r:id="rId37"/>
    <p:sldId id="558" r:id="rId38"/>
    <p:sldId id="560" r:id="rId39"/>
  </p:sldIdLst>
  <p:sldSz cx="9144000" cy="6858000" type="screen4x3"/>
  <p:notesSz cx="6797675" cy="9926638"/>
  <p:custDataLst>
    <p:tags r:id="rId41"/>
  </p:custDataLst>
  <p:defaultTex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0066FF"/>
    <a:srgbClr val="0099FF"/>
    <a:srgbClr val="0000FF"/>
    <a:srgbClr val="9966FF"/>
    <a:srgbClr val="0033CC"/>
    <a:srgbClr val="D6009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7" autoAdjust="0"/>
    <p:restoredTop sz="95597" autoAdjust="0"/>
  </p:normalViewPr>
  <p:slideViewPr>
    <p:cSldViewPr>
      <p:cViewPr>
        <p:scale>
          <a:sx n="100" d="100"/>
          <a:sy n="100" d="100"/>
        </p:scale>
        <p:origin x="-1848" y="-264"/>
      </p:cViewPr>
      <p:guideLst>
        <p:guide orient="horz" pos="2160"/>
        <p:guide pos="2880"/>
      </p:guideLst>
    </p:cSldViewPr>
  </p:slideViewPr>
  <p:outlineViewPr>
    <p:cViewPr>
      <p:scale>
        <a:sx n="33" d="100"/>
        <a:sy n="33" d="100"/>
      </p:scale>
      <p:origin x="0" y="3456"/>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dirty="0"/>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dirty="0"/>
          </a:p>
        </p:txBody>
      </p:sp>
      <p:sp>
        <p:nvSpPr>
          <p:cNvPr id="4710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dirty="0"/>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A9C1A4DD-6F4E-4E8A-B20A-50F602C58122}" type="slidenum">
              <a:rPr lang="en-US"/>
              <a:pPr>
                <a:defRPr/>
              </a:pPr>
              <a:t>‹#›</a:t>
            </a:fld>
            <a:endParaRPr lang="en-US" dirty="0"/>
          </a:p>
        </p:txBody>
      </p:sp>
    </p:spTree>
    <p:extLst>
      <p:ext uri="{BB962C8B-B14F-4D97-AF65-F5344CB8AC3E}">
        <p14:creationId xmlns:p14="http://schemas.microsoft.com/office/powerpoint/2010/main" val="2234515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a:xfrm>
            <a:off x="917575" y="744538"/>
            <a:ext cx="4962525" cy="3722687"/>
          </a:xfrm>
          <a:ln/>
        </p:spPr>
      </p:sp>
      <p:sp>
        <p:nvSpPr>
          <p:cNvPr id="4813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Tx/>
              <a:buChar char="•"/>
            </a:pPr>
            <a:endParaRPr lang="el-GR" altLang="el-GR" dirty="0" smtClean="0">
              <a:solidFill>
                <a:srgbClr val="FF0000"/>
              </a:solidFill>
            </a:endParaRPr>
          </a:p>
        </p:txBody>
      </p:sp>
      <p:sp>
        <p:nvSpPr>
          <p:cNvPr id="4813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635840C2-D455-4583-B7D2-F79DF3D60636}" type="slidenum">
              <a:rPr lang="el-GR" altLang="el-GR" sz="1200" b="0" smtClean="0">
                <a:solidFill>
                  <a:srgbClr val="000000"/>
                </a:solidFill>
              </a:rPr>
              <a:pPr eaLnBrk="1" hangingPunct="1"/>
              <a:t>1</a:t>
            </a:fld>
            <a:endParaRPr lang="el-GR" altLang="el-GR" sz="1200" b="0"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p:cNvSpPr>
            <a:spLocks noGrp="1" noRot="1" noChangeAspect="1" noTextEdit="1"/>
          </p:cNvSpPr>
          <p:nvPr>
            <p:ph type="sldImg"/>
          </p:nvPr>
        </p:nvSpPr>
        <p:spPr>
          <a:xfrm>
            <a:off x="917575" y="744538"/>
            <a:ext cx="4962525" cy="3722687"/>
          </a:xfrm>
          <a:ln/>
        </p:spPr>
      </p:sp>
      <p:sp>
        <p:nvSpPr>
          <p:cNvPr id="491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915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E1CB1F5E-80AD-4816-A3D1-10EDA17E7ACB}" type="slidenum">
              <a:rPr lang="el-GR" altLang="el-GR" sz="1200" b="0" smtClean="0">
                <a:solidFill>
                  <a:srgbClr val="000000"/>
                </a:solidFill>
              </a:rPr>
              <a:pPr eaLnBrk="1" hangingPunct="1"/>
              <a:t>30</a:t>
            </a:fld>
            <a:endParaRPr lang="el-GR" altLang="el-GR" sz="1200" b="0" dirty="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17575" y="744538"/>
            <a:ext cx="4962525" cy="3722687"/>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3B7C29A1-E321-4F8A-87A1-B07C8B2531DC}" type="slidenum">
              <a:rPr lang="el-GR" altLang="el-GR" sz="1200" b="0" smtClean="0">
                <a:solidFill>
                  <a:srgbClr val="000000"/>
                </a:solidFill>
              </a:rPr>
              <a:pPr eaLnBrk="1" hangingPunct="1"/>
              <a:t>31</a:t>
            </a:fld>
            <a:endParaRPr lang="el-GR" altLang="el-GR" sz="1200" b="0" dirty="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17575" y="744538"/>
            <a:ext cx="4962525" cy="3722687"/>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4A01B9DC-1A3A-4C3F-B96C-5222E5BE3D00}" type="slidenum">
              <a:rPr lang="el-GR" altLang="el-GR" sz="1200" b="0" smtClean="0">
                <a:solidFill>
                  <a:srgbClr val="000000"/>
                </a:solidFill>
              </a:rPr>
              <a:pPr eaLnBrk="1" hangingPunct="1"/>
              <a:t>32</a:t>
            </a:fld>
            <a:endParaRPr lang="el-GR" altLang="el-GR" sz="1200" b="0" dirty="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17575" y="744538"/>
            <a:ext cx="4962525" cy="3722687"/>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0DAD5174-34E7-4EB0-AC4E-BE9FEF10CE9B}" type="slidenum">
              <a:rPr lang="el-GR" altLang="el-GR" sz="1200" b="0" smtClean="0">
                <a:solidFill>
                  <a:srgbClr val="000000"/>
                </a:solidFill>
              </a:rPr>
              <a:pPr eaLnBrk="1" hangingPunct="1"/>
              <a:t>35</a:t>
            </a:fld>
            <a:endParaRPr lang="el-GR" altLang="el-GR" sz="1200" b="0" dirty="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a:xfrm>
            <a:off x="917575" y="744538"/>
            <a:ext cx="4962525" cy="3722687"/>
          </a:xfrm>
          <a:ln/>
        </p:spPr>
      </p:sp>
      <p:sp>
        <p:nvSpPr>
          <p:cNvPr id="542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Tx/>
              <a:buChar char="•"/>
            </a:pPr>
            <a:endParaRPr lang="el-GR" altLang="el-GR" dirty="0" smtClean="0"/>
          </a:p>
        </p:txBody>
      </p:sp>
      <p:sp>
        <p:nvSpPr>
          <p:cNvPr id="5427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50D61B89-04DD-45E1-B958-D40CA7DED808}" type="slidenum">
              <a:rPr lang="el-GR" altLang="el-GR" sz="1200" b="0" smtClean="0">
                <a:solidFill>
                  <a:srgbClr val="000000"/>
                </a:solidFill>
              </a:rPr>
              <a:pPr eaLnBrk="1" hangingPunct="1"/>
              <a:t>36</a:t>
            </a:fld>
            <a:endParaRPr lang="el-GR" altLang="el-GR" sz="1200" b="0" dirty="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pPr>
              <a:defRPr/>
            </a:pPr>
            <a:fld id="{F7C35699-97C4-40E8-AEF8-CA44B716BAE7}" type="slidenum">
              <a:rPr lang="en-US"/>
              <a:pPr>
                <a:defRPr/>
              </a:pPr>
              <a:t>‹#›</a:t>
            </a:fld>
            <a:endParaRPr lang="en-US" dirty="0"/>
          </a:p>
        </p:txBody>
      </p:sp>
    </p:spTree>
    <p:extLst>
      <p:ext uri="{BB962C8B-B14F-4D97-AF65-F5344CB8AC3E}">
        <p14:creationId xmlns:p14="http://schemas.microsoft.com/office/powerpoint/2010/main" val="3963633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A2487BB3-5FFB-4DD2-8B5D-C2BE516B0DF6}" type="slidenum">
              <a:rPr lang="en-US"/>
              <a:pPr>
                <a:defRPr/>
              </a:pPr>
              <a:t>‹#›</a:t>
            </a:fld>
            <a:endParaRPr lang="en-US" dirty="0"/>
          </a:p>
        </p:txBody>
      </p:sp>
    </p:spTree>
    <p:extLst>
      <p:ext uri="{BB962C8B-B14F-4D97-AF65-F5344CB8AC3E}">
        <p14:creationId xmlns:p14="http://schemas.microsoft.com/office/powerpoint/2010/main" val="10540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1DFEE85-2426-4D2C-B159-729B935F54DE}" type="slidenum">
              <a:rPr lang="en-US"/>
              <a:pPr>
                <a:defRPr/>
              </a:pPr>
              <a:t>‹#›</a:t>
            </a:fld>
            <a:endParaRPr lang="en-US" dirty="0"/>
          </a:p>
        </p:txBody>
      </p:sp>
    </p:spTree>
    <p:extLst>
      <p:ext uri="{BB962C8B-B14F-4D97-AF65-F5344CB8AC3E}">
        <p14:creationId xmlns:p14="http://schemas.microsoft.com/office/powerpoint/2010/main" val="3244953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437FE39-ADF2-404F-8164-3F431B66C6CD}" type="slidenum">
              <a:rPr lang="en-US"/>
              <a:pPr>
                <a:defRPr/>
              </a:pPr>
              <a:t>‹#›</a:t>
            </a:fld>
            <a:endParaRPr lang="en-US" dirty="0"/>
          </a:p>
        </p:txBody>
      </p:sp>
    </p:spTree>
    <p:extLst>
      <p:ext uri="{BB962C8B-B14F-4D97-AF65-F5344CB8AC3E}">
        <p14:creationId xmlns:p14="http://schemas.microsoft.com/office/powerpoint/2010/main" val="3535964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F8CCB06C-C2C0-4B1F-AA93-ABF776B0C4CF}" type="slidenum">
              <a:rPr lang="el-GR"/>
              <a:pPr>
                <a:defRPr/>
              </a:pPr>
              <a:t>‹#›</a:t>
            </a:fld>
            <a:endParaRPr lang="el-GR" dirty="0"/>
          </a:p>
        </p:txBody>
      </p:sp>
    </p:spTree>
    <p:extLst>
      <p:ext uri="{BB962C8B-B14F-4D97-AF65-F5344CB8AC3E}">
        <p14:creationId xmlns:p14="http://schemas.microsoft.com/office/powerpoint/2010/main" val="40160828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A46DD43A-5F9B-4EBD-BF62-58004AA63BA2}" type="slidenum">
              <a:rPr lang="el-GR"/>
              <a:pPr>
                <a:defRPr/>
              </a:pPr>
              <a:t>‹#›</a:t>
            </a:fld>
            <a:endParaRPr lang="el-GR" dirty="0"/>
          </a:p>
        </p:txBody>
      </p:sp>
    </p:spTree>
    <p:extLst>
      <p:ext uri="{BB962C8B-B14F-4D97-AF65-F5344CB8AC3E}">
        <p14:creationId xmlns:p14="http://schemas.microsoft.com/office/powerpoint/2010/main" val="23442567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E8A1EA20-FB96-4521-9152-AD3A8606E844}" type="slidenum">
              <a:rPr lang="el-GR"/>
              <a:pPr>
                <a:defRPr/>
              </a:pPr>
              <a:t>‹#›</a:t>
            </a:fld>
            <a:endParaRPr lang="el-GR" dirty="0"/>
          </a:p>
        </p:txBody>
      </p:sp>
    </p:spTree>
    <p:extLst>
      <p:ext uri="{BB962C8B-B14F-4D97-AF65-F5344CB8AC3E}">
        <p14:creationId xmlns:p14="http://schemas.microsoft.com/office/powerpoint/2010/main" val="833265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lvl1pPr>
              <a:defRPr b="1"/>
            </a:lvl1pPr>
          </a:lstStyle>
          <a:p>
            <a:pPr>
              <a:defRPr/>
            </a:pPr>
            <a:endParaRPr lang="el-GR" dirty="0"/>
          </a:p>
        </p:txBody>
      </p:sp>
      <p:sp>
        <p:nvSpPr>
          <p:cNvPr id="6" name="Footer Placeholder 5"/>
          <p:cNvSpPr>
            <a:spLocks noGrp="1"/>
          </p:cNvSpPr>
          <p:nvPr>
            <p:ph type="ftr" sz="quarter" idx="11"/>
          </p:nvPr>
        </p:nvSpPr>
        <p:spPr/>
        <p:txBody>
          <a:bodyPr/>
          <a:lstStyle>
            <a:lvl1pPr>
              <a:defRPr b="1"/>
            </a:lvl1pPr>
          </a:lstStyle>
          <a:p>
            <a:pPr>
              <a:defRPr/>
            </a:pPr>
            <a:endParaRPr lang="el-GR" dirty="0"/>
          </a:p>
        </p:txBody>
      </p:sp>
      <p:sp>
        <p:nvSpPr>
          <p:cNvPr id="7" name="Slide Number Placeholder 6"/>
          <p:cNvSpPr>
            <a:spLocks noGrp="1"/>
          </p:cNvSpPr>
          <p:nvPr>
            <p:ph type="sldNum" sz="quarter" idx="12"/>
          </p:nvPr>
        </p:nvSpPr>
        <p:spPr/>
        <p:txBody>
          <a:bodyPr/>
          <a:lstStyle>
            <a:lvl1pPr>
              <a:defRPr b="1"/>
            </a:lvl1pPr>
          </a:lstStyle>
          <a:p>
            <a:pPr>
              <a:defRPr/>
            </a:pPr>
            <a:fld id="{993E27AA-190B-493F-AD5C-7BB75A58981B}" type="slidenum">
              <a:rPr lang="el-GR"/>
              <a:pPr>
                <a:defRPr/>
              </a:pPr>
              <a:t>‹#›</a:t>
            </a:fld>
            <a:endParaRPr lang="el-GR" dirty="0"/>
          </a:p>
        </p:txBody>
      </p:sp>
    </p:spTree>
    <p:extLst>
      <p:ext uri="{BB962C8B-B14F-4D97-AF65-F5344CB8AC3E}">
        <p14:creationId xmlns:p14="http://schemas.microsoft.com/office/powerpoint/2010/main" val="337645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lvl1pPr>
              <a:defRPr b="1"/>
            </a:lvl1pPr>
          </a:lstStyle>
          <a:p>
            <a:pPr>
              <a:defRPr/>
            </a:pPr>
            <a:endParaRPr lang="el-GR" dirty="0"/>
          </a:p>
        </p:txBody>
      </p:sp>
      <p:sp>
        <p:nvSpPr>
          <p:cNvPr id="8" name="Footer Placeholder 7"/>
          <p:cNvSpPr>
            <a:spLocks noGrp="1"/>
          </p:cNvSpPr>
          <p:nvPr>
            <p:ph type="ftr" sz="quarter" idx="11"/>
          </p:nvPr>
        </p:nvSpPr>
        <p:spPr/>
        <p:txBody>
          <a:bodyPr/>
          <a:lstStyle>
            <a:lvl1pPr>
              <a:defRPr b="1"/>
            </a:lvl1pPr>
          </a:lstStyle>
          <a:p>
            <a:pPr>
              <a:defRPr/>
            </a:pPr>
            <a:endParaRPr lang="el-GR" dirty="0"/>
          </a:p>
        </p:txBody>
      </p:sp>
      <p:sp>
        <p:nvSpPr>
          <p:cNvPr id="9" name="Slide Number Placeholder 8"/>
          <p:cNvSpPr>
            <a:spLocks noGrp="1"/>
          </p:cNvSpPr>
          <p:nvPr>
            <p:ph type="sldNum" sz="quarter" idx="12"/>
          </p:nvPr>
        </p:nvSpPr>
        <p:spPr/>
        <p:txBody>
          <a:bodyPr/>
          <a:lstStyle>
            <a:lvl1pPr>
              <a:defRPr b="1"/>
            </a:lvl1pPr>
          </a:lstStyle>
          <a:p>
            <a:pPr>
              <a:defRPr/>
            </a:pPr>
            <a:fld id="{84D98DD0-0337-40C0-898C-BEE5BCA1BA78}" type="slidenum">
              <a:rPr lang="el-GR"/>
              <a:pPr>
                <a:defRPr/>
              </a:pPr>
              <a:t>‹#›</a:t>
            </a:fld>
            <a:endParaRPr lang="el-GR" dirty="0"/>
          </a:p>
        </p:txBody>
      </p:sp>
    </p:spTree>
    <p:extLst>
      <p:ext uri="{BB962C8B-B14F-4D97-AF65-F5344CB8AC3E}">
        <p14:creationId xmlns:p14="http://schemas.microsoft.com/office/powerpoint/2010/main" val="4132392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lvl1pPr>
              <a:defRPr b="1"/>
            </a:lvl1pPr>
          </a:lstStyle>
          <a:p>
            <a:pPr>
              <a:defRPr/>
            </a:pPr>
            <a:endParaRPr lang="el-GR" dirty="0"/>
          </a:p>
        </p:txBody>
      </p:sp>
      <p:sp>
        <p:nvSpPr>
          <p:cNvPr id="4" name="Footer Placeholder 3"/>
          <p:cNvSpPr>
            <a:spLocks noGrp="1"/>
          </p:cNvSpPr>
          <p:nvPr>
            <p:ph type="ftr" sz="quarter" idx="11"/>
          </p:nvPr>
        </p:nvSpPr>
        <p:spPr/>
        <p:txBody>
          <a:bodyPr/>
          <a:lstStyle>
            <a:lvl1pPr>
              <a:defRPr b="1"/>
            </a:lvl1pPr>
          </a:lstStyle>
          <a:p>
            <a:pPr>
              <a:defRPr/>
            </a:pPr>
            <a:endParaRPr lang="el-GR" dirty="0"/>
          </a:p>
        </p:txBody>
      </p:sp>
      <p:sp>
        <p:nvSpPr>
          <p:cNvPr id="5" name="Slide Number Placeholder 4"/>
          <p:cNvSpPr>
            <a:spLocks noGrp="1"/>
          </p:cNvSpPr>
          <p:nvPr>
            <p:ph type="sldNum" sz="quarter" idx="12"/>
          </p:nvPr>
        </p:nvSpPr>
        <p:spPr/>
        <p:txBody>
          <a:bodyPr/>
          <a:lstStyle>
            <a:lvl1pPr>
              <a:defRPr b="1"/>
            </a:lvl1pPr>
          </a:lstStyle>
          <a:p>
            <a:pPr>
              <a:defRPr/>
            </a:pPr>
            <a:fld id="{253BFEF2-9F73-4740-BF60-01093F15DFD4}" type="slidenum">
              <a:rPr lang="el-GR"/>
              <a:pPr>
                <a:defRPr/>
              </a:pPr>
              <a:t>‹#›</a:t>
            </a:fld>
            <a:endParaRPr lang="el-GR" dirty="0"/>
          </a:p>
        </p:txBody>
      </p:sp>
    </p:spTree>
    <p:extLst>
      <p:ext uri="{BB962C8B-B14F-4D97-AF65-F5344CB8AC3E}">
        <p14:creationId xmlns:p14="http://schemas.microsoft.com/office/powerpoint/2010/main" val="255948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lvl1pPr>
              <a:defRPr b="1"/>
            </a:lvl1pPr>
          </a:lstStyle>
          <a:p>
            <a:pPr>
              <a:defRPr/>
            </a:pPr>
            <a:endParaRPr lang="el-GR" dirty="0"/>
          </a:p>
        </p:txBody>
      </p:sp>
      <p:sp>
        <p:nvSpPr>
          <p:cNvPr id="6" name="Footer Placeholder 5"/>
          <p:cNvSpPr>
            <a:spLocks noGrp="1"/>
          </p:cNvSpPr>
          <p:nvPr>
            <p:ph type="ftr" sz="quarter" idx="11"/>
          </p:nvPr>
        </p:nvSpPr>
        <p:spPr/>
        <p:txBody>
          <a:bodyPr/>
          <a:lstStyle>
            <a:lvl1pPr>
              <a:defRPr b="1"/>
            </a:lvl1pPr>
          </a:lstStyle>
          <a:p>
            <a:pPr>
              <a:defRPr/>
            </a:pPr>
            <a:endParaRPr lang="el-GR" dirty="0"/>
          </a:p>
        </p:txBody>
      </p:sp>
      <p:sp>
        <p:nvSpPr>
          <p:cNvPr id="7" name="Slide Number Placeholder 6"/>
          <p:cNvSpPr>
            <a:spLocks noGrp="1"/>
          </p:cNvSpPr>
          <p:nvPr>
            <p:ph type="sldNum" sz="quarter" idx="12"/>
          </p:nvPr>
        </p:nvSpPr>
        <p:spPr/>
        <p:txBody>
          <a:bodyPr/>
          <a:lstStyle>
            <a:lvl1pPr>
              <a:defRPr b="1"/>
            </a:lvl1pPr>
          </a:lstStyle>
          <a:p>
            <a:pPr>
              <a:defRPr/>
            </a:pPr>
            <a:fld id="{EBB3244F-8F30-4BF7-8BC5-31550CA9C89A}" type="slidenum">
              <a:rPr lang="el-GR"/>
              <a:pPr>
                <a:defRPr/>
              </a:pPr>
              <a:t>‹#›</a:t>
            </a:fld>
            <a:endParaRPr lang="el-GR" dirty="0"/>
          </a:p>
        </p:txBody>
      </p:sp>
    </p:spTree>
    <p:extLst>
      <p:ext uri="{BB962C8B-B14F-4D97-AF65-F5344CB8AC3E}">
        <p14:creationId xmlns:p14="http://schemas.microsoft.com/office/powerpoint/2010/main" val="424279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3935597B-39C0-4535-8259-05DB4371F913}" type="slidenum">
              <a:rPr lang="en-US" altLang="el-GR"/>
              <a:pPr>
                <a:defRPr/>
              </a:pPr>
              <a:t>‹#›</a:t>
            </a:fld>
            <a:endParaRPr lang="en-US" altLang="el-GR" dirty="0"/>
          </a:p>
        </p:txBody>
      </p:sp>
    </p:spTree>
    <p:extLst>
      <p:ext uri="{BB962C8B-B14F-4D97-AF65-F5344CB8AC3E}">
        <p14:creationId xmlns:p14="http://schemas.microsoft.com/office/powerpoint/2010/main" val="94687650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l-G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lvl1pPr>
              <a:defRPr b="1"/>
            </a:lvl1pPr>
          </a:lstStyle>
          <a:p>
            <a:pPr>
              <a:defRPr/>
            </a:pPr>
            <a:endParaRPr lang="el-GR" dirty="0"/>
          </a:p>
        </p:txBody>
      </p:sp>
      <p:sp>
        <p:nvSpPr>
          <p:cNvPr id="6" name="Footer Placeholder 5"/>
          <p:cNvSpPr>
            <a:spLocks noGrp="1"/>
          </p:cNvSpPr>
          <p:nvPr>
            <p:ph type="ftr" sz="quarter" idx="11"/>
          </p:nvPr>
        </p:nvSpPr>
        <p:spPr/>
        <p:txBody>
          <a:bodyPr/>
          <a:lstStyle>
            <a:lvl1pPr>
              <a:defRPr b="1"/>
            </a:lvl1pPr>
          </a:lstStyle>
          <a:p>
            <a:pPr>
              <a:defRPr/>
            </a:pPr>
            <a:endParaRPr lang="el-GR" dirty="0"/>
          </a:p>
        </p:txBody>
      </p:sp>
      <p:sp>
        <p:nvSpPr>
          <p:cNvPr id="7" name="Slide Number Placeholder 6"/>
          <p:cNvSpPr>
            <a:spLocks noGrp="1"/>
          </p:cNvSpPr>
          <p:nvPr>
            <p:ph type="sldNum" sz="quarter" idx="12"/>
          </p:nvPr>
        </p:nvSpPr>
        <p:spPr/>
        <p:txBody>
          <a:bodyPr/>
          <a:lstStyle>
            <a:lvl1pPr>
              <a:defRPr b="1"/>
            </a:lvl1pPr>
          </a:lstStyle>
          <a:p>
            <a:pPr>
              <a:defRPr/>
            </a:pPr>
            <a:fld id="{95C855EB-C3A5-41FB-BF02-81EC77D7891D}" type="slidenum">
              <a:rPr lang="el-GR"/>
              <a:pPr>
                <a:defRPr/>
              </a:pPr>
              <a:t>‹#›</a:t>
            </a:fld>
            <a:endParaRPr lang="el-GR" dirty="0"/>
          </a:p>
        </p:txBody>
      </p:sp>
    </p:spTree>
    <p:extLst>
      <p:ext uri="{BB962C8B-B14F-4D97-AF65-F5344CB8AC3E}">
        <p14:creationId xmlns:p14="http://schemas.microsoft.com/office/powerpoint/2010/main" val="2395661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192A0BEC-7594-43DB-B3FA-5C7501532A50}" type="slidenum">
              <a:rPr lang="el-GR"/>
              <a:pPr>
                <a:defRPr/>
              </a:pPr>
              <a:t>‹#›</a:t>
            </a:fld>
            <a:endParaRPr lang="el-GR" dirty="0"/>
          </a:p>
        </p:txBody>
      </p:sp>
    </p:spTree>
    <p:extLst>
      <p:ext uri="{BB962C8B-B14F-4D97-AF65-F5344CB8AC3E}">
        <p14:creationId xmlns:p14="http://schemas.microsoft.com/office/powerpoint/2010/main" val="2595049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0E498224-615D-41C1-A24C-CD49605AD1A9}" type="slidenum">
              <a:rPr lang="el-GR"/>
              <a:pPr>
                <a:defRPr/>
              </a:pPr>
              <a:t>‹#›</a:t>
            </a:fld>
            <a:endParaRPr lang="el-GR" dirty="0"/>
          </a:p>
        </p:txBody>
      </p:sp>
    </p:spTree>
    <p:extLst>
      <p:ext uri="{BB962C8B-B14F-4D97-AF65-F5344CB8AC3E}">
        <p14:creationId xmlns:p14="http://schemas.microsoft.com/office/powerpoint/2010/main" val="3030031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3059035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0082794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825255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6362775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039217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2923391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996839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70C0"/>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CE0DCB4-211B-49C7-88CC-7C0DF48E8579}" type="slidenum">
              <a:rPr lang="en-US"/>
              <a:pPr>
                <a:defRPr/>
              </a:pPr>
              <a:t>‹#›</a:t>
            </a:fld>
            <a:endParaRPr lang="en-US" dirty="0"/>
          </a:p>
        </p:txBody>
      </p:sp>
    </p:spTree>
    <p:extLst>
      <p:ext uri="{BB962C8B-B14F-4D97-AF65-F5344CB8AC3E}">
        <p14:creationId xmlns:p14="http://schemas.microsoft.com/office/powerpoint/2010/main" val="171737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0745842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0690729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122035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0A1DB6A-9969-4319-9AAC-C0A4A3FE65B5}" type="slidenum">
              <a:rPr lang="en-US"/>
              <a:pPr>
                <a:defRPr/>
              </a:pPr>
              <a:t>‹#›</a:t>
            </a:fld>
            <a:endParaRPr lang="en-US" dirty="0"/>
          </a:p>
        </p:txBody>
      </p:sp>
    </p:spTree>
    <p:extLst>
      <p:ext uri="{BB962C8B-B14F-4D97-AF65-F5344CB8AC3E}">
        <p14:creationId xmlns:p14="http://schemas.microsoft.com/office/powerpoint/2010/main" val="544230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5EAE481D-4930-482A-A97E-88C3626EB2D4}" type="slidenum">
              <a:rPr lang="en-US"/>
              <a:pPr>
                <a:defRPr/>
              </a:pPr>
              <a:t>‹#›</a:t>
            </a:fld>
            <a:endParaRPr lang="en-US" dirty="0"/>
          </a:p>
        </p:txBody>
      </p:sp>
    </p:spTree>
    <p:extLst>
      <p:ext uri="{BB962C8B-B14F-4D97-AF65-F5344CB8AC3E}">
        <p14:creationId xmlns:p14="http://schemas.microsoft.com/office/powerpoint/2010/main" val="2013885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3E29632E-036C-4DDD-B6DE-25EE0D386DD6}" type="slidenum">
              <a:rPr lang="en-US"/>
              <a:pPr>
                <a:defRPr/>
              </a:pPr>
              <a:t>‹#›</a:t>
            </a:fld>
            <a:endParaRPr lang="en-US" dirty="0"/>
          </a:p>
        </p:txBody>
      </p:sp>
    </p:spTree>
    <p:extLst>
      <p:ext uri="{BB962C8B-B14F-4D97-AF65-F5344CB8AC3E}">
        <p14:creationId xmlns:p14="http://schemas.microsoft.com/office/powerpoint/2010/main" val="311737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5075BD3C-39E9-4845-A912-6B5E9C55989B}" type="slidenum">
              <a:rPr lang="en-US"/>
              <a:pPr>
                <a:defRPr/>
              </a:pPr>
              <a:t>‹#›</a:t>
            </a:fld>
            <a:endParaRPr lang="en-US" dirty="0"/>
          </a:p>
        </p:txBody>
      </p:sp>
    </p:spTree>
    <p:extLst>
      <p:ext uri="{BB962C8B-B14F-4D97-AF65-F5344CB8AC3E}">
        <p14:creationId xmlns:p14="http://schemas.microsoft.com/office/powerpoint/2010/main" val="256535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E16ECD00-09D8-4268-979F-D81C450AC3B3}" type="slidenum">
              <a:rPr lang="en-US"/>
              <a:pPr>
                <a:defRPr/>
              </a:pPr>
              <a:t>‹#›</a:t>
            </a:fld>
            <a:endParaRPr lang="en-US" dirty="0"/>
          </a:p>
        </p:txBody>
      </p:sp>
    </p:spTree>
    <p:extLst>
      <p:ext uri="{BB962C8B-B14F-4D97-AF65-F5344CB8AC3E}">
        <p14:creationId xmlns:p14="http://schemas.microsoft.com/office/powerpoint/2010/main" val="405415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9680892A-101A-4879-A33D-495E49EBF9A0}" type="slidenum">
              <a:rPr lang="en-US"/>
              <a:pPr>
                <a:defRPr/>
              </a:pPr>
              <a:t>‹#›</a:t>
            </a:fld>
            <a:endParaRPr lang="en-US" dirty="0"/>
          </a:p>
        </p:txBody>
      </p:sp>
    </p:spTree>
    <p:extLst>
      <p:ext uri="{BB962C8B-B14F-4D97-AF65-F5344CB8AC3E}">
        <p14:creationId xmlns:p14="http://schemas.microsoft.com/office/powerpoint/2010/main" val="237087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188913"/>
            <a:ext cx="698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endParaRPr lang="el-GR" altLang="el-GR"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0613FF2D-1C56-4B87-816E-5DC7E3CB03DA}" type="slidenum">
              <a:rPr lang="en-US"/>
              <a:pPr>
                <a:defRPr/>
              </a:pPr>
              <a:t>‹#›</a:t>
            </a:fld>
            <a:endParaRPr lang="en-US" dirty="0"/>
          </a:p>
        </p:txBody>
      </p:sp>
      <p:sp>
        <p:nvSpPr>
          <p:cNvPr id="2" name="Line 8"/>
          <p:cNvSpPr>
            <a:spLocks noChangeShapeType="1"/>
          </p:cNvSpPr>
          <p:nvPr/>
        </p:nvSpPr>
        <p:spPr bwMode="auto">
          <a:xfrm>
            <a:off x="0" y="1196975"/>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031" name="Rectangle 9"/>
          <p:cNvSpPr>
            <a:spLocks noChangeArrowheads="1"/>
          </p:cNvSpPr>
          <p:nvPr/>
        </p:nvSpPr>
        <p:spPr bwMode="auto">
          <a:xfrm>
            <a:off x="0" y="-26988"/>
            <a:ext cx="9144000" cy="215901"/>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defRPr/>
            </a:pPr>
            <a:endParaRPr lang="el-GR" altLang="el-GR" dirty="0" smtClean="0">
              <a:solidFill>
                <a:srgbClr val="000000"/>
              </a:solidFill>
            </a:endParaRPr>
          </a:p>
        </p:txBody>
      </p:sp>
      <p:sp>
        <p:nvSpPr>
          <p:cNvPr id="1032" name="Rectangle 10"/>
          <p:cNvSpPr>
            <a:spLocks noChangeArrowheads="1"/>
          </p:cNvSpPr>
          <p:nvPr/>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defRPr/>
            </a:pPr>
            <a:endParaRPr lang="el-GR" altLang="el-GR"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3200" b="1">
          <a:solidFill>
            <a:schemeClr val="tx2"/>
          </a:solidFill>
          <a:latin typeface="Calibri" pitchFamily="34" charset="0"/>
        </a:defRPr>
      </a:lvl2pPr>
      <a:lvl3pPr algn="ctr" rtl="0" eaLnBrk="0" fontAlgn="base" hangingPunct="0">
        <a:spcBef>
          <a:spcPct val="0"/>
        </a:spcBef>
        <a:spcAft>
          <a:spcPct val="0"/>
        </a:spcAft>
        <a:defRPr sz="3200" b="1">
          <a:solidFill>
            <a:schemeClr val="tx2"/>
          </a:solidFill>
          <a:latin typeface="Calibri" pitchFamily="34" charset="0"/>
        </a:defRPr>
      </a:lvl3pPr>
      <a:lvl4pPr algn="ctr" rtl="0" eaLnBrk="0" fontAlgn="base" hangingPunct="0">
        <a:spcBef>
          <a:spcPct val="0"/>
        </a:spcBef>
        <a:spcAft>
          <a:spcPct val="0"/>
        </a:spcAft>
        <a:defRPr sz="3200" b="1">
          <a:solidFill>
            <a:schemeClr val="tx2"/>
          </a:solidFill>
          <a:latin typeface="Calibri" pitchFamily="34" charset="0"/>
        </a:defRPr>
      </a:lvl4pPr>
      <a:lvl5pPr algn="ctr" rtl="0" eaLnBrk="0" fontAlgn="base" hangingPunct="0">
        <a:spcBef>
          <a:spcPct val="0"/>
        </a:spcBef>
        <a:spcAft>
          <a:spcPct val="0"/>
        </a:spcAft>
        <a:defRPr sz="3200" b="1">
          <a:solidFill>
            <a:schemeClr val="tx2"/>
          </a:solidFill>
          <a:latin typeface="Calibr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2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200">
          <a:solidFill>
            <a:schemeClr val="tx1"/>
          </a:solidFill>
          <a:latin typeface="Calibri" panose="020F050202020403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205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prstClr val="black">
                    <a:tint val="75000"/>
                  </a:prst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a:solidFill>
                  <a:prstClr val="black">
                    <a:tint val="75000"/>
                  </a:prst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smtClean="0">
                <a:solidFill>
                  <a:prstClr val="black"/>
                </a:solidFill>
              </a:defRPr>
            </a:lvl1pPr>
          </a:lstStyle>
          <a:p>
            <a:pPr>
              <a:defRPr/>
            </a:pPr>
            <a:fld id="{10BE39EC-7948-4647-97E3-A923C644A126}"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b="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b="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b="0" smtClean="0">
                <a:solidFill>
                  <a:prstClr val="black"/>
                </a:solidFill>
              </a:rPr>
              <a:pPr>
                <a:defRPr/>
              </a:pPr>
              <a:t>‹#›</a:t>
            </a:fld>
            <a:endParaRPr lang="el-GR" b="0">
              <a:solidFill>
                <a:prstClr val="black"/>
              </a:solidFill>
            </a:endParaRPr>
          </a:p>
        </p:txBody>
      </p:sp>
    </p:spTree>
    <p:extLst>
      <p:ext uri="{BB962C8B-B14F-4D97-AF65-F5344CB8AC3E}">
        <p14:creationId xmlns:p14="http://schemas.microsoft.com/office/powerpoint/2010/main" val="391099249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ctrTitle"/>
          </p:nvPr>
        </p:nvSpPr>
        <p:spPr>
          <a:xfrm>
            <a:off x="684213" y="1341438"/>
            <a:ext cx="7772400" cy="1470025"/>
          </a:xfrm>
        </p:spPr>
        <p:txBody>
          <a:bodyPr/>
          <a:lstStyle/>
          <a:p>
            <a:pPr marL="342900" indent="-342900"/>
            <a:r>
              <a:rPr lang="el-GR" altLang="el-GR" sz="3600" dirty="0" smtClean="0">
                <a:latin typeface="Calibri" pitchFamily="34" charset="0"/>
              </a:rPr>
              <a:t>Κοινωνική εργασία με ανάπηρους και ηλικιωμένους</a:t>
            </a:r>
          </a:p>
        </p:txBody>
      </p:sp>
      <p:sp>
        <p:nvSpPr>
          <p:cNvPr id="15363" name="Υπότιτλος 2"/>
          <p:cNvSpPr>
            <a:spLocks noGrp="1"/>
          </p:cNvSpPr>
          <p:nvPr>
            <p:ph type="subTitle" idx="1"/>
          </p:nvPr>
        </p:nvSpPr>
        <p:spPr>
          <a:xfrm>
            <a:off x="1370013" y="3097213"/>
            <a:ext cx="7018337" cy="1752600"/>
          </a:xfrm>
        </p:spPr>
        <p:txBody>
          <a:bodyPr/>
          <a:lstStyle/>
          <a:p>
            <a:pPr>
              <a:spcBef>
                <a:spcPct val="0"/>
              </a:spcBef>
              <a:spcAft>
                <a:spcPts val="1200"/>
              </a:spcAft>
            </a:pPr>
            <a:r>
              <a:rPr lang="el-GR" altLang="el-GR" sz="2600" b="1" dirty="0" smtClean="0"/>
              <a:t>Ενότητα </a:t>
            </a:r>
            <a:r>
              <a:rPr lang="el-GR" altLang="el-GR" sz="2600" b="1" dirty="0"/>
              <a:t>4</a:t>
            </a:r>
            <a:r>
              <a:rPr lang="el-GR" altLang="el-GR" sz="2600" dirty="0" smtClean="0"/>
              <a:t>: Κέντρα ημερήσιας φροντίδας ηλικιωμένων (ΚΗΦΗ) και Βοήθεια στο σπίτι</a:t>
            </a:r>
            <a:endParaRPr lang="en-US" altLang="el-GR" sz="2600" dirty="0" smtClean="0"/>
          </a:p>
          <a:p>
            <a:pPr>
              <a:spcBef>
                <a:spcPct val="0"/>
              </a:spcBef>
            </a:pPr>
            <a:r>
              <a:rPr lang="el-GR" altLang="el-GR" sz="2400" dirty="0" smtClean="0"/>
              <a:t>Δέσποινα Κομπότη</a:t>
            </a:r>
          </a:p>
          <a:p>
            <a:pPr>
              <a:spcBef>
                <a:spcPct val="0"/>
              </a:spcBef>
            </a:pPr>
            <a:r>
              <a:rPr lang="el-GR" altLang="el-GR" sz="2400" dirty="0" smtClean="0"/>
              <a:t>Τμήμα Κοινωνικής Εργασίας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a:stretch>
            <a:fillRect/>
          </a:stretch>
        </p:blipFill>
        <p:spPr>
          <a:xfrm>
            <a:off x="7762875" y="476250"/>
            <a:ext cx="854075" cy="649288"/>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a:srcRect/>
          <a:stretch>
            <a:fillRect/>
          </a:stretch>
        </p:blipFill>
        <p:spPr bwMode="auto">
          <a:xfrm>
            <a:off x="611188" y="476250"/>
            <a:ext cx="682625" cy="695325"/>
          </a:xfrm>
          <a:prstGeom prst="rect">
            <a:avLst/>
          </a:prstGeom>
          <a:noFill/>
          <a:extLst>
            <a:ext uri="{909E8E84-426E-40DD-AFC4-6F175D3DCCD1}">
              <a14:hiddenFill xmlns:a14="http://schemas.microsoft.com/office/drawing/2010/main">
                <a:solidFill>
                  <a:srgbClr val="FFFFFF"/>
                </a:solidFill>
              </a14:hiddenFill>
            </a:ext>
          </a:extLst>
        </p:spPr>
      </p:pic>
      <p:sp>
        <p:nvSpPr>
          <p:cNvPr id="15366" name="Rectangle 9"/>
          <p:cNvSpPr>
            <a:spLocks noChangeArrowheads="1"/>
          </p:cNvSpPr>
          <p:nvPr/>
        </p:nvSpPr>
        <p:spPr bwMode="auto">
          <a:xfrm>
            <a:off x="1241425" y="631825"/>
            <a:ext cx="666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r>
              <a:rPr lang="el-GR" altLang="el-GR" sz="1600" b="0" dirty="0">
                <a:solidFill>
                  <a:srgbClr val="000000"/>
                </a:solidFill>
                <a:latin typeface="Calibri" pitchFamily="34" charset="0"/>
                <a:cs typeface="Arial" charset="0"/>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37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Υπηρεσίες – Δραστηριότητες των ΚΗΦΗ</a:t>
            </a:r>
            <a:endParaRPr lang="el-GR" dirty="0"/>
          </a:p>
        </p:txBody>
      </p:sp>
      <p:sp>
        <p:nvSpPr>
          <p:cNvPr id="3" name="Θέση περιεχομένου 2"/>
          <p:cNvSpPr>
            <a:spLocks noGrp="1"/>
          </p:cNvSpPr>
          <p:nvPr>
            <p:ph idx="1"/>
          </p:nvPr>
        </p:nvSpPr>
        <p:spPr/>
        <p:txBody>
          <a:bodyPr/>
          <a:lstStyle/>
          <a:p>
            <a:pPr marL="0" indent="0">
              <a:buNone/>
            </a:pPr>
            <a:r>
              <a:rPr lang="el-GR" dirty="0" smtClean="0"/>
              <a:t>Τα </a:t>
            </a:r>
            <a:r>
              <a:rPr lang="el-GR" dirty="0"/>
              <a:t>ΚΗΦΗ αναπτύσσονται σε αστικές και ημιαστικές περιοχές. Παρέχουν υπηρεσίες ημερήσιας φιλοξενίας, στις οποίες περιλαμβά-νονται:</a:t>
            </a:r>
          </a:p>
          <a:p>
            <a:r>
              <a:rPr lang="el-GR" dirty="0"/>
              <a:t>Νοσηλευτική φροντίδα</a:t>
            </a:r>
          </a:p>
          <a:p>
            <a:r>
              <a:rPr lang="el-GR" dirty="0"/>
              <a:t>Φροντίδα για την ικανοποίηση πρακτικών αναγκών διαβίωσης</a:t>
            </a:r>
          </a:p>
          <a:p>
            <a:r>
              <a:rPr lang="el-GR" dirty="0"/>
              <a:t>Ατομική υγιεινή </a:t>
            </a:r>
          </a:p>
          <a:p>
            <a:r>
              <a:rPr lang="el-GR" dirty="0"/>
              <a:t>Προγράμματα δημιουργικής απασχόλησης</a:t>
            </a:r>
          </a:p>
          <a:p>
            <a:r>
              <a:rPr lang="el-GR" dirty="0"/>
              <a:t>Στο μέτρο του δυνατού, προγράμματα ανάπτυξης λειτουργικών και κοινωνικών δεξιοτήτων </a:t>
            </a:r>
          </a:p>
          <a:p>
            <a:pPr marL="0" indent="0">
              <a:buNone/>
            </a:pPr>
            <a:r>
              <a:rPr lang="el-GR" dirty="0" smtClean="0"/>
              <a:t>Ο </a:t>
            </a:r>
            <a:r>
              <a:rPr lang="el-GR" dirty="0"/>
              <a:t>τελικός δικαιούχος σύστασης και λειτουργίας της δομής, μπορεί να παρέχει υπηρεσία μετακίνησης των φιλοξενουμένων από και προς το ΚΗΦΗ, εφόσον διαθέτει μεταφορικό μέσο</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10</a:t>
            </a:fld>
            <a:endParaRPr lang="en-US" altLang="el-GR" dirty="0"/>
          </a:p>
        </p:txBody>
      </p:sp>
    </p:spTree>
    <p:extLst>
      <p:ext uri="{BB962C8B-B14F-4D97-AF65-F5344CB8AC3E}">
        <p14:creationId xmlns:p14="http://schemas.microsoft.com/office/powerpoint/2010/main" val="662101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Διασύνδεση των ΚΗΦΗ</a:t>
            </a:r>
            <a:endParaRPr lang="el-GR" dirty="0"/>
          </a:p>
        </p:txBody>
      </p:sp>
      <p:sp>
        <p:nvSpPr>
          <p:cNvPr id="3" name="Θέση περιεχομένου 2"/>
          <p:cNvSpPr>
            <a:spLocks noGrp="1"/>
          </p:cNvSpPr>
          <p:nvPr>
            <p:ph idx="1"/>
          </p:nvPr>
        </p:nvSpPr>
        <p:spPr/>
        <p:txBody>
          <a:bodyPr/>
          <a:lstStyle/>
          <a:p>
            <a:pPr marL="0" indent="0">
              <a:buNone/>
            </a:pPr>
            <a:r>
              <a:rPr lang="el-GR" dirty="0"/>
              <a:t>Τα ΚΗΦΗ διασυνδέονται σε λειτουργικό επίπεδο με </a:t>
            </a:r>
            <a:r>
              <a:rPr lang="el-GR" b="1" dirty="0">
                <a:solidFill>
                  <a:srgbClr val="3333CC"/>
                </a:solidFill>
              </a:rPr>
              <a:t>ΚΑΠΗ</a:t>
            </a:r>
            <a:r>
              <a:rPr lang="el-GR" dirty="0"/>
              <a:t> που ενδεχομένως υπάρχουν στην ίδια περιοχή, αξιοποιώντας την εμπειρία των στελεχών στην καταγραφή και αξιολόγηση του πληθυσμού των ηλικιωμένων της περιοχής, αλλά και την προσφορά εργασίας στελεχών του ΚΑΠΗ οι ειδικότητες των οποίων δεν περιλαμβάνονται στο βασικό κορμό των στελεχών του ΚΗΦΗ. </a:t>
            </a:r>
          </a:p>
          <a:p>
            <a:pPr marL="0" indent="0">
              <a:buNone/>
            </a:pPr>
            <a:r>
              <a:rPr lang="el-GR" dirty="0" smtClean="0"/>
              <a:t>Τα </a:t>
            </a:r>
            <a:r>
              <a:rPr lang="el-GR" dirty="0"/>
              <a:t>ΚΗΦΗ συνεργάζονται, επίσης, με τοπικούς φορείς που παρέχουν παρεμφερείς κοινωνικές υπηρεσίες, με μονάδες υγείας της περιοχής καθώς και με το </a:t>
            </a:r>
            <a:r>
              <a:rPr lang="el-GR" b="1" dirty="0">
                <a:solidFill>
                  <a:srgbClr val="3333CC"/>
                </a:solidFill>
              </a:rPr>
              <a:t>Εθνικό Κέντρο Άμεσης Κοινωνικής Βοήθειας (ΕΚΑΚΒ). </a:t>
            </a:r>
          </a:p>
          <a:p>
            <a:pPr marL="0" indent="0">
              <a:buNone/>
            </a:pPr>
            <a:r>
              <a:rPr lang="el-GR" dirty="0" smtClean="0"/>
              <a:t>Ιδιαίτερης </a:t>
            </a:r>
            <a:r>
              <a:rPr lang="el-GR" dirty="0"/>
              <a:t>σημασίας είναι η συνεργασία του ΚΗΦΗ με το ΚΑΠΗ και άλλες οργανώσεις για την εξεύρεση εθελοντών. Προηγείται εκπαίδευση και κατάλληλη τοποθέτηση στη δομή. </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11</a:t>
            </a:fld>
            <a:endParaRPr lang="en-US" altLang="el-GR" dirty="0"/>
          </a:p>
        </p:txBody>
      </p:sp>
    </p:spTree>
    <p:extLst>
      <p:ext uri="{BB962C8B-B14F-4D97-AF65-F5344CB8AC3E}">
        <p14:creationId xmlns:p14="http://schemas.microsoft.com/office/powerpoint/2010/main" val="50647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Στελέχωση των ΚΗΦΗ </a:t>
            </a:r>
            <a:r>
              <a:rPr lang="el-GR" b="0" dirty="0" smtClean="0"/>
              <a:t>1/2</a:t>
            </a:r>
            <a:endParaRPr lang="el-GR" b="0" dirty="0"/>
          </a:p>
        </p:txBody>
      </p:sp>
      <p:sp>
        <p:nvSpPr>
          <p:cNvPr id="3" name="Θέση περιεχομένου 2"/>
          <p:cNvSpPr>
            <a:spLocks noGrp="1"/>
          </p:cNvSpPr>
          <p:nvPr>
            <p:ph idx="1"/>
          </p:nvPr>
        </p:nvSpPr>
        <p:spPr/>
        <p:txBody>
          <a:bodyPr/>
          <a:lstStyle/>
          <a:p>
            <a:pPr marL="0" indent="0">
              <a:buNone/>
            </a:pPr>
            <a:r>
              <a:rPr lang="el-GR" dirty="0"/>
              <a:t>Σε κάθε ΚΗΦΗ απασχολούνται κατ΄ ελάχιστον:</a:t>
            </a:r>
          </a:p>
          <a:p>
            <a:endParaRPr lang="el-GR" dirty="0"/>
          </a:p>
          <a:p>
            <a:r>
              <a:rPr lang="el-GR" dirty="0"/>
              <a:t>Ένας/μία Νοσηλευτής/τρια  (ΠΕ ή ΤΕ ή ΔΕ), πτυχιούχο Α.Ε.Ι. ή Τ.Ε.Ι. ή Μ.Τ.Ε.Ν.Σ. με άδεια άσκησης επαγγέλματος</a:t>
            </a:r>
          </a:p>
          <a:p>
            <a:r>
              <a:rPr lang="el-GR" dirty="0"/>
              <a:t>Δύο  Κοινωνικοί Φροντιστές ή Επιμελητές Πρόνοιας (ΔΕ), πτυχιούχοι  Ε.Π.Λ. ή Τ.Ε.Ε.</a:t>
            </a:r>
          </a:p>
          <a:p>
            <a:r>
              <a:rPr lang="el-GR" dirty="0"/>
              <a:t>Ένα άτομο βοηθητικό προσωπικό</a:t>
            </a:r>
          </a:p>
          <a:p>
            <a:endParaRPr lang="el-GR" dirty="0"/>
          </a:p>
          <a:p>
            <a:pPr marL="0" indent="0">
              <a:buNone/>
            </a:pPr>
            <a:r>
              <a:rPr lang="el-GR" dirty="0" smtClean="0"/>
              <a:t>Το </a:t>
            </a:r>
            <a:r>
              <a:rPr lang="el-GR" dirty="0"/>
              <a:t>ανωτέρω προσωπικό ισχύει για ΚΗΦΗ  δυναμικότητας 25 ατόμων. Για περισσότερους εξυπηρετούμενους, το προσωπικό αυξάνεται αναλόγως. </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12</a:t>
            </a:fld>
            <a:endParaRPr lang="en-US" altLang="el-GR" dirty="0"/>
          </a:p>
        </p:txBody>
      </p:sp>
    </p:spTree>
    <p:extLst>
      <p:ext uri="{BB962C8B-B14F-4D97-AF65-F5344CB8AC3E}">
        <p14:creationId xmlns:p14="http://schemas.microsoft.com/office/powerpoint/2010/main" val="2645778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Στελέχωση των </a:t>
            </a:r>
            <a:r>
              <a:rPr lang="el-GR" dirty="0" smtClean="0"/>
              <a:t>ΚΗΦΗ </a:t>
            </a:r>
            <a:r>
              <a:rPr lang="el-GR" b="0" dirty="0" smtClean="0"/>
              <a:t>2/2</a:t>
            </a:r>
            <a:endParaRPr lang="el-GR" b="0" dirty="0"/>
          </a:p>
        </p:txBody>
      </p:sp>
      <p:sp>
        <p:nvSpPr>
          <p:cNvPr id="3" name="Θέση περιεχομένου 2"/>
          <p:cNvSpPr>
            <a:spLocks noGrp="1"/>
          </p:cNvSpPr>
          <p:nvPr>
            <p:ph idx="1"/>
          </p:nvPr>
        </p:nvSpPr>
        <p:spPr/>
        <p:txBody>
          <a:bodyPr/>
          <a:lstStyle/>
          <a:p>
            <a:pPr marL="0" indent="0">
              <a:buNone/>
            </a:pPr>
            <a:r>
              <a:rPr lang="el-GR" dirty="0"/>
              <a:t>Στο Κέντρο μπορεί να απασχολείται και προσωπικό άλλων ειδικοτήτων, ανάλογα με τις ανάγκες των φιλοξενουμένων (Κοινωνικοί λειτουργοί, Εργοθεραπευτές, κλπ). </a:t>
            </a:r>
            <a:endParaRPr lang="el-GR" dirty="0" smtClean="0"/>
          </a:p>
          <a:p>
            <a:pPr marL="0" indent="0">
              <a:buNone/>
            </a:pPr>
            <a:endParaRPr lang="el-GR" dirty="0"/>
          </a:p>
          <a:p>
            <a:pPr marL="0" indent="0">
              <a:buNone/>
            </a:pPr>
            <a:r>
              <a:rPr lang="el-GR" dirty="0" smtClean="0"/>
              <a:t>Στην </a:t>
            </a:r>
            <a:r>
              <a:rPr lang="el-GR" dirty="0"/>
              <a:t>περίπτωση αυτή, εμπλουτίζονται οι δραστηριότητες του Κέντρου με αντίστοιχα προγράμματα (π.χ. κοινωνική εργασία, εργοθεραπεία, κλπ). Εφόσον το Κέντρο διαθέτει μεταφορικό μέσο θα απασχολείται Οδηγός (ΔΕ).</a:t>
            </a:r>
          </a:p>
          <a:p>
            <a:pPr marL="0" indent="0">
              <a:buNone/>
            </a:pPr>
            <a:endParaRPr lang="el-GR" dirty="0" smtClean="0"/>
          </a:p>
          <a:p>
            <a:pPr marL="0" indent="0">
              <a:buNone/>
            </a:pPr>
            <a:r>
              <a:rPr lang="el-GR" dirty="0" smtClean="0"/>
              <a:t>Με </a:t>
            </a:r>
            <a:r>
              <a:rPr lang="el-GR" dirty="0"/>
              <a:t>απόφαση του τελικού δικαιούχου, ως Υπεύθυνος του Κέντρου, ορίζεται ο Νοσηλευτής ή η Νοσηλεύτρια με τη μεγαλύτερη εμπειρία, ο οποίος ασκεί τα καθήκοντα της θέσης αυτής, παράλληλα με τα κύρια καθήκοντά του.</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13</a:t>
            </a:fld>
            <a:endParaRPr lang="en-US" altLang="el-GR" dirty="0"/>
          </a:p>
        </p:txBody>
      </p:sp>
    </p:spTree>
    <p:extLst>
      <p:ext uri="{BB962C8B-B14F-4D97-AF65-F5344CB8AC3E}">
        <p14:creationId xmlns:p14="http://schemas.microsoft.com/office/powerpoint/2010/main" val="95427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Έργο υπεύθυνου – νοσηλευτή/τριας </a:t>
            </a:r>
            <a:r>
              <a:rPr lang="el-GR" b="0" dirty="0" smtClean="0"/>
              <a:t>1/3</a:t>
            </a:r>
            <a:endParaRPr lang="el-GR" b="0" dirty="0"/>
          </a:p>
        </p:txBody>
      </p:sp>
      <p:sp>
        <p:nvSpPr>
          <p:cNvPr id="3" name="Θέση περιεχομένου 2"/>
          <p:cNvSpPr>
            <a:spLocks noGrp="1"/>
          </p:cNvSpPr>
          <p:nvPr>
            <p:ph idx="1"/>
          </p:nvPr>
        </p:nvSpPr>
        <p:spPr/>
        <p:txBody>
          <a:bodyPr/>
          <a:lstStyle/>
          <a:p>
            <a:pPr marL="0" indent="0">
              <a:buNone/>
            </a:pPr>
            <a:r>
              <a:rPr lang="el-GR" dirty="0"/>
              <a:t>Οι παρεμβάσεις των Νοσηλευτών στα ΚΗΦΗ αποσκοπούν στη βελτίωση της ποιότητας ζωής  των ηλικιωμένων, όπως εκείνοι την αντιλαμβάνονται εφόσον είναι σε θέση και στην ικανοποίηση βασικών αναγκών τους.</a:t>
            </a:r>
          </a:p>
          <a:p>
            <a:pPr marL="0" indent="0">
              <a:buNone/>
            </a:pPr>
            <a:r>
              <a:rPr lang="el-GR" dirty="0" smtClean="0"/>
              <a:t>Η </a:t>
            </a:r>
            <a:r>
              <a:rPr lang="el-GR" dirty="0"/>
              <a:t>παροχή φροντίδας πρέπει να είναι σωματική, ψυχική, νοητική, συναισθηματική και όταν κρίνεται αναγκαίο και πνευματική με τη συμβολή ειδικού λειτουργού.</a:t>
            </a:r>
          </a:p>
          <a:p>
            <a:pPr marL="0" indent="0">
              <a:buNone/>
            </a:pPr>
            <a:r>
              <a:rPr lang="el-GR" dirty="0" smtClean="0"/>
              <a:t>Η </a:t>
            </a:r>
            <a:r>
              <a:rPr lang="el-GR" dirty="0"/>
              <a:t>παραπάνω προσέγγιση προϋποθέτει:</a:t>
            </a:r>
          </a:p>
          <a:p>
            <a:r>
              <a:rPr lang="el-GR" dirty="0"/>
              <a:t>Τη λήψη ιστορικού το οποίο μπορεί να είναι και αυτοσυμπληρού-μενο</a:t>
            </a:r>
          </a:p>
          <a:p>
            <a:r>
              <a:rPr lang="el-GR" dirty="0"/>
              <a:t>Την καταγραφή των αναγκών</a:t>
            </a:r>
          </a:p>
          <a:p>
            <a:r>
              <a:rPr lang="el-GR" dirty="0"/>
              <a:t>Εκτίμηση της κινητικής και διατροφικής κατάστασης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14</a:t>
            </a:fld>
            <a:endParaRPr lang="en-US" altLang="el-GR" dirty="0"/>
          </a:p>
        </p:txBody>
      </p:sp>
    </p:spTree>
    <p:extLst>
      <p:ext uri="{BB962C8B-B14F-4D97-AF65-F5344CB8AC3E}">
        <p14:creationId xmlns:p14="http://schemas.microsoft.com/office/powerpoint/2010/main" val="2594415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Έργο υπεύθυνου – </a:t>
            </a:r>
            <a:r>
              <a:rPr lang="el-GR" dirty="0" smtClean="0"/>
              <a:t>νοσηλευτή/τριας </a:t>
            </a:r>
            <a:r>
              <a:rPr lang="el-GR" b="0" dirty="0" smtClean="0"/>
              <a:t>2/3</a:t>
            </a:r>
            <a:endParaRPr lang="el-GR" b="0" dirty="0"/>
          </a:p>
        </p:txBody>
      </p:sp>
      <p:sp>
        <p:nvSpPr>
          <p:cNvPr id="3" name="Θέση περιεχομένου 2"/>
          <p:cNvSpPr>
            <a:spLocks noGrp="1"/>
          </p:cNvSpPr>
          <p:nvPr>
            <p:ph idx="1"/>
          </p:nvPr>
        </p:nvSpPr>
        <p:spPr/>
        <p:txBody>
          <a:bodyPr/>
          <a:lstStyle/>
          <a:p>
            <a:pPr marL="0" indent="0">
              <a:buNone/>
            </a:pPr>
            <a:r>
              <a:rPr lang="el-GR" dirty="0" smtClean="0"/>
              <a:t>Συνέχεια…</a:t>
            </a:r>
          </a:p>
          <a:p>
            <a:r>
              <a:rPr lang="el-GR" dirty="0" smtClean="0"/>
              <a:t>Επίβλεψη</a:t>
            </a:r>
            <a:r>
              <a:rPr lang="el-GR" dirty="0"/>
              <a:t>, παρακολούθηση λήψης φαρμάκων και όταν χρειάζεται χορήγηση της φαρμακευτικής αγωγής (ινσουλίνης, αντιπηκτικά, αγχολυτικά κλπ).</a:t>
            </a:r>
          </a:p>
          <a:p>
            <a:r>
              <a:rPr lang="el-GR" dirty="0"/>
              <a:t>Αντιμετώπιση περιορισμένων ελκών ή τραυματισμών του δέρματος.</a:t>
            </a:r>
          </a:p>
          <a:p>
            <a:r>
              <a:rPr lang="el-GR" dirty="0"/>
              <a:t>Ενημέρωση σε θέματα αγωγής υγείας. Ενδυνάμωση της ψυχικής κατάστασης και κινητοποίηση για συμμετοχή στην αυτοφροντίδα</a:t>
            </a:r>
          </a:p>
          <a:p>
            <a:r>
              <a:rPr lang="el-GR" dirty="0"/>
              <a:t>Εκπαίδευση σε θέματα που χρήζουν καθημερινής φροντίδας             (θρεπτική υποστήριξη, αποφυγή κατακλίσεων κλπ) των ηλικιωμένων ή εθελοντών όπου είναι δυνατόν.</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15</a:t>
            </a:fld>
            <a:endParaRPr lang="en-US" altLang="el-GR" dirty="0"/>
          </a:p>
        </p:txBody>
      </p:sp>
    </p:spTree>
    <p:extLst>
      <p:ext uri="{BB962C8B-B14F-4D97-AF65-F5344CB8AC3E}">
        <p14:creationId xmlns:p14="http://schemas.microsoft.com/office/powerpoint/2010/main" val="4272796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Έργο υπεύθυνου – </a:t>
            </a:r>
            <a:r>
              <a:rPr lang="el-GR" dirty="0" smtClean="0"/>
              <a:t>νοσηλευτή/τριας</a:t>
            </a:r>
            <a:r>
              <a:rPr lang="el-GR" b="0" dirty="0" smtClean="0"/>
              <a:t> 3/3</a:t>
            </a:r>
            <a:endParaRPr lang="el-GR" b="0" dirty="0"/>
          </a:p>
        </p:txBody>
      </p:sp>
      <p:sp>
        <p:nvSpPr>
          <p:cNvPr id="3" name="Θέση περιεχομένου 2"/>
          <p:cNvSpPr>
            <a:spLocks noGrp="1"/>
          </p:cNvSpPr>
          <p:nvPr>
            <p:ph idx="1"/>
          </p:nvPr>
        </p:nvSpPr>
        <p:spPr/>
        <p:txBody>
          <a:bodyPr/>
          <a:lstStyle/>
          <a:p>
            <a:pPr marL="0" indent="0">
              <a:buNone/>
            </a:pPr>
            <a:r>
              <a:rPr lang="el-GR" dirty="0"/>
              <a:t>Συνέχεια…</a:t>
            </a:r>
          </a:p>
          <a:p>
            <a:r>
              <a:rPr lang="el-GR" dirty="0" smtClean="0"/>
              <a:t>Διατήρηση </a:t>
            </a:r>
            <a:r>
              <a:rPr lang="el-GR" dirty="0"/>
              <a:t>και ενημέρωση του ατομικού φακέλου</a:t>
            </a:r>
          </a:p>
          <a:p>
            <a:r>
              <a:rPr lang="el-GR" dirty="0"/>
              <a:t>Διεπιστημονική συνεργασία για βελτιστοποίηση των παρεχομένων υπηρεσιών του προγράμματος</a:t>
            </a:r>
          </a:p>
          <a:p>
            <a:r>
              <a:rPr lang="el-GR" dirty="0"/>
              <a:t>Συνεργασία με την οικογένεια όταν κρίνεται απαραίτητο</a:t>
            </a:r>
          </a:p>
          <a:p>
            <a:r>
              <a:rPr lang="el-GR" dirty="0"/>
              <a:t>Οργάνωση και διαχείριση αναλώσιμου ή μη αναλώσιμου υγειονομικού υλικού</a:t>
            </a:r>
          </a:p>
          <a:p>
            <a:r>
              <a:rPr lang="el-GR" dirty="0"/>
              <a:t>Εισήγηση για την επιλογή των υποψηφίων που εγκρίνεται  από το Δ.Σ. του τελικού δικαιούχου</a:t>
            </a:r>
          </a:p>
          <a:p>
            <a:r>
              <a:rPr lang="el-GR" dirty="0"/>
              <a:t>Εποπτεία των εθελοντών σε συνεργασία με τον Κοινωνικό Λειτουργό εάν και εφ’ όσον υπάρχει</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16</a:t>
            </a:fld>
            <a:endParaRPr lang="en-US" altLang="el-GR" dirty="0"/>
          </a:p>
        </p:txBody>
      </p:sp>
    </p:spTree>
    <p:extLst>
      <p:ext uri="{BB962C8B-B14F-4D97-AF65-F5344CB8AC3E}">
        <p14:creationId xmlns:p14="http://schemas.microsoft.com/office/powerpoint/2010/main" val="3596751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Έργο κοινωνικών φροντιστών-επιμελητών πρόνοιας</a:t>
            </a:r>
            <a:endParaRPr lang="el-GR" dirty="0"/>
          </a:p>
        </p:txBody>
      </p:sp>
      <p:sp>
        <p:nvSpPr>
          <p:cNvPr id="3" name="Θέση περιεχομένου 2"/>
          <p:cNvSpPr>
            <a:spLocks noGrp="1"/>
          </p:cNvSpPr>
          <p:nvPr>
            <p:ph idx="1"/>
          </p:nvPr>
        </p:nvSpPr>
        <p:spPr/>
        <p:txBody>
          <a:bodyPr/>
          <a:lstStyle/>
          <a:p>
            <a:pPr marL="0" indent="0">
              <a:buNone/>
            </a:pPr>
            <a:r>
              <a:rPr lang="el-GR" dirty="0"/>
              <a:t>Το έργο των κοινωνικών φροντιστών αφορά στην παροχή ατομικής υποστήριξης προς τους εξυπηρετούμενους βάσει των αναγκών τους. </a:t>
            </a:r>
          </a:p>
          <a:p>
            <a:pPr marL="0" indent="0">
              <a:buNone/>
            </a:pPr>
            <a:r>
              <a:rPr lang="el-GR" dirty="0"/>
              <a:t>	</a:t>
            </a:r>
          </a:p>
          <a:p>
            <a:pPr marL="0" indent="0">
              <a:buNone/>
            </a:pPr>
            <a:r>
              <a:rPr lang="el-GR" dirty="0" smtClean="0"/>
              <a:t>Συγκεκριμένα</a:t>
            </a:r>
            <a:r>
              <a:rPr lang="el-GR" dirty="0"/>
              <a:t>:</a:t>
            </a:r>
          </a:p>
          <a:p>
            <a:r>
              <a:rPr lang="el-GR" dirty="0"/>
              <a:t>Υποδοχή – συμπλήρωση αίτησης υποψηφίου</a:t>
            </a:r>
          </a:p>
          <a:p>
            <a:r>
              <a:rPr lang="el-GR" dirty="0"/>
              <a:t>Ατομική υγιεινή, καθαριότητα</a:t>
            </a:r>
          </a:p>
          <a:p>
            <a:r>
              <a:rPr lang="el-GR" dirty="0"/>
              <a:t>Υποστήριξη στη λήψη φαρμάκων</a:t>
            </a:r>
          </a:p>
          <a:p>
            <a:r>
              <a:rPr lang="el-GR" dirty="0"/>
              <a:t>Υποστήριξη σε μεταφορά – μετακίνηση – συνοδεία</a:t>
            </a:r>
          </a:p>
          <a:p>
            <a:r>
              <a:rPr lang="el-GR" dirty="0"/>
              <a:t>Εργασίες που ανατίθενται απ’ τον/την υπεύθυνο/η  του Κέντρου ή το Δ.Σ. του τελικού δικαιούχου</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17</a:t>
            </a:fld>
            <a:endParaRPr lang="en-US" altLang="el-GR" dirty="0"/>
          </a:p>
        </p:txBody>
      </p:sp>
    </p:spTree>
    <p:extLst>
      <p:ext uri="{BB962C8B-B14F-4D97-AF65-F5344CB8AC3E}">
        <p14:creationId xmlns:p14="http://schemas.microsoft.com/office/powerpoint/2010/main" val="1347412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Έργο βοηθητικού προσωπικού</a:t>
            </a:r>
            <a:endParaRPr lang="el-GR" dirty="0"/>
          </a:p>
        </p:txBody>
      </p:sp>
      <p:sp>
        <p:nvSpPr>
          <p:cNvPr id="3" name="Θέση περιεχομένου 2"/>
          <p:cNvSpPr>
            <a:spLocks noGrp="1"/>
          </p:cNvSpPr>
          <p:nvPr>
            <p:ph idx="1"/>
          </p:nvPr>
        </p:nvSpPr>
        <p:spPr/>
        <p:txBody>
          <a:bodyPr/>
          <a:lstStyle/>
          <a:p>
            <a:pPr marL="0" indent="0">
              <a:buNone/>
            </a:pPr>
            <a:r>
              <a:rPr lang="el-GR" dirty="0"/>
              <a:t>Το έργο του βοηθητικού προσωπικού αφορά στην εκτέλεση εργασιών καθαριότητας και βοηθητικών εργασιών. </a:t>
            </a:r>
          </a:p>
          <a:p>
            <a:pPr marL="0" indent="0">
              <a:buNone/>
            </a:pPr>
            <a:r>
              <a:rPr lang="el-GR" dirty="0"/>
              <a:t>	</a:t>
            </a:r>
          </a:p>
          <a:p>
            <a:pPr marL="0" indent="0">
              <a:buNone/>
            </a:pPr>
            <a:r>
              <a:rPr lang="el-GR" dirty="0" smtClean="0"/>
              <a:t>Συγκεκριμένα</a:t>
            </a:r>
            <a:r>
              <a:rPr lang="el-GR" dirty="0"/>
              <a:t>:</a:t>
            </a:r>
          </a:p>
          <a:p>
            <a:r>
              <a:rPr lang="el-GR" dirty="0"/>
              <a:t>Εργασίες καθαριότητας εσωτερικών χώρων</a:t>
            </a:r>
          </a:p>
          <a:p>
            <a:r>
              <a:rPr lang="el-GR" dirty="0"/>
              <a:t>Εργασίες καθαριότητας εξωτερικών χώρων</a:t>
            </a:r>
          </a:p>
          <a:p>
            <a:r>
              <a:rPr lang="el-GR" dirty="0"/>
              <a:t>Βοηθητικές εργασίες που του ανατίθενται από τον/την υπεύθυνο/η του Κέντρου ή το Δ.Σ.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18</a:t>
            </a:fld>
            <a:endParaRPr lang="en-US" altLang="el-GR" dirty="0"/>
          </a:p>
        </p:txBody>
      </p:sp>
    </p:spTree>
    <p:extLst>
      <p:ext uri="{BB962C8B-B14F-4D97-AF65-F5344CB8AC3E}">
        <p14:creationId xmlns:p14="http://schemas.microsoft.com/office/powerpoint/2010/main" val="1765084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Ωράριο λειτουργίας και τηρούμενα βιβλία στα ΚΗΦΗ </a:t>
            </a:r>
            <a:r>
              <a:rPr lang="el-GR" b="0" dirty="0" smtClean="0"/>
              <a:t>1/2</a:t>
            </a:r>
            <a:endParaRPr lang="el-GR" b="0" dirty="0"/>
          </a:p>
        </p:txBody>
      </p:sp>
      <p:sp>
        <p:nvSpPr>
          <p:cNvPr id="3" name="Θέση περιεχομένου 2"/>
          <p:cNvSpPr>
            <a:spLocks noGrp="1"/>
          </p:cNvSpPr>
          <p:nvPr>
            <p:ph idx="1"/>
          </p:nvPr>
        </p:nvSpPr>
        <p:spPr/>
        <p:txBody>
          <a:bodyPr/>
          <a:lstStyle/>
          <a:p>
            <a:pPr marL="0" indent="0">
              <a:buNone/>
            </a:pPr>
            <a:r>
              <a:rPr lang="el-GR" dirty="0"/>
              <a:t>Το ωράριο λειτουργίας των ΚΗΦΗ είναι προσαρμοσμένο ώστε να καλύπτει τις ανάγκες των εξυπηρετουμένων και του οικογενειακού – συγγενικού περιβάλλοντος. Σε κάθε περίπτωση, η διάρκεια λειτουργίας των ΚΗΦΗ δεν μπορεί να είναι μικρότερη των επτάμισυ ωρών. Κατά την υποβολή της αίτησης για χορήγηση αδείας ίδρυσης και λειτουργίας θα αναφέρεται το ωράριο λειτουργίας του Κέντρου, το οποίο θα περιλαμβάνεται και στην άδεια που θα εκδοθεί. </a:t>
            </a:r>
          </a:p>
          <a:p>
            <a:pPr marL="0" indent="0">
              <a:buNone/>
            </a:pPr>
            <a:r>
              <a:rPr lang="el-GR" dirty="0"/>
              <a:t>	</a:t>
            </a:r>
          </a:p>
          <a:p>
            <a:pPr marL="0" indent="0">
              <a:buNone/>
            </a:pPr>
            <a:r>
              <a:rPr lang="el-GR" dirty="0" smtClean="0"/>
              <a:t>Τα </a:t>
            </a:r>
            <a:r>
              <a:rPr lang="el-GR" dirty="0"/>
              <a:t>Κέντρα διακόπτουν την λειτουργία τους κατά τις επίσημες αργίες και κατά τις αργίες λόγω εορτασμού εθνικού ή τοπικού γεγονότος ή εορτασμού του Πολιούχου Αγίου του Δήμου ή της Κοινότητας.</a:t>
            </a:r>
          </a:p>
          <a:p>
            <a:pPr marL="0" indent="0">
              <a:buNone/>
            </a:pPr>
            <a:r>
              <a:rPr lang="el-GR" dirty="0"/>
              <a:t>	</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19</a:t>
            </a:fld>
            <a:endParaRPr lang="en-US" altLang="el-GR" dirty="0"/>
          </a:p>
        </p:txBody>
      </p:sp>
    </p:spTree>
    <p:extLst>
      <p:ext uri="{BB962C8B-B14F-4D97-AF65-F5344CB8AC3E}">
        <p14:creationId xmlns:p14="http://schemas.microsoft.com/office/powerpoint/2010/main" val="3885596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Φροντίδα ηλικιωμένων </a:t>
            </a:r>
            <a:r>
              <a:rPr lang="el-GR" b="0" dirty="0" smtClean="0"/>
              <a:t>1/4</a:t>
            </a:r>
            <a:endParaRPr lang="el-GR" b="0" dirty="0"/>
          </a:p>
        </p:txBody>
      </p:sp>
      <p:sp>
        <p:nvSpPr>
          <p:cNvPr id="3" name="Θέση περιεχομένου 2"/>
          <p:cNvSpPr>
            <a:spLocks noGrp="1"/>
          </p:cNvSpPr>
          <p:nvPr>
            <p:ph idx="1"/>
          </p:nvPr>
        </p:nvSpPr>
        <p:spPr/>
        <p:txBody>
          <a:bodyPr/>
          <a:lstStyle/>
          <a:p>
            <a:pPr marL="0" indent="0">
              <a:buNone/>
            </a:pPr>
            <a:r>
              <a:rPr lang="el-GR" dirty="0"/>
              <a:t>Γηρατειά δε σημαίνουν απαραίτητα εξάρτηση και αδυναμία αυτονομίας. Όμως, με την αύξηση του προσδοκώμενου επιβίωσης, ένας σημαντικός αριθμός ατόμων της 3ης και ιδιαίτερα της 4ης ηλικίας αντιμετωπίζει προβλήματα που μερικές φορές τα καθιστούν αδύναμα να αυτοεξυπηρετηθούν. </a:t>
            </a:r>
          </a:p>
          <a:p>
            <a:endParaRPr lang="el-GR" dirty="0"/>
          </a:p>
          <a:p>
            <a:pPr marL="0" indent="0">
              <a:buNone/>
            </a:pPr>
            <a:r>
              <a:rPr lang="el-GR" dirty="0" smtClean="0"/>
              <a:t>Αρκετές </a:t>
            </a:r>
            <a:r>
              <a:rPr lang="el-GR" dirty="0"/>
              <a:t>φορές το οικογενειακό περιβάλλον αναγκάζεται να αναζητήσει λύσεις κλειστής φροντίδας ή, σε άλλες περιπτώσεις, την πρόσληψη προσώπου, προκειμένου να αναλάβει τη φροντίδα του ηλικιωμένου στο σπίτι. Ακόμα και στις περιπτώσεις που υπάρχει στην οικογένεια μέλος που δεν εργάζεται η καθημερινή φροντίδα ενός ηλικιωμένου με αναπηρία ή χρόνιο νόσημα δημιουργεί σωματική και ψυχική κόπωση.</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a:t>
            </a:fld>
            <a:endParaRPr lang="en-US" altLang="el-GR" dirty="0"/>
          </a:p>
        </p:txBody>
      </p:sp>
    </p:spTree>
    <p:extLst>
      <p:ext uri="{BB962C8B-B14F-4D97-AF65-F5344CB8AC3E}">
        <p14:creationId xmlns:p14="http://schemas.microsoft.com/office/powerpoint/2010/main" val="1141582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Ωράριο λειτουργίας και τηρούμενα βιβλία στα </a:t>
            </a:r>
            <a:r>
              <a:rPr lang="el-GR" dirty="0" smtClean="0"/>
              <a:t>ΚΗΦΗ </a:t>
            </a:r>
            <a:r>
              <a:rPr lang="el-GR" b="0" dirty="0" smtClean="0"/>
              <a:t>2/2</a:t>
            </a:r>
            <a:endParaRPr lang="el-GR" b="0" dirty="0"/>
          </a:p>
        </p:txBody>
      </p:sp>
      <p:sp>
        <p:nvSpPr>
          <p:cNvPr id="3" name="Θέση περιεχομένου 2"/>
          <p:cNvSpPr>
            <a:spLocks noGrp="1"/>
          </p:cNvSpPr>
          <p:nvPr>
            <p:ph idx="1"/>
          </p:nvPr>
        </p:nvSpPr>
        <p:spPr/>
        <p:txBody>
          <a:bodyPr/>
          <a:lstStyle/>
          <a:p>
            <a:pPr marL="0" indent="0">
              <a:buNone/>
            </a:pPr>
            <a:r>
              <a:rPr lang="el-GR" dirty="0"/>
              <a:t>Τα Κέντρα μπορούν να συνεχίσουν την λειτουργία τους και κατά τους θερινούς μήνες ανάλογα με τις τοπικές ανάγκες και κατά την κρίση του τελικού δικαιούχου (σχετ. ΚΥΑ αριθ. 4035/27-7-2001 ΦΕΚ 1127/τ.Β/2001 όπως τροποποιήθηκε και ισχύει).</a:t>
            </a:r>
          </a:p>
          <a:p>
            <a:pPr marL="0" indent="0">
              <a:buNone/>
            </a:pPr>
            <a:r>
              <a:rPr lang="el-GR" dirty="0"/>
              <a:t>	</a:t>
            </a:r>
          </a:p>
          <a:p>
            <a:pPr marL="0" indent="0">
              <a:buNone/>
            </a:pPr>
            <a:r>
              <a:rPr lang="el-GR" dirty="0" smtClean="0"/>
              <a:t>Σε </a:t>
            </a:r>
            <a:r>
              <a:rPr lang="el-GR" dirty="0"/>
              <a:t>κάθε Κέντρο με ευθύνη του/ της Υπευθύνου τηρούνται τα παρακάτω βιβλία:</a:t>
            </a:r>
          </a:p>
          <a:p>
            <a:r>
              <a:rPr lang="el-GR" dirty="0"/>
              <a:t>Βιβλίο συμβάντων</a:t>
            </a:r>
          </a:p>
          <a:p>
            <a:r>
              <a:rPr lang="el-GR" dirty="0"/>
              <a:t>Βιβλίο παρουσίας φιλοξενουμένων</a:t>
            </a:r>
          </a:p>
          <a:p>
            <a:r>
              <a:rPr lang="el-GR" dirty="0"/>
              <a:t>Βιβλίο  ή κατάσταση παρουσίας προσωπικού</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20</a:t>
            </a:fld>
            <a:endParaRPr lang="en-US" altLang="el-GR" dirty="0"/>
          </a:p>
        </p:txBody>
      </p:sp>
    </p:spTree>
    <p:extLst>
      <p:ext uri="{BB962C8B-B14F-4D97-AF65-F5344CB8AC3E}">
        <p14:creationId xmlns:p14="http://schemas.microsoft.com/office/powerpoint/2010/main" val="150334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Εγγραφή ηλικιωμένων </a:t>
            </a:r>
            <a:r>
              <a:rPr lang="el-GR" b="0" dirty="0" smtClean="0"/>
              <a:t>1/3</a:t>
            </a:r>
            <a:endParaRPr lang="el-GR" b="0" dirty="0"/>
          </a:p>
        </p:txBody>
      </p:sp>
      <p:sp>
        <p:nvSpPr>
          <p:cNvPr id="3" name="Θέση περιεχομένου 2"/>
          <p:cNvSpPr>
            <a:spLocks noGrp="1"/>
          </p:cNvSpPr>
          <p:nvPr>
            <p:ph idx="1"/>
          </p:nvPr>
        </p:nvSpPr>
        <p:spPr/>
        <p:txBody>
          <a:bodyPr/>
          <a:lstStyle/>
          <a:p>
            <a:pPr marL="0" indent="0">
              <a:buNone/>
            </a:pPr>
            <a:r>
              <a:rPr lang="el-GR" dirty="0"/>
              <a:t>Τα εγγραφόμενα ηλικιωμένα άτομα προέρχονται κατά κύριο λόγο από την περιοχή του ΟΤΑ στον οποίο ανήκουν τα ΚΗΦΗ, χωρίς να αποκλείεται και η περίπτωση εγγραφής ηλικιωμένων ατόμων, που διαμένουν σε όμορη περιοχή και εφ’ όσον υπάρχουν κενές θέσεις, ή με την εγγραφή τους εξυπηρετούνται ιδιαίτερα οξυμένες κοινωνικές ανάγκες των ατόμων του οικογενειακού και συγγενικού περιβάλλοντος που ασχολούνται με τη φροντίδα των ατόμων αυτών.</a:t>
            </a:r>
          </a:p>
          <a:p>
            <a:endParaRPr lang="el-GR" dirty="0"/>
          </a:p>
          <a:p>
            <a:pPr marL="0" indent="0">
              <a:buNone/>
            </a:pPr>
            <a:r>
              <a:rPr lang="el-GR" dirty="0" smtClean="0"/>
              <a:t>Δεν </a:t>
            </a:r>
            <a:r>
              <a:rPr lang="el-GR" dirty="0"/>
              <a:t>εγγράφονται ηλικιωμένα άτομα που πάσχουν από μεταδοτικά νοσήματα.</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21</a:t>
            </a:fld>
            <a:endParaRPr lang="en-US" altLang="el-GR" dirty="0"/>
          </a:p>
        </p:txBody>
      </p:sp>
    </p:spTree>
    <p:extLst>
      <p:ext uri="{BB962C8B-B14F-4D97-AF65-F5344CB8AC3E}">
        <p14:creationId xmlns:p14="http://schemas.microsoft.com/office/powerpoint/2010/main" val="2602705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Εγγραφή </a:t>
            </a:r>
            <a:r>
              <a:rPr lang="el-GR" dirty="0" smtClean="0"/>
              <a:t>ηλικιωμένων </a:t>
            </a:r>
            <a:r>
              <a:rPr lang="el-GR" b="0" dirty="0" smtClean="0"/>
              <a:t>2/3</a:t>
            </a:r>
            <a:endParaRPr lang="el-GR" b="0" dirty="0"/>
          </a:p>
        </p:txBody>
      </p:sp>
      <p:sp>
        <p:nvSpPr>
          <p:cNvPr id="3" name="Θέση περιεχομένου 2"/>
          <p:cNvSpPr>
            <a:spLocks noGrp="1"/>
          </p:cNvSpPr>
          <p:nvPr>
            <p:ph idx="1"/>
          </p:nvPr>
        </p:nvSpPr>
        <p:spPr/>
        <p:txBody>
          <a:bodyPr/>
          <a:lstStyle/>
          <a:p>
            <a:pPr marL="0" indent="0">
              <a:buNone/>
            </a:pPr>
            <a:r>
              <a:rPr lang="el-GR" dirty="0"/>
              <a:t>Για την εγγραφή των ηλικιωμένων υποβάλλονται τα </a:t>
            </a:r>
            <a:r>
              <a:rPr lang="el-GR"/>
              <a:t>ακόλουθα </a:t>
            </a:r>
            <a:r>
              <a:rPr lang="el-GR" smtClean="0"/>
              <a:t>δικαιολογητικά:</a:t>
            </a:r>
            <a:endParaRPr lang="el-GR" dirty="0"/>
          </a:p>
          <a:p>
            <a:pPr lvl="1">
              <a:buFont typeface="Wingdings" panose="05000000000000000000" pitchFamily="2" charset="2"/>
              <a:buChar char="ü"/>
            </a:pPr>
            <a:r>
              <a:rPr lang="el-GR" dirty="0"/>
              <a:t>Αίτηση του ηλικιωμένου ή ατόμου του συγγενικού περιβάλλοντος που έχει αναλάβει τη φροντίδα του.</a:t>
            </a:r>
          </a:p>
          <a:p>
            <a:pPr lvl="1">
              <a:buFont typeface="Wingdings" panose="05000000000000000000" pitchFamily="2" charset="2"/>
              <a:buChar char="ü"/>
            </a:pPr>
            <a:r>
              <a:rPr lang="el-GR" dirty="0"/>
              <a:t>Γνωμάτευση γιατρού του Δημοσίου, ΝΠΔΔ ή ασφαλιστικού οργανισμού σχετικά με την κατάσταση υγείας του ηλικιωμένου.</a:t>
            </a:r>
          </a:p>
          <a:p>
            <a:pPr lvl="1">
              <a:buFont typeface="Wingdings" panose="05000000000000000000" pitchFamily="2" charset="2"/>
              <a:buChar char="ü"/>
            </a:pPr>
            <a:r>
              <a:rPr lang="el-GR" dirty="0"/>
              <a:t>Αντίγραφο της δήλωσης φορολογίας εισοδήματος τρέχοντος έτους ή εκκαθαριστικό εφορίας του προηγούμενου έτους. Σε περίπτωση που δεν υποχρεούται να υποβάλλει φορολογική δήλωση θα προσκομίζει βεβαίωση της οικείας  Δ.Ο.Υ.    </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22</a:t>
            </a:fld>
            <a:endParaRPr lang="en-US" altLang="el-GR" dirty="0"/>
          </a:p>
        </p:txBody>
      </p:sp>
    </p:spTree>
    <p:extLst>
      <p:ext uri="{BB962C8B-B14F-4D97-AF65-F5344CB8AC3E}">
        <p14:creationId xmlns:p14="http://schemas.microsoft.com/office/powerpoint/2010/main" val="3458938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Εγγραφή </a:t>
            </a:r>
            <a:r>
              <a:rPr lang="el-GR" dirty="0" smtClean="0"/>
              <a:t>ηλικιωμένων </a:t>
            </a:r>
            <a:r>
              <a:rPr lang="el-GR" b="0" dirty="0" smtClean="0"/>
              <a:t>3/3</a:t>
            </a:r>
            <a:endParaRPr lang="el-GR" b="0" dirty="0"/>
          </a:p>
        </p:txBody>
      </p:sp>
      <p:sp>
        <p:nvSpPr>
          <p:cNvPr id="3" name="Θέση περιεχομένου 2"/>
          <p:cNvSpPr>
            <a:spLocks noGrp="1"/>
          </p:cNvSpPr>
          <p:nvPr>
            <p:ph idx="1"/>
          </p:nvPr>
        </p:nvSpPr>
        <p:spPr/>
        <p:txBody>
          <a:bodyPr/>
          <a:lstStyle/>
          <a:p>
            <a:pPr marL="0" indent="0">
              <a:buNone/>
            </a:pPr>
            <a:r>
              <a:rPr lang="el-GR" dirty="0" smtClean="0"/>
              <a:t>Αιτήσεις </a:t>
            </a:r>
            <a:r>
              <a:rPr lang="el-GR" dirty="0"/>
              <a:t>εγγραφής υποβάλλονται σε όλη τη διάρκεια του έτους, εφ’ όσον υπάρχουν κενές θέσεις.	Για την επανεγγραφή απαιτούνται όλα τα παραπάνω δικαιολογητικά.</a:t>
            </a:r>
          </a:p>
          <a:p>
            <a:pPr marL="0" indent="0">
              <a:buNone/>
            </a:pPr>
            <a:r>
              <a:rPr lang="el-GR" dirty="0" smtClean="0"/>
              <a:t>Η </a:t>
            </a:r>
            <a:r>
              <a:rPr lang="el-GR" dirty="0"/>
              <a:t>επιλογή των φιλοξενουμένων γίνεται με απόφαση του Δ.Σ. του Κέντρου μετά από εισήγηση του/της Υπευθύνου.</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23</a:t>
            </a:fld>
            <a:endParaRPr lang="en-US" altLang="el-GR" dirty="0"/>
          </a:p>
        </p:txBody>
      </p:sp>
    </p:spTree>
    <p:extLst>
      <p:ext uri="{BB962C8B-B14F-4D97-AF65-F5344CB8AC3E}">
        <p14:creationId xmlns:p14="http://schemas.microsoft.com/office/powerpoint/2010/main" val="3080026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Βοήθεια στο σπίτι</a:t>
            </a:r>
            <a:endParaRPr lang="el-GR" dirty="0"/>
          </a:p>
        </p:txBody>
      </p:sp>
      <p:sp>
        <p:nvSpPr>
          <p:cNvPr id="3" name="Θέση περιεχομένου 2"/>
          <p:cNvSpPr>
            <a:spLocks noGrp="1"/>
          </p:cNvSpPr>
          <p:nvPr>
            <p:ph idx="1"/>
          </p:nvPr>
        </p:nvSpPr>
        <p:spPr/>
        <p:txBody>
          <a:bodyPr/>
          <a:lstStyle/>
          <a:p>
            <a:pPr marL="0" indent="0">
              <a:buNone/>
            </a:pPr>
            <a:r>
              <a:rPr lang="el-GR" dirty="0"/>
              <a:t>Οι Μονάδες </a:t>
            </a:r>
            <a:r>
              <a:rPr lang="el-GR" b="1" dirty="0"/>
              <a:t>“Βοήθεια στο Σπίτι” </a:t>
            </a:r>
            <a:r>
              <a:rPr lang="el-GR" dirty="0"/>
              <a:t>έχουν δημιουργηθεί για την περίθαλψη ηλικιωμένων ατόμων που χρήζουν βοήθειας, η οποία τους παρέχεται κατ’ οίκον. </a:t>
            </a:r>
          </a:p>
          <a:p>
            <a:endParaRPr lang="el-GR" dirty="0"/>
          </a:p>
          <a:p>
            <a:pPr marL="0" indent="0">
              <a:buNone/>
            </a:pPr>
            <a:r>
              <a:rPr lang="el-GR" dirty="0" smtClean="0"/>
              <a:t>Στο </a:t>
            </a:r>
            <a:r>
              <a:rPr lang="el-GR" dirty="0"/>
              <a:t>Γ΄ ΚΠΣ οι μονάδες αυτές θα αναλάβουν και την φροντίδα και μη ηλικιωμένων ατόμων που χρήζουν κατ’ οίκον βοήθεια (ΑΜΕΑ κ.λ.π.).</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24</a:t>
            </a:fld>
            <a:endParaRPr lang="en-US" altLang="el-GR" dirty="0"/>
          </a:p>
        </p:txBody>
      </p:sp>
    </p:spTree>
    <p:extLst>
      <p:ext uri="{BB962C8B-B14F-4D97-AF65-F5344CB8AC3E}">
        <p14:creationId xmlns:p14="http://schemas.microsoft.com/office/powerpoint/2010/main" val="225995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Επιλέξιμες πράξεις- προσωπικό </a:t>
            </a:r>
            <a:r>
              <a:rPr lang="el-GR" b="0" dirty="0" smtClean="0"/>
              <a:t>1/2</a:t>
            </a:r>
            <a:endParaRPr lang="el-GR" b="0" dirty="0"/>
          </a:p>
        </p:txBody>
      </p:sp>
      <p:sp>
        <p:nvSpPr>
          <p:cNvPr id="3" name="Θέση περιεχομένου 2"/>
          <p:cNvSpPr>
            <a:spLocks noGrp="1"/>
          </p:cNvSpPr>
          <p:nvPr>
            <p:ph idx="1"/>
          </p:nvPr>
        </p:nvSpPr>
        <p:spPr/>
        <p:txBody>
          <a:bodyPr/>
          <a:lstStyle/>
          <a:p>
            <a:pPr marL="0" indent="0">
              <a:buNone/>
            </a:pPr>
            <a:r>
              <a:rPr lang="el-GR" dirty="0"/>
              <a:t>Ως επιλέξιμη ορίζεται η δράση που αφορά την λειτουργία Μονάδων “Βοήθειας στο Σπίτι” μέσω της επιχορήγησης της απασχόλησης 3-6 ατόμων στις εν λόγω Μονάδες ή Κέντρα με τις εξής ειδικότητες:</a:t>
            </a:r>
          </a:p>
          <a:p>
            <a:endParaRPr lang="el-GR" dirty="0"/>
          </a:p>
          <a:p>
            <a:r>
              <a:rPr lang="el-GR" dirty="0" smtClean="0"/>
              <a:t>Κοινωνικού/ής </a:t>
            </a:r>
            <a:r>
              <a:rPr lang="el-GR" dirty="0"/>
              <a:t>λειτουργού (πτυχιούχου ΑΕΙ/ΤΕΙ, με άδεια άσκησης επαγγέλματος). Στις περιπτώσεις ορεινών ή νησιωτικών ή παραμεθόριων ή φθινουσών περιοχών όπου αποδεδειγμένα δεν εκδηλωθεί ενδιαφέρον από Κοινωνική/ο Λειτουργό (μετά από βεβαίωση του επαγγελματικού Συλλόγου Κοινωνικών Λειτουργών της οικείας </a:t>
            </a:r>
            <a:r>
              <a:rPr lang="el-GR" dirty="0" smtClean="0"/>
              <a:t>Περιφέρειας</a:t>
            </a:r>
            <a:r>
              <a:rPr lang="el-GR" dirty="0"/>
              <a:t>), παρέχεται η ευχέρεια απασχόλησης ψυχολόγου.</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25</a:t>
            </a:fld>
            <a:endParaRPr lang="en-US" altLang="el-GR" dirty="0"/>
          </a:p>
        </p:txBody>
      </p:sp>
    </p:spTree>
    <p:extLst>
      <p:ext uri="{BB962C8B-B14F-4D97-AF65-F5344CB8AC3E}">
        <p14:creationId xmlns:p14="http://schemas.microsoft.com/office/powerpoint/2010/main" val="3219314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Επιλέξιμες πράξεις- </a:t>
            </a:r>
            <a:r>
              <a:rPr lang="el-GR" dirty="0" smtClean="0"/>
              <a:t>προσωπικό</a:t>
            </a:r>
            <a:r>
              <a:rPr lang="el-GR" b="0" dirty="0" smtClean="0"/>
              <a:t> 2/2</a:t>
            </a:r>
            <a:endParaRPr lang="el-GR" b="0" dirty="0"/>
          </a:p>
        </p:txBody>
      </p:sp>
      <p:sp>
        <p:nvSpPr>
          <p:cNvPr id="3" name="Θέση περιεχομένου 2"/>
          <p:cNvSpPr>
            <a:spLocks noGrp="1"/>
          </p:cNvSpPr>
          <p:nvPr>
            <p:ph idx="1"/>
          </p:nvPr>
        </p:nvSpPr>
        <p:spPr/>
        <p:txBody>
          <a:bodyPr/>
          <a:lstStyle/>
          <a:p>
            <a:pPr marL="0" indent="0">
              <a:buNone/>
            </a:pPr>
            <a:r>
              <a:rPr lang="el-GR" dirty="0" smtClean="0"/>
              <a:t>Συνέχεια…</a:t>
            </a:r>
          </a:p>
          <a:p>
            <a:r>
              <a:rPr lang="el-GR" dirty="0" smtClean="0"/>
              <a:t>Νοσηλευτή/τρια </a:t>
            </a:r>
            <a:r>
              <a:rPr lang="el-GR" dirty="0"/>
              <a:t>(πτυχιούχου ΑΕΙ/ΤΕΙ/ΜΤΕΝΣ με άδεια άσκησης επαγγέλματος). Εάν στις προαναφερόμενες περιοχές δεν εκδηλωθεί ενδιαφέρον από Νοσηλευτή, μπορεί να απασχοληθεί επισκέπτης υγείας (ΤΕΙ).</a:t>
            </a:r>
          </a:p>
          <a:p>
            <a:r>
              <a:rPr lang="el-GR" dirty="0"/>
              <a:t>Βοηθητικό προσωπικό με αντίστοιχη κατάρτιση ή </a:t>
            </a:r>
            <a:r>
              <a:rPr lang="el-GR" dirty="0" smtClean="0"/>
              <a:t>αποδεδειγμένη </a:t>
            </a:r>
            <a:r>
              <a:rPr lang="el-GR" dirty="0"/>
              <a:t>εμπειρία.</a:t>
            </a:r>
          </a:p>
          <a:p>
            <a:pPr marL="0" indent="0">
              <a:buNone/>
            </a:pPr>
            <a:r>
              <a:rPr lang="el-GR" dirty="0"/>
              <a:t>	</a:t>
            </a:r>
          </a:p>
          <a:p>
            <a:pPr marL="0" indent="0">
              <a:buNone/>
            </a:pPr>
            <a:r>
              <a:rPr lang="el-GR" dirty="0" smtClean="0"/>
              <a:t>Για </a:t>
            </a:r>
            <a:r>
              <a:rPr lang="el-GR" dirty="0"/>
              <a:t>κάθε μονάδα είναι απαραίτητη η απασχόληση όλων των ειδικοτήτων.</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26</a:t>
            </a:fld>
            <a:endParaRPr lang="en-US" altLang="el-GR" dirty="0"/>
          </a:p>
        </p:txBody>
      </p:sp>
    </p:spTree>
    <p:extLst>
      <p:ext uri="{BB962C8B-B14F-4D97-AF65-F5344CB8AC3E}">
        <p14:creationId xmlns:p14="http://schemas.microsoft.com/office/powerpoint/2010/main" val="3879844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Αρμοδιότητες</a:t>
            </a:r>
            <a:endParaRPr lang="el-GR" dirty="0"/>
          </a:p>
        </p:txBody>
      </p:sp>
      <p:sp>
        <p:nvSpPr>
          <p:cNvPr id="3" name="Θέση περιεχομένου 2"/>
          <p:cNvSpPr>
            <a:spLocks noGrp="1"/>
          </p:cNvSpPr>
          <p:nvPr>
            <p:ph idx="1"/>
          </p:nvPr>
        </p:nvSpPr>
        <p:spPr/>
        <p:txBody>
          <a:bodyPr/>
          <a:lstStyle/>
          <a:p>
            <a:pPr marL="0" indent="0">
              <a:buNone/>
            </a:pPr>
            <a:r>
              <a:rPr lang="el-GR" dirty="0"/>
              <a:t>Ο/Η </a:t>
            </a:r>
            <a:r>
              <a:rPr lang="el-GR" b="1" dirty="0"/>
              <a:t>Κοινωνικός λειτουργός </a:t>
            </a:r>
            <a:r>
              <a:rPr lang="el-GR" dirty="0"/>
              <a:t>ερευνά την υγεία, τις συνθήκες διαμονής, διατροφής, την οικογενειακή, οικονομική, ασφαλιστική και κοινωνική κατάσταση του χρήζοντος βοήθειας ατόμου προσδιορίζει τις ανάγκες και επιλαμβάνεται της επίλυσης τους.</a:t>
            </a:r>
          </a:p>
          <a:p>
            <a:endParaRPr lang="el-GR" dirty="0"/>
          </a:p>
          <a:p>
            <a:pPr marL="0" indent="0">
              <a:buNone/>
            </a:pPr>
            <a:r>
              <a:rPr lang="el-GR" dirty="0"/>
              <a:t>Ο/Η </a:t>
            </a:r>
            <a:r>
              <a:rPr lang="el-GR" b="1" dirty="0"/>
              <a:t>νοσηλεύτης/τρια</a:t>
            </a:r>
            <a:r>
              <a:rPr lang="el-GR" dirty="0"/>
              <a:t>, ο/η οποίος/α παρέχει κατ΄ οίκον βασικές νοσηλευτικές υπηρεσίες.</a:t>
            </a:r>
          </a:p>
          <a:p>
            <a:pPr marL="0" indent="0">
              <a:buNone/>
            </a:pPr>
            <a:r>
              <a:rPr lang="el-GR" dirty="0"/>
              <a:t>Ο/Η </a:t>
            </a:r>
            <a:r>
              <a:rPr lang="el-GR" b="1" dirty="0"/>
              <a:t>οικιακός/ή βοηθός</a:t>
            </a:r>
            <a:r>
              <a:rPr lang="el-GR" dirty="0"/>
              <a:t>, ο/η οποίος/α φροντίζει την καθαριότητα του ατόμου αυτού και την προμήθεια φαρμάκων, τροφίμων και λοιπών αναγκών πρώτης ανάγκης αυτού.	</a:t>
            </a:r>
          </a:p>
          <a:p>
            <a:pPr marL="0" indent="0">
              <a:buNone/>
            </a:pPr>
            <a:r>
              <a:rPr lang="el-GR" dirty="0" smtClean="0"/>
              <a:t>Προαιρετικά </a:t>
            </a:r>
            <a:r>
              <a:rPr lang="el-GR" dirty="0"/>
              <a:t>σε εξαιρετικές περιπτώσεις, επιλαμβάνεται της καθαριότητας του </a:t>
            </a:r>
            <a:r>
              <a:rPr lang="el-GR" dirty="0" smtClean="0"/>
              <a:t>σπιτιού καθώς </a:t>
            </a:r>
            <a:r>
              <a:rPr lang="el-GR" dirty="0"/>
              <a:t>και της παρασκευής φαγητού.</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27</a:t>
            </a:fld>
            <a:endParaRPr lang="en-US" altLang="el-GR" dirty="0"/>
          </a:p>
        </p:txBody>
      </p:sp>
    </p:spTree>
    <p:extLst>
      <p:ext uri="{BB962C8B-B14F-4D97-AF65-F5344CB8AC3E}">
        <p14:creationId xmlns:p14="http://schemas.microsoft.com/office/powerpoint/2010/main" val="2424968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Τελικοί δικαιούχοι </a:t>
            </a:r>
            <a:r>
              <a:rPr lang="el-GR" b="0" dirty="0" smtClean="0"/>
              <a:t>1/2</a:t>
            </a:r>
            <a:endParaRPr lang="el-GR" b="0" dirty="0"/>
          </a:p>
        </p:txBody>
      </p:sp>
      <p:sp>
        <p:nvSpPr>
          <p:cNvPr id="3" name="Θέση περιεχομένου 2"/>
          <p:cNvSpPr>
            <a:spLocks noGrp="1"/>
          </p:cNvSpPr>
          <p:nvPr>
            <p:ph idx="1"/>
          </p:nvPr>
        </p:nvSpPr>
        <p:spPr/>
        <p:txBody>
          <a:bodyPr/>
          <a:lstStyle/>
          <a:p>
            <a:pPr marL="0" indent="0">
              <a:buNone/>
            </a:pPr>
            <a:r>
              <a:rPr lang="el-GR" dirty="0"/>
              <a:t>Φορείς που δικαιούνται να εκδηλώσουν ενδιαφέρον είναι οι:</a:t>
            </a:r>
          </a:p>
          <a:p>
            <a:r>
              <a:rPr lang="el-GR" dirty="0" smtClean="0"/>
              <a:t>Οι </a:t>
            </a:r>
            <a:r>
              <a:rPr lang="el-GR" dirty="0"/>
              <a:t>επιχειρήσεις των Οργανισμών Τοπικής Αυτοδιοίκησης (Ο.Τ.Α.) του άρθρου 277 και επόμενα του Δημοτικού και Κοινοτικού Κώδικα (Δ.Κ.Κ.) οι οποίες έχουν στον σκοπό τους την κοινωνική ανάπτυξη, ή πρόνοια ή συναφή προς τα ανωτέρω σκοπό, κατά το οικείο καταστατικό.</a:t>
            </a:r>
          </a:p>
          <a:p>
            <a:r>
              <a:rPr lang="el-GR" dirty="0"/>
              <a:t>Οι διαδημοτικές επιχειρήσεις και οι αστικές εταιρείες που έχουν συσταθεί από τους ΟΤΑ και οι οποίες έχουν στον σκοπό τους την κοινωνική ανάπτυξη, ή την πρόνοια ή συναφή προς τα ανωτέρω σκοπό, κατά το οικείο καταστατικό.</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28</a:t>
            </a:fld>
            <a:endParaRPr lang="en-US" altLang="el-GR" dirty="0"/>
          </a:p>
        </p:txBody>
      </p:sp>
    </p:spTree>
    <p:extLst>
      <p:ext uri="{BB962C8B-B14F-4D97-AF65-F5344CB8AC3E}">
        <p14:creationId xmlns:p14="http://schemas.microsoft.com/office/powerpoint/2010/main" val="2004946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Τελικοί δικαιούχοι</a:t>
            </a:r>
            <a:r>
              <a:rPr lang="el-GR" b="0" dirty="0" smtClean="0"/>
              <a:t> 2/2</a:t>
            </a:r>
            <a:endParaRPr lang="el-GR" b="0" dirty="0"/>
          </a:p>
        </p:txBody>
      </p:sp>
      <p:sp>
        <p:nvSpPr>
          <p:cNvPr id="3" name="Θέση περιεχομένου 2"/>
          <p:cNvSpPr>
            <a:spLocks noGrp="1"/>
          </p:cNvSpPr>
          <p:nvPr>
            <p:ph idx="1"/>
          </p:nvPr>
        </p:nvSpPr>
        <p:spPr/>
        <p:txBody>
          <a:bodyPr/>
          <a:lstStyle/>
          <a:p>
            <a:pPr marL="0" indent="0">
              <a:buNone/>
            </a:pPr>
            <a:r>
              <a:rPr lang="el-GR" dirty="0" smtClean="0"/>
              <a:t>Συνέχεια…</a:t>
            </a:r>
            <a:endParaRPr lang="el-GR" dirty="0"/>
          </a:p>
          <a:p>
            <a:r>
              <a:rPr lang="el-GR" dirty="0"/>
              <a:t>Οργανισμοί Τοπικής Αυτοδιοίκησης (ΟΤΑ) που δεν έχουν συστήσει τις επιχειρήσεις της προηγούμενης παραγράφου μπορούν να εφαρμόσουν τις ενέργειες της παρούσας μέσω των δημοτικών επιχειρήσεων όμορων δήμων ύστερα από σύναψη σχετικής προγραμματικής σύμβασης.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29</a:t>
            </a:fld>
            <a:endParaRPr lang="en-US" altLang="el-GR" dirty="0"/>
          </a:p>
        </p:txBody>
      </p:sp>
    </p:spTree>
    <p:extLst>
      <p:ext uri="{BB962C8B-B14F-4D97-AF65-F5344CB8AC3E}">
        <p14:creationId xmlns:p14="http://schemas.microsoft.com/office/powerpoint/2010/main" val="2338571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Φροντίδα </a:t>
            </a:r>
            <a:r>
              <a:rPr lang="el-GR" dirty="0" smtClean="0"/>
              <a:t>ηλικιωμένων </a:t>
            </a:r>
            <a:r>
              <a:rPr lang="el-GR" b="0" dirty="0" smtClean="0"/>
              <a:t>2/4</a:t>
            </a:r>
            <a:endParaRPr lang="el-GR" b="0" dirty="0"/>
          </a:p>
        </p:txBody>
      </p:sp>
      <p:sp>
        <p:nvSpPr>
          <p:cNvPr id="3" name="Θέση περιεχομένου 2"/>
          <p:cNvSpPr>
            <a:spLocks noGrp="1"/>
          </p:cNvSpPr>
          <p:nvPr>
            <p:ph idx="1"/>
          </p:nvPr>
        </p:nvSpPr>
        <p:spPr/>
        <p:txBody>
          <a:bodyPr/>
          <a:lstStyle/>
          <a:p>
            <a:pPr marL="0" indent="0">
              <a:buNone/>
            </a:pPr>
            <a:r>
              <a:rPr lang="el-GR" dirty="0"/>
              <a:t>Στοιχεία από επιστημονικές μελέτες δείχνουν ότι παρόλο που οι οικογένειες συνεχίζουν να φροντίζουν τους ηλικιωμένους, νέοι σοβαροί παράμετροι δυσχεραίνουν αυτό το έργο:</a:t>
            </a:r>
          </a:p>
          <a:p>
            <a:r>
              <a:rPr lang="el-GR" dirty="0" smtClean="0"/>
              <a:t>Υπάρχει </a:t>
            </a:r>
            <a:r>
              <a:rPr lang="el-GR" dirty="0"/>
              <a:t>αύξηση στα χρόνια επιβίωσης αυτών που είναι εξαρτημένοι. (π.χ. ότι το 25% των ηλικιωμένων, άνω των 75 χρόνων, έχουν ανάγκη βοήθειας στις καθημερινές τους δραστηριότητες).</a:t>
            </a:r>
          </a:p>
          <a:p>
            <a:r>
              <a:rPr lang="el-GR" dirty="0"/>
              <a:t>Η ιδρυματική περίθαλψη έχει αυξηθεί τα τελευταία χρόνια. Φυσικά δεν είναι  η πλέον κατάλληλη επιλογή, αλλά και δεν καλύπτει τη γενική αύξηση του αριθμού των ηλικιωμένων, που χρειάζονται βοήθεια. </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a:t>
            </a:fld>
            <a:endParaRPr lang="en-US" altLang="el-GR" dirty="0"/>
          </a:p>
        </p:txBody>
      </p:sp>
    </p:spTree>
    <p:extLst>
      <p:ext uri="{BB962C8B-B14F-4D97-AF65-F5344CB8AC3E}">
        <p14:creationId xmlns:p14="http://schemas.microsoft.com/office/powerpoint/2010/main" val="799855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6"/>
          <p:cNvSpPr>
            <a:spLocks noGrp="1"/>
          </p:cNvSpPr>
          <p:nvPr>
            <p:ph type="ctrTitle"/>
          </p:nvPr>
        </p:nvSpPr>
        <p:spPr/>
        <p:txBody>
          <a:bodyPr/>
          <a:lstStyle/>
          <a:p>
            <a:r>
              <a:rPr lang="el-GR" altLang="el-GR" dirty="0" smtClean="0"/>
              <a:t>Τέλος Ενότητας</a:t>
            </a:r>
          </a:p>
        </p:txBody>
      </p:sp>
      <p:sp>
        <p:nvSpPr>
          <p:cNvPr id="40963" name="Υπότιτλος 7"/>
          <p:cNvSpPr>
            <a:spLocks noGrp="1"/>
          </p:cNvSpPr>
          <p:nvPr>
            <p:ph type="subTitle" idx="1"/>
          </p:nvPr>
        </p:nvSpPr>
        <p:spPr/>
        <p:txBody>
          <a:bodyPr/>
          <a:lstStyle/>
          <a:p>
            <a:endParaRPr lang="el-GR" altLang="el-GR" dirty="0" smtClean="0"/>
          </a:p>
        </p:txBody>
      </p:sp>
      <p:grpSp>
        <p:nvGrpSpPr>
          <p:cNvPr id="40964" name="Ομάδα 2"/>
          <p:cNvGrpSpPr>
            <a:grpSpLocks/>
          </p:cNvGrpSpPr>
          <p:nvPr/>
        </p:nvGrpSpPr>
        <p:grpSpPr bwMode="auto">
          <a:xfrm>
            <a:off x="1766888" y="5930900"/>
            <a:ext cx="5829300" cy="768350"/>
            <a:chOff x="1767633" y="5931169"/>
            <a:chExt cx="5828703" cy="768532"/>
          </a:xfrm>
        </p:grpSpPr>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ctrTitle"/>
          </p:nvPr>
        </p:nvSpPr>
        <p:spPr/>
        <p:txBody>
          <a:bodyPr/>
          <a:lstStyle/>
          <a:p>
            <a:r>
              <a:rPr lang="el-GR" altLang="el-GR" sz="4400" dirty="0" smtClean="0"/>
              <a:t>Σημειώματα</a:t>
            </a:r>
          </a:p>
        </p:txBody>
      </p:sp>
      <p:sp>
        <p:nvSpPr>
          <p:cNvPr id="41987" name="Subtitle 1"/>
          <p:cNvSpPr>
            <a:spLocks noGrp="1"/>
          </p:cNvSpPr>
          <p:nvPr>
            <p:ph type="subTitle" idx="1"/>
          </p:nvPr>
        </p:nvSpPr>
        <p:spPr/>
        <p:txBody>
          <a:bodyPr/>
          <a:lstStyle/>
          <a:p>
            <a:endParaRPr lang="el-GR" altLang="el-GR"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l-GR" altLang="el-GR" dirty="0" smtClean="0"/>
              <a:t>Σημείωμα Αναφοράς</a:t>
            </a:r>
          </a:p>
        </p:txBody>
      </p:sp>
      <p:sp>
        <p:nvSpPr>
          <p:cNvPr id="43011" name="Content Placeholder 2"/>
          <p:cNvSpPr>
            <a:spLocks noGrp="1"/>
          </p:cNvSpPr>
          <p:nvPr>
            <p:ph idx="1"/>
          </p:nvPr>
        </p:nvSpPr>
        <p:spPr/>
        <p:txBody>
          <a:bodyPr/>
          <a:lstStyle/>
          <a:p>
            <a:pPr marL="0" indent="0">
              <a:buNone/>
            </a:pPr>
            <a:r>
              <a:rPr lang="el-GR" altLang="el-GR" sz="2000" dirty="0" smtClean="0"/>
              <a:t>Copyright Τεχνολογικό Εκπαιδευτικό Ίδρυμα Αθήνας</a:t>
            </a:r>
            <a:r>
              <a:rPr lang="en-US" altLang="el-GR" sz="2000" dirty="0" smtClean="0"/>
              <a:t>, </a:t>
            </a:r>
            <a:r>
              <a:rPr lang="el-GR" altLang="el-GR" sz="2000" dirty="0" smtClean="0"/>
              <a:t>Δέσποινα Κομπότη 2014. Δέσποινα Κομπότη. «Κοινωνική Εργασία με Ανάπηρους και Ηλικιωμένους. Ενότητα 4</a:t>
            </a:r>
            <a:r>
              <a:rPr lang="en-US" altLang="el-GR" sz="2000" dirty="0" smtClean="0"/>
              <a:t>:</a:t>
            </a:r>
            <a:r>
              <a:rPr lang="el-GR" altLang="el-GR" sz="2000" dirty="0" smtClean="0"/>
              <a:t> </a:t>
            </a:r>
            <a:r>
              <a:rPr lang="el-GR" altLang="el-GR" sz="2000" dirty="0"/>
              <a:t>Κέντρα ημερήσιας φροντίδας ηλικιωμένων (ΚΗΦΗ) και Βοήθεια στο </a:t>
            </a:r>
            <a:r>
              <a:rPr lang="el-GR" altLang="el-GR" sz="2000" dirty="0" smtClean="0"/>
              <a:t>σπίτι». Έκδοση: 1.0. Αθήνα 2014. Διαθέσιμο από τη δικτυακή διεύθυνση: </a:t>
            </a:r>
            <a:r>
              <a:rPr lang="en-US" altLang="el-GR" sz="2000" dirty="0" smtClean="0">
                <a:hlinkClick r:id="rId3"/>
              </a:rPr>
              <a:t>ocp.teiath.gr</a:t>
            </a:r>
            <a:r>
              <a:rPr lang="el-GR" altLang="el-GR" sz="2000" dirty="0" smtClean="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sz="1800" b="0" dirty="0">
                <a:solidFill>
                  <a:prstClr val="black"/>
                </a:solidFill>
                <a:latin typeface="Calibri"/>
              </a:rPr>
              <a:t>[1] http://creativecommons.org/licenses/by-nc-sa/4.0/ </a:t>
            </a:r>
            <a:endParaRPr lang="en-US" sz="1800" b="0" dirty="0" smtClean="0">
              <a:solidFill>
                <a:prstClr val="black"/>
              </a:solidFill>
              <a:latin typeface="Calibri"/>
            </a:endParaRPr>
          </a:p>
          <a:p>
            <a:pPr>
              <a:spcBef>
                <a:spcPts val="600"/>
              </a:spcBef>
            </a:pPr>
            <a:r>
              <a:rPr lang="el-GR" sz="1800" b="0" dirty="0" smtClean="0">
                <a:solidFill>
                  <a:prstClr val="black"/>
                </a:solidFill>
                <a:latin typeface="Calibri"/>
              </a:rPr>
              <a:t>Ως </a:t>
            </a:r>
            <a:r>
              <a:rPr lang="el-GR" sz="1800" dirty="0">
                <a:solidFill>
                  <a:prstClr val="black"/>
                </a:solidFill>
                <a:latin typeface="Calibri"/>
              </a:rPr>
              <a:t>Μη Εμπορική</a:t>
            </a:r>
            <a:r>
              <a:rPr lang="el-GR" sz="1800" b="0"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sz="1800" b="0"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sz="1800" b="0" dirty="0" err="1">
                <a:solidFill>
                  <a:prstClr val="black"/>
                </a:solidFill>
                <a:latin typeface="Calibri"/>
              </a:rPr>
              <a:t>αδειοδόχο</a:t>
            </a:r>
            <a:endParaRPr lang="el-GR" sz="1800" b="0" dirty="0">
              <a:solidFill>
                <a:prstClr val="black"/>
              </a:solidFill>
              <a:latin typeface="Calibri"/>
            </a:endParaRPr>
          </a:p>
          <a:p>
            <a:pPr marL="342900" indent="-342900">
              <a:spcBef>
                <a:spcPts val="600"/>
              </a:spcBef>
              <a:buFont typeface="Arial" panose="020B0604020202020204" pitchFamily="34" charset="0"/>
              <a:buChar char="•"/>
            </a:pPr>
            <a:r>
              <a:rPr lang="el-GR" sz="1800" b="0" dirty="0">
                <a:solidFill>
                  <a:prstClr val="black"/>
                </a:solidFill>
                <a:latin typeface="Calibri"/>
              </a:rPr>
              <a:t>που</a:t>
            </a:r>
            <a:r>
              <a:rPr lang="en-GB" sz="1800" b="0" dirty="0">
                <a:solidFill>
                  <a:prstClr val="black"/>
                </a:solidFill>
                <a:latin typeface="Calibri"/>
              </a:rPr>
              <a:t> </a:t>
            </a:r>
            <a:r>
              <a:rPr lang="el-GR" sz="1800" b="0"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sz="1800" b="0" dirty="0">
                <a:solidFill>
                  <a:prstClr val="black"/>
                </a:solidFill>
                <a:latin typeface="Calibri"/>
              </a:rPr>
              <a:t>που</a:t>
            </a:r>
            <a:r>
              <a:rPr lang="en-GB" sz="1800" b="0" dirty="0">
                <a:solidFill>
                  <a:prstClr val="black"/>
                </a:solidFill>
                <a:latin typeface="Calibri"/>
              </a:rPr>
              <a:t> </a:t>
            </a:r>
            <a:r>
              <a:rPr lang="el-GR" sz="1800" b="0" dirty="0">
                <a:solidFill>
                  <a:prstClr val="black"/>
                </a:solidFill>
                <a:latin typeface="Calibri"/>
              </a:rPr>
              <a:t>δεν προσπορίζει στο διανομέα του έργου και</a:t>
            </a:r>
            <a:r>
              <a:rPr lang="en-GB" sz="1800" b="0" dirty="0">
                <a:solidFill>
                  <a:prstClr val="black"/>
                </a:solidFill>
                <a:latin typeface="Calibri"/>
              </a:rPr>
              <a:t> </a:t>
            </a:r>
            <a:r>
              <a:rPr lang="el-GR" sz="1800" b="0" dirty="0" err="1">
                <a:solidFill>
                  <a:prstClr val="black"/>
                </a:solidFill>
                <a:latin typeface="Calibri"/>
              </a:rPr>
              <a:t>αδειοδόχο</a:t>
            </a:r>
            <a:r>
              <a:rPr lang="en-GB" sz="1800" b="0" dirty="0">
                <a:solidFill>
                  <a:prstClr val="black"/>
                </a:solidFill>
                <a:latin typeface="Calibri"/>
              </a:rPr>
              <a:t> </a:t>
            </a:r>
            <a:r>
              <a:rPr lang="el-GR" sz="1800" b="0" dirty="0">
                <a:solidFill>
                  <a:prstClr val="black"/>
                </a:solidFill>
                <a:latin typeface="Calibri"/>
              </a:rPr>
              <a:t>έμμεσο οικονομικό όφελος (π.χ. διαφημίσεις) από την προβολή του έργου σε διαδικτυακό </a:t>
            </a:r>
            <a:r>
              <a:rPr lang="el-GR" sz="1800" b="0" dirty="0" smtClean="0">
                <a:solidFill>
                  <a:prstClr val="black"/>
                </a:solidFill>
                <a:latin typeface="Calibri"/>
              </a:rPr>
              <a:t>τόπο</a:t>
            </a:r>
            <a:endParaRPr lang="en-US" sz="1800" b="0" dirty="0" smtClean="0">
              <a:solidFill>
                <a:prstClr val="black"/>
              </a:solidFill>
              <a:latin typeface="Calibri"/>
            </a:endParaRPr>
          </a:p>
          <a:p>
            <a:pPr>
              <a:spcBef>
                <a:spcPts val="600"/>
              </a:spcBef>
            </a:pPr>
            <a:r>
              <a:rPr lang="el-GR" sz="1800" b="0" dirty="0" smtClean="0">
                <a:solidFill>
                  <a:prstClr val="black"/>
                </a:solidFill>
                <a:latin typeface="Calibri"/>
              </a:rPr>
              <a:t>Ο </a:t>
            </a:r>
            <a:r>
              <a:rPr lang="el-GR" sz="1800" b="0" dirty="0">
                <a:solidFill>
                  <a:prstClr val="black"/>
                </a:solidFill>
                <a:latin typeface="Calibri"/>
              </a:rPr>
              <a:t>δικαιούχος μπορεί να παρέχει στον </a:t>
            </a:r>
            <a:r>
              <a:rPr lang="el-GR" sz="1800" b="0" dirty="0" err="1">
                <a:solidFill>
                  <a:prstClr val="black"/>
                </a:solidFill>
                <a:latin typeface="Calibri"/>
              </a:rPr>
              <a:t>αδειοδόχο</a:t>
            </a:r>
            <a:r>
              <a:rPr lang="el-GR" sz="1800" b="0" dirty="0">
                <a:solidFill>
                  <a:prstClr val="black"/>
                </a:solidFill>
                <a:latin typeface="Calibri"/>
              </a:rPr>
              <a:t> ξεχωριστή άδεια να χρησιμοποιεί το έργο για εμπορική χρήση, εφόσον αυτό του ζητηθεί</a:t>
            </a:r>
            <a:r>
              <a:rPr lang="el-GR" sz="1800" b="0" dirty="0" smtClean="0">
                <a:solidFill>
                  <a:prstClr val="black"/>
                </a:solidFill>
                <a:latin typeface="Calibri"/>
              </a:rPr>
              <a:t>.</a:t>
            </a:r>
            <a:endParaRPr lang="el-GR" sz="1800" b="0" dirty="0">
              <a:solidFill>
                <a:prstClr val="black"/>
              </a:solidFill>
              <a:latin typeface="Calibri"/>
            </a:endParaRPr>
          </a:p>
        </p:txBody>
      </p:sp>
    </p:spTree>
    <p:extLst>
      <p:ext uri="{BB962C8B-B14F-4D97-AF65-F5344CB8AC3E}">
        <p14:creationId xmlns:p14="http://schemas.microsoft.com/office/powerpoint/2010/main" val="1456794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b="0" dirty="0" smtClean="0">
                <a:solidFill>
                  <a:prstClr val="black">
                    <a:lumMod val="75000"/>
                    <a:lumOff val="25000"/>
                  </a:prstClr>
                </a:solidFill>
                <a:latin typeface="Calibri"/>
              </a:rPr>
              <a:t>Δεν επιτρέπεται η επαναχρησιμοποίηση του έργου</a:t>
            </a:r>
            <a:r>
              <a:rPr lang="en-US" sz="1400" b="0" dirty="0" smtClean="0">
                <a:solidFill>
                  <a:prstClr val="black">
                    <a:lumMod val="75000"/>
                    <a:lumOff val="25000"/>
                  </a:prstClr>
                </a:solidFill>
                <a:latin typeface="Calibri"/>
              </a:rPr>
              <a:t>, </a:t>
            </a:r>
            <a:r>
              <a:rPr lang="el-GR" sz="1400" b="0" dirty="0" smtClean="0">
                <a:solidFill>
                  <a:prstClr val="black">
                    <a:lumMod val="75000"/>
                    <a:lumOff val="25000"/>
                  </a:prstClr>
                </a:solidFill>
                <a:latin typeface="Calibri"/>
              </a:rPr>
              <a:t>παρά μόνο εάν ζητηθεί εκ νέου άδεια από το δημιουργό.</a:t>
            </a:r>
            <a:endParaRPr lang="el-GR" sz="3200" b="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b="0" dirty="0">
                <a:solidFill>
                  <a:prstClr val="black">
                    <a:lumMod val="75000"/>
                    <a:lumOff val="25000"/>
                  </a:prstClr>
                </a:solidFill>
                <a:latin typeface="Calibri"/>
              </a:rPr>
              <a:t>©</a:t>
            </a:r>
            <a:endParaRPr lang="el-GR" sz="2000" b="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a:t>
            </a:r>
            <a:endParaRPr lang="el-GR" sz="1800" b="0"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CC-BY-SA</a:t>
            </a:r>
            <a:endParaRPr lang="el-GR" sz="1800" b="0"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a:t>
            </a:r>
            <a:r>
              <a:rPr lang="el-GR" sz="1800" b="0" dirty="0" smtClean="0">
                <a:solidFill>
                  <a:prstClr val="black">
                    <a:lumMod val="75000"/>
                    <a:lumOff val="25000"/>
                  </a:prstClr>
                </a:solidFill>
                <a:latin typeface="Calibri"/>
              </a:rPr>
              <a:t>-</a:t>
            </a:r>
            <a:r>
              <a:rPr lang="en-US" sz="1800" b="0" dirty="0" smtClean="0">
                <a:solidFill>
                  <a:prstClr val="black">
                    <a:lumMod val="75000"/>
                    <a:lumOff val="25000"/>
                  </a:prstClr>
                </a:solidFill>
                <a:latin typeface="Calibri"/>
              </a:rPr>
              <a:t>NC-SA</a:t>
            </a:r>
            <a:endParaRPr lang="el-GR" sz="1800" b="0"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a:t>
            </a:r>
            <a:r>
              <a:rPr lang="el-GR" sz="1800" b="0" dirty="0" smtClean="0">
                <a:solidFill>
                  <a:prstClr val="black">
                    <a:lumMod val="75000"/>
                    <a:lumOff val="25000"/>
                  </a:prstClr>
                </a:solidFill>
                <a:latin typeface="Calibri"/>
              </a:rPr>
              <a:t>-</a:t>
            </a:r>
            <a:r>
              <a:rPr lang="en-US" sz="1800" b="0" dirty="0" smtClean="0">
                <a:solidFill>
                  <a:prstClr val="black">
                    <a:lumMod val="75000"/>
                    <a:lumOff val="25000"/>
                  </a:prstClr>
                </a:solidFill>
                <a:latin typeface="Calibri"/>
              </a:rPr>
              <a:t>NC</a:t>
            </a:r>
            <a:endParaRPr lang="el-GR" sz="1800" b="0"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b="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b="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b="0" dirty="0" smtClean="0">
                <a:solidFill>
                  <a:prstClr val="black">
                    <a:lumMod val="75000"/>
                    <a:lumOff val="25000"/>
                  </a:prstClr>
                </a:solidFill>
                <a:latin typeface="Calibri"/>
              </a:rPr>
              <a:t>.</a:t>
            </a:r>
            <a:r>
              <a:rPr lang="el-GR" sz="1400" b="0" dirty="0" smtClean="0">
                <a:solidFill>
                  <a:prstClr val="black">
                    <a:lumMod val="75000"/>
                    <a:lumOff val="25000"/>
                  </a:prstClr>
                </a:solidFill>
                <a:latin typeface="Calibri"/>
              </a:rPr>
              <a:t> </a:t>
            </a:r>
            <a:endParaRPr lang="el-GR" sz="1400" b="0" dirty="0">
              <a:solidFill>
                <a:prstClr val="black">
                  <a:lumMod val="75000"/>
                  <a:lumOff val="25000"/>
                </a:prstClr>
              </a:solidFill>
              <a:latin typeface="Calibri"/>
            </a:endParaRPr>
          </a:p>
          <a:p>
            <a:r>
              <a:rPr lang="el-GR" sz="1400" b="0" dirty="0" smtClean="0">
                <a:solidFill>
                  <a:prstClr val="black">
                    <a:lumMod val="75000"/>
                    <a:lumOff val="25000"/>
                  </a:prstClr>
                </a:solidFill>
                <a:latin typeface="Calibri"/>
              </a:rPr>
              <a:t>Δεν επιτρέπεται η εμπορική χρήση του έργου.</a:t>
            </a:r>
            <a:endParaRPr lang="el-GR" sz="3200" b="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b="0" dirty="0" smtClean="0">
              <a:solidFill>
                <a:prstClr val="black">
                  <a:lumMod val="75000"/>
                  <a:lumOff val="25000"/>
                </a:prstClr>
              </a:solidFill>
              <a:latin typeface="Calibri"/>
            </a:endParaRPr>
          </a:p>
          <a:p>
            <a:r>
              <a:rPr lang="el-GR" sz="1400" b="0" dirty="0">
                <a:solidFill>
                  <a:prstClr val="black">
                    <a:lumMod val="75000"/>
                    <a:lumOff val="25000"/>
                  </a:prstClr>
                </a:solidFill>
                <a:latin typeface="Calibri"/>
              </a:rPr>
              <a:t>και διάθεση του έργου ή του παράγωγου αυτού με την ίδια </a:t>
            </a:r>
            <a:r>
              <a:rPr lang="el-GR" sz="1400" b="0" dirty="0" smtClean="0">
                <a:solidFill>
                  <a:prstClr val="black">
                    <a:lumMod val="75000"/>
                    <a:lumOff val="25000"/>
                  </a:prstClr>
                </a:solidFill>
                <a:latin typeface="Calibri"/>
              </a:rPr>
              <a:t>άδεια</a:t>
            </a:r>
            <a:r>
              <a:rPr lang="en-US" sz="1400" b="0" dirty="0" smtClean="0">
                <a:solidFill>
                  <a:prstClr val="black">
                    <a:lumMod val="75000"/>
                    <a:lumOff val="25000"/>
                  </a:prstClr>
                </a:solidFill>
                <a:latin typeface="Calibri"/>
              </a:rPr>
              <a:t>.</a:t>
            </a:r>
            <a:endParaRPr lang="el-GR" sz="1400" b="0" dirty="0">
              <a:solidFill>
                <a:prstClr val="black">
                  <a:lumMod val="75000"/>
                  <a:lumOff val="25000"/>
                </a:prstClr>
              </a:solidFill>
              <a:latin typeface="Calibri"/>
            </a:endParaRPr>
          </a:p>
          <a:p>
            <a:r>
              <a:rPr lang="el-GR" sz="1400" b="0" dirty="0" smtClean="0">
                <a:solidFill>
                  <a:prstClr val="black">
                    <a:lumMod val="75000"/>
                    <a:lumOff val="25000"/>
                  </a:prstClr>
                </a:solidFill>
                <a:latin typeface="Calibri"/>
              </a:rPr>
              <a:t>Δεν επιτρέπεται η εμπορική χρήση του έργου.</a:t>
            </a:r>
            <a:endParaRPr lang="el-GR" sz="3200" b="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CC-BY-ND</a:t>
            </a:r>
            <a:endParaRPr lang="el-GR" sz="1800" b="0"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b="0" dirty="0">
                <a:solidFill>
                  <a:prstClr val="black">
                    <a:lumMod val="75000"/>
                    <a:lumOff val="25000"/>
                  </a:prstClr>
                </a:solidFill>
                <a:latin typeface="Calibri"/>
              </a:rPr>
              <a:t>Επιτρέπεται η επαναχρησιμοποίηση του έργου με αναφορά του </a:t>
            </a:r>
            <a:r>
              <a:rPr lang="el-GR" sz="1400" b="0" dirty="0" smtClean="0">
                <a:solidFill>
                  <a:prstClr val="black">
                    <a:lumMod val="75000"/>
                    <a:lumOff val="25000"/>
                  </a:prstClr>
                </a:solidFill>
                <a:latin typeface="Calibri"/>
              </a:rPr>
              <a:t>δημιουργού. </a:t>
            </a:r>
          </a:p>
          <a:p>
            <a:r>
              <a:rPr lang="el-GR" sz="1400" b="0" dirty="0" smtClean="0">
                <a:solidFill>
                  <a:prstClr val="black">
                    <a:lumMod val="75000"/>
                    <a:lumOff val="25000"/>
                  </a:prstClr>
                </a:solidFill>
                <a:latin typeface="Calibri"/>
              </a:rPr>
              <a:t>Δεν </a:t>
            </a:r>
            <a:r>
              <a:rPr lang="el-GR" sz="1400" b="0" dirty="0">
                <a:solidFill>
                  <a:prstClr val="black">
                    <a:lumMod val="75000"/>
                    <a:lumOff val="25000"/>
                  </a:prstClr>
                </a:solidFill>
                <a:latin typeface="Calibri"/>
              </a:rPr>
              <a:t>επιτρέπεται η </a:t>
            </a:r>
            <a:r>
              <a:rPr lang="el-GR" sz="1400" b="0" dirty="0" smtClean="0">
                <a:solidFill>
                  <a:prstClr val="black">
                    <a:lumMod val="75000"/>
                    <a:lumOff val="25000"/>
                  </a:prstClr>
                </a:solidFill>
                <a:latin typeface="Calibri"/>
              </a:rPr>
              <a:t>δημιουργία παραγώγων του έργου.</a:t>
            </a:r>
            <a:endParaRPr lang="el-GR" sz="1400" b="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a:t>
            </a:r>
            <a:r>
              <a:rPr lang="el-GR" sz="1800" b="0" dirty="0" smtClean="0">
                <a:solidFill>
                  <a:prstClr val="black">
                    <a:lumMod val="75000"/>
                    <a:lumOff val="25000"/>
                  </a:prstClr>
                </a:solidFill>
                <a:latin typeface="Calibri"/>
              </a:rPr>
              <a:t>-</a:t>
            </a:r>
            <a:r>
              <a:rPr lang="en-US" sz="1800" b="0" dirty="0" smtClean="0">
                <a:solidFill>
                  <a:prstClr val="black">
                    <a:lumMod val="75000"/>
                    <a:lumOff val="25000"/>
                  </a:prstClr>
                </a:solidFill>
                <a:latin typeface="Calibri"/>
              </a:rPr>
              <a:t>NC-ND</a:t>
            </a:r>
            <a:endParaRPr lang="el-GR" sz="1800" b="0"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b="0" dirty="0" smtClean="0">
                <a:solidFill>
                  <a:prstClr val="black">
                    <a:lumMod val="75000"/>
                    <a:lumOff val="25000"/>
                  </a:prstClr>
                </a:solidFill>
                <a:latin typeface="Calibri"/>
              </a:rPr>
              <a:t>.</a:t>
            </a:r>
          </a:p>
          <a:p>
            <a:r>
              <a:rPr lang="el-GR" sz="1400" b="0" dirty="0" smtClean="0">
                <a:solidFill>
                  <a:prstClr val="black">
                    <a:lumMod val="75000"/>
                    <a:lumOff val="25000"/>
                  </a:prstClr>
                </a:solidFill>
                <a:latin typeface="Calibri"/>
              </a:rPr>
              <a:t>Δεν επιτρέπεται η εμπορική χρήση του έργου</a:t>
            </a:r>
            <a:r>
              <a:rPr lang="en-US" sz="1400" b="0" dirty="0" smtClean="0">
                <a:solidFill>
                  <a:prstClr val="black">
                    <a:lumMod val="75000"/>
                    <a:lumOff val="25000"/>
                  </a:prstClr>
                </a:solidFill>
                <a:latin typeface="Calibri"/>
              </a:rPr>
              <a:t> </a:t>
            </a:r>
            <a:r>
              <a:rPr lang="el-GR" sz="1400" b="0" dirty="0" smtClean="0">
                <a:solidFill>
                  <a:prstClr val="black">
                    <a:lumMod val="75000"/>
                    <a:lumOff val="25000"/>
                  </a:prstClr>
                </a:solidFill>
                <a:latin typeface="Calibri"/>
              </a:rPr>
              <a:t>και η δημιουργία παραγώγων του.</a:t>
            </a:r>
            <a:endParaRPr lang="el-GR" sz="3200" b="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b="0" dirty="0">
                <a:solidFill>
                  <a:prstClr val="black">
                    <a:lumMod val="75000"/>
                    <a:lumOff val="25000"/>
                  </a:prstClr>
                </a:solidFill>
                <a:latin typeface="Calibri"/>
              </a:rPr>
              <a:t>διαθέσιμο με </a:t>
            </a:r>
            <a:r>
              <a:rPr lang="el-GR" sz="1400" b="0" dirty="0" smtClean="0">
                <a:solidFill>
                  <a:prstClr val="black">
                    <a:lumMod val="75000"/>
                    <a:lumOff val="25000"/>
                  </a:prstClr>
                </a:solidFill>
                <a:latin typeface="Calibri"/>
              </a:rPr>
              <a:t>άδεια </a:t>
            </a:r>
          </a:p>
          <a:p>
            <a:pPr algn="r"/>
            <a:r>
              <a:rPr lang="en-US" sz="1800" b="0" dirty="0" smtClean="0">
                <a:solidFill>
                  <a:prstClr val="black">
                    <a:lumMod val="75000"/>
                    <a:lumOff val="25000"/>
                  </a:prstClr>
                </a:solidFill>
                <a:latin typeface="Calibri"/>
              </a:rPr>
              <a:t>CC0 </a:t>
            </a:r>
            <a:r>
              <a:rPr lang="en-US" sz="1800" b="0" dirty="0">
                <a:solidFill>
                  <a:prstClr val="black">
                    <a:lumMod val="75000"/>
                    <a:lumOff val="25000"/>
                  </a:prstClr>
                </a:solidFill>
                <a:latin typeface="Calibri"/>
              </a:rPr>
              <a:t>Public Domain</a:t>
            </a:r>
            <a:endParaRPr lang="el-GR" sz="1800" b="0"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b="0" dirty="0">
                <a:solidFill>
                  <a:prstClr val="black">
                    <a:lumMod val="75000"/>
                    <a:lumOff val="25000"/>
                  </a:prstClr>
                </a:solidFill>
                <a:latin typeface="Calibri"/>
              </a:rPr>
              <a:t>διαθέσιμο </a:t>
            </a:r>
            <a:r>
              <a:rPr lang="el-GR" sz="1400" b="0" dirty="0" smtClean="0">
                <a:solidFill>
                  <a:prstClr val="black">
                    <a:lumMod val="75000"/>
                    <a:lumOff val="25000"/>
                  </a:prstClr>
                </a:solidFill>
                <a:latin typeface="Calibri"/>
              </a:rPr>
              <a:t>ως κοινό κτήμα</a:t>
            </a:r>
            <a:endParaRPr lang="el-GR" sz="1800" b="0"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b="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b="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b="0" dirty="0" smtClean="0">
                <a:solidFill>
                  <a:prstClr val="black">
                    <a:lumMod val="75000"/>
                    <a:lumOff val="25000"/>
                  </a:prstClr>
                </a:solidFill>
                <a:latin typeface="Calibri"/>
              </a:rPr>
              <a:t>χωρίς σήμανση</a:t>
            </a:r>
            <a:endParaRPr lang="el-GR" sz="1800" b="0"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b="0" dirty="0" smtClean="0">
                <a:solidFill>
                  <a:prstClr val="black">
                    <a:lumMod val="75000"/>
                    <a:lumOff val="25000"/>
                  </a:prstClr>
                </a:solidFill>
                <a:latin typeface="Calibri"/>
              </a:rPr>
              <a:t>Συνήθως δεν επιτρέπεται η επαναχρησιμοποίηση του έργου.</a:t>
            </a:r>
            <a:endParaRPr lang="en-US" sz="1400" b="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139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l-GR" altLang="el-GR" dirty="0"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a:t>τ</a:t>
            </a:r>
            <a:r>
              <a:rPr lang="en-US" sz="2000" dirty="0" smtClean="0"/>
              <a:t>ο </a:t>
            </a:r>
            <a:r>
              <a:rPr lang="en-US" sz="2000" dirty="0"/>
              <a:t>Σημείωμα Αναφοράς</a:t>
            </a:r>
            <a:endParaRPr lang="el-GR" sz="2000" dirty="0"/>
          </a:p>
          <a:p>
            <a:pPr lvl="1" fontAlgn="auto">
              <a:spcAft>
                <a:spcPts val="0"/>
              </a:spcAft>
              <a:buFont typeface="Wingdings" panose="05000000000000000000" pitchFamily="2" charset="2"/>
              <a:buChar char="§"/>
              <a:defRPr/>
            </a:pPr>
            <a:r>
              <a:rPr lang="el-GR" sz="2000" dirty="0"/>
              <a:t>τ</a:t>
            </a:r>
            <a:r>
              <a:rPr lang="en-US" sz="2000" dirty="0" smtClean="0"/>
              <a:t>ο </a:t>
            </a:r>
            <a:r>
              <a:rPr lang="en-US" sz="2000" dirty="0"/>
              <a:t>Σημείωμα Αδειοδότησης</a:t>
            </a:r>
            <a:endParaRPr lang="el-GR" sz="2000" dirty="0"/>
          </a:p>
          <a:p>
            <a:pPr lvl="1" fontAlgn="auto">
              <a:spcAft>
                <a:spcPts val="0"/>
              </a:spcAft>
              <a:buFont typeface="Wingdings" panose="05000000000000000000" pitchFamily="2" charset="2"/>
              <a:buChar char="§"/>
              <a:defRP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υπερσυνδέσμους.</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l-GR" altLang="el-GR" dirty="0" smtClean="0"/>
              <a:t>Χρηματοδότηση</a:t>
            </a:r>
          </a:p>
        </p:txBody>
      </p:sp>
      <p:sp>
        <p:nvSpPr>
          <p:cNvPr id="46083" name="Content Placeholder 2"/>
          <p:cNvSpPr>
            <a:spLocks noGrp="1"/>
          </p:cNvSpPr>
          <p:nvPr>
            <p:ph idx="1"/>
          </p:nvPr>
        </p:nvSpPr>
        <p:spPr>
          <a:xfrm>
            <a:off x="457200" y="1341438"/>
            <a:ext cx="8229600" cy="4525962"/>
          </a:xfrm>
        </p:spPr>
        <p:txBody>
          <a:bodyPr/>
          <a:lstStyle/>
          <a:p>
            <a:r>
              <a:rPr lang="el-GR" altLang="el-GR" sz="2000" dirty="0" smtClean="0"/>
              <a:t>Το παρόν εκπαιδευτικό υλικό έχει αναπτυχθεί στ</a:t>
            </a:r>
            <a:r>
              <a:rPr lang="en-US" altLang="el-GR" sz="2000" dirty="0" smtClean="0"/>
              <a:t>o</a:t>
            </a:r>
            <a:r>
              <a:rPr lang="el-GR" altLang="el-GR" sz="2000" dirty="0" smtClean="0"/>
              <a:t> πλαίσι</a:t>
            </a:r>
            <a:r>
              <a:rPr lang="en-US" altLang="el-GR" sz="2000" dirty="0" smtClean="0"/>
              <a:t>o</a:t>
            </a:r>
            <a:r>
              <a:rPr lang="el-GR" altLang="el-GR" sz="2000" dirty="0" smtClean="0"/>
              <a:t> του εκπαιδευτικού έργου του διδάσκοντα.</a:t>
            </a:r>
            <a:endParaRPr lang="en-US" altLang="el-GR" sz="2000" dirty="0" smtClean="0"/>
          </a:p>
          <a:p>
            <a:r>
              <a:rPr lang="el-GR" altLang="el-GR" sz="2000" dirty="0" smtClean="0"/>
              <a:t>Το έργο «</a:t>
            </a:r>
            <a:r>
              <a:rPr lang="el-GR" altLang="el-GR" sz="2000" b="1" dirty="0" smtClean="0"/>
              <a:t>Ανοικτά Ακαδημαϊκά Μαθήματα στο ΤΕΙ Αθηνών</a:t>
            </a:r>
            <a:r>
              <a:rPr lang="el-GR" altLang="el-GR" sz="2000" dirty="0" smtClean="0"/>
              <a:t>» έχει χρηματοδοτήσει μόνο την αναδιαμόρφωση του εκπαιδευτικού υλικού. </a:t>
            </a:r>
            <a:endParaRPr lang="en-US" altLang="el-GR" sz="2000" dirty="0" smtClean="0"/>
          </a:p>
          <a:p>
            <a:r>
              <a:rPr lang="el-GR" alt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6084"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Φροντίδα </a:t>
            </a:r>
            <a:r>
              <a:rPr lang="el-GR" dirty="0" smtClean="0"/>
              <a:t>ηλικιωμένων </a:t>
            </a:r>
            <a:r>
              <a:rPr lang="el-GR" b="0" dirty="0" smtClean="0"/>
              <a:t>3/4</a:t>
            </a:r>
            <a:endParaRPr lang="el-GR" b="0" dirty="0"/>
          </a:p>
        </p:txBody>
      </p:sp>
      <p:sp>
        <p:nvSpPr>
          <p:cNvPr id="3" name="Θέση περιεχομένου 2"/>
          <p:cNvSpPr>
            <a:spLocks noGrp="1"/>
          </p:cNvSpPr>
          <p:nvPr>
            <p:ph idx="1"/>
          </p:nvPr>
        </p:nvSpPr>
        <p:spPr/>
        <p:txBody>
          <a:bodyPr/>
          <a:lstStyle/>
          <a:p>
            <a:pPr marL="0" indent="0">
              <a:buNone/>
            </a:pPr>
            <a:r>
              <a:rPr lang="el-GR" dirty="0" smtClean="0"/>
              <a:t>Συνέχεια…</a:t>
            </a:r>
            <a:endParaRPr lang="el-GR" dirty="0"/>
          </a:p>
          <a:p>
            <a:r>
              <a:rPr lang="el-GR" dirty="0"/>
              <a:t>Οι φροντιστές (μέλη της οικογένειας) των εξαρτημένων ηλικιωμένων, είναι συνήθως κι αυτοί ηλικιωμένοι, με τα δικά τους προβλήματα υγείας, που επιδεινώνονται απ’ το βάρος της φροντίδας.</a:t>
            </a:r>
          </a:p>
          <a:p>
            <a:r>
              <a:rPr lang="el-GR" dirty="0"/>
              <a:t>Νεότεροι φροντιστές, συνήθως, αναγκάζονται να βγουν στην αγορά εργασίας προκειμένου να συμβάλλουν στο οικογενειακό εισόδημα.</a:t>
            </a:r>
          </a:p>
          <a:p>
            <a:r>
              <a:rPr lang="el-GR" dirty="0"/>
              <a:t>Περισσότερη ανάγκη φροντίδας φαίνεται να αντιμετωπίζουν οι ηλικιωμένοι των μεγάλων αστικών κέντρων.</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4</a:t>
            </a:fld>
            <a:endParaRPr lang="en-US" altLang="el-GR" dirty="0"/>
          </a:p>
        </p:txBody>
      </p:sp>
    </p:spTree>
    <p:extLst>
      <p:ext uri="{BB962C8B-B14F-4D97-AF65-F5344CB8AC3E}">
        <p14:creationId xmlns:p14="http://schemas.microsoft.com/office/powerpoint/2010/main" val="3225958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Φροντίδα </a:t>
            </a:r>
            <a:r>
              <a:rPr lang="el-GR" dirty="0" smtClean="0"/>
              <a:t>ηλικιωμένων</a:t>
            </a:r>
            <a:r>
              <a:rPr lang="el-GR" b="0" dirty="0" smtClean="0"/>
              <a:t> 4/4</a:t>
            </a:r>
            <a:endParaRPr lang="el-GR" b="0" dirty="0"/>
          </a:p>
        </p:txBody>
      </p:sp>
      <p:sp>
        <p:nvSpPr>
          <p:cNvPr id="3" name="Θέση περιεχομένου 2"/>
          <p:cNvSpPr>
            <a:spLocks noGrp="1"/>
          </p:cNvSpPr>
          <p:nvPr>
            <p:ph idx="1"/>
          </p:nvPr>
        </p:nvSpPr>
        <p:spPr/>
        <p:txBody>
          <a:bodyPr/>
          <a:lstStyle/>
          <a:p>
            <a:pPr marL="0" indent="0">
              <a:buNone/>
            </a:pPr>
            <a:r>
              <a:rPr lang="el-GR" dirty="0"/>
              <a:t>Είναι αποδεδειγμένο ότι το βιολογικό, συναισθηματικό, και οικονομικό κόστος του φροντιστή είναι τεράστιο. Στους εργαζόμενους φροντιστές παρατηρείται συχνά μεγάλη κούραση από το διπλό βάρος δουλειάς και φροντίδας, γεγονός που τους υποχρεώνει να μειώσουν το ωράριο εργασίας, να αλλάξουν απασχόληση, ακόμη και να παραιτηθούν από την εργασία τους, την οποία δύσκολα ξαναβρίσκουν όταν διακοπεί η φροντίδα. </a:t>
            </a:r>
          </a:p>
          <a:p>
            <a:endParaRPr lang="el-GR" dirty="0"/>
          </a:p>
          <a:p>
            <a:pPr marL="0" indent="0">
              <a:buNone/>
            </a:pPr>
            <a:r>
              <a:rPr lang="el-GR" dirty="0" smtClean="0"/>
              <a:t>Ακόμη</a:t>
            </a:r>
            <a:r>
              <a:rPr lang="el-GR" dirty="0"/>
              <a:t>, πολλά ψυχολογικά προβλήματα έχουν τη ρίζα τους στη μακρόχρονη φροντίδα ενός ηλικιωμένου συγγενή. </a:t>
            </a:r>
            <a:r>
              <a:rPr lang="el-GR" dirty="0" smtClean="0"/>
              <a:t>Έτσι </a:t>
            </a:r>
            <a:r>
              <a:rPr lang="el-GR" dirty="0"/>
              <a:t>η κατά διαστήματα υποστήριξη  - ανακούφιση του φροντιστή,  αποτελεί το μοναδικό φάρμακο.</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5</a:t>
            </a:fld>
            <a:endParaRPr lang="en-US" altLang="el-GR" dirty="0"/>
          </a:p>
        </p:txBody>
      </p:sp>
    </p:spTree>
    <p:extLst>
      <p:ext uri="{BB962C8B-B14F-4D97-AF65-F5344CB8AC3E}">
        <p14:creationId xmlns:p14="http://schemas.microsoft.com/office/powerpoint/2010/main" val="287704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 των Κέντρων Ημερήσιας Φροντίδας Ηλικιωμένων (ΚΗΦΗ) </a:t>
            </a:r>
            <a:r>
              <a:rPr lang="el-GR" b="0" dirty="0" smtClean="0"/>
              <a:t>1/2</a:t>
            </a:r>
            <a:endParaRPr lang="el-GR" b="0" dirty="0"/>
          </a:p>
        </p:txBody>
      </p:sp>
      <p:sp>
        <p:nvSpPr>
          <p:cNvPr id="3" name="Θέση περιεχομένου 2"/>
          <p:cNvSpPr>
            <a:spLocks noGrp="1"/>
          </p:cNvSpPr>
          <p:nvPr>
            <p:ph idx="1"/>
          </p:nvPr>
        </p:nvSpPr>
        <p:spPr/>
        <p:txBody>
          <a:bodyPr/>
          <a:lstStyle/>
          <a:p>
            <a:pPr marL="0" indent="0">
              <a:buNone/>
            </a:pPr>
            <a:r>
              <a:rPr lang="el-GR" dirty="0" smtClean="0"/>
              <a:t>Το </a:t>
            </a:r>
            <a:r>
              <a:rPr lang="el-GR" dirty="0"/>
              <a:t>πρόγραμμα αποσκοπεί:</a:t>
            </a:r>
          </a:p>
          <a:p>
            <a:r>
              <a:rPr lang="el-GR" dirty="0" smtClean="0"/>
              <a:t>Στην  </a:t>
            </a:r>
            <a:r>
              <a:rPr lang="el-GR" dirty="0"/>
              <a:t>παραμονή των ατόμων 3ης και 4ης ηλικίας στο οικείο φυσικό και κοινωνικό περιβάλλον</a:t>
            </a:r>
          </a:p>
          <a:p>
            <a:r>
              <a:rPr lang="el-GR" dirty="0"/>
              <a:t>Στη διατήρηση της συνοχής της οικογένειας</a:t>
            </a:r>
          </a:p>
          <a:p>
            <a:r>
              <a:rPr lang="el-GR" dirty="0"/>
              <a:t>Στην εναρμόνιση της οικογενειακής και εργασιακής ζωής των μελών της οικογένειας με ηλικιωμένο μέλος</a:t>
            </a:r>
          </a:p>
          <a:p>
            <a:r>
              <a:rPr lang="el-GR" dirty="0"/>
              <a:t>Στην αποφυγή της ιδρυματικής περίθαλψης και του κοινωνικού αποκλεισμού</a:t>
            </a:r>
          </a:p>
          <a:p>
            <a:r>
              <a:rPr lang="el-GR" dirty="0"/>
              <a:t>Στην εξασφάλιση αξιοπρεπούς διαβίωσης και στη βελτίωση της ποιότητας ζωής των ηλικιωμένων αλλά και των άλλων μελών της οικογένειας.</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6</a:t>
            </a:fld>
            <a:endParaRPr lang="en-US" altLang="el-GR" dirty="0"/>
          </a:p>
        </p:txBody>
      </p:sp>
    </p:spTree>
    <p:extLst>
      <p:ext uri="{BB962C8B-B14F-4D97-AF65-F5344CB8AC3E}">
        <p14:creationId xmlns:p14="http://schemas.microsoft.com/office/powerpoint/2010/main" val="908688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Σκοπός των Κέντρων Ημερήσιας Φροντίδας Ηλικιωμένων (</a:t>
            </a:r>
            <a:r>
              <a:rPr lang="el-GR" dirty="0" smtClean="0"/>
              <a:t>ΚΗΦΗ)</a:t>
            </a:r>
            <a:r>
              <a:rPr lang="el-GR" b="0" dirty="0" smtClean="0"/>
              <a:t> 2/2</a:t>
            </a:r>
            <a:endParaRPr lang="el-GR" b="0" dirty="0"/>
          </a:p>
        </p:txBody>
      </p:sp>
      <p:sp>
        <p:nvSpPr>
          <p:cNvPr id="3" name="Θέση περιεχομένου 2"/>
          <p:cNvSpPr>
            <a:spLocks noGrp="1"/>
          </p:cNvSpPr>
          <p:nvPr>
            <p:ph idx="1"/>
          </p:nvPr>
        </p:nvSpPr>
        <p:spPr/>
        <p:txBody>
          <a:bodyPr/>
          <a:lstStyle/>
          <a:p>
            <a:pPr marL="0" indent="0">
              <a:buNone/>
            </a:pPr>
            <a:r>
              <a:rPr lang="el-GR" dirty="0"/>
              <a:t>Το πρόγραμμα διέπεται από τις αναγνωρισμένες ειδικές αρχές, που αναφέρονται στους ηλικιωμένους. Ιδιαίτερη έμφαση δίδεται στη διασφάλιση των παρακάτω δικαιωμάτων:</a:t>
            </a:r>
          </a:p>
          <a:p>
            <a:r>
              <a:rPr lang="el-GR" dirty="0" smtClean="0"/>
              <a:t>Να </a:t>
            </a:r>
            <a:r>
              <a:rPr lang="el-GR" dirty="0"/>
              <a:t>διαβιούν οι ηλικιωμένοι σε αξιοπρεπείς συνθήκες στο οικείο φυσικό και κοινωνικό τους περιβάλλον</a:t>
            </a:r>
          </a:p>
          <a:p>
            <a:r>
              <a:rPr lang="el-GR" dirty="0"/>
              <a:t>Να υποστηρίζονται ώστε να διατηρούν την αυτονομία, την κοινωνική συμμετοχή, την επικοινωνία και την αυτάρκειά τους</a:t>
            </a:r>
          </a:p>
          <a:p>
            <a:r>
              <a:rPr lang="el-GR" dirty="0"/>
              <a:t>Να απολαμβάνουν υπηρεσιών κοινωνικής φροντίδας, που τους εξασφαλίζουν υγεία και ποιοτική διαβίωση</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7</a:t>
            </a:fld>
            <a:endParaRPr lang="en-US" altLang="el-GR" dirty="0"/>
          </a:p>
        </p:txBody>
      </p:sp>
    </p:spTree>
    <p:extLst>
      <p:ext uri="{BB962C8B-B14F-4D97-AF65-F5344CB8AC3E}">
        <p14:creationId xmlns:p14="http://schemas.microsoft.com/office/powerpoint/2010/main" val="1884583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Στόχος </a:t>
            </a:r>
            <a:r>
              <a:rPr lang="el-GR" dirty="0"/>
              <a:t>των </a:t>
            </a:r>
            <a:r>
              <a:rPr lang="el-GR" dirty="0" smtClean="0"/>
              <a:t>ΚΗΦΗ</a:t>
            </a:r>
            <a:endParaRPr lang="el-GR" dirty="0"/>
          </a:p>
        </p:txBody>
      </p:sp>
      <p:sp>
        <p:nvSpPr>
          <p:cNvPr id="3" name="Θέση περιεχομένου 2"/>
          <p:cNvSpPr>
            <a:spLocks noGrp="1"/>
          </p:cNvSpPr>
          <p:nvPr>
            <p:ph idx="1"/>
          </p:nvPr>
        </p:nvSpPr>
        <p:spPr/>
        <p:txBody>
          <a:bodyPr/>
          <a:lstStyle/>
          <a:p>
            <a:pPr marL="0" indent="0">
              <a:buNone/>
            </a:pPr>
            <a:r>
              <a:rPr lang="el-GR" dirty="0"/>
              <a:t>Τα ΚΗΦΗ απευθύνονται σε ηλικιωμένους αστικών και ημιαστικών περιοχών, μη δυναμένων να αυτοεξυπηρετηθούν απόλυτα (κινητικές δυσκολίες – άνοια κ.λ.π.), των οποίων το περιβάλλον που τα φροντίζει εργάζεται η αντιμετωπίζει σοβαρά κοινωνικά και οικονομικά προβλήματα ή προβλήματα υγείας και αδυνατεί να ανταποκριθεί στη φροντίδα που έχει αναλάβει.</a:t>
            </a:r>
          </a:p>
          <a:p>
            <a:pPr marL="0" indent="0">
              <a:buNone/>
            </a:pPr>
            <a:r>
              <a:rPr lang="el-GR" dirty="0" smtClean="0"/>
              <a:t>Τα </a:t>
            </a:r>
            <a:r>
              <a:rPr lang="el-GR" dirty="0"/>
              <a:t>ΚΗΦΗ αναπληρώνουν αυτό το κενό με την παροχή οργανωμένης κοινωνικής φροντίδας, από ειδικευμένο προσωπικό, εθελοντές και άλλους φορείς κοινωνικής αλληλεγγύης της κοινότητας, σε κατάλληλα διαμορφωμένους χώρους ημερήσιας ή/ και ολιγόωρης παραμονής. </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8</a:t>
            </a:fld>
            <a:endParaRPr lang="en-US" altLang="el-GR" dirty="0"/>
          </a:p>
        </p:txBody>
      </p:sp>
    </p:spTree>
    <p:extLst>
      <p:ext uri="{BB962C8B-B14F-4D97-AF65-F5344CB8AC3E}">
        <p14:creationId xmlns:p14="http://schemas.microsoft.com/office/powerpoint/2010/main" val="2982014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Σύσταση - μορφή</a:t>
            </a:r>
            <a:endParaRPr lang="el-GR" dirty="0"/>
          </a:p>
        </p:txBody>
      </p:sp>
      <p:sp>
        <p:nvSpPr>
          <p:cNvPr id="3" name="Θέση περιεχομένου 2"/>
          <p:cNvSpPr>
            <a:spLocks noGrp="1"/>
          </p:cNvSpPr>
          <p:nvPr>
            <p:ph idx="1"/>
          </p:nvPr>
        </p:nvSpPr>
        <p:spPr/>
        <p:txBody>
          <a:bodyPr/>
          <a:lstStyle/>
          <a:p>
            <a:pPr marL="0" indent="0">
              <a:lnSpc>
                <a:spcPct val="100000"/>
              </a:lnSpc>
              <a:buNone/>
            </a:pPr>
            <a:r>
              <a:rPr lang="el-GR" dirty="0"/>
              <a:t>Τα Κέντρα Ημερήσιας Φροντίδας Ηλικιωμένων είναι μονάδες ημερήσιας φιλοξενίας ηλικιωμένων που δεν μπορούν να αυτοεξυπηρετηθούν απόλυτα (κινητικές δυσκολίες – άνοια κ.λ.π.) των οποίων το περιβάλλον που τα φροντίζει εργάζεται η αντιμετωπίζει σοβαρά κοινωνικά και οικονομικά προβλήματα ή προβλήματα υγείας και αδυνατεί να ανταποκριθεί στη φροντίδα που έχει αναλάβει.</a:t>
            </a:r>
          </a:p>
          <a:p>
            <a:pPr marL="0" indent="0">
              <a:lnSpc>
                <a:spcPct val="100000"/>
              </a:lnSpc>
              <a:buNone/>
            </a:pPr>
            <a:r>
              <a:rPr lang="el-GR" dirty="0" smtClean="0"/>
              <a:t>Δικαιούχοι </a:t>
            </a:r>
            <a:r>
              <a:rPr lang="el-GR" dirty="0"/>
              <a:t>φορείς για τη σύσταση και λειτουργία των ΚΗΦΗ είναι οι φορείς της Τοπικής Αυτοδιοίκησης, όπως ορίζονται στην ΚΥΑ  4035/27.7.2001 των Υπουργών Υγείας και Πρόνοιας και Εργασίας και Κοινωνικών Ασφαλίσεων και στην με αριθμό Π1γ/ΑΓΠ/οικ.14963/2001 (ΦΕΚ 1397/τ.Β) Υπουργική </a:t>
            </a:r>
            <a:r>
              <a:rPr lang="el-GR" dirty="0" smtClean="0"/>
              <a:t>Απόφαση </a:t>
            </a:r>
            <a:r>
              <a:rPr lang="el-GR" dirty="0"/>
              <a:t>του Υπουργείου Υγείας και Πρόνοιας όπως αυτές τροποποιήθηκαν και ισχύουν.</a:t>
            </a:r>
          </a:p>
          <a:p>
            <a:pPr marL="0" indent="0">
              <a:lnSpc>
                <a:spcPct val="100000"/>
              </a:lnSpc>
              <a:buNone/>
            </a:pPr>
            <a:r>
              <a:rPr lang="el-GR" dirty="0" smtClean="0"/>
              <a:t>Για </a:t>
            </a:r>
            <a:r>
              <a:rPr lang="el-GR" dirty="0"/>
              <a:t>τη λειτουργία των ΚΗΦΗ είναι απαραίτητη η έκδοση άδειας ίδρυσης και λειτουργίας από την οικεία Νομαρχιακή Αυτοδιοίκηση</a:t>
            </a:r>
          </a:p>
          <a:p>
            <a:pPr>
              <a:lnSpc>
                <a:spcPct val="100000"/>
              </a:lnSpc>
            </a:pP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9</a:t>
            </a:fld>
            <a:endParaRPr lang="en-US" altLang="el-GR" dirty="0"/>
          </a:p>
        </p:txBody>
      </p:sp>
    </p:spTree>
    <p:extLst>
      <p:ext uri="{BB962C8B-B14F-4D97-AF65-F5344CB8AC3E}">
        <p14:creationId xmlns:p14="http://schemas.microsoft.com/office/powerpoint/2010/main" val="8471385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480559850e96d148f592c2f4f8555a03c85bd8b"/>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4043</TotalTime>
  <Words>2688</Words>
  <Application>Microsoft Office PowerPoint</Application>
  <PresentationFormat>On-screen Show (4:3)</PresentationFormat>
  <Paragraphs>244</Paragraphs>
  <Slides>36</Slides>
  <Notes>7</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1_Default Design</vt:lpstr>
      <vt:lpstr>template final</vt:lpstr>
      <vt:lpstr>OC_template_updated</vt:lpstr>
      <vt:lpstr>Κοινωνική εργασία με ανάπηρους και ηλικιωμένους</vt:lpstr>
      <vt:lpstr>Φροντίδα ηλικιωμένων 1/4</vt:lpstr>
      <vt:lpstr>Φροντίδα ηλικιωμένων 2/4</vt:lpstr>
      <vt:lpstr>Φροντίδα ηλικιωμένων 3/4</vt:lpstr>
      <vt:lpstr>Φροντίδα ηλικιωμένων 4/4</vt:lpstr>
      <vt:lpstr>Σκοπός των Κέντρων Ημερήσιας Φροντίδας Ηλικιωμένων (ΚΗΦΗ) 1/2</vt:lpstr>
      <vt:lpstr>Σκοπός των Κέντρων Ημερήσιας Φροντίδας Ηλικιωμένων (ΚΗΦΗ) 2/2</vt:lpstr>
      <vt:lpstr>Στόχος των ΚΗΦΗ</vt:lpstr>
      <vt:lpstr>Σύσταση - μορφή</vt:lpstr>
      <vt:lpstr>Υπηρεσίες – Δραστηριότητες των ΚΗΦΗ</vt:lpstr>
      <vt:lpstr>Διασύνδεση των ΚΗΦΗ</vt:lpstr>
      <vt:lpstr>Στελέχωση των ΚΗΦΗ 1/2</vt:lpstr>
      <vt:lpstr>Στελέχωση των ΚΗΦΗ 2/2</vt:lpstr>
      <vt:lpstr>Έργο υπεύθυνου – νοσηλευτή/τριας 1/3</vt:lpstr>
      <vt:lpstr>Έργο υπεύθυνου – νοσηλευτή/τριας 2/3</vt:lpstr>
      <vt:lpstr>Έργο υπεύθυνου – νοσηλευτή/τριας 3/3</vt:lpstr>
      <vt:lpstr>Έργο κοινωνικών φροντιστών-επιμελητών πρόνοιας</vt:lpstr>
      <vt:lpstr>Έργο βοηθητικού προσωπικού</vt:lpstr>
      <vt:lpstr>Ωράριο λειτουργίας και τηρούμενα βιβλία στα ΚΗΦΗ 1/2</vt:lpstr>
      <vt:lpstr>Ωράριο λειτουργίας και τηρούμενα βιβλία στα ΚΗΦΗ 2/2</vt:lpstr>
      <vt:lpstr>Εγγραφή ηλικιωμένων 1/3</vt:lpstr>
      <vt:lpstr>Εγγραφή ηλικιωμένων 2/3</vt:lpstr>
      <vt:lpstr>Εγγραφή ηλικιωμένων 3/3</vt:lpstr>
      <vt:lpstr>Βοήθεια στο σπίτι</vt:lpstr>
      <vt:lpstr>Επιλέξιμες πράξεις- προσωπικό 1/2</vt:lpstr>
      <vt:lpstr>Επιλέξιμες πράξεις- προσωπικό 2/2</vt:lpstr>
      <vt:lpstr>Αρμοδιότητες</vt:lpstr>
      <vt:lpstr>Τελικοί δικαιούχοι 1/2</vt:lpstr>
      <vt:lpstr>Τελικοί δικαιούχοι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ΔΗΜΟΣΙΑ ΥΓΕΙΑ</dc:title>
  <dc:creator>opencourses@teiath.gr</dc:creator>
  <cp:lastModifiedBy>alex</cp:lastModifiedBy>
  <cp:revision>227</cp:revision>
  <dcterms:created xsi:type="dcterms:W3CDTF">2005-07-22T07:19:02Z</dcterms:created>
  <dcterms:modified xsi:type="dcterms:W3CDTF">2015-03-17T12:57:25Z</dcterms:modified>
</cp:coreProperties>
</file>