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33"/>
  </p:notesMasterIdLst>
  <p:handoutMasterIdLst>
    <p:handoutMasterId r:id="rId34"/>
  </p:handoutMasterIdLst>
  <p:sldIdLst>
    <p:sldId id="256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9" r:id="rId23"/>
    <p:sldId id="288" r:id="rId24"/>
    <p:sldId id="290" r:id="rId25"/>
    <p:sldId id="257" r:id="rId26"/>
    <p:sldId id="262" r:id="rId27"/>
    <p:sldId id="264" r:id="rId28"/>
    <p:sldId id="291" r:id="rId29"/>
    <p:sldId id="292" r:id="rId30"/>
    <p:sldId id="266" r:id="rId31"/>
    <p:sldId id="261" r:id="rId32"/>
  </p:sldIdLst>
  <p:sldSz cx="9144000" cy="6858000" type="screen4x3"/>
  <p:notesSz cx="7104063" cy="10234613"/>
  <p:custDataLst>
    <p:tags r:id="rId3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78" d="100"/>
          <a:sy n="78" d="100"/>
        </p:scale>
        <p:origin x="-2748" y="-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29/5/2015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29/5/2015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125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400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63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82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549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189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65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810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92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680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12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Ογκολογική Νοσηλευτική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2810793"/>
            <a:ext cx="6400800" cy="203835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3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Η επίδραση του καρκίνου στην οικογένεια</a:t>
            </a:r>
          </a:p>
          <a:p>
            <a:r>
              <a:rPr lang="el-GR" sz="2400" dirty="0" smtClean="0"/>
              <a:t>Ευάγγελος Δούσης, Καθηγητής Εφαρμογών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Νοσηλευτικής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Ουρανία Γκοβίνα, Επίκουρος Καθηγήτρια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Τμήμα Νοσηλευτικής</a:t>
            </a:r>
          </a:p>
          <a:p>
            <a:pPr>
              <a:spcBef>
                <a:spcPts val="0"/>
              </a:spcBef>
            </a:pP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227" y="5269682"/>
            <a:ext cx="35433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Επικοινωνία μέσα στην οικογένεια</a:t>
            </a:r>
            <a:r>
              <a:rPr lang="en-US" sz="3600" dirty="0" smtClean="0"/>
              <a:t> </a:t>
            </a:r>
            <a:r>
              <a:rPr lang="en-US" sz="2800" b="0" dirty="0" smtClean="0"/>
              <a:t>(2/4</a:t>
            </a:r>
            <a:r>
              <a:rPr lang="en-US" sz="2800" b="0" dirty="0"/>
              <a:t>)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Οι ανησυχίες μένουν κρυφές μεταξύ των μελών της οικογένειας για να μη στενοχωρήσει ο ένας τον άλλο</a:t>
            </a:r>
          </a:p>
          <a:p>
            <a:r>
              <a:rPr lang="el-GR" sz="2400" dirty="0" smtClean="0"/>
              <a:t>Δεν μοιράζονται τα συναισθήματα</a:t>
            </a:r>
          </a:p>
          <a:p>
            <a:r>
              <a:rPr lang="el-GR" sz="2400" dirty="0" smtClean="0"/>
              <a:t>Οι συγγενείς μπορεί να νοιώθουν σαν δοχείο εναπόθεσης των συναισθημάτων των ασθενών</a:t>
            </a:r>
          </a:p>
          <a:p>
            <a:r>
              <a:rPr lang="el-GR" sz="2400" dirty="0" smtClean="0"/>
              <a:t>Εάν η οικογένεια αποφασίσει να μην κουβεντιάζει για τον καρκίνο τότε:</a:t>
            </a:r>
          </a:p>
          <a:p>
            <a:pPr lvl="1"/>
            <a:r>
              <a:rPr lang="el-GR" sz="2000" dirty="0" smtClean="0"/>
              <a:t>Ορθώνεται ένα τείχος σιωπής</a:t>
            </a:r>
          </a:p>
          <a:p>
            <a:pPr lvl="1"/>
            <a:r>
              <a:rPr lang="el-GR" sz="2000" dirty="0" smtClean="0"/>
              <a:t>Γίνεται απαγορευτική η συζήτηση για τη νόσο</a:t>
            </a:r>
          </a:p>
          <a:p>
            <a:pPr lvl="1"/>
            <a:r>
              <a:rPr lang="el-GR" sz="2000" dirty="0" smtClean="0"/>
              <a:t>Οι συνέπειες στην οικογένεια ίσως να μην αναγνωρίζονται από τους γύρω και να δημιουργούνται έτσι προβλήματα</a:t>
            </a:r>
          </a:p>
          <a:p>
            <a:pPr lvl="1"/>
            <a:r>
              <a:rPr lang="el-GR" sz="2000" dirty="0" smtClean="0"/>
              <a:t>Κινδυνεύουν να καταστραφούν φιλίες</a:t>
            </a: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01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Επικοινωνία μέσα στην οικογένεια</a:t>
            </a:r>
            <a:r>
              <a:rPr lang="en-US" sz="3600" dirty="0" smtClean="0"/>
              <a:t> </a:t>
            </a:r>
            <a:r>
              <a:rPr lang="en-US" sz="2800" b="0" dirty="0" smtClean="0"/>
              <a:t>(3/4</a:t>
            </a:r>
            <a:r>
              <a:rPr lang="en-US" sz="2800" b="0" dirty="0"/>
              <a:t>)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Μεταβολές των ρόλων</a:t>
            </a:r>
          </a:p>
          <a:p>
            <a:r>
              <a:rPr lang="el-GR" sz="2400" dirty="0" smtClean="0"/>
              <a:t>Στο σπίτι</a:t>
            </a:r>
          </a:p>
          <a:p>
            <a:r>
              <a:rPr lang="el-GR" sz="2400" dirty="0" smtClean="0"/>
              <a:t>Στην εργασία</a:t>
            </a:r>
          </a:p>
          <a:p>
            <a:r>
              <a:rPr lang="el-GR" sz="2400" dirty="0" smtClean="0"/>
              <a:t>Στην κοινωνική ζωή (επαγγελματικές μεταβολές, αλλαγές στο οικογενειακό χρονοδιάγραμμα, απότομη διακοπή κοινωνικών δραστηριοτήτων)</a:t>
            </a:r>
          </a:p>
          <a:p>
            <a:r>
              <a:rPr lang="el-GR" sz="2400" dirty="0" smtClean="0"/>
              <a:t>Οικονομικά προβλήματα (κυρίως αν ο ασθενής αποτελεί την κύρια πηγή εισοδήματος)</a:t>
            </a:r>
          </a:p>
          <a:p>
            <a:r>
              <a:rPr lang="el-GR" sz="2400" dirty="0" smtClean="0"/>
              <a:t>Σεξουαλικές δυσκολίες</a:t>
            </a:r>
          </a:p>
          <a:p>
            <a:r>
              <a:rPr lang="el-GR" sz="2400" dirty="0" smtClean="0"/>
              <a:t>Πολλοί συγγενείς για να «προστατέψουν» τον ασθενή δεν λένε την αλήθεια με αποτέλεσμα προβλήματα επικοινωνίας</a:t>
            </a:r>
          </a:p>
          <a:p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17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Επικοινωνία μέσα στην οικογένεια</a:t>
            </a:r>
            <a:r>
              <a:rPr lang="en-US" sz="3600" dirty="0" smtClean="0"/>
              <a:t> </a:t>
            </a:r>
            <a:r>
              <a:rPr lang="en-US" sz="2800" b="0" dirty="0" smtClean="0"/>
              <a:t>(4/4</a:t>
            </a:r>
            <a:r>
              <a:rPr lang="en-US" sz="2800" b="0" dirty="0"/>
              <a:t>)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Δεν μπορούν όλοι οι συγγενείς να «αντέξουν» το βάρος της υποστήριξης των ασθενών</a:t>
            </a:r>
          </a:p>
          <a:p>
            <a:r>
              <a:rPr lang="el-GR" sz="2400" dirty="0" smtClean="0"/>
              <a:t>Επιλεκτική απόκρυψη της διάγνωσης (π.χ. ηλικιωμένοι κλπ). Αυτό μπορεί να οδηγήσει σε προβληματικές σχέσεις λόγω αδυναμίας κατανόησης από αυτούς της συμπεριφοράς τους</a:t>
            </a:r>
          </a:p>
          <a:p>
            <a:pPr lvl="1"/>
            <a:r>
              <a:rPr lang="el-GR" sz="2000" dirty="0" smtClean="0"/>
              <a:t>«παραμέληση» άλλων παιδιών και εστίαση φροντίδας και ενδιαφέροντος στο άρρωστο παιδί</a:t>
            </a:r>
          </a:p>
          <a:p>
            <a:pPr lvl="1"/>
            <a:r>
              <a:rPr lang="el-GR" sz="2000" dirty="0" smtClean="0"/>
              <a:t>Απομάκρυνση μικρών παιδιών από τον άρρωστο γονέα</a:t>
            </a:r>
          </a:p>
          <a:p>
            <a:r>
              <a:rPr lang="el-GR" sz="2400" dirty="0" smtClean="0"/>
              <a:t>Τα μέλη της οικογένειας αποφεύγουν την σχετική με τον καρκίνο ειδησεογραφία στα ΜΜΕ</a:t>
            </a:r>
          </a:p>
          <a:p>
            <a:r>
              <a:rPr lang="el-GR" sz="2400" dirty="0" smtClean="0"/>
              <a:t>Υπερβολική παρακολούθηση συμπτωμάτων των ασθενών ακόμα και αν δεν τους έχει ζητηθεί</a:t>
            </a:r>
          </a:p>
          <a:p>
            <a:pPr lvl="1"/>
            <a:endParaRPr lang="el-GR" sz="2000" dirty="0" smtClean="0"/>
          </a:p>
          <a:p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84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Η εμπειρία του να ζεις με ασθενή με καρκίνο μέσα στην οικογένεια</a:t>
            </a:r>
            <a:r>
              <a:rPr lang="en-US" sz="3200" dirty="0" smtClean="0"/>
              <a:t> </a:t>
            </a:r>
            <a:r>
              <a:rPr lang="en-US" sz="2400" b="0" dirty="0"/>
              <a:t>(</a:t>
            </a:r>
            <a:r>
              <a:rPr lang="en-US" sz="2400" b="0" dirty="0" smtClean="0"/>
              <a:t>1/3)</a:t>
            </a:r>
            <a:endParaRPr lang="el-G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Το πόσο θα φροντίσει η οικογένεια τον ασθενή με καρκίνο εξαρτάται από:</a:t>
            </a:r>
          </a:p>
          <a:p>
            <a:pPr lvl="1"/>
            <a:r>
              <a:rPr lang="el-GR" sz="2000" dirty="0" smtClean="0"/>
              <a:t>Τις μεταξύ τους σχέσεις</a:t>
            </a:r>
          </a:p>
          <a:p>
            <a:pPr lvl="1"/>
            <a:r>
              <a:rPr lang="el-GR" sz="2000" dirty="0" smtClean="0"/>
              <a:t>Τις αντιλήψεις για τη νόσο</a:t>
            </a:r>
          </a:p>
          <a:p>
            <a:pPr lvl="1"/>
            <a:r>
              <a:rPr lang="el-GR" sz="2000" dirty="0" smtClean="0"/>
              <a:t>Τη βαρύτητα των σωματικών συμπτωμάτων</a:t>
            </a:r>
          </a:p>
          <a:p>
            <a:pPr lvl="1"/>
            <a:r>
              <a:rPr lang="el-GR" sz="2000" dirty="0" smtClean="0"/>
              <a:t>Τον βαθμό εξάρτησης που προκαλεί η νόσος</a:t>
            </a:r>
          </a:p>
          <a:p>
            <a:pPr lvl="1"/>
            <a:r>
              <a:rPr lang="el-GR" sz="2000" dirty="0" smtClean="0"/>
              <a:t>Το στάδιο της νόσου (π.χ. στο τελικό στάδιο απαιτείται συνήθως περισσότερη φροντίδα…)</a:t>
            </a:r>
          </a:p>
          <a:p>
            <a:pPr lvl="1"/>
            <a:r>
              <a:rPr lang="el-GR" sz="2000" dirty="0" smtClean="0"/>
              <a:t>Τη χρονική διάρκεια της νόσου…</a:t>
            </a:r>
          </a:p>
          <a:p>
            <a:r>
              <a:rPr lang="el-GR" sz="2400" dirty="0" smtClean="0"/>
              <a:t>Η «επιφυλακή» &amp; η «παρακολούθηση» της νόσου χρειάζεται μεγάλη συναισθηματική δύναμη. </a:t>
            </a: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6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Η εμπειρία του να ζεις με ασθενή με καρκίνο μέσα στην οικογένεια</a:t>
            </a:r>
            <a:r>
              <a:rPr lang="en-US" sz="3200" dirty="0" smtClean="0"/>
              <a:t> </a:t>
            </a:r>
            <a:r>
              <a:rPr lang="en-US" sz="2400" b="0" dirty="0" smtClean="0">
                <a:solidFill>
                  <a:prstClr val="black"/>
                </a:solidFill>
              </a:rPr>
              <a:t>(2/3</a:t>
            </a:r>
            <a:r>
              <a:rPr lang="en-US" sz="2400" b="0" dirty="0">
                <a:solidFill>
                  <a:prstClr val="black"/>
                </a:solidFill>
              </a:rPr>
              <a:t>)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400" dirty="0" smtClean="0"/>
              <a:t>Η παροχή φροντίδας δεν θεωρείται πάντα σαν «φορτίο» από τους συγγενείς αλλά μπορεί να σχετίζεται εσωτερικά με την προσωπικότητα του ατόμου.</a:t>
            </a:r>
          </a:p>
          <a:p>
            <a:r>
              <a:rPr lang="el-GR" sz="2400" dirty="0" smtClean="0"/>
              <a:t>Τρίτα άτομα μπορεί να θεωρούν «ηρωική» την παροχή φροντίδας στον ασθενή</a:t>
            </a:r>
          </a:p>
          <a:p>
            <a:r>
              <a:rPr lang="el-GR" sz="2400" dirty="0" smtClean="0"/>
              <a:t>Οι συγγενείς φροντίζοντας τον ασθενή μειώνουν τα δικά τους συναισθήματα θρήνου για τη νόσο</a:t>
            </a:r>
          </a:p>
          <a:p>
            <a:pPr lvl="1"/>
            <a:r>
              <a:rPr lang="el-GR" sz="2000" dirty="0" smtClean="0"/>
              <a:t>Η οικογένεια δίνει μεγάλη σημασία στη σωστή θρέψη &amp; σίτιση των ασθενών, στη καθαριότητα του σπιτιού και σε άλλες οικιακές εργασίες</a:t>
            </a:r>
          </a:p>
          <a:p>
            <a:pPr lvl="1"/>
            <a:r>
              <a:rPr lang="el-GR" sz="2000" dirty="0" smtClean="0"/>
              <a:t>Οι γυναίκες συνήθως αναλαμβάνουν το μεγαλύτερο μέρος της φροντίδας του σπιτιού</a:t>
            </a:r>
          </a:p>
          <a:p>
            <a:pPr lvl="1"/>
            <a:r>
              <a:rPr lang="el-GR" sz="2000" dirty="0" smtClean="0"/>
              <a:t>Οι αδερφές συχνότερα από τους αδερφούς και οι κόρες συχνότερα από τους γιούς, οι μητέρες συχνότερα από τους πατέρες, φροντίζουν τους ασθενείς.</a:t>
            </a: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70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Η εμπειρία του να ζεις με ασθενή με καρκίνο μέσα στην οικογένεια</a:t>
            </a:r>
            <a:r>
              <a:rPr lang="en-US" sz="3200" dirty="0" smtClean="0"/>
              <a:t> </a:t>
            </a:r>
            <a:r>
              <a:rPr lang="en-US" sz="2400" b="0" dirty="0" smtClean="0">
                <a:solidFill>
                  <a:prstClr val="black"/>
                </a:solidFill>
              </a:rPr>
              <a:t>(3/3</a:t>
            </a:r>
            <a:r>
              <a:rPr lang="en-US" sz="2400" b="0" dirty="0">
                <a:solidFill>
                  <a:prstClr val="black"/>
                </a:solidFill>
              </a:rPr>
              <a:t>)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ποιος τελικά θα αναλάβει το ρόλο του φροντιστή στην οικογένεια εξαρτάται από:</a:t>
            </a:r>
          </a:p>
          <a:p>
            <a:pPr lvl="1"/>
            <a:r>
              <a:rPr lang="el-GR" sz="2200" dirty="0" smtClean="0"/>
              <a:t>Τη θέση του μέσα στην οικογένεια</a:t>
            </a:r>
          </a:p>
          <a:p>
            <a:pPr lvl="1"/>
            <a:r>
              <a:rPr lang="el-GR" sz="2200" dirty="0" smtClean="0"/>
              <a:t>Η ηλικία του (οι έφηβοι δυσκολεύονται να αναλάβουν ρόλο φροντιστή)</a:t>
            </a:r>
          </a:p>
          <a:p>
            <a:pPr lvl="1"/>
            <a:r>
              <a:rPr lang="el-GR" sz="2200" dirty="0" smtClean="0"/>
              <a:t>Προσωπικές καταστάσεις</a:t>
            </a:r>
          </a:p>
          <a:p>
            <a:pPr lvl="1"/>
            <a:r>
              <a:rPr lang="el-GR" sz="2200" dirty="0" smtClean="0"/>
              <a:t>Γεωγραφική απόσταση</a:t>
            </a:r>
          </a:p>
          <a:p>
            <a:r>
              <a:rPr lang="el-GR" sz="2400" dirty="0" smtClean="0"/>
              <a:t>Η παροχή φροντίδας δεν σημαίνει απαραίτητα πρακτική δραστηριότητα. Η παραμονή και μόνο δίπλα στον ασθενή συνιστά φροντίδα…</a:t>
            </a:r>
          </a:p>
          <a:p>
            <a:r>
              <a:rPr lang="el-GR" sz="2400" dirty="0" smtClean="0"/>
              <a:t>Κάποιοι ασθενείς σκέφτονται, (συζητούν και θέλουν να τακτοποιήσουν εκκρεμότητες), τη ζωή της οικογένειας μετά το θάνατό τους γεγονός οδυνηρό για την οικογένεια</a:t>
            </a:r>
          </a:p>
          <a:p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87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Η αλληλεπίδραση με τους επαγγελματίες υγείας και το σύστημα υγείας</a:t>
            </a:r>
            <a:r>
              <a:rPr lang="en-US" sz="3200" dirty="0" smtClean="0"/>
              <a:t> </a:t>
            </a:r>
            <a:r>
              <a:rPr lang="en-US" sz="2400" b="0" dirty="0">
                <a:solidFill>
                  <a:prstClr val="black"/>
                </a:solidFill>
              </a:rPr>
              <a:t>(1/3)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Οι επαγγελματίες συχνά εξαιρούν από τη φροντίδα τα μέλη της οικογένειας που φροντίζουν και υποστηρίζουν τους ασθενείς.</a:t>
            </a:r>
          </a:p>
          <a:p>
            <a:r>
              <a:rPr lang="el-GR" sz="2400" dirty="0" smtClean="0"/>
              <a:t>Οι επαγγελματίες υγείας πρέπει να είναι:</a:t>
            </a:r>
          </a:p>
          <a:p>
            <a:pPr lvl="1"/>
            <a:r>
              <a:rPr lang="el-GR" sz="2000" dirty="0" smtClean="0"/>
              <a:t>Να είναι προσβάσιμοι 24 ώρες το 24ωρο</a:t>
            </a:r>
          </a:p>
          <a:p>
            <a:pPr lvl="1"/>
            <a:r>
              <a:rPr lang="el-GR" sz="2000" dirty="0" smtClean="0"/>
              <a:t>Να έχουν αποτελεσματική επικοινωνία</a:t>
            </a:r>
          </a:p>
          <a:p>
            <a:pPr lvl="1"/>
            <a:r>
              <a:rPr lang="el-GR" sz="2000" dirty="0" smtClean="0"/>
              <a:t>Μη επικριτική στάση</a:t>
            </a:r>
          </a:p>
          <a:p>
            <a:pPr lvl="1"/>
            <a:r>
              <a:rPr lang="el-GR" sz="2000" dirty="0" smtClean="0"/>
              <a:t>Κλινική επάρκεια</a:t>
            </a:r>
          </a:p>
          <a:p>
            <a:pPr>
              <a:tabLst>
                <a:tab pos="1706563" algn="l"/>
              </a:tabLst>
            </a:pPr>
            <a:r>
              <a:rPr lang="el-GR" sz="2400" dirty="0" smtClean="0"/>
              <a:t>Οι συγγενείς και ασθενείς αναζητούν ιατρικές πληροφορίες και πληροφορίες για τις υπηρεσίες υποστηρικτικής φροντίδας.</a:t>
            </a:r>
          </a:p>
          <a:p>
            <a:endParaRPr lang="el-GR" dirty="0" smtClean="0"/>
          </a:p>
          <a:p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61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Η αλληλεπίδραση με τους επαγγελματίες υγείας και το σύστημα υγείας</a:t>
            </a:r>
            <a:r>
              <a:rPr lang="en-US" sz="3200" dirty="0" smtClean="0"/>
              <a:t> </a:t>
            </a:r>
            <a:r>
              <a:rPr lang="en-US" sz="2400" b="0" dirty="0" smtClean="0">
                <a:solidFill>
                  <a:prstClr val="black"/>
                </a:solidFill>
              </a:rPr>
              <a:t>(2/3</a:t>
            </a:r>
            <a:r>
              <a:rPr lang="en-US" sz="2400" b="0" dirty="0">
                <a:solidFill>
                  <a:prstClr val="black"/>
                </a:solidFill>
              </a:rPr>
              <a:t>)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Η παροχή πληροφοριών από τους επαγγελματίες υγείας στην οικογένεια πρέπει να γίνεται:</a:t>
            </a:r>
          </a:p>
          <a:p>
            <a:pPr lvl="1"/>
            <a:r>
              <a:rPr lang="el-GR" sz="2200" dirty="0" smtClean="0"/>
              <a:t>Με ειλικρίνεια</a:t>
            </a:r>
          </a:p>
          <a:p>
            <a:pPr lvl="1"/>
            <a:r>
              <a:rPr lang="el-GR" sz="2200" dirty="0" smtClean="0"/>
              <a:t>Ευαισθησία</a:t>
            </a:r>
          </a:p>
          <a:p>
            <a:pPr lvl="1"/>
            <a:r>
              <a:rPr lang="el-GR" sz="2200" dirty="0" smtClean="0"/>
              <a:t>Την κατάλληλη στιγμή</a:t>
            </a:r>
          </a:p>
          <a:p>
            <a:r>
              <a:rPr lang="el-GR" sz="2400" dirty="0" smtClean="0"/>
              <a:t>Η συμπεριφορά του ασθενή με καρκίνο μπορεί να παρεμποδίσει την καλή επικοινωνία μεταξύ οικογένειας και επαγγελματιών υγείας</a:t>
            </a:r>
          </a:p>
          <a:p>
            <a:r>
              <a:rPr lang="el-GR" sz="2400" dirty="0" smtClean="0"/>
              <a:t>Οι ασθενείς συχνά απαιτούν να μην μάθει η οικογένεια τους τη νόσο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01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Η αλληλεπίδραση με τους επαγγελματίες υγείας και το σύστημα υγείας</a:t>
            </a:r>
            <a:r>
              <a:rPr lang="en-US" sz="3200" dirty="0" smtClean="0"/>
              <a:t> </a:t>
            </a:r>
            <a:r>
              <a:rPr lang="en-US" sz="2400" b="0" dirty="0" smtClean="0">
                <a:solidFill>
                  <a:prstClr val="black"/>
                </a:solidFill>
              </a:rPr>
              <a:t>(3/3</a:t>
            </a:r>
            <a:r>
              <a:rPr lang="en-US" sz="2400" b="0" dirty="0">
                <a:solidFill>
                  <a:prstClr val="black"/>
                </a:solidFill>
              </a:rPr>
              <a:t>)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Σε ηλικιωμένους ασθενείς μπορεί το υποστηρικτικό τους δίκτυο να είναι ηλικιωμένοι με αποτέλεσμα φυσικούς περιορισμούς στην παροχή φροντίδας από το υποστηρικτικό δίκτυο</a:t>
            </a:r>
          </a:p>
          <a:p>
            <a:r>
              <a:rPr lang="el-GR" sz="2400" dirty="0" smtClean="0"/>
              <a:t>Η έλλειψη εξοικείωσης με το σύστημα υπηρεσιών υγείας αποτελεί πρόβλημα για τον ασθενή και την οικογένεια που πρέπει να ανακαλύψει τις διαδικασίες και τις οδούς παροχής υπηρεσιών υγείας</a:t>
            </a:r>
          </a:p>
          <a:p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08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Προσεγγίζοντας την οικογένεια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Ο ρόλος της υποστήριξης της οικογένειας είναι λιγότερο καθορισμένος για τους επαγγελματίες υγείας από τον ρόλο τους στην παροχή φροντίδας στον ασθενή.</a:t>
            </a:r>
          </a:p>
          <a:p>
            <a:r>
              <a:rPr lang="el-GR" sz="2400" dirty="0" smtClean="0"/>
              <a:t>Η παροχή της φροντίδας από τους επαγγελματίες επηρεάζεται από:</a:t>
            </a:r>
          </a:p>
          <a:p>
            <a:pPr lvl="1"/>
            <a:r>
              <a:rPr lang="el-GR" sz="2200" dirty="0" smtClean="0"/>
              <a:t>Το μικρό διάστημα παραμονής των ασθενών στο νοσοκομείο</a:t>
            </a:r>
          </a:p>
          <a:p>
            <a:pPr lvl="1"/>
            <a:r>
              <a:rPr lang="el-GR" sz="2200" dirty="0" smtClean="0"/>
              <a:t>Την αυξανόμενη εφαρμογή θεραπειών προηγμένης τεχνολογίας στο σπίτι</a:t>
            </a:r>
          </a:p>
          <a:p>
            <a:r>
              <a:rPr lang="el-GR" sz="2400" dirty="0" smtClean="0"/>
              <a:t>Η παροχή φροντίδας και υποστήριξης στον ασθενή από την οικογένεια πρέπει να συνοδεύεται από ευαισθησία…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90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Η επίδραση του καρκίνου στην οικογένεια</a:t>
            </a:r>
            <a:r>
              <a:rPr lang="en-US" sz="3600" dirty="0" smtClean="0"/>
              <a:t> </a:t>
            </a:r>
            <a:r>
              <a:rPr lang="en-US" sz="2800" b="0" dirty="0" smtClean="0"/>
              <a:t>(1/3)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1196752"/>
            <a:ext cx="5987008" cy="5040560"/>
          </a:xfrm>
        </p:spPr>
        <p:txBody>
          <a:bodyPr>
            <a:normAutofit/>
          </a:bodyPr>
          <a:lstStyle/>
          <a:p>
            <a:endParaRPr lang="el-GR" sz="2400" dirty="0" smtClean="0"/>
          </a:p>
          <a:p>
            <a:endParaRPr lang="el-GR" sz="2400" dirty="0"/>
          </a:p>
          <a:p>
            <a:r>
              <a:rPr lang="el-GR" sz="2400" dirty="0" smtClean="0"/>
              <a:t>Οικογένεια</a:t>
            </a:r>
          </a:p>
          <a:p>
            <a:endParaRPr lang="el-GR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Υποστηρικτικό δίκτυο</a:t>
            </a:r>
          </a:p>
          <a:p>
            <a:endParaRPr lang="el-GR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Δυναμικές σχέσεις</a:t>
            </a: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84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Για την παροχή φροντίδας από την οικογένεια στον ασθενή </a:t>
            </a:r>
            <a:r>
              <a:rPr lang="en-US" sz="2800" b="0" dirty="0">
                <a:solidFill>
                  <a:prstClr val="black"/>
                </a:solidFill>
              </a:rPr>
              <a:t>(</a:t>
            </a:r>
            <a:r>
              <a:rPr lang="en-US" sz="2800" b="0" dirty="0" smtClean="0">
                <a:solidFill>
                  <a:prstClr val="black"/>
                </a:solidFill>
              </a:rPr>
              <a:t>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Έλλειψη προκατάληψης</a:t>
            </a:r>
          </a:p>
          <a:p>
            <a:r>
              <a:rPr lang="el-GR" sz="2400" dirty="0" smtClean="0"/>
              <a:t>Ανίχνευση ατόμων κλειδιά, που συνθέτουν την «οικογένεια»</a:t>
            </a:r>
          </a:p>
          <a:p>
            <a:r>
              <a:rPr lang="el-GR" sz="2400" dirty="0" smtClean="0"/>
              <a:t>Παροχής ενός τηλεφωνικού νούμερου επικοινωνίας</a:t>
            </a:r>
          </a:p>
          <a:p>
            <a:r>
              <a:rPr lang="el-GR" sz="2400" dirty="0" smtClean="0"/>
              <a:t>Ακρόαση της προσωπικής ιστορίας των συγγενών και αναγνώριση των σημαντικών για αυτούς θεμάτων</a:t>
            </a:r>
          </a:p>
          <a:p>
            <a:r>
              <a:rPr lang="el-GR" sz="2400" dirty="0" smtClean="0"/>
              <a:t>Ευαισθησία στο επίπεδο προσαρμογής τους</a:t>
            </a:r>
          </a:p>
          <a:p>
            <a:r>
              <a:rPr lang="el-GR" sz="2400" dirty="0" smtClean="0"/>
              <a:t>Διασφάλιση υποστηρικτικού περιβάλλοντος για την έκφραση της καταπόνησης</a:t>
            </a:r>
          </a:p>
          <a:p>
            <a:r>
              <a:rPr lang="el-GR" sz="2400" dirty="0"/>
              <a:t>Κατανόηση της πιθανής ανάγκης για διευκόλυνση της επικοινωνίας με την οικογένεια</a:t>
            </a:r>
          </a:p>
          <a:p>
            <a:endParaRPr lang="el-GR" sz="2400" dirty="0" smtClean="0"/>
          </a:p>
          <a:p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43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Για την παροχή φροντίδας από την οικογένεια στον ασθενή</a:t>
            </a:r>
            <a:r>
              <a:rPr lang="en-US" sz="3600" dirty="0" smtClean="0"/>
              <a:t> </a:t>
            </a:r>
            <a:r>
              <a:rPr lang="en-US" sz="2800" b="0" dirty="0" smtClean="0">
                <a:solidFill>
                  <a:prstClr val="black"/>
                </a:solidFill>
              </a:rPr>
              <a:t>(2/2</a:t>
            </a:r>
            <a:r>
              <a:rPr lang="en-US" sz="2800" b="0" dirty="0">
                <a:solidFill>
                  <a:prstClr val="black"/>
                </a:solidFill>
              </a:rPr>
              <a:t>)</a:t>
            </a:r>
            <a:r>
              <a:rPr lang="el-GR" sz="2800" dirty="0" smtClean="0"/>
              <a:t> 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Ευαισθησία για τις εξατομικευμένες ανάγκες πληροφόρησης</a:t>
            </a:r>
          </a:p>
          <a:p>
            <a:r>
              <a:rPr lang="el-GR" sz="2400" dirty="0" smtClean="0"/>
              <a:t>Προετοιμασία για όσα πιθανά συμβούν κατά τη διάρκεια της νόσου</a:t>
            </a:r>
          </a:p>
          <a:p>
            <a:r>
              <a:rPr lang="el-GR" sz="2400" dirty="0" smtClean="0"/>
              <a:t>Παρακολούθηση σημαντικών συμβουλευτικών με την οικογένεια παραπομπών </a:t>
            </a:r>
          </a:p>
          <a:p>
            <a:r>
              <a:rPr lang="el-GR" sz="2400" dirty="0" smtClean="0"/>
              <a:t>Διευκόλυνση πρακτικής και οικονομικής υποστήριξης όταν απαιτείται </a:t>
            </a:r>
          </a:p>
          <a:p>
            <a:r>
              <a:rPr lang="el-GR" sz="2400" dirty="0" smtClean="0"/>
              <a:t>Παραπομπή στον κατάλληλο επαγγελματία όταν αυτό κριθεί απαραίτητο</a:t>
            </a:r>
          </a:p>
          <a:p>
            <a:r>
              <a:rPr lang="el-GR" sz="2400" dirty="0" smtClean="0"/>
              <a:t>Βοήθεια για τη συμμετοχή σε ομάδα υποστήριξης όταν χρειαστεί</a:t>
            </a:r>
          </a:p>
          <a:p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2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Προσεγγίσεις παροχής φροντίδας στην οικογένεια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Η συζήτηση με την οικογένεια είναι πολύ σημαντική</a:t>
            </a:r>
          </a:p>
          <a:p>
            <a:r>
              <a:rPr lang="el-GR" sz="2400" dirty="0" smtClean="0"/>
              <a:t>Οι συγγενείς συχνότερα ανησυχούν για τον έλεγχο των συμπτωμάτων του ασθενή</a:t>
            </a:r>
          </a:p>
          <a:p>
            <a:r>
              <a:rPr lang="el-GR" sz="2400" dirty="0" smtClean="0"/>
              <a:t>Ανοικτή και ειλικρινής επικοινωνία</a:t>
            </a:r>
          </a:p>
          <a:p>
            <a:r>
              <a:rPr lang="el-GR" sz="2400" dirty="0" smtClean="0"/>
              <a:t>Ευαισθησία για τα πολιτισμικά και εθνικά ζητήματα κάθε οικογένειας</a:t>
            </a:r>
          </a:p>
          <a:p>
            <a:r>
              <a:rPr lang="el-GR" sz="2400" dirty="0" smtClean="0"/>
              <a:t>Οργανώσεις υποστήριξης ασθενών – οικογένειας (ξενώνες ασθενών, ομάδες υποστήριξης στο διαδίκτυο)</a:t>
            </a:r>
          </a:p>
          <a:p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32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Βιβλιογραφία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cs typeface="Arial" pitchFamily="34" charset="0"/>
              </a:rPr>
              <a:t>Jessica Corner &amp; Christopher </a:t>
            </a:r>
            <a:r>
              <a:rPr lang="en-US" sz="2400" dirty="0" smtClean="0">
                <a:cs typeface="Arial" pitchFamily="34" charset="0"/>
              </a:rPr>
              <a:t>Bailey, </a:t>
            </a:r>
            <a:r>
              <a:rPr lang="el-GR" sz="2400" dirty="0" smtClean="0">
                <a:cs typeface="Arial" pitchFamily="34" charset="0"/>
              </a:rPr>
              <a:t>Νοσηλευτική Ογκολογία</a:t>
            </a:r>
            <a:r>
              <a:rPr lang="en-US" sz="2400" dirty="0" smtClean="0">
                <a:cs typeface="Arial" pitchFamily="34" charset="0"/>
              </a:rPr>
              <a:t>, </a:t>
            </a:r>
            <a:r>
              <a:rPr lang="el-GR" sz="2400" dirty="0" smtClean="0">
                <a:cs typeface="Arial" pitchFamily="34" charset="0"/>
              </a:rPr>
              <a:t>Το </a:t>
            </a:r>
            <a:r>
              <a:rPr lang="el-GR" sz="2400" dirty="0">
                <a:cs typeface="Arial" pitchFamily="34" charset="0"/>
              </a:rPr>
              <a:t>πλαίσιο </a:t>
            </a:r>
            <a:r>
              <a:rPr lang="el-GR" sz="2400" dirty="0" smtClean="0">
                <a:cs typeface="Arial" pitchFamily="34" charset="0"/>
              </a:rPr>
              <a:t>φροντίδας</a:t>
            </a:r>
            <a:r>
              <a:rPr lang="en-US" sz="2400" dirty="0" smtClean="0">
                <a:cs typeface="Arial" pitchFamily="34" charset="0"/>
              </a:rPr>
              <a:t>, </a:t>
            </a:r>
            <a:r>
              <a:rPr lang="el-GR" sz="2400" dirty="0" smtClean="0">
                <a:cs typeface="Arial" pitchFamily="34" charset="0"/>
              </a:rPr>
              <a:t>Επιμέλεια</a:t>
            </a:r>
            <a:r>
              <a:rPr lang="el-GR" sz="2400" dirty="0">
                <a:cs typeface="Arial" pitchFamily="34" charset="0"/>
              </a:rPr>
              <a:t>: Ελισάβετ </a:t>
            </a:r>
            <a:r>
              <a:rPr lang="el-GR" sz="2400" dirty="0" smtClean="0">
                <a:cs typeface="Arial" pitchFamily="34" charset="0"/>
              </a:rPr>
              <a:t>Πατηράκη-Κουρμπάνη</a:t>
            </a:r>
            <a:r>
              <a:rPr lang="en-US" sz="2400" dirty="0" smtClean="0">
                <a:cs typeface="Arial" pitchFamily="34" charset="0"/>
              </a:rPr>
              <a:t>, </a:t>
            </a:r>
            <a:r>
              <a:rPr lang="el-GR" sz="2400" dirty="0" smtClean="0">
                <a:cs typeface="Arial" pitchFamily="34" charset="0"/>
              </a:rPr>
              <a:t>Εκδόσεις</a:t>
            </a:r>
            <a:r>
              <a:rPr lang="el-GR" sz="2400" dirty="0">
                <a:cs typeface="Arial" pitchFamily="34" charset="0"/>
              </a:rPr>
              <a:t>: Π.Χ. Πασχαλίδης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682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Ευάγγελος Δούσης</a:t>
            </a:r>
            <a:r>
              <a:rPr lang="en-US" sz="2000" dirty="0"/>
              <a:t>,</a:t>
            </a:r>
            <a:r>
              <a:rPr lang="el-GR" sz="2000" dirty="0"/>
              <a:t> Ουρανία Γκοβίνα</a:t>
            </a:r>
            <a:r>
              <a:rPr lang="en-US" sz="2000" dirty="0"/>
              <a:t>, </a:t>
            </a:r>
            <a:r>
              <a:rPr lang="el-GR" sz="2000" dirty="0" smtClean="0"/>
              <a:t>2014. </a:t>
            </a:r>
            <a:r>
              <a:rPr lang="el-GR" sz="2000" dirty="0"/>
              <a:t>Ευάγγελος Δούσης</a:t>
            </a:r>
            <a:r>
              <a:rPr lang="en-US" sz="2000" dirty="0"/>
              <a:t>,</a:t>
            </a:r>
            <a:r>
              <a:rPr lang="el-GR" sz="2000" dirty="0"/>
              <a:t> Ουρανία </a:t>
            </a:r>
            <a:r>
              <a:rPr lang="el-GR" sz="2000" dirty="0" smtClean="0"/>
              <a:t>Γκοβίνα. «Ογκολογική Νοσηλευτική. </a:t>
            </a:r>
            <a:r>
              <a:rPr lang="el-GR" sz="2000" dirty="0"/>
              <a:t>Ενότητα </a:t>
            </a:r>
            <a:r>
              <a:rPr lang="en-US" sz="2000" dirty="0"/>
              <a:t>3</a:t>
            </a:r>
            <a:r>
              <a:rPr lang="el-GR" sz="2000" dirty="0"/>
              <a:t>:</a:t>
            </a:r>
            <a:r>
              <a:rPr lang="en-US" sz="2000" dirty="0"/>
              <a:t> </a:t>
            </a:r>
            <a:r>
              <a:rPr lang="el-GR" sz="2000" dirty="0"/>
              <a:t>Η επίδραση του καρκίνου στην </a:t>
            </a:r>
            <a:r>
              <a:rPr lang="el-GR" sz="2000" dirty="0" smtClean="0"/>
              <a:t>οικογένεια».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893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72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Η επίδραση του καρκίνου στην οικογένεια</a:t>
            </a:r>
            <a:r>
              <a:rPr lang="en-US" sz="3600" dirty="0" smtClean="0"/>
              <a:t> </a:t>
            </a:r>
            <a:r>
              <a:rPr lang="en-US" sz="2800" b="0" dirty="0" smtClean="0"/>
              <a:t>(2/3)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Η εμπειρία του καρκίνου για την οικογένεια</a:t>
            </a:r>
          </a:p>
          <a:p>
            <a:r>
              <a:rPr lang="el-GR" sz="2400" dirty="0" smtClean="0"/>
              <a:t>Η επικοινωνία μέσα στην οικογένεια</a:t>
            </a:r>
          </a:p>
          <a:p>
            <a:r>
              <a:rPr lang="el-GR" sz="2400" dirty="0" smtClean="0"/>
              <a:t>Η εμπειρία του να ζεις με καρκίνο μέσα στην οικογένεια</a:t>
            </a:r>
          </a:p>
          <a:p>
            <a:r>
              <a:rPr lang="el-GR" sz="2400" dirty="0" smtClean="0"/>
              <a:t>Η αλληλεπίδραση με τους επαγγελματίες υγείας</a:t>
            </a:r>
          </a:p>
          <a:p>
            <a:r>
              <a:rPr lang="el-GR" sz="2400" dirty="0" smtClean="0"/>
              <a:t>Η προσέγγιση παροχής φροντίδας της οικογένειας</a:t>
            </a: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31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Η επίδραση του καρκίνου στην οικογένεια</a:t>
            </a:r>
            <a:r>
              <a:rPr lang="en-US" sz="3600" dirty="0" smtClean="0"/>
              <a:t> </a:t>
            </a:r>
            <a:r>
              <a:rPr lang="en-US" sz="2800" b="0" dirty="0" smtClean="0"/>
              <a:t>(3/3)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Επίπεδο ανάπτυξης κάθε ατόμου της οικογένειας</a:t>
            </a:r>
          </a:p>
          <a:p>
            <a:r>
              <a:rPr lang="el-GR" sz="2400" dirty="0" smtClean="0"/>
              <a:t>Σχέση ατόμου οικογένειας με τον ασθενή</a:t>
            </a:r>
          </a:p>
          <a:p>
            <a:r>
              <a:rPr lang="el-GR" sz="2400" dirty="0" smtClean="0"/>
              <a:t>Αντιλήψεις που επικρατούν</a:t>
            </a:r>
          </a:p>
          <a:p>
            <a:r>
              <a:rPr lang="el-GR" sz="2400" dirty="0" smtClean="0"/>
              <a:t>Βαθμός κατανόησης της νόσου</a:t>
            </a:r>
          </a:p>
          <a:p>
            <a:r>
              <a:rPr lang="el-GR" sz="2400" dirty="0" smtClean="0"/>
              <a:t>Άλλα συμβάντα ή </a:t>
            </a:r>
            <a:r>
              <a:rPr lang="el-GR" sz="2400" dirty="0" smtClean="0"/>
              <a:t>στ</a:t>
            </a:r>
            <a:r>
              <a:rPr lang="el-GR" sz="2400" dirty="0"/>
              <a:t>ρ</a:t>
            </a:r>
            <a:r>
              <a:rPr lang="el-GR" sz="2400" dirty="0" smtClean="0"/>
              <a:t>εσογόνες </a:t>
            </a:r>
            <a:r>
              <a:rPr lang="el-GR" sz="2400" dirty="0" smtClean="0"/>
              <a:t>καταστάσεις που σχετίζονται με την ασθένεια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43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Η εμπειρία του καρκίνου στην οικογένεια</a:t>
            </a:r>
            <a:r>
              <a:rPr lang="en-US" sz="3600" dirty="0" smtClean="0"/>
              <a:t> </a:t>
            </a:r>
            <a:r>
              <a:rPr lang="en-US" sz="2700" b="0" dirty="0"/>
              <a:t>(</a:t>
            </a:r>
            <a:r>
              <a:rPr lang="en-US" sz="2700" b="0" dirty="0" smtClean="0"/>
              <a:t>1/4)</a:t>
            </a:r>
            <a:endParaRPr lang="el-GR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 marL="0" indent="0">
              <a:buNone/>
            </a:pPr>
            <a:r>
              <a:rPr lang="el-GR" sz="2300" b="1" dirty="0" smtClean="0">
                <a:solidFill>
                  <a:schemeClr val="tx2"/>
                </a:solidFill>
              </a:rPr>
              <a:t>Τα μέλη της οικογένειας βιώνουν:</a:t>
            </a:r>
          </a:p>
          <a:p>
            <a:r>
              <a:rPr lang="el-GR" sz="2300" dirty="0" smtClean="0"/>
              <a:t>Καταπόνηση</a:t>
            </a:r>
          </a:p>
          <a:p>
            <a:r>
              <a:rPr lang="el-GR" sz="2300" dirty="0" smtClean="0"/>
              <a:t>Έντονο «υπαρξιακό» προβληματισμό</a:t>
            </a:r>
          </a:p>
          <a:p>
            <a:pPr lvl="1"/>
            <a:r>
              <a:rPr lang="el-GR" sz="2300" dirty="0" smtClean="0"/>
              <a:t>Βασική απώλεια αντοχής</a:t>
            </a:r>
          </a:p>
          <a:p>
            <a:pPr lvl="1"/>
            <a:r>
              <a:rPr lang="el-GR" sz="2300" dirty="0" smtClean="0"/>
              <a:t>Αίσθηση αβεβαιότητας</a:t>
            </a:r>
          </a:p>
          <a:p>
            <a:pPr lvl="1"/>
            <a:r>
              <a:rPr lang="el-GR" sz="2300" dirty="0" smtClean="0"/>
              <a:t>Αλλαγή προσδοκιών για τη ζωή</a:t>
            </a:r>
          </a:p>
          <a:p>
            <a:r>
              <a:rPr lang="el-GR" sz="2300" dirty="0" smtClean="0"/>
              <a:t>Συναισθηματική διαταραχή</a:t>
            </a:r>
          </a:p>
          <a:p>
            <a:r>
              <a:rPr lang="el-GR" sz="2300" dirty="0" smtClean="0"/>
              <a:t>Μελαγχολία</a:t>
            </a:r>
          </a:p>
          <a:p>
            <a:r>
              <a:rPr lang="el-GR" sz="2300" dirty="0" smtClean="0"/>
              <a:t>Κατάθλιψη</a:t>
            </a:r>
          </a:p>
          <a:p>
            <a:endParaRPr lang="en-US" sz="2300" dirty="0" smtClean="0"/>
          </a:p>
          <a:p>
            <a:endParaRPr lang="en-US" sz="2300" dirty="0"/>
          </a:p>
          <a:p>
            <a:endParaRPr lang="en-US" sz="2300" dirty="0" smtClean="0"/>
          </a:p>
          <a:p>
            <a:r>
              <a:rPr lang="el-GR" sz="2300" dirty="0" smtClean="0"/>
              <a:t>Άγχος</a:t>
            </a:r>
          </a:p>
          <a:p>
            <a:r>
              <a:rPr lang="el-GR" sz="2300" dirty="0" smtClean="0"/>
              <a:t>Θυμό</a:t>
            </a:r>
          </a:p>
          <a:p>
            <a:r>
              <a:rPr lang="el-GR" sz="2300" dirty="0" smtClean="0"/>
              <a:t>Αλλαγή καθημερινής δραστηριότητας</a:t>
            </a:r>
          </a:p>
          <a:p>
            <a:pPr lvl="1"/>
            <a:r>
              <a:rPr lang="el-GR" sz="2300" dirty="0" smtClean="0"/>
              <a:t>Απώλεια βάρους</a:t>
            </a:r>
          </a:p>
          <a:p>
            <a:pPr lvl="1"/>
            <a:r>
              <a:rPr lang="el-GR" sz="2300" dirty="0" smtClean="0"/>
              <a:t>Κούραση</a:t>
            </a:r>
          </a:p>
          <a:p>
            <a:pPr lvl="1"/>
            <a:r>
              <a:rPr lang="el-GR" sz="2300" dirty="0" smtClean="0"/>
              <a:t>Αϋπνία</a:t>
            </a:r>
          </a:p>
          <a:p>
            <a:pPr indent="-6350">
              <a:buNone/>
            </a:pPr>
            <a:r>
              <a:rPr lang="el-GR" sz="2300" dirty="0" smtClean="0"/>
              <a:t>οι εμπειρίες της οικογένειας μεταβάλλονται με την πάροδο του χρόνου</a:t>
            </a:r>
          </a:p>
          <a:p>
            <a:endParaRPr lang="el-GR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11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Η εμπειρία του καρκίνου στην οικογένεια</a:t>
            </a:r>
            <a:r>
              <a:rPr lang="en-US" sz="3600" dirty="0" smtClean="0"/>
              <a:t> </a:t>
            </a:r>
            <a:r>
              <a:rPr lang="en-US" sz="2700" b="0" dirty="0" smtClean="0"/>
              <a:t>(2/4</a:t>
            </a:r>
            <a:r>
              <a:rPr lang="en-US" sz="2700" b="0" dirty="0"/>
              <a:t>)</a:t>
            </a:r>
            <a:endParaRPr lang="el-GR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Απειλή απωλειών που προέρχονται από τη διάγνωση που προκαλεί:</a:t>
            </a:r>
          </a:p>
          <a:p>
            <a:r>
              <a:rPr lang="el-GR" sz="2400" dirty="0" smtClean="0"/>
              <a:t>Θρήνο</a:t>
            </a:r>
          </a:p>
          <a:p>
            <a:r>
              <a:rPr lang="el-GR" sz="2400" dirty="0" smtClean="0"/>
              <a:t>Αίσθημα απώλειας ασφάλειας, λόγω του φόβου του θανάτου (ίσως μεγαλύτερο από αυτό που νοιώθει ο ασθενής)</a:t>
            </a:r>
          </a:p>
          <a:p>
            <a:r>
              <a:rPr lang="el-GR" sz="2400" dirty="0" smtClean="0"/>
              <a:t>Ριζική μεταβολή της ζωής των μελών της οικογένειας</a:t>
            </a:r>
          </a:p>
          <a:p>
            <a:pPr lvl="1"/>
            <a:r>
              <a:rPr lang="el-GR" sz="2000" dirty="0" smtClean="0"/>
              <a:t>Εγκατάλειψη της εργασίας</a:t>
            </a:r>
          </a:p>
          <a:p>
            <a:pPr lvl="1"/>
            <a:r>
              <a:rPr lang="el-GR" sz="2000" dirty="0" smtClean="0"/>
              <a:t>Μετακόμιση </a:t>
            </a:r>
          </a:p>
          <a:p>
            <a:pPr lvl="1"/>
            <a:r>
              <a:rPr lang="el-GR" sz="2000" dirty="0" smtClean="0"/>
              <a:t>Ανάληψη επιπρόσθετων οικογενειακών ευθυνών</a:t>
            </a:r>
          </a:p>
          <a:p>
            <a:pPr lvl="1"/>
            <a:r>
              <a:rPr lang="el-GR" sz="2000" dirty="0" smtClean="0"/>
              <a:t>Χάνονται σημαντικές συνήθειες της οικογένειας (διακοπές κλπ)</a:t>
            </a:r>
          </a:p>
          <a:p>
            <a:pPr lvl="1"/>
            <a:r>
              <a:rPr lang="el-GR" sz="2000" dirty="0" smtClean="0"/>
              <a:t>Οικονομικές δυσκολίες</a:t>
            </a:r>
          </a:p>
          <a:p>
            <a:endParaRPr lang="el-GR" sz="2400" dirty="0" smtClean="0"/>
          </a:p>
          <a:p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54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Η εμπειρία του καρκίνου στην οικογένεια</a:t>
            </a:r>
            <a:r>
              <a:rPr lang="en-US" sz="3600" dirty="0" smtClean="0"/>
              <a:t> </a:t>
            </a:r>
            <a:r>
              <a:rPr lang="en-US" sz="2700" b="0" dirty="0" smtClean="0"/>
              <a:t>(3/4</a:t>
            </a:r>
            <a:r>
              <a:rPr lang="en-US" sz="2700" b="0" dirty="0"/>
              <a:t>)</a:t>
            </a:r>
            <a:endParaRPr lang="el-GR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Ριζική μεταβολή της ζωής των μελών της οικογένειας</a:t>
            </a:r>
          </a:p>
          <a:p>
            <a:pPr lvl="1"/>
            <a:r>
              <a:rPr lang="el-GR" sz="2000" dirty="0" smtClean="0"/>
              <a:t>Παραμελούνται όλες οι άλλες προτεραιότητες</a:t>
            </a:r>
          </a:p>
          <a:p>
            <a:pPr lvl="1"/>
            <a:r>
              <a:rPr lang="el-GR" sz="2000" dirty="0" smtClean="0"/>
              <a:t>Η καταπόνηση μπορεί να είναι μεγαλύτερη από αυτή του ασθενή</a:t>
            </a:r>
          </a:p>
          <a:p>
            <a:pPr lvl="1"/>
            <a:r>
              <a:rPr lang="el-GR" sz="2000" dirty="0" smtClean="0"/>
              <a:t>Απελπισία φόβος, θυμός</a:t>
            </a:r>
          </a:p>
          <a:p>
            <a:pPr lvl="1"/>
            <a:r>
              <a:rPr lang="el-GR" sz="2000" dirty="0" smtClean="0"/>
              <a:t>Η συναισθηματική φόρτιση κατά την αναγγελία της διάγνωσης μπορεί να συμπέσει με την ανακοίνωση στην οικογένεια σημαντικών πληροφοριών φροντίδας ή θεραπείας…..</a:t>
            </a:r>
          </a:p>
          <a:p>
            <a:pPr lvl="1"/>
            <a:r>
              <a:rPr lang="el-GR" sz="2000" dirty="0" smtClean="0"/>
              <a:t>Τη συναισθηματική αυτή φόρτιση την περιγράφουν :</a:t>
            </a:r>
          </a:p>
          <a:p>
            <a:pPr lvl="2"/>
            <a:r>
              <a:rPr lang="el-GR" sz="1800" dirty="0" smtClean="0"/>
              <a:t>..ζαλίστηκα..</a:t>
            </a:r>
          </a:p>
          <a:p>
            <a:pPr lvl="2"/>
            <a:r>
              <a:rPr lang="el-GR" sz="1800" dirty="0" smtClean="0"/>
              <a:t>..στέγνωσε το στόμα μου..</a:t>
            </a:r>
          </a:p>
          <a:p>
            <a:pPr lvl="2"/>
            <a:r>
              <a:rPr lang="el-GR" sz="1800" dirty="0" smtClean="0"/>
              <a:t>..ένοιωσα να παγώνω..</a:t>
            </a:r>
          </a:p>
          <a:p>
            <a:pPr lvl="2"/>
            <a:r>
              <a:rPr lang="el-GR" sz="1800" dirty="0" smtClean="0"/>
              <a:t>..δεν μπορούσα να μιλήσω για κάποιο διάστημα..</a:t>
            </a:r>
          </a:p>
          <a:p>
            <a:pPr marL="0" indent="0" algn="ctr">
              <a:buNone/>
            </a:pPr>
            <a:r>
              <a:rPr lang="el-GR" sz="2400" b="1" dirty="0" smtClean="0">
                <a:solidFill>
                  <a:schemeClr val="tx2"/>
                </a:solidFill>
              </a:rPr>
              <a:t>Η κατανόηση της νόσου και η καλή επικοινωνία μειώνει το άγχος του παιδιού, του οποίου ο γονιός έχει καρκίνο.</a:t>
            </a:r>
          </a:p>
          <a:p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2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Η εμπειρία του καρκίνου στην οικογένεια</a:t>
            </a:r>
            <a:r>
              <a:rPr lang="en-US" sz="3600" dirty="0" smtClean="0"/>
              <a:t> </a:t>
            </a:r>
            <a:r>
              <a:rPr lang="en-US" sz="2700" b="0" dirty="0" smtClean="0"/>
              <a:t>(4/4</a:t>
            </a:r>
            <a:r>
              <a:rPr lang="en-US" sz="2700" b="0" dirty="0"/>
              <a:t>)</a:t>
            </a:r>
            <a:endParaRPr lang="el-GR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Οι οξείες οργανικές αντιδράσεις που βιώνονται σε περιόδους στρες, όπως η έκφραση της διάγνωσης της υποτροπής της νόσου, έχουν συνήθως μικρή διάρκεια, αλλά συμβάλλουν στη δημιουργία μακροχρόνιων δυσλειτουργιών προκαλώντας κόπωση, ανορεξία, αϋπνία.</a:t>
            </a:r>
          </a:p>
          <a:p>
            <a:r>
              <a:rPr lang="el-GR" sz="2400" dirty="0" smtClean="0"/>
              <a:t>Οι επαγγελματίες υγείας πιθανόν να μην διακρίνουν άμεσα την ένταση των αντιδράσεων που βιώνουν οι συγγενείς και να μην τους στηρίξουν κατάλληλα.</a:t>
            </a: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5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Επικοινωνία μέσα στην οικογένεια</a:t>
            </a:r>
            <a:r>
              <a:rPr lang="en-US" sz="3600" dirty="0" smtClean="0"/>
              <a:t> </a:t>
            </a:r>
            <a:r>
              <a:rPr lang="en-US" sz="2800" b="0" dirty="0" smtClean="0"/>
              <a:t>(1/4</a:t>
            </a:r>
            <a:r>
              <a:rPr lang="en-US" sz="2800" b="0" dirty="0"/>
              <a:t>)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400" dirty="0" smtClean="0"/>
              <a:t>Πολλές κοινωνικές επιπτώσεις του καρκίνου στην οικογένεια και επιδεινώνονται από τις δυσκολίες συζήτησης για τον καρκίνο</a:t>
            </a:r>
          </a:p>
          <a:p>
            <a:pPr lvl="1"/>
            <a:r>
              <a:rPr lang="el-GR" sz="2200" dirty="0" smtClean="0"/>
              <a:t>Οι αναφορές στη νόσο</a:t>
            </a:r>
          </a:p>
          <a:p>
            <a:pPr lvl="1"/>
            <a:r>
              <a:rPr lang="el-GR" sz="2200" dirty="0" smtClean="0"/>
              <a:t>Οι αλλαγές ρόλων</a:t>
            </a:r>
          </a:p>
          <a:p>
            <a:pPr lvl="1"/>
            <a:r>
              <a:rPr lang="el-GR" sz="2200" dirty="0" smtClean="0"/>
              <a:t>Οι αλλαγές τρόπων ανταπόκρισης</a:t>
            </a:r>
          </a:p>
          <a:p>
            <a:pPr lvl="1"/>
            <a:r>
              <a:rPr lang="el-GR" sz="2200" dirty="0" smtClean="0"/>
              <a:t>Αλλαγές στη δυναμικής της οικογένειας</a:t>
            </a:r>
          </a:p>
          <a:p>
            <a:pPr lvl="1"/>
            <a:r>
              <a:rPr lang="el-GR" sz="2200" dirty="0" smtClean="0"/>
              <a:t>Αλλαγές στη λειτουργικότητα της οικογένειας</a:t>
            </a:r>
          </a:p>
          <a:p>
            <a:pPr lvl="1"/>
            <a:r>
              <a:rPr lang="el-GR" sz="2200" dirty="0" smtClean="0"/>
              <a:t>Αλλαγή στις σχέσεις των μελών της οικογένειας με τον ασθενή</a:t>
            </a:r>
          </a:p>
          <a:p>
            <a:pPr lvl="1"/>
            <a:r>
              <a:rPr lang="el-GR" sz="2200" dirty="0" smtClean="0"/>
              <a:t>Αλλαγή στις σχέσεις των μελών της οικογένειας με τους άλλους</a:t>
            </a:r>
          </a:p>
          <a:p>
            <a:pPr lvl="1"/>
            <a:r>
              <a:rPr lang="el-GR" sz="2200" dirty="0" smtClean="0"/>
              <a:t>Διακοπή σχέσεων μεταξύ των μελών (π.χ. διαζύγια κλπ)</a:t>
            </a:r>
          </a:p>
          <a:p>
            <a:pPr lvl="1"/>
            <a:r>
              <a:rPr lang="el-GR" sz="2200" dirty="0" smtClean="0"/>
              <a:t>Η συζήτηση για τον καρκίνο, τις επιπτώσεις και την αβεβαιότητα που τον συνοδεύουν είναι δύσκολη. Το μεγαλύτερο μέρος της δυσκολίας προκύπτει από την επιθυμία όλων των εμπλεκομένων να προστατέψει ο ένας τον άλλο από τον επιπρόσθετο πόνο</a:t>
            </a:r>
          </a:p>
          <a:p>
            <a:pPr lvl="1"/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8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77fe7a21bf4e6f9430c61a16c614b87f8b595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</TotalTime>
  <Words>2142</Words>
  <Application>Microsoft Office PowerPoint</Application>
  <PresentationFormat>Προβολή στην οθόνη (4:3)</PresentationFormat>
  <Paragraphs>263</Paragraphs>
  <Slides>30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30</vt:i4>
      </vt:variant>
    </vt:vector>
  </HeadingPairs>
  <TitlesOfParts>
    <vt:vector size="32" baseType="lpstr">
      <vt:lpstr>OC_template_updated</vt:lpstr>
      <vt:lpstr>1_OC_template_updated</vt:lpstr>
      <vt:lpstr>Ογκολογική Νοσηλευτική</vt:lpstr>
      <vt:lpstr>Η επίδραση του καρκίνου στην οικογένεια (1/3)</vt:lpstr>
      <vt:lpstr>Η επίδραση του καρκίνου στην οικογένεια (2/3)</vt:lpstr>
      <vt:lpstr>Η επίδραση του καρκίνου στην οικογένεια (3/3)</vt:lpstr>
      <vt:lpstr>Η εμπειρία του καρκίνου στην οικογένεια (1/4)</vt:lpstr>
      <vt:lpstr>Η εμπειρία του καρκίνου στην οικογένεια (2/4)</vt:lpstr>
      <vt:lpstr>Η εμπειρία του καρκίνου στην οικογένεια (3/4)</vt:lpstr>
      <vt:lpstr>Η εμπειρία του καρκίνου στην οικογένεια (4/4)</vt:lpstr>
      <vt:lpstr>Επικοινωνία μέσα στην οικογένεια (1/4)</vt:lpstr>
      <vt:lpstr>Επικοινωνία μέσα στην οικογένεια (2/4)</vt:lpstr>
      <vt:lpstr>Επικοινωνία μέσα στην οικογένεια (3/4)</vt:lpstr>
      <vt:lpstr>Επικοινωνία μέσα στην οικογένεια (4/4)</vt:lpstr>
      <vt:lpstr>Η εμπειρία του να ζεις με ασθενή με καρκίνο μέσα στην οικογένεια (1/3)</vt:lpstr>
      <vt:lpstr>Η εμπειρία του να ζεις με ασθενή με καρκίνο μέσα στην οικογένεια (2/3)</vt:lpstr>
      <vt:lpstr>Η εμπειρία του να ζεις με ασθενή με καρκίνο μέσα στην οικογένεια (3/3)</vt:lpstr>
      <vt:lpstr>Η αλληλεπίδραση με τους επαγγελματίες υγείας και το σύστημα υγείας (1/3)</vt:lpstr>
      <vt:lpstr>Η αλληλεπίδραση με τους επαγγελματίες υγείας και το σύστημα υγείας (2/3)</vt:lpstr>
      <vt:lpstr>Η αλληλεπίδραση με τους επαγγελματίες υγείας και το σύστημα υγείας (3/3)</vt:lpstr>
      <vt:lpstr>Προσεγγίζοντας την οικογένεια</vt:lpstr>
      <vt:lpstr>Για την παροχή φροντίδας από την οικογένεια στον ασθενή (1/2)</vt:lpstr>
      <vt:lpstr>Για την παροχή φροντίδας από την οικογένεια στον ασθενή (2/2) </vt:lpstr>
      <vt:lpstr>Προσεγγίσεις παροχής φροντίδας στην οικογένεια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alex</dc:creator>
  <cp:lastModifiedBy>natasakar new</cp:lastModifiedBy>
  <cp:revision>76</cp:revision>
  <dcterms:created xsi:type="dcterms:W3CDTF">2013-03-04T13:35:19Z</dcterms:created>
  <dcterms:modified xsi:type="dcterms:W3CDTF">2015-05-29T09:52:11Z</dcterms:modified>
</cp:coreProperties>
</file>