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257" r:id="rId21"/>
    <p:sldId id="262" r:id="rId22"/>
    <p:sldId id="264" r:id="rId23"/>
    <p:sldId id="265" r:id="rId24"/>
    <p:sldId id="313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2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5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35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35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35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35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84D279-FDDC-486D-A727-0FF44EA1B525}" type="slidenum">
              <a:rPr lang="el-GR" altLang="el-GR" sz="1300"/>
              <a:pPr eaLnBrk="1" hangingPunct="1"/>
              <a:t>10</a:t>
            </a:fld>
            <a:endParaRPr lang="el-GR" altLang="el-GR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AF00-C25D-4A5F-94C8-220FAE705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Οξειδοαναγωγικές</a:t>
            </a:r>
            <a:r>
              <a:rPr lang="el-GR" sz="2800" dirty="0" smtClean="0"/>
              <a:t> τιτλοδοτήσεις</a:t>
            </a:r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78533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4400">
                <a:latin typeface="+mn-lt"/>
              </a:rPr>
              <a:t>Εύρεση συντελεστών αντίδρασης</a:t>
            </a:r>
            <a:endParaRPr lang="en-US" altLang="el-GR" sz="4400">
              <a:latin typeface="+mn-lt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-47625" y="1295400"/>
            <a:ext cx="9191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b="1">
                <a:latin typeface="+mn-lt"/>
              </a:rPr>
              <a:t>(C</a:t>
            </a:r>
            <a:r>
              <a:rPr lang="en-US" altLang="el-GR" b="1" baseline="-25000">
                <a:latin typeface="+mn-lt"/>
              </a:rPr>
              <a:t>2</a:t>
            </a:r>
            <a:r>
              <a:rPr lang="en-US" altLang="el-GR" b="1">
                <a:latin typeface="+mn-lt"/>
              </a:rPr>
              <a:t>O</a:t>
            </a:r>
            <a:r>
              <a:rPr lang="en-US" altLang="el-GR" b="1" baseline="-25000">
                <a:latin typeface="+mn-lt"/>
              </a:rPr>
              <a:t>4</a:t>
            </a:r>
            <a:r>
              <a:rPr lang="en-US" altLang="el-GR" b="1">
                <a:latin typeface="+mn-lt"/>
              </a:rPr>
              <a:t>)</a:t>
            </a:r>
            <a:r>
              <a:rPr lang="el-GR" altLang="el-GR" b="1" baseline="30000">
                <a:latin typeface="+mn-lt"/>
              </a:rPr>
              <a:t>-</a:t>
            </a:r>
            <a:r>
              <a:rPr lang="en-US" altLang="el-GR" b="1" baseline="30000">
                <a:latin typeface="+mn-lt"/>
              </a:rPr>
              <a:t>2</a:t>
            </a:r>
            <a:r>
              <a:rPr lang="en-US" altLang="el-GR" b="1" i="1">
                <a:latin typeface="+mn-lt"/>
              </a:rPr>
              <a:t>(aq)</a:t>
            </a:r>
            <a:r>
              <a:rPr lang="en-US" altLang="el-GR" b="1">
                <a:latin typeface="+mn-lt"/>
              </a:rPr>
              <a:t> + MnO</a:t>
            </a:r>
            <a:r>
              <a:rPr lang="en-US" altLang="el-GR" b="1" baseline="-25000">
                <a:latin typeface="+mn-lt"/>
              </a:rPr>
              <a:t>4</a:t>
            </a:r>
            <a:r>
              <a:rPr lang="en-US" altLang="el-GR" b="1" baseline="30000">
                <a:latin typeface="+mn-lt"/>
              </a:rPr>
              <a:t>-</a:t>
            </a:r>
            <a:r>
              <a:rPr lang="en-US" altLang="el-GR" b="1" i="1">
                <a:latin typeface="+mn-lt"/>
              </a:rPr>
              <a:t>(aq)</a:t>
            </a:r>
            <a:r>
              <a:rPr lang="en-US" altLang="el-GR" b="1">
                <a:latin typeface="+mn-lt"/>
              </a:rPr>
              <a:t>             </a:t>
            </a:r>
            <a:r>
              <a:rPr lang="en-US" altLang="el-GR" b="1">
                <a:latin typeface="+mn-lt"/>
                <a:sym typeface="Wingdings" pitchFamily="2" charset="2"/>
              </a:rPr>
              <a:t>Mn</a:t>
            </a:r>
            <a:r>
              <a:rPr lang="en-US" altLang="el-GR" b="1" baseline="30000">
                <a:latin typeface="+mn-lt"/>
                <a:sym typeface="Wingdings" pitchFamily="2" charset="2"/>
              </a:rPr>
              <a:t>+2</a:t>
            </a:r>
            <a:r>
              <a:rPr lang="en-US" altLang="el-GR" b="1" i="1">
                <a:latin typeface="+mn-lt"/>
                <a:sym typeface="Wingdings" pitchFamily="2" charset="2"/>
              </a:rPr>
              <a:t>(aq)</a:t>
            </a:r>
            <a:r>
              <a:rPr lang="en-US" altLang="el-GR" b="1">
                <a:latin typeface="+mn-lt"/>
                <a:sym typeface="Wingdings" pitchFamily="2" charset="2"/>
              </a:rPr>
              <a:t> + CO</a:t>
            </a:r>
            <a:r>
              <a:rPr lang="en-US" altLang="el-GR" b="1" baseline="-25000">
                <a:latin typeface="+mn-lt"/>
                <a:sym typeface="Wingdings" pitchFamily="2" charset="2"/>
              </a:rPr>
              <a:t>2</a:t>
            </a:r>
            <a:r>
              <a:rPr lang="en-US" altLang="el-GR" b="1" i="1">
                <a:latin typeface="+mn-lt"/>
                <a:sym typeface="Wingdings" pitchFamily="2" charset="2"/>
              </a:rPr>
              <a:t>(g)</a:t>
            </a:r>
            <a:r>
              <a:rPr lang="en-US" altLang="el-GR">
                <a:latin typeface="+mn-lt"/>
                <a:sym typeface="Wingdings" pitchFamily="2" charset="2"/>
              </a:rPr>
              <a:t>        </a:t>
            </a:r>
            <a:r>
              <a:rPr lang="en-US" altLang="el-GR" b="1">
                <a:latin typeface="+mn-lt"/>
                <a:sym typeface="Wingdings" pitchFamily="2" charset="2"/>
              </a:rPr>
              <a:t>	</a:t>
            </a:r>
            <a:r>
              <a:rPr lang="en-US" altLang="el-GR">
                <a:latin typeface="+mn-lt"/>
                <a:sym typeface="Wingdings" pitchFamily="2" charset="2"/>
              </a:rPr>
              <a:t> 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4419600" y="1629514"/>
            <a:ext cx="804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12293" name="AutoShape 7"/>
          <p:cNvSpPr>
            <a:spLocks/>
          </p:cNvSpPr>
          <p:nvPr/>
        </p:nvSpPr>
        <p:spPr bwMode="auto">
          <a:xfrm rot="5400000">
            <a:off x="4229100" y="-2476500"/>
            <a:ext cx="457200" cy="7239000"/>
          </a:xfrm>
          <a:prstGeom prst="leftBrace">
            <a:avLst>
              <a:gd name="adj1" fmla="val 79167"/>
              <a:gd name="adj2" fmla="val 50000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>
              <a:latin typeface="+mn-lt"/>
            </a:endParaRPr>
          </a:p>
        </p:txBody>
      </p:sp>
      <p:sp>
        <p:nvSpPr>
          <p:cNvPr id="12294" name="AutoShape 8"/>
          <p:cNvSpPr>
            <a:spLocks/>
          </p:cNvSpPr>
          <p:nvPr/>
        </p:nvSpPr>
        <p:spPr bwMode="auto">
          <a:xfrm rot="5400000">
            <a:off x="4267200" y="533400"/>
            <a:ext cx="304800" cy="3048000"/>
          </a:xfrm>
          <a:prstGeom prst="rightBrace">
            <a:avLst>
              <a:gd name="adj1" fmla="val 55556"/>
              <a:gd name="adj2" fmla="val 50000"/>
            </a:avLst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>
              <a:latin typeface="+mn-lt"/>
            </a:endParaRPr>
          </a:p>
        </p:txBody>
      </p:sp>
      <p:grpSp>
        <p:nvGrpSpPr>
          <p:cNvPr id="12295" name="Group 18"/>
          <p:cNvGrpSpPr>
            <a:grpSpLocks/>
          </p:cNvGrpSpPr>
          <p:nvPr/>
        </p:nvGrpSpPr>
        <p:grpSpPr bwMode="auto">
          <a:xfrm>
            <a:off x="2451100" y="2553026"/>
            <a:ext cx="4402744" cy="523220"/>
            <a:chOff x="2057400" y="2771636"/>
            <a:chExt cx="4403399" cy="522566"/>
          </a:xfrm>
        </p:grpSpPr>
        <p:sp>
          <p:nvSpPr>
            <p:cNvPr id="12306" name="Rectangle 9"/>
            <p:cNvSpPr>
              <a:spLocks noChangeArrowheads="1"/>
            </p:cNvSpPr>
            <p:nvPr/>
          </p:nvSpPr>
          <p:spPr bwMode="auto">
            <a:xfrm>
              <a:off x="2057400" y="2771636"/>
              <a:ext cx="4403399" cy="52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800" b="1">
                  <a:latin typeface="+mn-lt"/>
                </a:rPr>
                <a:t>(</a:t>
              </a:r>
              <a:r>
                <a:rPr lang="en-US" altLang="el-GR" sz="2800" b="1">
                  <a:latin typeface="+mn-lt"/>
                </a:rPr>
                <a:t>C</a:t>
              </a:r>
              <a:r>
                <a:rPr lang="en-US" altLang="el-GR" sz="2800" b="1" baseline="-25000">
                  <a:latin typeface="+mn-lt"/>
                </a:rPr>
                <a:t>2</a:t>
              </a:r>
              <a:r>
                <a:rPr lang="en-US" altLang="el-GR" sz="2800" b="1">
                  <a:latin typeface="+mn-lt"/>
                </a:rPr>
                <a:t>O</a:t>
              </a:r>
              <a:r>
                <a:rPr lang="en-US" altLang="el-GR" sz="2800" b="1" baseline="-25000">
                  <a:latin typeface="+mn-lt"/>
                </a:rPr>
                <a:t>4</a:t>
              </a:r>
              <a:r>
                <a:rPr lang="en-US" altLang="el-GR" sz="2800" b="1">
                  <a:latin typeface="+mn-lt"/>
                </a:rPr>
                <a:t>)</a:t>
              </a:r>
              <a:r>
                <a:rPr lang="el-GR" altLang="el-GR" sz="2800" b="1" baseline="30000">
                  <a:latin typeface="+mn-lt"/>
                </a:rPr>
                <a:t>-</a:t>
              </a:r>
              <a:r>
                <a:rPr lang="en-US" altLang="el-GR" sz="2800" b="1" baseline="30000">
                  <a:latin typeface="+mn-lt"/>
                </a:rPr>
                <a:t>2</a:t>
              </a:r>
              <a:r>
                <a:rPr lang="en-US" altLang="el-GR" sz="2800" b="1" i="1">
                  <a:latin typeface="+mn-lt"/>
                </a:rPr>
                <a:t>(aq)</a:t>
              </a:r>
              <a:r>
                <a:rPr lang="en-US" altLang="el-GR" sz="2800" b="1">
                  <a:latin typeface="+mn-lt"/>
                </a:rPr>
                <a:t>                  </a:t>
              </a:r>
              <a:r>
                <a:rPr lang="en-US" altLang="el-GR" sz="2800" b="1">
                  <a:latin typeface="+mn-lt"/>
                  <a:sym typeface="Wingdings" pitchFamily="2" charset="2"/>
                </a:rPr>
                <a:t>CO</a:t>
              </a:r>
              <a:r>
                <a:rPr lang="en-US" altLang="el-GR" sz="2800" b="1" baseline="-25000">
                  <a:latin typeface="+mn-lt"/>
                  <a:sym typeface="Wingdings" pitchFamily="2" charset="2"/>
                </a:rPr>
                <a:t>2</a:t>
              </a:r>
              <a:r>
                <a:rPr lang="en-US" altLang="el-GR" sz="2800" b="1" i="1">
                  <a:latin typeface="+mn-lt"/>
                  <a:sym typeface="Wingdings" pitchFamily="2" charset="2"/>
                </a:rPr>
                <a:t>(g)</a:t>
              </a:r>
              <a:r>
                <a:rPr lang="en-US" altLang="el-GR" sz="2800">
                  <a:latin typeface="+mn-lt"/>
                  <a:sym typeface="Wingdings" pitchFamily="2" charset="2"/>
                </a:rPr>
                <a:t> </a:t>
              </a:r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>
              <a:off x="4343400" y="30480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</p:grp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200025" y="2524125"/>
            <a:ext cx="1764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800" b="1">
                <a:latin typeface="+mn-lt"/>
              </a:rPr>
              <a:t>Οξείδωση</a:t>
            </a:r>
            <a:r>
              <a:rPr lang="en-US" altLang="el-GR" sz="2800" b="1">
                <a:latin typeface="+mn-lt"/>
              </a:rPr>
              <a:t>:</a:t>
            </a:r>
          </a:p>
        </p:txBody>
      </p:sp>
      <p:sp>
        <p:nvSpPr>
          <p:cNvPr id="12297" name="Text Box 15"/>
          <p:cNvSpPr txBox="1">
            <a:spLocks noChangeArrowheads="1"/>
          </p:cNvSpPr>
          <p:nvPr/>
        </p:nvSpPr>
        <p:spPr bwMode="auto">
          <a:xfrm>
            <a:off x="152400" y="3276600"/>
            <a:ext cx="511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800" b="1">
                <a:latin typeface="+mn-lt"/>
              </a:rPr>
              <a:t>Εξισορρόπηση ατόμων άνθρακα</a:t>
            </a:r>
            <a:endParaRPr lang="en-US" altLang="el-GR" sz="2800" b="1">
              <a:latin typeface="+mn-lt"/>
            </a:endParaRPr>
          </a:p>
        </p:txBody>
      </p:sp>
      <p:grpSp>
        <p:nvGrpSpPr>
          <p:cNvPr id="12298" name="Group 17"/>
          <p:cNvGrpSpPr>
            <a:grpSpLocks/>
          </p:cNvGrpSpPr>
          <p:nvPr/>
        </p:nvGrpSpPr>
        <p:grpSpPr bwMode="auto">
          <a:xfrm>
            <a:off x="1249363" y="3886526"/>
            <a:ext cx="4503733" cy="523220"/>
            <a:chOff x="1249345" y="4246929"/>
            <a:chExt cx="4503615" cy="522566"/>
          </a:xfrm>
        </p:grpSpPr>
        <p:sp>
          <p:nvSpPr>
            <p:cNvPr id="12304" name="Line 12"/>
            <p:cNvSpPr>
              <a:spLocks noChangeShapeType="1"/>
            </p:cNvSpPr>
            <p:nvPr/>
          </p:nvSpPr>
          <p:spPr bwMode="auto">
            <a:xfrm>
              <a:off x="3581400" y="455275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2305" name="Rectangle 9"/>
            <p:cNvSpPr>
              <a:spLocks noChangeArrowheads="1"/>
            </p:cNvSpPr>
            <p:nvPr/>
          </p:nvSpPr>
          <p:spPr bwMode="auto">
            <a:xfrm>
              <a:off x="1249345" y="4246929"/>
              <a:ext cx="4503615" cy="52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800" b="1">
                  <a:latin typeface="+mn-lt"/>
                </a:rPr>
                <a:t>(</a:t>
              </a:r>
              <a:r>
                <a:rPr lang="en-US" altLang="el-GR" sz="2800" b="1">
                  <a:solidFill>
                    <a:srgbClr val="00B050"/>
                  </a:solidFill>
                  <a:latin typeface="+mn-lt"/>
                </a:rPr>
                <a:t>C</a:t>
              </a:r>
              <a:r>
                <a:rPr lang="en-US" altLang="el-GR" sz="2800" b="1" baseline="-25000">
                  <a:solidFill>
                    <a:srgbClr val="00B050"/>
                  </a:solidFill>
                  <a:latin typeface="+mn-lt"/>
                </a:rPr>
                <a:t>2</a:t>
              </a:r>
              <a:r>
                <a:rPr lang="en-US" altLang="el-GR" sz="2800" b="1">
                  <a:latin typeface="+mn-lt"/>
                </a:rPr>
                <a:t>O</a:t>
              </a:r>
              <a:r>
                <a:rPr lang="en-US" altLang="el-GR" sz="2800" b="1" baseline="-25000">
                  <a:latin typeface="+mn-lt"/>
                </a:rPr>
                <a:t>4</a:t>
              </a:r>
              <a:r>
                <a:rPr lang="en-US" altLang="el-GR" sz="2800" b="1">
                  <a:latin typeface="+mn-lt"/>
                </a:rPr>
                <a:t>)</a:t>
              </a:r>
              <a:r>
                <a:rPr lang="el-GR" altLang="el-GR" sz="2800" b="1" baseline="30000">
                  <a:latin typeface="+mn-lt"/>
                </a:rPr>
                <a:t>-</a:t>
              </a:r>
              <a:r>
                <a:rPr lang="en-US" altLang="el-GR" sz="2800" b="1" baseline="30000">
                  <a:latin typeface="+mn-lt"/>
                </a:rPr>
                <a:t>2</a:t>
              </a:r>
              <a:r>
                <a:rPr lang="en-US" altLang="el-GR" sz="2800" b="1" i="1">
                  <a:latin typeface="+mn-lt"/>
                </a:rPr>
                <a:t>(aq)</a:t>
              </a:r>
              <a:r>
                <a:rPr lang="en-US" altLang="el-GR" sz="2800" b="1">
                  <a:latin typeface="+mn-lt"/>
                </a:rPr>
                <a:t>                  </a:t>
              </a:r>
              <a:r>
                <a:rPr lang="en-US" altLang="el-GR" sz="2800" b="1">
                  <a:solidFill>
                    <a:srgbClr val="00B050"/>
                  </a:solidFill>
                  <a:latin typeface="+mn-lt"/>
                </a:rPr>
                <a:t>2</a:t>
              </a:r>
              <a:r>
                <a:rPr lang="en-US" altLang="el-GR" sz="2800" b="1">
                  <a:latin typeface="+mn-lt"/>
                  <a:sym typeface="Wingdings" pitchFamily="2" charset="2"/>
                </a:rPr>
                <a:t>CO</a:t>
              </a:r>
              <a:r>
                <a:rPr lang="en-US" altLang="el-GR" sz="2800" b="1" baseline="-25000">
                  <a:latin typeface="+mn-lt"/>
                  <a:sym typeface="Wingdings" pitchFamily="2" charset="2"/>
                </a:rPr>
                <a:t>2</a:t>
              </a:r>
              <a:r>
                <a:rPr lang="en-US" altLang="el-GR" sz="2800" b="1" i="1">
                  <a:latin typeface="+mn-lt"/>
                  <a:sym typeface="Wingdings" pitchFamily="2" charset="2"/>
                </a:rPr>
                <a:t>(g)</a:t>
              </a:r>
              <a:endParaRPr lang="en-US" altLang="el-GR" sz="2800">
                <a:latin typeface="+mn-lt"/>
                <a:sym typeface="Wingdings" pitchFamily="2" charset="2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152400" y="4648200"/>
            <a:ext cx="624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800" b="1">
                <a:latin typeface="+mn-lt"/>
              </a:rPr>
              <a:t>Εξισορρόπηση φορτίων με προσθήκη </a:t>
            </a:r>
            <a:r>
              <a:rPr lang="en-US" altLang="el-GR" sz="2800" b="1">
                <a:latin typeface="+mn-lt"/>
              </a:rPr>
              <a:t>e</a:t>
            </a:r>
            <a:r>
              <a:rPr lang="en-US" altLang="el-GR" sz="2800" b="1" baseline="30000">
                <a:latin typeface="+mn-lt"/>
              </a:rPr>
              <a:t>-</a:t>
            </a:r>
            <a:endParaRPr lang="en-US" altLang="el-GR" sz="2800" b="1">
              <a:latin typeface="+mn-lt"/>
            </a:endParaRPr>
          </a:p>
        </p:txBody>
      </p:sp>
      <p:grpSp>
        <p:nvGrpSpPr>
          <p:cNvPr id="12301" name="Group 26"/>
          <p:cNvGrpSpPr>
            <a:grpSpLocks/>
          </p:cNvGrpSpPr>
          <p:nvPr/>
        </p:nvGrpSpPr>
        <p:grpSpPr bwMode="auto">
          <a:xfrm>
            <a:off x="1371600" y="5410526"/>
            <a:ext cx="4957383" cy="523220"/>
            <a:chOff x="1384824" y="4246929"/>
            <a:chExt cx="4956827" cy="522566"/>
          </a:xfrm>
        </p:grpSpPr>
        <p:sp>
          <p:nvSpPr>
            <p:cNvPr id="12302" name="Line 12"/>
            <p:cNvSpPr>
              <a:spLocks noChangeShapeType="1"/>
            </p:cNvSpPr>
            <p:nvPr/>
          </p:nvSpPr>
          <p:spPr bwMode="auto">
            <a:xfrm>
              <a:off x="3581400" y="455275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2303" name="Rectangle 9"/>
            <p:cNvSpPr>
              <a:spLocks noChangeArrowheads="1"/>
            </p:cNvSpPr>
            <p:nvPr/>
          </p:nvSpPr>
          <p:spPr bwMode="auto">
            <a:xfrm>
              <a:off x="1384824" y="4246929"/>
              <a:ext cx="4956827" cy="52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2800" b="1">
                  <a:latin typeface="+mn-lt"/>
                </a:rPr>
                <a:t>(</a:t>
              </a:r>
              <a:r>
                <a:rPr lang="en-US" altLang="el-GR" sz="2800" b="1">
                  <a:solidFill>
                    <a:srgbClr val="00B050"/>
                  </a:solidFill>
                  <a:latin typeface="+mn-lt"/>
                </a:rPr>
                <a:t>C</a:t>
              </a:r>
              <a:r>
                <a:rPr lang="en-US" altLang="el-GR" sz="2800" b="1" baseline="-25000">
                  <a:solidFill>
                    <a:srgbClr val="00B050"/>
                  </a:solidFill>
                  <a:latin typeface="+mn-lt"/>
                </a:rPr>
                <a:t>2</a:t>
              </a:r>
              <a:r>
                <a:rPr lang="en-US" altLang="el-GR" sz="2800" b="1">
                  <a:latin typeface="+mn-lt"/>
                </a:rPr>
                <a:t>O</a:t>
              </a:r>
              <a:r>
                <a:rPr lang="en-US" altLang="el-GR" sz="2800" b="1" baseline="-25000">
                  <a:latin typeface="+mn-lt"/>
                </a:rPr>
                <a:t>4</a:t>
              </a:r>
              <a:r>
                <a:rPr lang="en-US" altLang="el-GR" sz="2800" b="1">
                  <a:latin typeface="+mn-lt"/>
                </a:rPr>
                <a:t>)</a:t>
              </a:r>
              <a:r>
                <a:rPr lang="el-GR" altLang="el-GR" sz="2800" b="1" baseline="30000">
                  <a:latin typeface="+mn-lt"/>
                </a:rPr>
                <a:t>-</a:t>
              </a:r>
              <a:r>
                <a:rPr lang="en-US" altLang="el-GR" sz="2800" b="1" baseline="30000">
                  <a:latin typeface="+mn-lt"/>
                </a:rPr>
                <a:t>2</a:t>
              </a:r>
              <a:r>
                <a:rPr lang="en-US" altLang="el-GR" sz="2800" b="1" i="1">
                  <a:latin typeface="+mn-lt"/>
                </a:rPr>
                <a:t>(aq)</a:t>
              </a:r>
              <a:r>
                <a:rPr lang="el-GR" altLang="el-GR" sz="2800" b="1" i="1">
                  <a:latin typeface="+mn-lt"/>
                </a:rPr>
                <a:t>               </a:t>
              </a:r>
              <a:r>
                <a:rPr lang="el-GR" altLang="el-GR" sz="2800" b="1">
                  <a:solidFill>
                    <a:srgbClr val="00B050"/>
                  </a:solidFill>
                  <a:latin typeface="+mn-lt"/>
                </a:rPr>
                <a:t>2</a:t>
              </a:r>
              <a:r>
                <a:rPr lang="en-US" altLang="el-GR" sz="2800" b="1">
                  <a:latin typeface="+mn-lt"/>
                  <a:sym typeface="Wingdings" pitchFamily="2" charset="2"/>
                </a:rPr>
                <a:t>CO</a:t>
              </a:r>
              <a:r>
                <a:rPr lang="en-US" altLang="el-GR" sz="2800" b="1" baseline="-25000">
                  <a:latin typeface="+mn-lt"/>
                  <a:sym typeface="Wingdings" pitchFamily="2" charset="2"/>
                </a:rPr>
                <a:t>2</a:t>
              </a:r>
              <a:r>
                <a:rPr lang="en-US" altLang="el-GR" sz="2800" b="1" i="1">
                  <a:latin typeface="+mn-lt"/>
                  <a:sym typeface="Wingdings" pitchFamily="2" charset="2"/>
                </a:rPr>
                <a:t>(g)</a:t>
              </a:r>
              <a:r>
                <a:rPr lang="en-US" altLang="el-GR" sz="2800">
                  <a:latin typeface="+mn-lt"/>
                  <a:sym typeface="Wingdings" pitchFamily="2" charset="2"/>
                </a:rPr>
                <a:t> </a:t>
              </a:r>
              <a:r>
                <a:rPr lang="en-US" altLang="el-GR" sz="2800" b="1">
                  <a:latin typeface="+mn-lt"/>
                </a:rPr>
                <a:t>+</a:t>
              </a:r>
              <a:r>
                <a:rPr lang="en-US" altLang="el-GR" sz="2800" b="1">
                  <a:solidFill>
                    <a:srgbClr val="0070C0"/>
                  </a:solidFill>
                  <a:latin typeface="+mn-lt"/>
                </a:rPr>
                <a:t>2e</a:t>
              </a:r>
              <a:r>
                <a:rPr lang="en-US" altLang="el-GR" sz="2800" b="1" baseline="30000">
                  <a:solidFill>
                    <a:srgbClr val="0070C0"/>
                  </a:solidFill>
                  <a:latin typeface="+mn-lt"/>
                </a:rPr>
                <a:t>-</a:t>
              </a:r>
              <a:endParaRPr lang="en-US" altLang="el-GR" sz="2800">
                <a:solidFill>
                  <a:srgbClr val="0070C0"/>
                </a:solidFill>
                <a:latin typeface="+mn-lt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0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77739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4400"/>
              <a:t>Εύρεση συντελεστών αντίδρασης</a:t>
            </a:r>
            <a:endParaRPr lang="en-US" altLang="el-GR" sz="4400"/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2922588" y="1354286"/>
            <a:ext cx="3908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400" b="1">
                <a:latin typeface="+mn-lt"/>
              </a:rPr>
              <a:t>MnO</a:t>
            </a:r>
            <a:r>
              <a:rPr lang="en-US" altLang="el-GR" sz="2400" b="1" baseline="-25000">
                <a:latin typeface="+mn-lt"/>
              </a:rPr>
              <a:t>4</a:t>
            </a:r>
            <a:r>
              <a:rPr lang="en-US" altLang="el-GR" sz="2400" b="1" baseline="30000">
                <a:latin typeface="+mn-lt"/>
              </a:rPr>
              <a:t>-</a:t>
            </a:r>
            <a:r>
              <a:rPr lang="en-US" altLang="el-GR" sz="2400" b="1" i="1">
                <a:latin typeface="+mn-lt"/>
              </a:rPr>
              <a:t>(aq)   </a:t>
            </a:r>
            <a:r>
              <a:rPr lang="en-US" altLang="el-GR" sz="2400" b="1">
                <a:latin typeface="+mn-lt"/>
              </a:rPr>
              <a:t>               </a:t>
            </a:r>
            <a:r>
              <a:rPr lang="en-US" altLang="el-GR" sz="2400" b="1">
                <a:latin typeface="+mn-lt"/>
                <a:sym typeface="Wingdings" pitchFamily="2" charset="2"/>
              </a:rPr>
              <a:t>Mn</a:t>
            </a:r>
            <a:r>
              <a:rPr lang="en-US" altLang="el-GR" sz="2400" b="1" baseline="30000">
                <a:latin typeface="+mn-lt"/>
                <a:sym typeface="Wingdings" pitchFamily="2" charset="2"/>
              </a:rPr>
              <a:t>+2</a:t>
            </a:r>
            <a:r>
              <a:rPr lang="en-US" altLang="el-GR" sz="2400" b="1" i="1">
                <a:latin typeface="+mn-lt"/>
                <a:sym typeface="Wingdings" pitchFamily="2" charset="2"/>
              </a:rPr>
              <a:t>(aq)</a:t>
            </a:r>
            <a:endParaRPr lang="en-US" altLang="el-GR" sz="2400">
              <a:latin typeface="+mn-lt"/>
              <a:sym typeface="Wingdings" pitchFamily="2" charset="2"/>
            </a:endParaRPr>
          </a:p>
        </p:txBody>
      </p:sp>
      <p:sp>
        <p:nvSpPr>
          <p:cNvPr id="13316" name="Line 12"/>
          <p:cNvSpPr>
            <a:spLocks noChangeShapeType="1"/>
          </p:cNvSpPr>
          <p:nvPr/>
        </p:nvSpPr>
        <p:spPr bwMode="auto">
          <a:xfrm>
            <a:off x="4479925" y="1603744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152400" y="1295400"/>
            <a:ext cx="1916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b="1">
                <a:latin typeface="+mn-lt"/>
              </a:rPr>
              <a:t>Αναγωγή</a:t>
            </a:r>
            <a:r>
              <a:rPr lang="en-US" altLang="el-GR" b="1">
                <a:latin typeface="+mn-lt"/>
              </a:rPr>
              <a:t>:</a:t>
            </a:r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>
            <a:off x="1371600" y="2802086"/>
            <a:ext cx="5061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400" b="1">
                <a:latin typeface="+mn-lt"/>
              </a:rPr>
              <a:t>Mn</a:t>
            </a:r>
            <a:r>
              <a:rPr lang="en-US" altLang="el-GR" sz="2400" b="1">
                <a:solidFill>
                  <a:srgbClr val="FF0000"/>
                </a:solidFill>
                <a:latin typeface="+mn-lt"/>
              </a:rPr>
              <a:t>O</a:t>
            </a:r>
            <a:r>
              <a:rPr lang="en-US" altLang="el-GR" sz="2400" b="1" baseline="-25000">
                <a:solidFill>
                  <a:srgbClr val="FF0000"/>
                </a:solidFill>
                <a:latin typeface="+mn-lt"/>
              </a:rPr>
              <a:t>4</a:t>
            </a:r>
            <a:r>
              <a:rPr lang="en-US" altLang="el-GR" sz="2400" b="1" baseline="30000">
                <a:latin typeface="+mn-lt"/>
              </a:rPr>
              <a:t>-</a:t>
            </a:r>
            <a:r>
              <a:rPr lang="en-US" altLang="el-GR" sz="2400" b="1" i="1">
                <a:latin typeface="+mn-lt"/>
              </a:rPr>
              <a:t>(aq)    </a:t>
            </a:r>
            <a:r>
              <a:rPr lang="en-US" altLang="el-GR" sz="2400" b="1">
                <a:latin typeface="+mn-lt"/>
              </a:rPr>
              <a:t>            </a:t>
            </a:r>
            <a:r>
              <a:rPr lang="en-US" altLang="el-GR" sz="2400" b="1">
                <a:latin typeface="+mn-lt"/>
                <a:sym typeface="Wingdings" pitchFamily="2" charset="2"/>
              </a:rPr>
              <a:t>Mn</a:t>
            </a:r>
            <a:r>
              <a:rPr lang="en-US" altLang="el-GR" sz="2400" b="1" baseline="30000">
                <a:latin typeface="+mn-lt"/>
                <a:sym typeface="Wingdings" pitchFamily="2" charset="2"/>
              </a:rPr>
              <a:t>+2</a:t>
            </a:r>
            <a:r>
              <a:rPr lang="en-US" altLang="el-GR" sz="2400" b="1" i="1">
                <a:latin typeface="+mn-lt"/>
                <a:sym typeface="Wingdings" pitchFamily="2" charset="2"/>
              </a:rPr>
              <a:t>(aq) + </a:t>
            </a:r>
            <a:r>
              <a:rPr lang="en-US" altLang="el-GR" sz="2400" b="1">
                <a:latin typeface="+mn-lt"/>
                <a:sym typeface="Wingdings" pitchFamily="2" charset="2"/>
              </a:rPr>
              <a:t>4H</a:t>
            </a:r>
            <a:r>
              <a:rPr lang="en-US" altLang="el-GR" sz="2400" b="1" baseline="-25000">
                <a:latin typeface="+mn-lt"/>
                <a:sym typeface="Wingdings" pitchFamily="2" charset="2"/>
              </a:rPr>
              <a:t>2</a:t>
            </a:r>
            <a:r>
              <a:rPr lang="en-US" altLang="el-GR" sz="2400" b="1">
                <a:solidFill>
                  <a:srgbClr val="FF0000"/>
                </a:solidFill>
                <a:latin typeface="+mn-lt"/>
                <a:sym typeface="Wingdings" pitchFamily="2" charset="2"/>
              </a:rPr>
              <a:t>O</a:t>
            </a:r>
            <a:r>
              <a:rPr lang="en-US" altLang="el-GR" sz="2400" b="1" i="1">
                <a:latin typeface="+mn-lt"/>
                <a:sym typeface="Wingdings" pitchFamily="2" charset="2"/>
              </a:rPr>
              <a:t>(l) </a:t>
            </a:r>
            <a:endParaRPr lang="en-US" altLang="el-GR" sz="2400">
              <a:solidFill>
                <a:srgbClr val="FF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3319" name="Line 17"/>
          <p:cNvSpPr>
            <a:spLocks noChangeShapeType="1"/>
          </p:cNvSpPr>
          <p:nvPr/>
        </p:nvSpPr>
        <p:spPr bwMode="auto">
          <a:xfrm>
            <a:off x="2879725" y="3097582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152400" y="2133600"/>
            <a:ext cx="693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800" b="1">
                <a:latin typeface="+mn-lt"/>
              </a:rPr>
              <a:t>Εξισορρόπηση οξυγόνων με προσθήκη Η</a:t>
            </a:r>
            <a:r>
              <a:rPr lang="el-GR" altLang="el-GR" sz="2800" b="1" baseline="-25000">
                <a:latin typeface="+mn-lt"/>
              </a:rPr>
              <a:t>2</a:t>
            </a:r>
            <a:r>
              <a:rPr lang="el-GR" altLang="el-GR" sz="2800" b="1">
                <a:latin typeface="+mn-lt"/>
              </a:rPr>
              <a:t>Ο </a:t>
            </a:r>
            <a:endParaRPr lang="en-US" altLang="el-GR" sz="2800" b="1">
              <a:latin typeface="+mn-lt"/>
            </a:endParaRPr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152400" y="3276600"/>
            <a:ext cx="697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800" b="1">
                <a:latin typeface="+mn-lt"/>
              </a:rPr>
              <a:t>Εξισορρόπηση υδρογόνων με προσθήκη Η</a:t>
            </a:r>
            <a:r>
              <a:rPr lang="el-GR" altLang="el-GR" sz="2800" b="1" baseline="30000">
                <a:latin typeface="+mn-lt"/>
              </a:rPr>
              <a:t>+</a:t>
            </a:r>
            <a:r>
              <a:rPr lang="el-GR" altLang="el-GR" sz="2800" b="1">
                <a:latin typeface="+mn-lt"/>
              </a:rPr>
              <a:t> </a:t>
            </a:r>
            <a:r>
              <a:rPr lang="en-US" altLang="el-GR" sz="2800" b="1">
                <a:latin typeface="+mn-lt"/>
              </a:rPr>
              <a:t> </a:t>
            </a:r>
          </a:p>
        </p:txBody>
      </p:sp>
      <p:sp>
        <p:nvSpPr>
          <p:cNvPr id="13322" name="Rectangle 5"/>
          <p:cNvSpPr>
            <a:spLocks noChangeArrowheads="1"/>
          </p:cNvSpPr>
          <p:nvPr/>
        </p:nvSpPr>
        <p:spPr bwMode="auto">
          <a:xfrm>
            <a:off x="990600" y="3975249"/>
            <a:ext cx="6252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400" b="1">
                <a:latin typeface="+mn-lt"/>
              </a:rPr>
              <a:t>Mn</a:t>
            </a:r>
            <a:r>
              <a:rPr lang="en-US" altLang="el-GR" sz="2400" b="1">
                <a:solidFill>
                  <a:srgbClr val="FF0000"/>
                </a:solidFill>
                <a:latin typeface="+mn-lt"/>
              </a:rPr>
              <a:t>O</a:t>
            </a:r>
            <a:r>
              <a:rPr lang="en-US" altLang="el-GR" sz="2400" b="1" baseline="-25000">
                <a:latin typeface="+mn-lt"/>
              </a:rPr>
              <a:t>4</a:t>
            </a:r>
            <a:r>
              <a:rPr lang="en-US" altLang="el-GR" sz="2400" b="1" baseline="30000">
                <a:latin typeface="+mn-lt"/>
              </a:rPr>
              <a:t>-</a:t>
            </a:r>
            <a:r>
              <a:rPr lang="en-US" altLang="el-GR" sz="2400" b="1" i="1">
                <a:latin typeface="+mn-lt"/>
              </a:rPr>
              <a:t>(aq) + </a:t>
            </a:r>
            <a:r>
              <a:rPr lang="en-US" altLang="el-GR" sz="2400" b="1">
                <a:solidFill>
                  <a:srgbClr val="CC0099"/>
                </a:solidFill>
                <a:latin typeface="+mn-lt"/>
              </a:rPr>
              <a:t>8H</a:t>
            </a:r>
            <a:r>
              <a:rPr lang="en-US" altLang="el-GR" sz="2400" b="1" baseline="30000">
                <a:solidFill>
                  <a:srgbClr val="CC0099"/>
                </a:solidFill>
                <a:latin typeface="+mn-lt"/>
              </a:rPr>
              <a:t>+</a:t>
            </a:r>
            <a:r>
              <a:rPr lang="en-US" altLang="el-GR" sz="2400" b="1" i="1">
                <a:latin typeface="+mn-lt"/>
              </a:rPr>
              <a:t>(aq)</a:t>
            </a:r>
            <a:r>
              <a:rPr lang="en-US" altLang="el-GR" sz="2400" b="1">
                <a:latin typeface="+mn-lt"/>
              </a:rPr>
              <a:t>               </a:t>
            </a:r>
            <a:r>
              <a:rPr lang="en-US" altLang="el-GR" sz="2400" b="1">
                <a:latin typeface="+mn-lt"/>
                <a:sym typeface="Wingdings" pitchFamily="2" charset="2"/>
              </a:rPr>
              <a:t>Mn</a:t>
            </a:r>
            <a:r>
              <a:rPr lang="en-US" altLang="el-GR" sz="2400" b="1" baseline="30000">
                <a:latin typeface="+mn-lt"/>
                <a:sym typeface="Wingdings" pitchFamily="2" charset="2"/>
              </a:rPr>
              <a:t>+2</a:t>
            </a:r>
            <a:r>
              <a:rPr lang="en-US" altLang="el-GR" sz="2400" b="1" i="1">
                <a:latin typeface="+mn-lt"/>
                <a:sym typeface="Wingdings" pitchFamily="2" charset="2"/>
              </a:rPr>
              <a:t>(aq) + </a:t>
            </a:r>
            <a:r>
              <a:rPr lang="en-US" altLang="el-GR" sz="2400" b="1">
                <a:solidFill>
                  <a:srgbClr val="CC0099"/>
                </a:solidFill>
                <a:latin typeface="+mn-lt"/>
                <a:sym typeface="Wingdings" pitchFamily="2" charset="2"/>
              </a:rPr>
              <a:t>4H</a:t>
            </a:r>
            <a:r>
              <a:rPr lang="en-US" altLang="el-GR" sz="2400" b="1" baseline="-25000">
                <a:solidFill>
                  <a:srgbClr val="CC0099"/>
                </a:solidFill>
                <a:latin typeface="+mn-lt"/>
                <a:sym typeface="Wingdings" pitchFamily="2" charset="2"/>
              </a:rPr>
              <a:t>2</a:t>
            </a:r>
            <a:r>
              <a:rPr lang="en-US" altLang="el-GR" sz="2400" b="1">
                <a:solidFill>
                  <a:srgbClr val="FF0000"/>
                </a:solidFill>
                <a:latin typeface="+mn-lt"/>
                <a:sym typeface="Wingdings" pitchFamily="2" charset="2"/>
              </a:rPr>
              <a:t>O</a:t>
            </a:r>
            <a:r>
              <a:rPr lang="en-US" altLang="el-GR" sz="2400" b="1" i="1">
                <a:latin typeface="+mn-lt"/>
                <a:sym typeface="Wingdings" pitchFamily="2" charset="2"/>
              </a:rPr>
              <a:t>(l) </a:t>
            </a:r>
            <a:endParaRPr lang="en-US" altLang="el-GR" sz="2400">
              <a:latin typeface="+mn-lt"/>
              <a:sym typeface="Wingdings" pitchFamily="2" charset="2"/>
            </a:endParaRP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>
            <a:off x="3794125" y="4251694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152400" y="4581525"/>
            <a:ext cx="624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800" b="1">
                <a:latin typeface="+mn-lt"/>
              </a:rPr>
              <a:t>Εξισορρόπηση φορτίων με προσθήκη </a:t>
            </a:r>
            <a:r>
              <a:rPr lang="en-US" altLang="el-GR" sz="2800" b="1">
                <a:latin typeface="+mn-lt"/>
              </a:rPr>
              <a:t>e</a:t>
            </a:r>
            <a:r>
              <a:rPr lang="en-US" altLang="el-GR" sz="2800" b="1" baseline="30000">
                <a:latin typeface="+mn-lt"/>
              </a:rPr>
              <a:t>-</a:t>
            </a:r>
            <a:endParaRPr lang="en-US" altLang="el-GR" sz="2800" b="1">
              <a:latin typeface="+mn-lt"/>
            </a:endParaRP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238125" y="5392886"/>
            <a:ext cx="698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400" b="1">
                <a:latin typeface="+mn-lt"/>
              </a:rPr>
              <a:t>Mn</a:t>
            </a:r>
            <a:r>
              <a:rPr lang="en-US" altLang="el-GR" sz="2400" b="1">
                <a:solidFill>
                  <a:srgbClr val="FF0000"/>
                </a:solidFill>
                <a:latin typeface="+mn-lt"/>
              </a:rPr>
              <a:t>O</a:t>
            </a:r>
            <a:r>
              <a:rPr lang="en-US" altLang="el-GR" sz="2400" b="1" baseline="-25000">
                <a:latin typeface="+mn-lt"/>
              </a:rPr>
              <a:t>4</a:t>
            </a:r>
            <a:r>
              <a:rPr lang="en-US" altLang="el-GR" sz="2400" b="1" baseline="30000">
                <a:latin typeface="+mn-lt"/>
              </a:rPr>
              <a:t>-</a:t>
            </a:r>
            <a:r>
              <a:rPr lang="en-US" altLang="el-GR" sz="2400" b="1" i="1">
                <a:latin typeface="+mn-lt"/>
              </a:rPr>
              <a:t>(aq) + </a:t>
            </a:r>
            <a:r>
              <a:rPr lang="en-US" altLang="el-GR" sz="2400" b="1">
                <a:solidFill>
                  <a:srgbClr val="CC0099"/>
                </a:solidFill>
                <a:latin typeface="+mn-lt"/>
              </a:rPr>
              <a:t>8H</a:t>
            </a:r>
            <a:r>
              <a:rPr lang="en-US" altLang="el-GR" sz="2400" b="1" baseline="30000">
                <a:solidFill>
                  <a:srgbClr val="CC0099"/>
                </a:solidFill>
                <a:latin typeface="+mn-lt"/>
              </a:rPr>
              <a:t>+</a:t>
            </a:r>
            <a:r>
              <a:rPr lang="en-US" altLang="el-GR" sz="2400" b="1" i="1">
                <a:latin typeface="+mn-lt"/>
              </a:rPr>
              <a:t>(aq)</a:t>
            </a:r>
            <a:r>
              <a:rPr lang="en-US" altLang="el-GR" sz="2400" b="1">
                <a:latin typeface="+mn-lt"/>
              </a:rPr>
              <a:t> </a:t>
            </a:r>
            <a:r>
              <a:rPr lang="en-US" altLang="el-GR" sz="2400" b="1" i="1">
                <a:solidFill>
                  <a:srgbClr val="CC0099"/>
                </a:solidFill>
                <a:latin typeface="+mn-lt"/>
              </a:rPr>
              <a:t>+ </a:t>
            </a:r>
            <a:r>
              <a:rPr lang="en-US" altLang="el-GR" sz="2400" b="1">
                <a:solidFill>
                  <a:srgbClr val="0070C0"/>
                </a:solidFill>
                <a:latin typeface="+mn-lt"/>
              </a:rPr>
              <a:t>5e</a:t>
            </a:r>
            <a:r>
              <a:rPr lang="en-US" altLang="el-GR" sz="2400" b="1" baseline="30000">
                <a:solidFill>
                  <a:srgbClr val="0070C0"/>
                </a:solidFill>
                <a:latin typeface="+mn-lt"/>
              </a:rPr>
              <a:t>-</a:t>
            </a:r>
            <a:r>
              <a:rPr lang="en-US" altLang="el-GR" sz="2400" b="1">
                <a:latin typeface="+mn-lt"/>
              </a:rPr>
              <a:t>                </a:t>
            </a:r>
            <a:r>
              <a:rPr lang="en-US" altLang="el-GR" sz="2400" b="1">
                <a:latin typeface="+mn-lt"/>
                <a:sym typeface="Wingdings" pitchFamily="2" charset="2"/>
              </a:rPr>
              <a:t>Mn</a:t>
            </a:r>
            <a:r>
              <a:rPr lang="en-US" altLang="el-GR" sz="2400" b="1" baseline="30000">
                <a:latin typeface="+mn-lt"/>
                <a:sym typeface="Wingdings" pitchFamily="2" charset="2"/>
              </a:rPr>
              <a:t>+2</a:t>
            </a:r>
            <a:r>
              <a:rPr lang="en-US" altLang="el-GR" sz="2400" b="1" i="1">
                <a:latin typeface="+mn-lt"/>
                <a:sym typeface="Wingdings" pitchFamily="2" charset="2"/>
              </a:rPr>
              <a:t>(aq) + </a:t>
            </a:r>
            <a:r>
              <a:rPr lang="en-US" altLang="el-GR" sz="2400" b="1">
                <a:solidFill>
                  <a:srgbClr val="CC0099"/>
                </a:solidFill>
                <a:latin typeface="+mn-lt"/>
                <a:sym typeface="Wingdings" pitchFamily="2" charset="2"/>
              </a:rPr>
              <a:t>4H</a:t>
            </a:r>
            <a:r>
              <a:rPr lang="en-US" altLang="el-GR" sz="2400" b="1" baseline="-25000">
                <a:solidFill>
                  <a:srgbClr val="CC0099"/>
                </a:solidFill>
                <a:latin typeface="+mn-lt"/>
                <a:sym typeface="Wingdings" pitchFamily="2" charset="2"/>
              </a:rPr>
              <a:t>2</a:t>
            </a:r>
            <a:r>
              <a:rPr lang="en-US" altLang="el-GR" sz="2400" b="1">
                <a:solidFill>
                  <a:srgbClr val="FF0000"/>
                </a:solidFill>
                <a:latin typeface="+mn-lt"/>
                <a:sym typeface="Wingdings" pitchFamily="2" charset="2"/>
              </a:rPr>
              <a:t>O</a:t>
            </a:r>
            <a:r>
              <a:rPr lang="en-US" altLang="el-GR" sz="2400" b="1" i="1">
                <a:latin typeface="+mn-lt"/>
                <a:sym typeface="Wingdings" pitchFamily="2" charset="2"/>
              </a:rPr>
              <a:t>(l) </a:t>
            </a:r>
            <a:endParaRPr lang="en-US" altLang="el-GR" sz="2400">
              <a:latin typeface="+mn-lt"/>
              <a:sym typeface="Wingdings" pitchFamily="2" charset="2"/>
            </a:endParaRPr>
          </a:p>
        </p:txBody>
      </p:sp>
      <p:sp>
        <p:nvSpPr>
          <p:cNvPr id="13326" name="Line 17"/>
          <p:cNvSpPr>
            <a:spLocks noChangeShapeType="1"/>
          </p:cNvSpPr>
          <p:nvPr/>
        </p:nvSpPr>
        <p:spPr bwMode="auto">
          <a:xfrm>
            <a:off x="3641725" y="5642344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48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20"/>
          <p:cNvGrpSpPr>
            <a:grpSpLocks/>
          </p:cNvGrpSpPr>
          <p:nvPr/>
        </p:nvGrpSpPr>
        <p:grpSpPr bwMode="auto">
          <a:xfrm>
            <a:off x="0" y="3413125"/>
            <a:ext cx="9144000" cy="646113"/>
            <a:chOff x="0" y="3413125"/>
            <a:chExt cx="9144000" cy="646113"/>
          </a:xfrm>
        </p:grpSpPr>
        <p:sp>
          <p:nvSpPr>
            <p:cNvPr id="14357" name="Rectangle 11"/>
            <p:cNvSpPr>
              <a:spLocks noChangeArrowheads="1"/>
            </p:cNvSpPr>
            <p:nvPr/>
          </p:nvSpPr>
          <p:spPr bwMode="auto">
            <a:xfrm>
              <a:off x="0" y="3413125"/>
              <a:ext cx="914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3600" b="1">
                  <a:latin typeface="+mn-lt"/>
                </a:rPr>
                <a:t>[</a:t>
              </a:r>
              <a:r>
                <a:rPr lang="en-US" altLang="el-GR" sz="2800" b="1">
                  <a:latin typeface="+mn-lt"/>
                </a:rPr>
                <a:t>Mn</a:t>
              </a:r>
              <a:r>
                <a:rPr lang="en-US" altLang="el-GR" sz="2800" b="1">
                  <a:solidFill>
                    <a:srgbClr val="FF0000"/>
                  </a:solidFill>
                  <a:latin typeface="+mn-lt"/>
                </a:rPr>
                <a:t>O</a:t>
              </a:r>
              <a:r>
                <a:rPr lang="en-US" altLang="el-GR" sz="2800" b="1" baseline="-25000">
                  <a:latin typeface="+mn-lt"/>
                </a:rPr>
                <a:t>4</a:t>
              </a:r>
              <a:r>
                <a:rPr lang="en-US" altLang="el-GR" sz="2800" b="1" baseline="30000">
                  <a:latin typeface="+mn-lt"/>
                </a:rPr>
                <a:t>-</a:t>
              </a:r>
              <a:r>
                <a:rPr lang="en-US" altLang="el-GR" sz="2800" b="1" i="1">
                  <a:latin typeface="+mn-lt"/>
                </a:rPr>
                <a:t>(aq) + </a:t>
              </a:r>
              <a:r>
                <a:rPr lang="en-US" altLang="el-GR" sz="2800" b="1">
                  <a:solidFill>
                    <a:srgbClr val="CC0099"/>
                  </a:solidFill>
                  <a:latin typeface="+mn-lt"/>
                </a:rPr>
                <a:t>8H</a:t>
              </a:r>
              <a:r>
                <a:rPr lang="en-US" altLang="el-GR" sz="2800" b="1" baseline="30000">
                  <a:solidFill>
                    <a:srgbClr val="CC0099"/>
                  </a:solidFill>
                  <a:latin typeface="+mn-lt"/>
                </a:rPr>
                <a:t>+</a:t>
              </a:r>
              <a:r>
                <a:rPr lang="en-US" altLang="el-GR" sz="2800" b="1" i="1">
                  <a:latin typeface="+mn-lt"/>
                </a:rPr>
                <a:t>(aq)</a:t>
              </a:r>
              <a:r>
                <a:rPr lang="en-US" altLang="el-GR" sz="2800" b="1">
                  <a:latin typeface="+mn-lt"/>
                </a:rPr>
                <a:t> </a:t>
              </a:r>
              <a:r>
                <a:rPr lang="en-US" altLang="el-GR" sz="2800" b="1" i="1">
                  <a:solidFill>
                    <a:srgbClr val="CC0099"/>
                  </a:solidFill>
                  <a:latin typeface="+mn-lt"/>
                </a:rPr>
                <a:t>+ </a:t>
              </a:r>
              <a:r>
                <a:rPr lang="en-US" altLang="el-GR" sz="2800" b="1">
                  <a:solidFill>
                    <a:srgbClr val="0070C0"/>
                  </a:solidFill>
                  <a:latin typeface="+mn-lt"/>
                </a:rPr>
                <a:t>5e</a:t>
              </a:r>
              <a:r>
                <a:rPr lang="en-US" altLang="el-GR" sz="2800" b="1" baseline="30000">
                  <a:solidFill>
                    <a:srgbClr val="0070C0"/>
                  </a:solidFill>
                  <a:latin typeface="+mn-lt"/>
                </a:rPr>
                <a:t>-</a:t>
              </a:r>
              <a:r>
                <a:rPr lang="en-US" altLang="el-GR" sz="2800" b="1">
                  <a:latin typeface="+mn-lt"/>
                </a:rPr>
                <a:t>             </a:t>
              </a:r>
              <a:r>
                <a:rPr lang="en-US" altLang="el-GR" sz="2800" b="1">
                  <a:latin typeface="+mn-lt"/>
                  <a:sym typeface="Wingdings" pitchFamily="2" charset="2"/>
                </a:rPr>
                <a:t>Mn</a:t>
              </a:r>
              <a:r>
                <a:rPr lang="en-US" altLang="el-GR" sz="2800" b="1" baseline="30000">
                  <a:latin typeface="+mn-lt"/>
                  <a:sym typeface="Wingdings" pitchFamily="2" charset="2"/>
                </a:rPr>
                <a:t>+2</a:t>
              </a:r>
              <a:r>
                <a:rPr lang="en-US" altLang="el-GR" sz="2800" b="1" i="1">
                  <a:latin typeface="+mn-lt"/>
                  <a:sym typeface="Wingdings" pitchFamily="2" charset="2"/>
                </a:rPr>
                <a:t>(aq) + </a:t>
              </a:r>
              <a:r>
                <a:rPr lang="en-US" altLang="el-GR" sz="2800" b="1">
                  <a:solidFill>
                    <a:srgbClr val="CC0099"/>
                  </a:solidFill>
                  <a:latin typeface="+mn-lt"/>
                  <a:sym typeface="Wingdings" pitchFamily="2" charset="2"/>
                </a:rPr>
                <a:t>4H</a:t>
              </a:r>
              <a:r>
                <a:rPr lang="en-US" altLang="el-GR" sz="2800" b="1" baseline="-25000">
                  <a:solidFill>
                    <a:srgbClr val="CC0099"/>
                  </a:solidFill>
                  <a:latin typeface="+mn-lt"/>
                  <a:sym typeface="Wingdings" pitchFamily="2" charset="2"/>
                </a:rPr>
                <a:t>2</a:t>
              </a:r>
              <a:r>
                <a:rPr lang="en-US" altLang="el-GR" sz="2800" b="1">
                  <a:solidFill>
                    <a:srgbClr val="FF0000"/>
                  </a:solidFill>
                  <a:latin typeface="+mn-lt"/>
                  <a:sym typeface="Wingdings" pitchFamily="2" charset="2"/>
                </a:rPr>
                <a:t>O</a:t>
              </a:r>
              <a:r>
                <a:rPr lang="en-US" altLang="el-GR" sz="2800" b="1" i="1">
                  <a:latin typeface="+mn-lt"/>
                  <a:sym typeface="Wingdings" pitchFamily="2" charset="2"/>
                </a:rPr>
                <a:t>(l)</a:t>
              </a:r>
              <a:r>
                <a:rPr lang="el-GR" altLang="el-GR" sz="3600" b="1">
                  <a:latin typeface="+mn-lt"/>
                </a:rPr>
                <a:t> ]</a:t>
              </a:r>
              <a:r>
                <a:rPr lang="en-US" altLang="el-GR" sz="2800" b="1">
                  <a:latin typeface="+mn-lt"/>
                </a:rPr>
                <a:t>x 2</a:t>
              </a:r>
              <a:endParaRPr lang="en-US" altLang="el-GR" sz="2800">
                <a:latin typeface="+mn-lt"/>
                <a:sym typeface="Wingdings" pitchFamily="2" charset="2"/>
              </a:endParaRPr>
            </a:p>
          </p:txBody>
        </p:sp>
        <p:sp>
          <p:nvSpPr>
            <p:cNvPr id="14358" name="Line 10"/>
            <p:cNvSpPr>
              <a:spLocks noChangeShapeType="1"/>
            </p:cNvSpPr>
            <p:nvPr/>
          </p:nvSpPr>
          <p:spPr bwMode="auto">
            <a:xfrm>
              <a:off x="4114800" y="38100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</p:grp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3507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800" b="1" dirty="0">
                <a:latin typeface="+mn-lt"/>
              </a:rPr>
              <a:t>Τελική εξισορρόπηση</a:t>
            </a:r>
            <a:r>
              <a:rPr lang="en-US" altLang="el-GR" sz="2800" b="1" dirty="0">
                <a:latin typeface="+mn-lt"/>
              </a:rPr>
              <a:t>: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61950" y="1676400"/>
            <a:ext cx="8553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+mn-lt"/>
              </a:rPr>
              <a:t>Πολλαπλασιάζω τις δύο αντιδράσεις με κατάλληλους συντελεστές έτσι ώστε να εξισορροπηθούν τα ηλεκτρόνια</a:t>
            </a:r>
            <a:endParaRPr lang="en-US" altLang="el-GR" sz="2400" dirty="0">
              <a:latin typeface="+mn-lt"/>
            </a:endParaRPr>
          </a:p>
        </p:txBody>
      </p:sp>
      <p:sp>
        <p:nvSpPr>
          <p:cNvPr id="14341" name="Line 11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14342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14343" name="Rectangle 18"/>
          <p:cNvSpPr>
            <a:spLocks noChangeArrowheads="1"/>
          </p:cNvSpPr>
          <p:nvPr/>
        </p:nvSpPr>
        <p:spPr bwMode="auto">
          <a:xfrm>
            <a:off x="0" y="5846763"/>
            <a:ext cx="8991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800" b="1" dirty="0">
                <a:latin typeface="+mn-lt"/>
              </a:rPr>
              <a:t>5</a:t>
            </a:r>
            <a:r>
              <a:rPr lang="el-GR" altLang="el-GR" sz="2800" b="1" dirty="0">
                <a:latin typeface="+mn-lt"/>
              </a:rPr>
              <a:t> (</a:t>
            </a:r>
            <a:r>
              <a:rPr lang="en-US" altLang="el-GR" sz="2800" b="1" dirty="0">
                <a:solidFill>
                  <a:srgbClr val="00B050"/>
                </a:solidFill>
                <a:latin typeface="+mn-lt"/>
              </a:rPr>
              <a:t>C</a:t>
            </a:r>
            <a:r>
              <a:rPr lang="en-US" altLang="el-GR" sz="2800" b="1" baseline="-25000" dirty="0">
                <a:solidFill>
                  <a:srgbClr val="00B050"/>
                </a:solidFill>
                <a:latin typeface="+mn-lt"/>
              </a:rPr>
              <a:t>2</a:t>
            </a:r>
            <a:r>
              <a:rPr lang="en-US" altLang="el-GR" sz="2800" b="1" dirty="0">
                <a:latin typeface="+mn-lt"/>
              </a:rPr>
              <a:t>O</a:t>
            </a:r>
            <a:r>
              <a:rPr lang="en-US" altLang="el-GR" sz="2800" b="1" baseline="-25000" dirty="0">
                <a:latin typeface="+mn-lt"/>
              </a:rPr>
              <a:t>4</a:t>
            </a:r>
            <a:r>
              <a:rPr lang="en-US" altLang="el-GR" sz="2800" b="1" dirty="0">
                <a:latin typeface="+mn-lt"/>
              </a:rPr>
              <a:t>)</a:t>
            </a:r>
            <a:r>
              <a:rPr lang="el-GR" altLang="el-GR" sz="2800" b="1" baseline="30000" dirty="0">
                <a:latin typeface="+mn-lt"/>
              </a:rPr>
              <a:t>-</a:t>
            </a:r>
            <a:r>
              <a:rPr lang="en-US" altLang="el-GR" sz="2800" b="1" baseline="30000" dirty="0">
                <a:latin typeface="+mn-lt"/>
              </a:rPr>
              <a:t>2</a:t>
            </a:r>
            <a:r>
              <a:rPr lang="en-US" altLang="el-GR" sz="2800" b="1" i="1" dirty="0">
                <a:latin typeface="+mn-lt"/>
              </a:rPr>
              <a:t>(</a:t>
            </a:r>
            <a:r>
              <a:rPr lang="en-US" altLang="el-GR" sz="2800" b="1" i="1" dirty="0" err="1">
                <a:latin typeface="+mn-lt"/>
              </a:rPr>
              <a:t>aq</a:t>
            </a:r>
            <a:r>
              <a:rPr lang="en-US" altLang="el-GR" sz="2800" b="1" i="1" dirty="0">
                <a:latin typeface="+mn-lt"/>
              </a:rPr>
              <a:t>) </a:t>
            </a:r>
            <a:r>
              <a:rPr lang="en-US" altLang="el-GR" sz="2800" b="1" dirty="0">
                <a:latin typeface="+mn-lt"/>
              </a:rPr>
              <a:t>+2Mn</a:t>
            </a:r>
            <a:r>
              <a:rPr lang="en-US" altLang="el-GR" sz="2800" b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altLang="el-GR" sz="2800" b="1" baseline="-25000" dirty="0">
                <a:latin typeface="+mn-lt"/>
              </a:rPr>
              <a:t>4</a:t>
            </a:r>
            <a:r>
              <a:rPr lang="en-US" altLang="el-GR" sz="2800" b="1" baseline="30000" dirty="0">
                <a:latin typeface="+mn-lt"/>
              </a:rPr>
              <a:t>-</a:t>
            </a:r>
            <a:r>
              <a:rPr lang="en-US" altLang="el-GR" sz="2800" b="1" i="1" dirty="0">
                <a:latin typeface="+mn-lt"/>
              </a:rPr>
              <a:t>(</a:t>
            </a:r>
            <a:r>
              <a:rPr lang="en-US" altLang="el-GR" sz="2800" b="1" i="1" dirty="0" err="1">
                <a:latin typeface="+mn-lt"/>
              </a:rPr>
              <a:t>aq</a:t>
            </a:r>
            <a:r>
              <a:rPr lang="en-US" altLang="el-GR" sz="2800" b="1" i="1" dirty="0">
                <a:latin typeface="+mn-lt"/>
              </a:rPr>
              <a:t>)+</a:t>
            </a:r>
            <a:r>
              <a:rPr lang="en-US" altLang="el-GR" sz="2800" b="1" dirty="0">
                <a:solidFill>
                  <a:srgbClr val="CC0099"/>
                </a:solidFill>
                <a:latin typeface="+mn-lt"/>
              </a:rPr>
              <a:t>16H</a:t>
            </a:r>
            <a:r>
              <a:rPr lang="en-US" altLang="el-GR" sz="2800" b="1" baseline="30000" dirty="0">
                <a:solidFill>
                  <a:srgbClr val="CC0099"/>
                </a:solidFill>
                <a:latin typeface="+mn-lt"/>
              </a:rPr>
              <a:t>+</a:t>
            </a:r>
            <a:r>
              <a:rPr lang="en-US" altLang="el-GR" sz="2800" b="1" dirty="0">
                <a:latin typeface="+mn-lt"/>
              </a:rPr>
              <a:t> </a:t>
            </a:r>
            <a:r>
              <a:rPr lang="en-US" altLang="el-GR" sz="2800" b="1" i="1" dirty="0">
                <a:latin typeface="+mn-lt"/>
              </a:rPr>
              <a:t>(</a:t>
            </a:r>
            <a:r>
              <a:rPr lang="en-US" altLang="el-GR" sz="2800" b="1" i="1" dirty="0" err="1">
                <a:latin typeface="+mn-lt"/>
              </a:rPr>
              <a:t>aq</a:t>
            </a:r>
            <a:r>
              <a:rPr lang="en-US" altLang="el-GR" sz="2800" b="1" i="1" dirty="0">
                <a:latin typeface="+mn-lt"/>
              </a:rPr>
              <a:t>)</a:t>
            </a:r>
            <a:r>
              <a:rPr lang="en-US" altLang="el-GR" sz="2800" b="1" dirty="0">
                <a:latin typeface="+mn-lt"/>
              </a:rPr>
              <a:t>            </a:t>
            </a:r>
          </a:p>
          <a:p>
            <a:pPr eaLnBrk="1" hangingPunct="1"/>
            <a:r>
              <a:rPr lang="en-US" altLang="el-GR" sz="2800" b="1" dirty="0">
                <a:latin typeface="+mn-lt"/>
              </a:rPr>
              <a:t> 				   </a:t>
            </a:r>
            <a:r>
              <a:rPr lang="en-US" altLang="el-GR" sz="2800" b="1" dirty="0">
                <a:solidFill>
                  <a:srgbClr val="00B050"/>
                </a:solidFill>
                <a:latin typeface="+mn-lt"/>
              </a:rPr>
              <a:t>10</a:t>
            </a:r>
            <a:r>
              <a:rPr lang="en-US" altLang="el-GR" sz="2800" b="1" dirty="0">
                <a:latin typeface="+mn-lt"/>
                <a:sym typeface="Wingdings" pitchFamily="2" charset="2"/>
              </a:rPr>
              <a:t>CO</a:t>
            </a:r>
            <a:r>
              <a:rPr lang="en-US" altLang="el-GR" sz="2800" b="1" baseline="-25000" dirty="0">
                <a:latin typeface="+mn-lt"/>
                <a:sym typeface="Wingdings" pitchFamily="2" charset="2"/>
              </a:rPr>
              <a:t>2</a:t>
            </a:r>
            <a:r>
              <a:rPr lang="en-US" altLang="el-GR" sz="2800" b="1" i="1" dirty="0">
                <a:latin typeface="+mn-lt"/>
                <a:sym typeface="Wingdings" pitchFamily="2" charset="2"/>
              </a:rPr>
              <a:t>(g)</a:t>
            </a:r>
            <a:r>
              <a:rPr lang="en-US" altLang="el-GR" sz="2800" b="1" dirty="0">
                <a:latin typeface="+mn-lt"/>
              </a:rPr>
              <a:t> +2</a:t>
            </a:r>
            <a:r>
              <a:rPr lang="en-US" altLang="el-GR" sz="2800" b="1" dirty="0">
                <a:latin typeface="+mn-lt"/>
                <a:sym typeface="Wingdings" pitchFamily="2" charset="2"/>
              </a:rPr>
              <a:t>Mn</a:t>
            </a:r>
            <a:r>
              <a:rPr lang="en-US" altLang="el-GR" sz="2800" b="1" baseline="30000" dirty="0">
                <a:latin typeface="+mn-lt"/>
                <a:sym typeface="Wingdings" pitchFamily="2" charset="2"/>
              </a:rPr>
              <a:t>+2</a:t>
            </a:r>
            <a:r>
              <a:rPr lang="en-US" altLang="el-GR" sz="2800" b="1" i="1" dirty="0">
                <a:latin typeface="+mn-lt"/>
                <a:sym typeface="Wingdings" pitchFamily="2" charset="2"/>
              </a:rPr>
              <a:t>(</a:t>
            </a:r>
            <a:r>
              <a:rPr lang="en-US" altLang="el-GR" sz="2800" b="1" i="1" dirty="0" err="1">
                <a:latin typeface="+mn-lt"/>
                <a:sym typeface="Wingdings" pitchFamily="2" charset="2"/>
              </a:rPr>
              <a:t>aq</a:t>
            </a:r>
            <a:r>
              <a:rPr lang="en-US" altLang="el-GR" sz="2800" b="1" i="1" dirty="0">
                <a:latin typeface="+mn-lt"/>
                <a:sym typeface="Wingdings" pitchFamily="2" charset="2"/>
              </a:rPr>
              <a:t>) + </a:t>
            </a:r>
            <a:r>
              <a:rPr lang="en-US" altLang="el-GR" sz="2800" b="1" dirty="0">
                <a:solidFill>
                  <a:srgbClr val="CC0099"/>
                </a:solidFill>
                <a:latin typeface="+mn-lt"/>
                <a:sym typeface="Wingdings" pitchFamily="2" charset="2"/>
              </a:rPr>
              <a:t>8H</a:t>
            </a:r>
            <a:r>
              <a:rPr lang="en-US" altLang="el-GR" sz="2800" b="1" baseline="-25000" dirty="0">
                <a:solidFill>
                  <a:srgbClr val="CC0099"/>
                </a:solidFill>
                <a:latin typeface="+mn-lt"/>
                <a:sym typeface="Wingdings" pitchFamily="2" charset="2"/>
              </a:rPr>
              <a:t>2</a:t>
            </a:r>
            <a:r>
              <a:rPr lang="en-US" altLang="el-GR" sz="28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O</a:t>
            </a:r>
            <a:r>
              <a:rPr lang="en-US" altLang="el-GR" sz="2800" b="1" i="1" dirty="0">
                <a:latin typeface="+mn-lt"/>
                <a:sym typeface="Wingdings" pitchFamily="2" charset="2"/>
              </a:rPr>
              <a:t>(l)  </a:t>
            </a:r>
            <a:endParaRPr lang="en-US" altLang="el-GR" sz="2800" b="1" i="1" baseline="30000" dirty="0">
              <a:solidFill>
                <a:srgbClr val="00FF00"/>
              </a:solidFill>
              <a:latin typeface="+mn-lt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344" name="Line 19"/>
          <p:cNvSpPr>
            <a:spLocks noChangeShapeType="1"/>
          </p:cNvSpPr>
          <p:nvPr/>
        </p:nvSpPr>
        <p:spPr bwMode="auto">
          <a:xfrm>
            <a:off x="5676900" y="6165304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latin typeface="+mn-lt"/>
            </a:endParaRPr>
          </a:p>
        </p:txBody>
      </p:sp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78533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4400">
                <a:latin typeface="+mn-lt"/>
              </a:rPr>
              <a:t>Εύρεση συντελεστών αντίδρασης</a:t>
            </a:r>
            <a:endParaRPr lang="en-US" altLang="el-GR" sz="4400">
              <a:latin typeface="+mn-lt"/>
            </a:endParaRPr>
          </a:p>
        </p:txBody>
      </p:sp>
      <p:grpSp>
        <p:nvGrpSpPr>
          <p:cNvPr id="14346" name="Group 19"/>
          <p:cNvGrpSpPr>
            <a:grpSpLocks/>
          </p:cNvGrpSpPr>
          <p:nvPr/>
        </p:nvGrpSpPr>
        <p:grpSpPr bwMode="auto">
          <a:xfrm>
            <a:off x="1371600" y="2681180"/>
            <a:ext cx="5688352" cy="646331"/>
            <a:chOff x="1384824" y="4184938"/>
            <a:chExt cx="5687726" cy="646550"/>
          </a:xfrm>
        </p:grpSpPr>
        <p:sp>
          <p:nvSpPr>
            <p:cNvPr id="14356" name="Rectangle 9"/>
            <p:cNvSpPr>
              <a:spLocks noChangeArrowheads="1"/>
            </p:cNvSpPr>
            <p:nvPr/>
          </p:nvSpPr>
          <p:spPr bwMode="auto">
            <a:xfrm>
              <a:off x="1384824" y="4184938"/>
              <a:ext cx="5687726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altLang="el-GR" sz="3600" b="1" dirty="0">
                  <a:latin typeface="+mn-lt"/>
                </a:rPr>
                <a:t>[</a:t>
              </a:r>
              <a:r>
                <a:rPr lang="el-GR" altLang="el-GR" sz="2800" b="1" dirty="0">
                  <a:latin typeface="+mn-lt"/>
                </a:rPr>
                <a:t>(</a:t>
              </a:r>
              <a:r>
                <a:rPr lang="en-US" altLang="el-GR" sz="2800" b="1" dirty="0">
                  <a:solidFill>
                    <a:srgbClr val="00B050"/>
                  </a:solidFill>
                  <a:latin typeface="+mn-lt"/>
                </a:rPr>
                <a:t>C</a:t>
              </a:r>
              <a:r>
                <a:rPr lang="en-US" altLang="el-GR" sz="2800" b="1" baseline="-25000" dirty="0">
                  <a:solidFill>
                    <a:srgbClr val="00B050"/>
                  </a:solidFill>
                  <a:latin typeface="+mn-lt"/>
                </a:rPr>
                <a:t>2</a:t>
              </a:r>
              <a:r>
                <a:rPr lang="en-US" altLang="el-GR" sz="2800" b="1" dirty="0">
                  <a:latin typeface="+mn-lt"/>
                </a:rPr>
                <a:t>O</a:t>
              </a:r>
              <a:r>
                <a:rPr lang="en-US" altLang="el-GR" sz="2800" b="1" baseline="-25000" dirty="0">
                  <a:latin typeface="+mn-lt"/>
                </a:rPr>
                <a:t>4</a:t>
              </a:r>
              <a:r>
                <a:rPr lang="en-US" altLang="el-GR" sz="2800" b="1" dirty="0">
                  <a:latin typeface="+mn-lt"/>
                </a:rPr>
                <a:t>)</a:t>
              </a:r>
              <a:r>
                <a:rPr lang="el-GR" altLang="el-GR" sz="2800" b="1" baseline="30000" dirty="0">
                  <a:latin typeface="+mn-lt"/>
                </a:rPr>
                <a:t>-</a:t>
              </a:r>
              <a:r>
                <a:rPr lang="en-US" altLang="el-GR" sz="2800" b="1" baseline="30000" dirty="0">
                  <a:latin typeface="+mn-lt"/>
                </a:rPr>
                <a:t>2</a:t>
              </a:r>
              <a:r>
                <a:rPr lang="en-US" altLang="el-GR" sz="2800" b="1" i="1" dirty="0">
                  <a:latin typeface="+mn-lt"/>
                </a:rPr>
                <a:t>(</a:t>
              </a:r>
              <a:r>
                <a:rPr lang="en-US" altLang="el-GR" sz="2800" b="1" i="1" dirty="0" err="1">
                  <a:latin typeface="+mn-lt"/>
                </a:rPr>
                <a:t>aq</a:t>
              </a:r>
              <a:r>
                <a:rPr lang="en-US" altLang="el-GR" sz="2800" b="1" i="1" dirty="0">
                  <a:latin typeface="+mn-lt"/>
                </a:rPr>
                <a:t>)</a:t>
              </a:r>
              <a:r>
                <a:rPr lang="el-GR" altLang="el-GR" sz="2800" b="1" i="1" dirty="0">
                  <a:latin typeface="+mn-lt"/>
                </a:rPr>
                <a:t>               </a:t>
              </a:r>
              <a:r>
                <a:rPr lang="el-GR" altLang="el-GR" sz="2800" b="1" dirty="0">
                  <a:solidFill>
                    <a:srgbClr val="00B050"/>
                  </a:solidFill>
                  <a:latin typeface="+mn-lt"/>
                </a:rPr>
                <a:t>2</a:t>
              </a:r>
              <a:r>
                <a:rPr lang="en-US" altLang="el-GR" sz="2800" b="1" dirty="0">
                  <a:latin typeface="+mn-lt"/>
                  <a:sym typeface="Wingdings" pitchFamily="2" charset="2"/>
                </a:rPr>
                <a:t>CO</a:t>
              </a:r>
              <a:r>
                <a:rPr lang="en-US" altLang="el-GR" sz="2800" b="1" baseline="-25000" dirty="0">
                  <a:latin typeface="+mn-lt"/>
                  <a:sym typeface="Wingdings" pitchFamily="2" charset="2"/>
                </a:rPr>
                <a:t>2</a:t>
              </a:r>
              <a:r>
                <a:rPr lang="en-US" altLang="el-GR" sz="2800" b="1" i="1" dirty="0">
                  <a:latin typeface="+mn-lt"/>
                  <a:sym typeface="Wingdings" pitchFamily="2" charset="2"/>
                </a:rPr>
                <a:t>(g)</a:t>
              </a:r>
              <a:r>
                <a:rPr lang="en-US" altLang="el-GR" sz="2800" dirty="0">
                  <a:latin typeface="+mn-lt"/>
                  <a:sym typeface="Wingdings" pitchFamily="2" charset="2"/>
                </a:rPr>
                <a:t> </a:t>
              </a:r>
              <a:r>
                <a:rPr lang="en-US" altLang="el-GR" sz="2800" b="1" dirty="0">
                  <a:latin typeface="+mn-lt"/>
                </a:rPr>
                <a:t>+</a:t>
              </a:r>
              <a:r>
                <a:rPr lang="en-US" altLang="el-GR" sz="2800" b="1" dirty="0">
                  <a:solidFill>
                    <a:srgbClr val="0070C0"/>
                  </a:solidFill>
                  <a:latin typeface="+mn-lt"/>
                </a:rPr>
                <a:t>2e</a:t>
              </a:r>
              <a:r>
                <a:rPr lang="en-US" altLang="el-GR" sz="2800" b="1" baseline="30000" dirty="0">
                  <a:latin typeface="+mn-lt"/>
                </a:rPr>
                <a:t>-</a:t>
              </a:r>
              <a:r>
                <a:rPr lang="el-GR" altLang="el-GR" sz="3600" b="1" dirty="0">
                  <a:latin typeface="+mn-lt"/>
                </a:rPr>
                <a:t>]</a:t>
              </a:r>
              <a:r>
                <a:rPr lang="en-US" altLang="el-GR" sz="2800" b="1" dirty="0">
                  <a:latin typeface="+mn-lt"/>
                </a:rPr>
                <a:t>x 5</a:t>
              </a:r>
              <a:endParaRPr lang="en-US" altLang="el-GR" sz="2800" dirty="0">
                <a:latin typeface="+mn-lt"/>
                <a:sym typeface="Wingdings" pitchFamily="2" charset="2"/>
              </a:endParaRPr>
            </a:p>
          </p:txBody>
        </p:sp>
        <p:sp>
          <p:nvSpPr>
            <p:cNvPr id="14355" name="Line 12"/>
            <p:cNvSpPr>
              <a:spLocks noChangeShapeType="1"/>
            </p:cNvSpPr>
            <p:nvPr/>
          </p:nvSpPr>
          <p:spPr bwMode="auto">
            <a:xfrm>
              <a:off x="3443860" y="455275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</p:grpSp>
      <p:grpSp>
        <p:nvGrpSpPr>
          <p:cNvPr id="14347" name="Group 21"/>
          <p:cNvGrpSpPr>
            <a:grpSpLocks/>
          </p:cNvGrpSpPr>
          <p:nvPr/>
        </p:nvGrpSpPr>
        <p:grpSpPr bwMode="auto">
          <a:xfrm>
            <a:off x="0" y="4496126"/>
            <a:ext cx="9144000" cy="1091874"/>
            <a:chOff x="0" y="4496126"/>
            <a:chExt cx="9144000" cy="1091874"/>
          </a:xfrm>
        </p:grpSpPr>
        <p:sp>
          <p:nvSpPr>
            <p:cNvPr id="14348" name="Rectangle 11"/>
            <p:cNvSpPr>
              <a:spLocks noChangeArrowheads="1"/>
            </p:cNvSpPr>
            <p:nvPr/>
          </p:nvSpPr>
          <p:spPr bwMode="auto">
            <a:xfrm>
              <a:off x="0" y="5054600"/>
              <a:ext cx="91440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l-GR" sz="2800" b="1">
                  <a:latin typeface="+mn-lt"/>
                </a:rPr>
                <a:t>2Mn</a:t>
              </a:r>
              <a:r>
                <a:rPr lang="en-US" altLang="el-GR" sz="2800" b="1">
                  <a:solidFill>
                    <a:srgbClr val="FF0000"/>
                  </a:solidFill>
                  <a:latin typeface="+mn-lt"/>
                </a:rPr>
                <a:t>O</a:t>
              </a:r>
              <a:r>
                <a:rPr lang="en-US" altLang="el-GR" sz="2800" b="1" baseline="-25000">
                  <a:latin typeface="+mn-lt"/>
                </a:rPr>
                <a:t>4</a:t>
              </a:r>
              <a:r>
                <a:rPr lang="en-US" altLang="el-GR" sz="2800" b="1" baseline="30000">
                  <a:latin typeface="+mn-lt"/>
                </a:rPr>
                <a:t>-</a:t>
              </a:r>
              <a:r>
                <a:rPr lang="en-US" altLang="el-GR" sz="2800" b="1" i="1">
                  <a:latin typeface="+mn-lt"/>
                </a:rPr>
                <a:t>(aq) + </a:t>
              </a:r>
              <a:r>
                <a:rPr lang="en-US" altLang="el-GR" sz="2800" b="1">
                  <a:solidFill>
                    <a:srgbClr val="CC0099"/>
                  </a:solidFill>
                  <a:latin typeface="+mn-lt"/>
                </a:rPr>
                <a:t>16H</a:t>
              </a:r>
              <a:r>
                <a:rPr lang="en-US" altLang="el-GR" sz="2800" b="1" baseline="30000">
                  <a:solidFill>
                    <a:srgbClr val="CC0099"/>
                  </a:solidFill>
                  <a:latin typeface="+mn-lt"/>
                </a:rPr>
                <a:t>+</a:t>
              </a:r>
              <a:r>
                <a:rPr lang="en-US" altLang="el-GR" sz="2800" b="1" i="1">
                  <a:latin typeface="+mn-lt"/>
                </a:rPr>
                <a:t>(aq)</a:t>
              </a:r>
              <a:r>
                <a:rPr lang="en-US" altLang="el-GR" sz="2800" b="1">
                  <a:latin typeface="+mn-lt"/>
                </a:rPr>
                <a:t> </a:t>
              </a:r>
              <a:r>
                <a:rPr lang="en-US" altLang="el-GR" sz="2800" b="1" i="1">
                  <a:solidFill>
                    <a:srgbClr val="CC0099"/>
                  </a:solidFill>
                  <a:latin typeface="+mn-lt"/>
                </a:rPr>
                <a:t>+ </a:t>
              </a:r>
              <a:r>
                <a:rPr lang="en-US" altLang="el-GR" sz="2800" b="1">
                  <a:solidFill>
                    <a:srgbClr val="0070C0"/>
                  </a:solidFill>
                  <a:latin typeface="+mn-lt"/>
                </a:rPr>
                <a:t>10e</a:t>
              </a:r>
              <a:r>
                <a:rPr lang="en-US" altLang="el-GR" sz="2800" b="1" baseline="30000">
                  <a:solidFill>
                    <a:srgbClr val="0070C0"/>
                  </a:solidFill>
                  <a:latin typeface="+mn-lt"/>
                </a:rPr>
                <a:t>-</a:t>
              </a:r>
              <a:r>
                <a:rPr lang="en-US" altLang="el-GR" sz="2800" b="1">
                  <a:latin typeface="+mn-lt"/>
                </a:rPr>
                <a:t>              2</a:t>
              </a:r>
              <a:r>
                <a:rPr lang="en-US" altLang="el-GR" sz="2800" b="1">
                  <a:latin typeface="+mn-lt"/>
                  <a:sym typeface="Wingdings" pitchFamily="2" charset="2"/>
                </a:rPr>
                <a:t>Mn</a:t>
              </a:r>
              <a:r>
                <a:rPr lang="en-US" altLang="el-GR" sz="2800" b="1" baseline="30000">
                  <a:latin typeface="+mn-lt"/>
                  <a:sym typeface="Wingdings" pitchFamily="2" charset="2"/>
                </a:rPr>
                <a:t>+2</a:t>
              </a:r>
              <a:r>
                <a:rPr lang="en-US" altLang="el-GR" sz="2800" b="1" i="1">
                  <a:latin typeface="+mn-lt"/>
                  <a:sym typeface="Wingdings" pitchFamily="2" charset="2"/>
                </a:rPr>
                <a:t>(aq) + </a:t>
              </a:r>
              <a:r>
                <a:rPr lang="en-US" altLang="el-GR" sz="2800" b="1">
                  <a:solidFill>
                    <a:srgbClr val="CC0099"/>
                  </a:solidFill>
                  <a:latin typeface="+mn-lt"/>
                  <a:sym typeface="Wingdings" pitchFamily="2" charset="2"/>
                </a:rPr>
                <a:t>8H</a:t>
              </a:r>
              <a:r>
                <a:rPr lang="en-US" altLang="el-GR" sz="2800" b="1" baseline="-25000">
                  <a:solidFill>
                    <a:srgbClr val="CC0099"/>
                  </a:solidFill>
                  <a:latin typeface="+mn-lt"/>
                  <a:sym typeface="Wingdings" pitchFamily="2" charset="2"/>
                </a:rPr>
                <a:t>2</a:t>
              </a:r>
              <a:r>
                <a:rPr lang="en-US" altLang="el-GR" sz="2800" b="1">
                  <a:solidFill>
                    <a:srgbClr val="FF0000"/>
                  </a:solidFill>
                  <a:latin typeface="+mn-lt"/>
                  <a:sym typeface="Wingdings" pitchFamily="2" charset="2"/>
                </a:rPr>
                <a:t>O</a:t>
              </a:r>
              <a:r>
                <a:rPr lang="en-US" altLang="el-GR" sz="2800" b="1" i="1">
                  <a:latin typeface="+mn-lt"/>
                  <a:sym typeface="Wingdings" pitchFamily="2" charset="2"/>
                </a:rPr>
                <a:t>(l)</a:t>
              </a:r>
              <a:endParaRPr lang="en-US" altLang="el-GR" sz="2800">
                <a:latin typeface="+mn-lt"/>
                <a:sym typeface="Wingdings" pitchFamily="2" charset="2"/>
              </a:endParaRPr>
            </a:p>
          </p:txBody>
        </p:sp>
        <p:sp>
          <p:nvSpPr>
            <p:cNvPr id="14349" name="Line 16"/>
            <p:cNvSpPr>
              <a:spLocks noChangeShapeType="1"/>
            </p:cNvSpPr>
            <p:nvPr/>
          </p:nvSpPr>
          <p:spPr bwMode="auto">
            <a:xfrm>
              <a:off x="4638675" y="53340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4350" name="Line 20"/>
            <p:cNvSpPr>
              <a:spLocks noChangeShapeType="1"/>
            </p:cNvSpPr>
            <p:nvPr/>
          </p:nvSpPr>
          <p:spPr bwMode="auto">
            <a:xfrm flipH="1">
              <a:off x="4410075" y="5054600"/>
              <a:ext cx="2286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14351" name="Line 21"/>
            <p:cNvSpPr>
              <a:spLocks noChangeShapeType="1"/>
            </p:cNvSpPr>
            <p:nvPr/>
          </p:nvSpPr>
          <p:spPr bwMode="auto">
            <a:xfrm flipH="1">
              <a:off x="6591300" y="4496126"/>
              <a:ext cx="2286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grpSp>
          <p:nvGrpSpPr>
            <p:cNvPr id="14352" name="Group 23"/>
            <p:cNvGrpSpPr>
              <a:grpSpLocks/>
            </p:cNvGrpSpPr>
            <p:nvPr/>
          </p:nvGrpSpPr>
          <p:grpSpPr bwMode="auto">
            <a:xfrm>
              <a:off x="1219200" y="4496126"/>
              <a:ext cx="5505610" cy="523220"/>
              <a:chOff x="1232424" y="4246929"/>
              <a:chExt cx="5505469" cy="522566"/>
            </a:xfrm>
          </p:grpSpPr>
          <p:sp>
            <p:nvSpPr>
              <p:cNvPr id="14353" name="Line 12"/>
              <p:cNvSpPr>
                <a:spLocks noChangeShapeType="1"/>
              </p:cNvSpPr>
              <p:nvPr/>
            </p:nvSpPr>
            <p:spPr bwMode="auto">
              <a:xfrm>
                <a:off x="3581400" y="4552750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  <p:sp>
            <p:nvSpPr>
              <p:cNvPr id="14354" name="Rectangle 9"/>
              <p:cNvSpPr>
                <a:spLocks noChangeArrowheads="1"/>
              </p:cNvSpPr>
              <p:nvPr/>
            </p:nvSpPr>
            <p:spPr bwMode="auto">
              <a:xfrm>
                <a:off x="1232424" y="4246929"/>
                <a:ext cx="5505469" cy="522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l-GR" sz="2800" b="1" dirty="0">
                    <a:latin typeface="+mn-lt"/>
                  </a:rPr>
                  <a:t>5</a:t>
                </a:r>
                <a:r>
                  <a:rPr lang="el-GR" altLang="el-GR" sz="2800" b="1" dirty="0">
                    <a:latin typeface="+mn-lt"/>
                  </a:rPr>
                  <a:t>(</a:t>
                </a:r>
                <a:r>
                  <a:rPr lang="en-US" altLang="el-GR" sz="2800" b="1" dirty="0">
                    <a:solidFill>
                      <a:srgbClr val="00B050"/>
                    </a:solidFill>
                    <a:latin typeface="+mn-lt"/>
                  </a:rPr>
                  <a:t>C</a:t>
                </a:r>
                <a:r>
                  <a:rPr lang="en-US" altLang="el-GR" sz="2800" b="1" baseline="-25000" dirty="0">
                    <a:solidFill>
                      <a:srgbClr val="00B050"/>
                    </a:solidFill>
                    <a:latin typeface="+mn-lt"/>
                  </a:rPr>
                  <a:t>2</a:t>
                </a:r>
                <a:r>
                  <a:rPr lang="en-US" altLang="el-GR" sz="2800" b="1" dirty="0">
                    <a:latin typeface="+mn-lt"/>
                  </a:rPr>
                  <a:t>O</a:t>
                </a:r>
                <a:r>
                  <a:rPr lang="en-US" altLang="el-GR" sz="2800" b="1" baseline="-25000" dirty="0">
                    <a:latin typeface="+mn-lt"/>
                  </a:rPr>
                  <a:t>4</a:t>
                </a:r>
                <a:r>
                  <a:rPr lang="en-US" altLang="el-GR" sz="2800" b="1" dirty="0">
                    <a:latin typeface="+mn-lt"/>
                  </a:rPr>
                  <a:t>)</a:t>
                </a:r>
                <a:r>
                  <a:rPr lang="el-GR" altLang="el-GR" sz="2800" b="1" baseline="30000" dirty="0">
                    <a:latin typeface="+mn-lt"/>
                  </a:rPr>
                  <a:t>-</a:t>
                </a:r>
                <a:r>
                  <a:rPr lang="en-US" altLang="el-GR" sz="2800" b="1" baseline="30000" dirty="0">
                    <a:latin typeface="+mn-lt"/>
                  </a:rPr>
                  <a:t>2</a:t>
                </a:r>
                <a:r>
                  <a:rPr lang="en-US" altLang="el-GR" sz="2800" b="1" i="1" dirty="0">
                    <a:latin typeface="+mn-lt"/>
                  </a:rPr>
                  <a:t>(</a:t>
                </a:r>
                <a:r>
                  <a:rPr lang="en-US" altLang="el-GR" sz="2800" b="1" i="1" dirty="0" err="1">
                    <a:latin typeface="+mn-lt"/>
                  </a:rPr>
                  <a:t>aq</a:t>
                </a:r>
                <a:r>
                  <a:rPr lang="en-US" altLang="el-GR" sz="2800" b="1" i="1" dirty="0">
                    <a:latin typeface="+mn-lt"/>
                  </a:rPr>
                  <a:t>)</a:t>
                </a:r>
                <a:r>
                  <a:rPr lang="el-GR" altLang="el-GR" sz="2800" b="1" i="1" dirty="0">
                    <a:latin typeface="+mn-lt"/>
                  </a:rPr>
                  <a:t>               </a:t>
                </a:r>
                <a:r>
                  <a:rPr lang="en-US" altLang="el-GR" sz="2800" b="1" dirty="0">
                    <a:solidFill>
                      <a:srgbClr val="00B050"/>
                    </a:solidFill>
                    <a:latin typeface="+mn-lt"/>
                  </a:rPr>
                  <a:t>10</a:t>
                </a:r>
                <a:r>
                  <a:rPr lang="en-US" altLang="el-GR" sz="2800" b="1" dirty="0">
                    <a:latin typeface="+mn-lt"/>
                    <a:sym typeface="Wingdings" pitchFamily="2" charset="2"/>
                  </a:rPr>
                  <a:t>CO</a:t>
                </a:r>
                <a:r>
                  <a:rPr lang="en-US" altLang="el-GR" sz="2800" b="1" baseline="-25000" dirty="0">
                    <a:latin typeface="+mn-lt"/>
                    <a:sym typeface="Wingdings" pitchFamily="2" charset="2"/>
                  </a:rPr>
                  <a:t>2</a:t>
                </a:r>
                <a:r>
                  <a:rPr lang="en-US" altLang="el-GR" sz="2800" b="1" i="1" dirty="0">
                    <a:latin typeface="+mn-lt"/>
                    <a:sym typeface="Wingdings" pitchFamily="2" charset="2"/>
                  </a:rPr>
                  <a:t>(g)</a:t>
                </a:r>
                <a:r>
                  <a:rPr lang="en-US" altLang="el-GR" sz="2800" dirty="0">
                    <a:latin typeface="+mn-lt"/>
                    <a:sym typeface="Wingdings" pitchFamily="2" charset="2"/>
                  </a:rPr>
                  <a:t> </a:t>
                </a:r>
                <a:r>
                  <a:rPr lang="en-US" altLang="el-GR" sz="2800" b="1" dirty="0">
                    <a:latin typeface="+mn-lt"/>
                  </a:rPr>
                  <a:t>+</a:t>
                </a:r>
                <a:r>
                  <a:rPr lang="en-US" altLang="el-GR" sz="2800" b="1" dirty="0">
                    <a:solidFill>
                      <a:srgbClr val="0070C0"/>
                    </a:solidFill>
                    <a:latin typeface="+mn-lt"/>
                  </a:rPr>
                  <a:t>10e</a:t>
                </a:r>
                <a:r>
                  <a:rPr lang="en-US" altLang="el-GR" sz="2800" b="1" baseline="30000" dirty="0">
                    <a:solidFill>
                      <a:srgbClr val="0070C0"/>
                    </a:solidFill>
                    <a:latin typeface="+mn-lt"/>
                  </a:rPr>
                  <a:t>-</a:t>
                </a:r>
                <a:endParaRPr lang="en-US" altLang="el-GR" sz="2800" dirty="0">
                  <a:solidFill>
                    <a:srgbClr val="0070C0"/>
                  </a:solidFill>
                  <a:latin typeface="+mn-lt"/>
                  <a:sym typeface="Wingdings" pitchFamily="2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85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795588" y="304800"/>
            <a:ext cx="3273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4400" b="1">
                <a:latin typeface="+mn-lt"/>
              </a:rPr>
              <a:t>Συμπέρασμα</a:t>
            </a:r>
            <a:endParaRPr lang="en-US" altLang="el-GR" sz="4400" b="1">
              <a:latin typeface="+mn-lt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617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>
                <a:latin typeface="+mn-lt"/>
              </a:rPr>
              <a:t>2 </a:t>
            </a:r>
            <a:r>
              <a:rPr lang="en-US" altLang="el-GR">
                <a:latin typeface="+mn-lt"/>
              </a:rPr>
              <a:t>moles MnO</a:t>
            </a:r>
            <a:r>
              <a:rPr lang="en-US" altLang="el-GR" baseline="-25000">
                <a:latin typeface="+mn-lt"/>
              </a:rPr>
              <a:t>4</a:t>
            </a:r>
            <a:r>
              <a:rPr lang="en-US" altLang="el-GR" baseline="30000">
                <a:latin typeface="+mn-lt"/>
              </a:rPr>
              <a:t>-</a:t>
            </a:r>
            <a:r>
              <a:rPr lang="en-US" altLang="el-GR">
                <a:latin typeface="+mn-lt"/>
              </a:rPr>
              <a:t> </a:t>
            </a:r>
            <a:r>
              <a:rPr lang="el-GR" altLang="el-GR">
                <a:latin typeface="+mn-lt"/>
              </a:rPr>
              <a:t>αντιδρούν πλήρως με </a:t>
            </a:r>
            <a:r>
              <a:rPr lang="en-US" altLang="el-GR">
                <a:latin typeface="+mn-lt"/>
              </a:rPr>
              <a:t>5 moles</a:t>
            </a:r>
            <a:r>
              <a:rPr lang="el-GR" altLang="el-GR">
                <a:latin typeface="+mn-lt"/>
              </a:rPr>
              <a:t> ιόντων</a:t>
            </a:r>
            <a:r>
              <a:rPr lang="en-US" altLang="el-GR">
                <a:latin typeface="+mn-lt"/>
              </a:rPr>
              <a:t> </a:t>
            </a:r>
            <a:r>
              <a:rPr lang="el-GR" altLang="el-GR">
                <a:latin typeface="+mn-lt"/>
              </a:rPr>
              <a:t>(</a:t>
            </a:r>
            <a:r>
              <a:rPr lang="en-US" altLang="el-GR">
                <a:latin typeface="+mn-lt"/>
              </a:rPr>
              <a:t>C</a:t>
            </a:r>
            <a:r>
              <a:rPr lang="en-US" altLang="el-GR" baseline="-25000">
                <a:latin typeface="+mn-lt"/>
              </a:rPr>
              <a:t>2</a:t>
            </a:r>
            <a:r>
              <a:rPr lang="en-US" altLang="el-GR">
                <a:latin typeface="+mn-lt"/>
              </a:rPr>
              <a:t>O</a:t>
            </a:r>
            <a:r>
              <a:rPr lang="en-US" altLang="el-GR" baseline="-25000">
                <a:latin typeface="+mn-lt"/>
              </a:rPr>
              <a:t>4</a:t>
            </a:r>
            <a:r>
              <a:rPr lang="en-US" altLang="el-GR">
                <a:latin typeface="+mn-lt"/>
              </a:rPr>
              <a:t>)</a:t>
            </a:r>
            <a:r>
              <a:rPr lang="el-GR" altLang="el-GR" baseline="30000">
                <a:latin typeface="+mn-lt"/>
              </a:rPr>
              <a:t>-</a:t>
            </a:r>
            <a:r>
              <a:rPr lang="en-US" altLang="el-GR" baseline="30000">
                <a:latin typeface="+mn-lt"/>
              </a:rPr>
              <a:t>2</a:t>
            </a:r>
            <a:r>
              <a:rPr lang="el-GR" altLang="el-GR">
                <a:latin typeface="+mn-lt"/>
              </a:rPr>
              <a:t>.</a:t>
            </a:r>
            <a:endParaRPr lang="en-US" altLang="el-GR">
              <a:latin typeface="+mn-lt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933185"/>
              </p:ext>
            </p:extLst>
          </p:nvPr>
        </p:nvGraphicFramePr>
        <p:xfrm>
          <a:off x="1257300" y="2514600"/>
          <a:ext cx="6172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Εξίσωση" r:id="rId3" imgW="6172200" imgH="533160" progId="Equation.3">
                  <p:embed/>
                </p:oleObj>
              </mc:Choice>
              <mc:Fallback>
                <p:oleObj name="Εξίσωση" r:id="rId3" imgW="6172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514600"/>
                        <a:ext cx="6172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242177"/>
              </p:ext>
            </p:extLst>
          </p:nvPr>
        </p:nvGraphicFramePr>
        <p:xfrm>
          <a:off x="1130300" y="3124200"/>
          <a:ext cx="6654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Εξίσωση" r:id="rId5" imgW="6654600" imgH="685800" progId="Equation.3">
                  <p:embed/>
                </p:oleObj>
              </mc:Choice>
              <mc:Fallback>
                <p:oleObj name="Εξίσωση" r:id="rId5" imgW="6654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124200"/>
                        <a:ext cx="6654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447800" y="4114800"/>
            <a:ext cx="617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>
                <a:latin typeface="+mn-lt"/>
                <a:cs typeface="Times New Roman" pitchFamily="18" charset="0"/>
              </a:rPr>
              <a:t>Είναι πιο εύκολη η εργασία με κανονικά διαλύματα για τα οποία ισχύει η απλούστερη σχέση:</a:t>
            </a:r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35703"/>
              </p:ext>
            </p:extLst>
          </p:nvPr>
        </p:nvGraphicFramePr>
        <p:xfrm>
          <a:off x="1981200" y="5943600"/>
          <a:ext cx="481171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1866600" imgH="266400" progId="Equation.3">
                  <p:embed/>
                </p:oleObj>
              </mc:Choice>
              <mc:Fallback>
                <p:oleObj name="Equation" r:id="rId7" imgW="1866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481171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4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00063" y="152400"/>
            <a:ext cx="7994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4400">
                <a:latin typeface="+mn-lt"/>
              </a:rPr>
              <a:t>Τιτλοδότηση οξαλικών με </a:t>
            </a:r>
            <a:r>
              <a:rPr lang="en-US" altLang="el-GR" sz="4400">
                <a:latin typeface="+mn-lt"/>
              </a:rPr>
              <a:t>KMnO</a:t>
            </a:r>
            <a:r>
              <a:rPr lang="en-US" altLang="el-GR" sz="4400" baseline="-25000">
                <a:latin typeface="+mn-lt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49350"/>
            <a:ext cx="8153400" cy="52514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600">
                <a:latin typeface="+mn-lt"/>
              </a:rPr>
              <a:t>Σε αυτό το πείραμα τα οξαλικά ανιόντα, </a:t>
            </a:r>
            <a:r>
              <a:rPr lang="el-GR" altLang="el-GR" sz="2600">
                <a:latin typeface="+mn-lt"/>
                <a:cs typeface="Times New Roman" pitchFamily="18" charset="0"/>
              </a:rPr>
              <a:t>(</a:t>
            </a:r>
            <a:r>
              <a:rPr lang="en-US" altLang="el-GR" sz="2600">
                <a:latin typeface="+mn-lt"/>
                <a:cs typeface="Times New Roman" pitchFamily="18" charset="0"/>
              </a:rPr>
              <a:t>C</a:t>
            </a:r>
            <a:r>
              <a:rPr lang="en-US" altLang="el-GR" sz="2600" baseline="-25000">
                <a:latin typeface="+mn-lt"/>
                <a:cs typeface="Times New Roman" pitchFamily="18" charset="0"/>
              </a:rPr>
              <a:t>2</a:t>
            </a:r>
            <a:r>
              <a:rPr lang="en-US" altLang="el-GR" sz="2600">
                <a:latin typeface="+mn-lt"/>
                <a:cs typeface="Times New Roman" pitchFamily="18" charset="0"/>
              </a:rPr>
              <a:t>O</a:t>
            </a:r>
            <a:r>
              <a:rPr lang="en-US" altLang="el-GR" sz="2600" baseline="-25000">
                <a:latin typeface="+mn-lt"/>
                <a:cs typeface="Times New Roman" pitchFamily="18" charset="0"/>
              </a:rPr>
              <a:t>4</a:t>
            </a:r>
            <a:r>
              <a:rPr lang="en-US" altLang="el-GR" sz="2600">
                <a:latin typeface="+mn-lt"/>
                <a:cs typeface="Times New Roman" pitchFamily="18" charset="0"/>
              </a:rPr>
              <a:t>)</a:t>
            </a:r>
            <a:r>
              <a:rPr lang="el-GR" altLang="el-GR" sz="2600" baseline="30000">
                <a:latin typeface="+mn-lt"/>
                <a:cs typeface="Times New Roman" pitchFamily="18" charset="0"/>
              </a:rPr>
              <a:t>2-</a:t>
            </a:r>
            <a:r>
              <a:rPr lang="el-GR" altLang="el-GR" sz="2600">
                <a:latin typeface="+mn-lt"/>
                <a:cs typeface="Times New Roman" pitchFamily="18" charset="0"/>
              </a:rPr>
              <a:t>, ανάγουν το διάλυμα των ιόντων </a:t>
            </a:r>
            <a:r>
              <a:rPr lang="en-US" altLang="el-GR" sz="2600">
                <a:latin typeface="+mn-lt"/>
                <a:cs typeface="Times New Roman" pitchFamily="18" charset="0"/>
              </a:rPr>
              <a:t>MnO</a:t>
            </a:r>
            <a:r>
              <a:rPr lang="en-US" altLang="el-GR" sz="2600" baseline="-25000">
                <a:latin typeface="+mn-lt"/>
                <a:cs typeface="Times New Roman" pitchFamily="18" charset="0"/>
              </a:rPr>
              <a:t>4</a:t>
            </a:r>
            <a:r>
              <a:rPr lang="en-US" altLang="el-GR" sz="2600" baseline="30000">
                <a:latin typeface="+mn-lt"/>
                <a:cs typeface="Times New Roman" pitchFamily="18" charset="0"/>
              </a:rPr>
              <a:t>–</a:t>
            </a:r>
            <a:r>
              <a:rPr lang="el-GR" altLang="el-GR" sz="2600">
                <a:latin typeface="+mn-lt"/>
                <a:cs typeface="Times New Roman" pitchFamily="18" charset="0"/>
              </a:rPr>
              <a:t> σε όξινο περιβάλλον.</a:t>
            </a:r>
          </a:p>
          <a:p>
            <a:pPr eaLnBrk="1" hangingPunct="1"/>
            <a:r>
              <a:rPr lang="el-GR" altLang="el-GR" sz="2600">
                <a:latin typeface="+mn-lt"/>
              </a:rPr>
              <a:t>Τα </a:t>
            </a:r>
            <a:r>
              <a:rPr lang="en-US" altLang="el-GR" sz="2600">
                <a:latin typeface="+mn-lt"/>
              </a:rPr>
              <a:t> </a:t>
            </a:r>
            <a:r>
              <a:rPr lang="el-GR" altLang="el-GR" sz="2600">
                <a:latin typeface="+mn-lt"/>
              </a:rPr>
              <a:t>οξαλικά ανιόντα αντιδρούν πολύ αργά με το διάλυμα των ιόντων </a:t>
            </a:r>
            <a:r>
              <a:rPr lang="en-US" altLang="el-GR" sz="2600">
                <a:latin typeface="+mn-lt"/>
                <a:cs typeface="Times New Roman" pitchFamily="18" charset="0"/>
              </a:rPr>
              <a:t>MnO</a:t>
            </a:r>
            <a:r>
              <a:rPr lang="en-US" altLang="el-GR" sz="2600" baseline="-25000">
                <a:latin typeface="+mn-lt"/>
                <a:cs typeface="Times New Roman" pitchFamily="18" charset="0"/>
              </a:rPr>
              <a:t>4</a:t>
            </a:r>
            <a:r>
              <a:rPr lang="en-US" altLang="el-GR" sz="2600" baseline="30000">
                <a:latin typeface="+mn-lt"/>
                <a:cs typeface="Times New Roman" pitchFamily="18" charset="0"/>
              </a:rPr>
              <a:t>–</a:t>
            </a:r>
            <a:r>
              <a:rPr lang="el-GR" altLang="el-GR" sz="2600" baseline="30000">
                <a:latin typeface="+mn-lt"/>
                <a:cs typeface="Times New Roman" pitchFamily="18" charset="0"/>
              </a:rPr>
              <a:t> </a:t>
            </a:r>
            <a:r>
              <a:rPr lang="el-GR" altLang="el-GR" sz="2600">
                <a:latin typeface="+mn-lt"/>
                <a:cs typeface="Times New Roman" pitchFamily="18" charset="0"/>
              </a:rPr>
              <a:t>. Η αντίδραση επιταχύνεται με αύξηση της θερμοκρασίας και με την παρουσία ιόντων </a:t>
            </a:r>
            <a:r>
              <a:rPr lang="en-US" altLang="el-GR" sz="2600">
                <a:latin typeface="+mn-lt"/>
                <a:cs typeface="Times New Roman" pitchFamily="18" charset="0"/>
              </a:rPr>
              <a:t>Mn</a:t>
            </a:r>
            <a:r>
              <a:rPr lang="el-GR" altLang="el-GR" sz="2600" baseline="30000">
                <a:latin typeface="+mn-lt"/>
                <a:cs typeface="Times New Roman" pitchFamily="18" charset="0"/>
              </a:rPr>
              <a:t>2+</a:t>
            </a:r>
            <a:r>
              <a:rPr lang="el-GR" altLang="el-GR" sz="2600">
                <a:latin typeface="+mn-lt"/>
                <a:cs typeface="Times New Roman" pitchFamily="18" charset="0"/>
              </a:rPr>
              <a:t>, τα οποία είναι προϊόντα της αντίδρασης (φαινόμενο αυτοκατάλυσης).</a:t>
            </a:r>
          </a:p>
          <a:p>
            <a:pPr eaLnBrk="1" hangingPunct="1"/>
            <a:r>
              <a:rPr lang="el-GR" altLang="el-GR" sz="2600">
                <a:latin typeface="+mn-lt"/>
                <a:cs typeface="Times New Roman" pitchFamily="18" charset="0"/>
              </a:rPr>
              <a:t> Για το λόγο αυτό προστίθεται αρχικά στο όξινο διάλυμα των ιόντων (</a:t>
            </a:r>
            <a:r>
              <a:rPr lang="en-US" altLang="el-GR" sz="2600">
                <a:latin typeface="+mn-lt"/>
                <a:cs typeface="Times New Roman" pitchFamily="18" charset="0"/>
              </a:rPr>
              <a:t>C</a:t>
            </a:r>
            <a:r>
              <a:rPr lang="en-US" altLang="el-GR" sz="2600" baseline="-25000">
                <a:latin typeface="+mn-lt"/>
                <a:cs typeface="Times New Roman" pitchFamily="18" charset="0"/>
              </a:rPr>
              <a:t>2</a:t>
            </a:r>
            <a:r>
              <a:rPr lang="en-US" altLang="el-GR" sz="2600">
                <a:latin typeface="+mn-lt"/>
                <a:cs typeface="Times New Roman" pitchFamily="18" charset="0"/>
              </a:rPr>
              <a:t>O</a:t>
            </a:r>
            <a:r>
              <a:rPr lang="en-US" altLang="el-GR" sz="2600" baseline="-25000">
                <a:latin typeface="+mn-lt"/>
                <a:cs typeface="Times New Roman" pitchFamily="18" charset="0"/>
              </a:rPr>
              <a:t>4</a:t>
            </a:r>
            <a:r>
              <a:rPr lang="en-US" altLang="el-GR" sz="2600">
                <a:latin typeface="+mn-lt"/>
                <a:cs typeface="Times New Roman" pitchFamily="18" charset="0"/>
              </a:rPr>
              <a:t>)</a:t>
            </a:r>
            <a:r>
              <a:rPr lang="el-GR" altLang="el-GR" sz="2600" baseline="30000">
                <a:latin typeface="+mn-lt"/>
                <a:cs typeface="Times New Roman" pitchFamily="18" charset="0"/>
              </a:rPr>
              <a:t>2-</a:t>
            </a:r>
            <a:r>
              <a:rPr lang="el-GR" altLang="el-GR" sz="2600">
                <a:latin typeface="+mn-lt"/>
                <a:cs typeface="Times New Roman" pitchFamily="18" charset="0"/>
              </a:rPr>
              <a:t> μικρή ποσότητα </a:t>
            </a:r>
            <a:r>
              <a:rPr lang="el-GR" altLang="el-GR" sz="2600">
                <a:latin typeface="+mn-lt"/>
              </a:rPr>
              <a:t>ιόντων </a:t>
            </a:r>
            <a:r>
              <a:rPr lang="en-US" altLang="el-GR" sz="2600">
                <a:latin typeface="+mn-lt"/>
                <a:cs typeface="Times New Roman" pitchFamily="18" charset="0"/>
              </a:rPr>
              <a:t>MnO</a:t>
            </a:r>
            <a:r>
              <a:rPr lang="en-US" altLang="el-GR" sz="2600" baseline="-25000">
                <a:latin typeface="+mn-lt"/>
                <a:cs typeface="Times New Roman" pitchFamily="18" charset="0"/>
              </a:rPr>
              <a:t>4</a:t>
            </a:r>
            <a:r>
              <a:rPr lang="en-US" altLang="el-GR" sz="2600" baseline="30000">
                <a:latin typeface="+mn-lt"/>
                <a:cs typeface="Times New Roman" pitchFamily="18" charset="0"/>
              </a:rPr>
              <a:t>–</a:t>
            </a:r>
            <a:r>
              <a:rPr lang="el-GR" altLang="el-GR" sz="2600" baseline="30000">
                <a:latin typeface="+mn-lt"/>
                <a:cs typeface="Times New Roman" pitchFamily="18" charset="0"/>
              </a:rPr>
              <a:t>  </a:t>
            </a:r>
            <a:r>
              <a:rPr lang="el-GR" altLang="el-GR" sz="2600">
                <a:latin typeface="+mn-lt"/>
                <a:cs typeface="Times New Roman" pitchFamily="18" charset="0"/>
              </a:rPr>
              <a:t>και το διάλυμα θερμαίνεται </a:t>
            </a:r>
            <a:r>
              <a:rPr lang="el-GR" altLang="el-GR" sz="2600" b="1">
                <a:latin typeface="+mn-lt"/>
                <a:cs typeface="Times New Roman" pitchFamily="18" charset="0"/>
              </a:rPr>
              <a:t>ελαφρά</a:t>
            </a:r>
            <a:r>
              <a:rPr lang="el-GR" altLang="el-GR" sz="2600">
                <a:latin typeface="+mn-lt"/>
                <a:cs typeface="Times New Roman" pitchFamily="18" charset="0"/>
              </a:rPr>
              <a:t> μέχρι να αποχρωματιστεί. Τότε θα έχει παραχθεί η απαραίτητη μικρή ποσότητα ιόντων </a:t>
            </a:r>
            <a:r>
              <a:rPr lang="en-US" altLang="el-GR" sz="2600">
                <a:latin typeface="+mn-lt"/>
                <a:cs typeface="Times New Roman" pitchFamily="18" charset="0"/>
              </a:rPr>
              <a:t>Mn</a:t>
            </a:r>
            <a:r>
              <a:rPr lang="el-GR" altLang="el-GR" sz="2600" baseline="30000">
                <a:latin typeface="+mn-lt"/>
                <a:cs typeface="Times New Roman" pitchFamily="18" charset="0"/>
              </a:rPr>
              <a:t>2+</a:t>
            </a:r>
            <a:r>
              <a:rPr lang="el-GR" altLang="el-GR" sz="2600">
                <a:latin typeface="+mn-lt"/>
                <a:cs typeface="Times New Roman" pitchFamily="18" charset="0"/>
              </a:rPr>
              <a:t> και η τιτλοδότηση συνεχίζεται χωρίς επιπλέον θέρμανση</a:t>
            </a:r>
            <a:r>
              <a:rPr lang="en-US" altLang="el-GR" sz="2600">
                <a:latin typeface="+mn-lt"/>
              </a:rPr>
              <a:t>. </a:t>
            </a:r>
            <a:endParaRPr lang="el-GR" altLang="el-GR" sz="2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0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9067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14288"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Για την αντίδραση αυτή δεν χρειάζεται δείκτης.</a:t>
            </a:r>
          </a:p>
          <a:p>
            <a:pPr marL="457200" indent="-14288"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Το διάλυμα του </a:t>
            </a:r>
            <a:r>
              <a:rPr lang="en-US" sz="2400" dirty="0">
                <a:latin typeface="+mn-lt"/>
                <a:cs typeface="Times New Roman" pitchFamily="18" charset="0"/>
              </a:rPr>
              <a:t>KMnO</a:t>
            </a:r>
            <a:r>
              <a:rPr lang="en-US" sz="2400" baseline="-25000" dirty="0">
                <a:latin typeface="+mn-lt"/>
                <a:cs typeface="Times New Roman" pitchFamily="18" charset="0"/>
              </a:rPr>
              <a:t>4</a:t>
            </a: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l-GR" sz="2400" dirty="0">
                <a:latin typeface="+mn-lt"/>
                <a:cs typeface="Times New Roman" pitchFamily="18" charset="0"/>
              </a:rPr>
              <a:t>είναι βαθύ ιώδες</a:t>
            </a:r>
            <a:r>
              <a:rPr lang="en-US" sz="2400" dirty="0">
                <a:latin typeface="+mn-lt"/>
                <a:cs typeface="Times New Roman" pitchFamily="18" charset="0"/>
              </a:rPr>
              <a:t>.  </a:t>
            </a:r>
            <a:r>
              <a:rPr lang="el-GR" sz="2400" dirty="0">
                <a:latin typeface="+mn-lt"/>
                <a:cs typeface="Times New Roman" pitchFamily="18" charset="0"/>
              </a:rPr>
              <a:t>Τα αντιδρώντα ιόντα (</a:t>
            </a:r>
            <a:r>
              <a:rPr lang="en-US" sz="2400" dirty="0">
                <a:latin typeface="+mn-lt"/>
                <a:cs typeface="Times New Roman" pitchFamily="18" charset="0"/>
              </a:rPr>
              <a:t>C</a:t>
            </a:r>
            <a:r>
              <a:rPr lang="en-US" sz="2400" baseline="-25000" dirty="0">
                <a:latin typeface="+mn-lt"/>
                <a:cs typeface="Times New Roman" pitchFamily="18" charset="0"/>
              </a:rPr>
              <a:t>2</a:t>
            </a:r>
            <a:r>
              <a:rPr lang="en-US" sz="2400" dirty="0">
                <a:latin typeface="+mn-lt"/>
                <a:cs typeface="Times New Roman" pitchFamily="18" charset="0"/>
              </a:rPr>
              <a:t>O</a:t>
            </a:r>
            <a:r>
              <a:rPr lang="en-US" sz="2400" baseline="-25000" dirty="0">
                <a:latin typeface="+mn-lt"/>
                <a:cs typeface="Times New Roman" pitchFamily="18" charset="0"/>
              </a:rPr>
              <a:t>4</a:t>
            </a:r>
            <a:r>
              <a:rPr lang="en-US" sz="2400" dirty="0">
                <a:latin typeface="+mn-lt"/>
                <a:cs typeface="Times New Roman" pitchFamily="18" charset="0"/>
              </a:rPr>
              <a:t>)</a:t>
            </a:r>
            <a:r>
              <a:rPr lang="el-GR" sz="2400" baseline="30000" dirty="0">
                <a:latin typeface="+mn-lt"/>
                <a:cs typeface="Times New Roman" pitchFamily="18" charset="0"/>
              </a:rPr>
              <a:t>2-</a:t>
            </a: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l-GR" sz="2400" dirty="0">
                <a:latin typeface="+mn-lt"/>
                <a:cs typeface="Times New Roman" pitchFamily="18" charset="0"/>
              </a:rPr>
              <a:t>και τα προϊόντα </a:t>
            </a:r>
            <a:r>
              <a:rPr lang="en-US" sz="2400" dirty="0">
                <a:latin typeface="+mn-lt"/>
                <a:cs typeface="Times New Roman" pitchFamily="18" charset="0"/>
              </a:rPr>
              <a:t>(Mn</a:t>
            </a:r>
            <a:r>
              <a:rPr lang="en-US" sz="2400" baseline="30000" dirty="0">
                <a:latin typeface="+mn-lt"/>
                <a:cs typeface="Times New Roman" pitchFamily="18" charset="0"/>
              </a:rPr>
              <a:t>2+</a:t>
            </a:r>
            <a:r>
              <a:rPr lang="en-US" sz="2400" dirty="0">
                <a:latin typeface="+mn-lt"/>
                <a:cs typeface="Times New Roman" pitchFamily="18" charset="0"/>
              </a:rPr>
              <a:t>, H</a:t>
            </a:r>
            <a:r>
              <a:rPr lang="en-US" sz="2400" baseline="-25000" dirty="0">
                <a:latin typeface="+mn-lt"/>
                <a:cs typeface="Times New Roman" pitchFamily="18" charset="0"/>
              </a:rPr>
              <a:t>2</a:t>
            </a:r>
            <a:r>
              <a:rPr lang="en-US" sz="2400" dirty="0">
                <a:latin typeface="+mn-lt"/>
                <a:cs typeface="Times New Roman" pitchFamily="18" charset="0"/>
              </a:rPr>
              <a:t>O, and CO</a:t>
            </a:r>
            <a:r>
              <a:rPr lang="en-US" sz="2400" baseline="-25000" dirty="0">
                <a:latin typeface="+mn-lt"/>
                <a:cs typeface="Times New Roman" pitchFamily="18" charset="0"/>
              </a:rPr>
              <a:t>2</a:t>
            </a:r>
            <a:r>
              <a:rPr lang="en-US" sz="2400" dirty="0">
                <a:latin typeface="+mn-lt"/>
                <a:cs typeface="Times New Roman" pitchFamily="18" charset="0"/>
              </a:rPr>
              <a:t>) </a:t>
            </a:r>
            <a:r>
              <a:rPr lang="el-GR" sz="2400" dirty="0">
                <a:latin typeface="+mn-lt"/>
                <a:cs typeface="Times New Roman" pitchFamily="18" charset="0"/>
              </a:rPr>
              <a:t>είναι άχρωμα</a:t>
            </a:r>
            <a:r>
              <a:rPr lang="en-US" sz="2400" dirty="0">
                <a:latin typeface="+mn-lt"/>
                <a:cs typeface="Times New Roman" pitchFamily="18" charset="0"/>
              </a:rPr>
              <a:t>.  </a:t>
            </a:r>
            <a:endParaRPr lang="el-GR" sz="2400" dirty="0">
              <a:latin typeface="+mn-lt"/>
              <a:cs typeface="Times New Roman" pitchFamily="18" charset="0"/>
            </a:endParaRPr>
          </a:p>
          <a:p>
            <a:pPr marL="457200" indent="-14288"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Το τελικό σημείο της τιτλοδότησης επισημαίνεται από το ανοικτό ιώδες χρώμα που παίρνει το άχρωμο διάλυμα όταν προστεθεί</a:t>
            </a:r>
            <a:r>
              <a:rPr lang="en-US" sz="2400" dirty="0">
                <a:latin typeface="+mn-lt"/>
                <a:cs typeface="Times New Roman" pitchFamily="18" charset="0"/>
              </a:rPr>
              <a:t>,</a:t>
            </a:r>
            <a:r>
              <a:rPr lang="el-GR" sz="2400" dirty="0">
                <a:latin typeface="+mn-lt"/>
                <a:cs typeface="Times New Roman" pitchFamily="18" charset="0"/>
              </a:rPr>
              <a:t> σε περίσσεια</a:t>
            </a:r>
            <a:r>
              <a:rPr lang="en-US" sz="2400" dirty="0">
                <a:latin typeface="+mn-lt"/>
                <a:cs typeface="Times New Roman" pitchFamily="18" charset="0"/>
              </a:rPr>
              <a:t>,</a:t>
            </a:r>
            <a:r>
              <a:rPr lang="el-GR" sz="2400" dirty="0">
                <a:latin typeface="+mn-lt"/>
                <a:cs typeface="Times New Roman" pitchFamily="18" charset="0"/>
              </a:rPr>
              <a:t> η πρώτη σταγόνα του </a:t>
            </a:r>
            <a:r>
              <a:rPr lang="en-US" sz="2400" dirty="0">
                <a:latin typeface="+mn-lt"/>
                <a:cs typeface="Times New Roman" pitchFamily="18" charset="0"/>
              </a:rPr>
              <a:t> MnO</a:t>
            </a:r>
            <a:r>
              <a:rPr lang="en-US" sz="2400" baseline="-25000" dirty="0">
                <a:latin typeface="+mn-lt"/>
                <a:cs typeface="Times New Roman" pitchFamily="18" charset="0"/>
              </a:rPr>
              <a:t>4</a:t>
            </a:r>
            <a:r>
              <a:rPr lang="en-US" sz="2400" baseline="30000" dirty="0">
                <a:latin typeface="+mn-lt"/>
                <a:cs typeface="Times New Roman" pitchFamily="18" charset="0"/>
              </a:rPr>
              <a:t>–</a:t>
            </a:r>
            <a:r>
              <a:rPr lang="en-US" sz="2400" dirty="0">
                <a:latin typeface="+mn-lt"/>
                <a:cs typeface="Times New Roman" pitchFamily="18" charset="0"/>
              </a:rPr>
              <a:t> .</a:t>
            </a:r>
          </a:p>
        </p:txBody>
      </p:sp>
      <p:pic>
        <p:nvPicPr>
          <p:cNvPr id="15363" name="Picture 4" descr="Fay_Fig_4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24175"/>
            <a:ext cx="72517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48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Αντιδραστήρια και Σκεύη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smtClean="0"/>
              <a:t>Διάλυμα θειϊκού οξέος</a:t>
            </a:r>
            <a:r>
              <a:rPr lang="fr-FR" altLang="el-GR" smtClean="0"/>
              <a:t>, H</a:t>
            </a:r>
            <a:r>
              <a:rPr lang="el-GR" altLang="el-GR" smtClean="0"/>
              <a:t>2</a:t>
            </a:r>
            <a:r>
              <a:rPr lang="en-US" altLang="el-GR" smtClean="0"/>
              <a:t>SO4</a:t>
            </a:r>
            <a:r>
              <a:rPr lang="fr-FR" altLang="el-GR" smtClean="0"/>
              <a:t>, 2N </a:t>
            </a:r>
          </a:p>
          <a:p>
            <a:r>
              <a:rPr lang="el-GR" altLang="el-GR" smtClean="0"/>
              <a:t>Διάλυμα οξαλικού καλίου</a:t>
            </a:r>
            <a:r>
              <a:rPr lang="fr-FR" altLang="el-GR" smtClean="0"/>
              <a:t>, </a:t>
            </a:r>
            <a:r>
              <a:rPr lang="el-GR" altLang="el-GR" smtClean="0"/>
              <a:t>Κ</a:t>
            </a:r>
            <a:r>
              <a:rPr lang="fr-FR" altLang="el-GR" smtClean="0"/>
              <a:t>2</a:t>
            </a:r>
            <a:r>
              <a:rPr lang="en-US" altLang="el-GR" smtClean="0"/>
              <a:t>C</a:t>
            </a:r>
            <a:r>
              <a:rPr lang="fr-FR" altLang="el-GR" smtClean="0"/>
              <a:t>2O4, 0</a:t>
            </a:r>
            <a:r>
              <a:rPr lang="el-GR" altLang="el-GR" smtClean="0"/>
              <a:t>,</a:t>
            </a:r>
            <a:r>
              <a:rPr lang="en-US" altLang="el-GR" smtClean="0"/>
              <a:t>1</a:t>
            </a:r>
            <a:r>
              <a:rPr lang="fr-FR" altLang="el-GR" smtClean="0"/>
              <a:t>N</a:t>
            </a:r>
          </a:p>
          <a:p>
            <a:r>
              <a:rPr lang="el-GR" altLang="el-GR" smtClean="0"/>
              <a:t>Διάλυμα</a:t>
            </a:r>
            <a:r>
              <a:rPr lang="en-US" altLang="el-GR" smtClean="0"/>
              <a:t> </a:t>
            </a:r>
            <a:r>
              <a:rPr lang="el-GR" altLang="el-GR" smtClean="0"/>
              <a:t>υπερμαγγανικού καλίου, </a:t>
            </a:r>
            <a:r>
              <a:rPr lang="en-US" altLang="el-GR" smtClean="0"/>
              <a:t>KMnO4, ~ </a:t>
            </a:r>
            <a:r>
              <a:rPr lang="fr-FR" altLang="el-GR" smtClean="0"/>
              <a:t>0</a:t>
            </a:r>
            <a:r>
              <a:rPr lang="el-GR" altLang="el-GR" smtClean="0"/>
              <a:t>,</a:t>
            </a:r>
            <a:r>
              <a:rPr lang="en-US" altLang="el-GR" smtClean="0"/>
              <a:t>1</a:t>
            </a:r>
            <a:r>
              <a:rPr lang="fr-FR" altLang="el-GR" smtClean="0"/>
              <a:t>N</a:t>
            </a:r>
          </a:p>
          <a:p>
            <a:r>
              <a:rPr lang="el-GR" altLang="el-GR" smtClean="0"/>
              <a:t>Απιονισμένο νερό</a:t>
            </a:r>
            <a:endParaRPr lang="fr-FR" altLang="el-GR" smtClean="0"/>
          </a:p>
          <a:p>
            <a:r>
              <a:rPr lang="el-GR" altLang="el-GR" smtClean="0"/>
              <a:t>Κωνική φιάλη όγκου</a:t>
            </a:r>
            <a:r>
              <a:rPr lang="fr-FR" altLang="el-GR" smtClean="0"/>
              <a:t> </a:t>
            </a:r>
            <a:r>
              <a:rPr lang="el-GR" altLang="el-GR" smtClean="0"/>
              <a:t>25</a:t>
            </a:r>
            <a:r>
              <a:rPr lang="fr-FR" altLang="el-GR" smtClean="0"/>
              <a:t>0mL </a:t>
            </a:r>
          </a:p>
          <a:p>
            <a:r>
              <a:rPr lang="el-GR" altLang="el-GR" smtClean="0"/>
              <a:t>Ογκομετρικός κύλινδρος όγκου</a:t>
            </a:r>
            <a:r>
              <a:rPr lang="fr-FR" altLang="el-GR" smtClean="0"/>
              <a:t> 50mL</a:t>
            </a:r>
          </a:p>
          <a:p>
            <a:r>
              <a:rPr lang="el-GR" altLang="el-GR" smtClean="0"/>
              <a:t>Προχοΐδα όγκου</a:t>
            </a:r>
            <a:r>
              <a:rPr lang="fr-FR" altLang="el-GR" smtClean="0"/>
              <a:t> </a:t>
            </a:r>
            <a:r>
              <a:rPr lang="el-GR" altLang="el-GR" smtClean="0"/>
              <a:t>50</a:t>
            </a:r>
            <a:r>
              <a:rPr lang="fr-FR" altLang="el-GR" smtClean="0"/>
              <a:t>mL</a:t>
            </a:r>
            <a:endParaRPr lang="el-GR" altLang="el-GR" smtClean="0"/>
          </a:p>
          <a:p>
            <a:r>
              <a:rPr lang="el-GR" altLang="el-GR" smtClean="0"/>
              <a:t>Γυάλινο χωνί</a:t>
            </a:r>
            <a:endParaRPr lang="fr-FR" altLang="el-GR" smtClean="0"/>
          </a:p>
          <a:p>
            <a:r>
              <a:rPr lang="el-GR" altLang="el-GR" smtClean="0"/>
              <a:t>Ποτήρια ζέσεως όγκου 250</a:t>
            </a:r>
            <a:r>
              <a:rPr lang="en-US" altLang="el-GR" smtClean="0"/>
              <a:t>mL </a:t>
            </a:r>
            <a:r>
              <a:rPr lang="el-GR" altLang="el-GR" smtClean="0"/>
              <a:t>και </a:t>
            </a:r>
            <a:r>
              <a:rPr lang="en-US" altLang="el-GR" smtClean="0"/>
              <a:t>50mL</a:t>
            </a:r>
            <a:endParaRPr lang="fr-FR" altLang="el-GR" smtClean="0"/>
          </a:p>
          <a:p>
            <a:r>
              <a:rPr lang="el-GR" altLang="el-GR" smtClean="0"/>
              <a:t>Θερμαντική εστία</a:t>
            </a:r>
            <a:endParaRPr lang="fr-FR" altLang="el-GR" smtClean="0"/>
          </a:p>
          <a:p>
            <a:r>
              <a:rPr lang="el-GR" altLang="el-GR" smtClean="0"/>
              <a:t>Σιφώνιο πληρώσεως όγκου 10</a:t>
            </a:r>
            <a:r>
              <a:rPr lang="en-US" altLang="el-GR" smtClean="0"/>
              <a:t>mL</a:t>
            </a:r>
            <a:endParaRPr lang="el-GR" altLang="el-GR" smtClean="0"/>
          </a:p>
          <a:p>
            <a:r>
              <a:rPr lang="el-GR" altLang="el-GR" smtClean="0"/>
              <a:t>Ελαστικό πουάρ</a:t>
            </a:r>
          </a:p>
        </p:txBody>
      </p:sp>
    </p:spTree>
    <p:extLst>
      <p:ext uri="{BB962C8B-B14F-4D97-AF65-F5344CB8AC3E}">
        <p14:creationId xmlns:p14="http://schemas.microsoft.com/office/powerpoint/2010/main" val="25910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Διαδικασία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r>
              <a:rPr lang="en-US" altLang="el-GR" dirty="0" smtClean="0"/>
              <a:t>1. </a:t>
            </a:r>
            <a:r>
              <a:rPr lang="el-GR" altLang="el-GR" dirty="0" smtClean="0"/>
              <a:t>Γεμίστε την </a:t>
            </a:r>
            <a:r>
              <a:rPr lang="el-GR" altLang="el-GR" dirty="0" err="1" smtClean="0"/>
              <a:t>προχοΐδα</a:t>
            </a:r>
            <a:r>
              <a:rPr lang="el-GR" altLang="el-GR" dirty="0" smtClean="0"/>
              <a:t> με το διάλυμα του </a:t>
            </a:r>
            <a:r>
              <a:rPr lang="en-US" altLang="el-GR" dirty="0" smtClean="0"/>
              <a:t>KMnO4 </a:t>
            </a:r>
            <a:r>
              <a:rPr lang="el-GR" altLang="el-GR" dirty="0" smtClean="0"/>
              <a:t> .</a:t>
            </a:r>
          </a:p>
          <a:p>
            <a:r>
              <a:rPr lang="en-US" altLang="el-GR" dirty="0" smtClean="0"/>
              <a:t>2. </a:t>
            </a:r>
            <a:r>
              <a:rPr lang="el-GR" altLang="el-GR" dirty="0" smtClean="0"/>
              <a:t>Με την βοήθεια του σιφωνίου πληρώσεως τοποθετήστε δείγμα όγκου 10</a:t>
            </a:r>
            <a:r>
              <a:rPr lang="en-US" altLang="el-GR" dirty="0" smtClean="0"/>
              <a:t>mL </a:t>
            </a:r>
            <a:r>
              <a:rPr lang="el-GR" altLang="el-GR" dirty="0" smtClean="0"/>
              <a:t>στην κωνική φιάλη των 25</a:t>
            </a:r>
            <a:r>
              <a:rPr lang="en-US" altLang="el-GR" dirty="0" smtClean="0"/>
              <a:t>0mL.</a:t>
            </a:r>
          </a:p>
          <a:p>
            <a:r>
              <a:rPr lang="el-GR" altLang="el-GR" dirty="0" smtClean="0"/>
              <a:t>3. Με τη βοήθεια του ογκομετρικού κυλίνδρου των 50</a:t>
            </a:r>
            <a:r>
              <a:rPr lang="en-US" altLang="el-GR" dirty="0" smtClean="0"/>
              <a:t>mL</a:t>
            </a:r>
            <a:r>
              <a:rPr lang="el-GR" altLang="el-GR" dirty="0" smtClean="0"/>
              <a:t> προσθέστε στην κωνική φιάλη </a:t>
            </a:r>
            <a:r>
              <a:rPr lang="en-US" altLang="el-GR" dirty="0" smtClean="0"/>
              <a:t>3</a:t>
            </a:r>
            <a:r>
              <a:rPr lang="el-GR" altLang="el-GR" dirty="0" smtClean="0"/>
              <a:t>0</a:t>
            </a:r>
            <a:r>
              <a:rPr lang="en-US" altLang="el-GR" dirty="0" smtClean="0"/>
              <a:t>mL </a:t>
            </a:r>
            <a:r>
              <a:rPr lang="el-GR" altLang="el-GR" dirty="0" smtClean="0"/>
              <a:t>διαλύματος </a:t>
            </a:r>
            <a:r>
              <a:rPr lang="fr-FR" altLang="el-GR" dirty="0" smtClean="0"/>
              <a:t>H</a:t>
            </a:r>
            <a:r>
              <a:rPr lang="el-GR" altLang="el-GR" dirty="0" smtClean="0"/>
              <a:t>2</a:t>
            </a:r>
            <a:r>
              <a:rPr lang="en-US" altLang="el-GR" dirty="0" smtClean="0"/>
              <a:t>SO4 </a:t>
            </a:r>
            <a:r>
              <a:rPr lang="el-GR" altLang="el-GR" dirty="0" smtClean="0"/>
              <a:t> και 20</a:t>
            </a:r>
            <a:r>
              <a:rPr lang="en-US" altLang="el-GR" dirty="0" smtClean="0"/>
              <a:t>mL </a:t>
            </a:r>
            <a:r>
              <a:rPr lang="el-GR" altLang="el-GR" dirty="0" err="1" smtClean="0"/>
              <a:t>απιονισμένο</a:t>
            </a:r>
            <a:r>
              <a:rPr lang="el-GR" altLang="el-GR" dirty="0" smtClean="0"/>
              <a:t> νερό.</a:t>
            </a:r>
          </a:p>
          <a:p>
            <a:r>
              <a:rPr lang="el-GR" altLang="el-GR" dirty="0" smtClean="0"/>
              <a:t>4. Καταγράψτε την αρχική ένδειξη της </a:t>
            </a:r>
            <a:r>
              <a:rPr lang="el-GR" altLang="el-GR" dirty="0" err="1" smtClean="0"/>
              <a:t>προχοΐδας</a:t>
            </a:r>
            <a:r>
              <a:rPr lang="el-GR" altLang="el-GR" dirty="0" smtClean="0"/>
              <a:t>. Επειδή το διάλυμα του KMnO4 είναι έντονα χρωματισμένο, διαβάστε την ένδειξη από την κορυφή του μηνίσκου αντί της βάσης.</a:t>
            </a:r>
          </a:p>
          <a:p>
            <a:r>
              <a:rPr lang="el-GR" altLang="el-GR" dirty="0" smtClean="0"/>
              <a:t>5. Προσθέστε μικρή ποσότητα διαλύματος </a:t>
            </a:r>
            <a:r>
              <a:rPr lang="en-US" altLang="el-GR" dirty="0" smtClean="0"/>
              <a:t>KMnO4</a:t>
            </a:r>
            <a:r>
              <a:rPr lang="el-GR" altLang="el-GR" dirty="0" smtClean="0"/>
              <a:t> (~1,0 έως 2,0</a:t>
            </a:r>
            <a:r>
              <a:rPr lang="en-US" altLang="el-GR" dirty="0" smtClean="0"/>
              <a:t>mL</a:t>
            </a:r>
            <a:r>
              <a:rPr lang="el-GR" altLang="el-GR" dirty="0" smtClean="0"/>
              <a:t>) στην κωνική φιάλη και θερμάνετε ελαφρά στην θερμαντική πλάκα μέχρι να αποχρωματιστεί το διάλυμα. </a:t>
            </a:r>
          </a:p>
          <a:p>
            <a:r>
              <a:rPr lang="el-GR" altLang="el-GR" dirty="0" smtClean="0"/>
              <a:t>ΠΡΟΣΟΧΗ! Η θέρμανση του διαλύματος στην κωνική φιάλη δεν πρέπει να γίνει σε θερμοκρασία βρασμού γιατί είναι δυνατόν να γίνει η αντίδραση: (</a:t>
            </a:r>
            <a:r>
              <a:rPr lang="en-US" altLang="el-GR" dirty="0" smtClean="0"/>
              <a:t>C2O4)</a:t>
            </a:r>
            <a:r>
              <a:rPr lang="el-GR" altLang="el-GR" dirty="0" smtClean="0"/>
              <a:t>-2 +2Η+ +Ο2  </a:t>
            </a:r>
            <a:r>
              <a:rPr lang="el-GR" altLang="el-GR" dirty="0" smtClean="0">
                <a:sym typeface="Symbol" pitchFamily="18" charset="2"/>
              </a:rPr>
              <a:t> Η2Ο2 + 2</a:t>
            </a:r>
            <a:r>
              <a:rPr lang="en-US" altLang="el-GR" dirty="0" smtClean="0">
                <a:sym typeface="Symbol" pitchFamily="18" charset="2"/>
              </a:rPr>
              <a:t>CO2</a:t>
            </a:r>
          </a:p>
          <a:p>
            <a:r>
              <a:rPr lang="el-GR" altLang="el-GR" dirty="0" smtClean="0">
                <a:sym typeface="Symbol" pitchFamily="18" charset="2"/>
              </a:rPr>
              <a:t>Αν το Η2Ο2 αντιδράσει με το </a:t>
            </a:r>
            <a:r>
              <a:rPr lang="en-US" altLang="el-GR" dirty="0" smtClean="0"/>
              <a:t>KMnO4</a:t>
            </a:r>
            <a:r>
              <a:rPr lang="el-GR" altLang="el-GR" dirty="0" smtClean="0"/>
              <a:t> δεν υπάρχει σφάλμα. Αν διασπαστεί πριν από την αντίδραση με το </a:t>
            </a:r>
            <a:r>
              <a:rPr lang="en-US" altLang="el-GR" dirty="0" smtClean="0"/>
              <a:t>KMnO4</a:t>
            </a:r>
            <a:r>
              <a:rPr lang="el-GR" altLang="el-GR" dirty="0" smtClean="0"/>
              <a:t> τότε υπάρχει σφάλμα γιατί καταναλίσκεται μικρότερος όγκος διαλύματος </a:t>
            </a:r>
            <a:r>
              <a:rPr lang="en-US" altLang="el-GR" dirty="0" smtClean="0"/>
              <a:t>KMnO4</a:t>
            </a:r>
            <a:r>
              <a:rPr lang="el-GR" altLang="el-G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7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Διαδικασία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300" smtClean="0"/>
              <a:t>6. Συνεχίστε την τιτλοδότηση μέχρι το τελικό σημείο (ανοιχτό ιώδες). Η προσθήκη του διαλύματος του KMnO4 πρέπει να γίνεται σταδιακά, μετά από τον αποχρωματισμό του διαλύματος. Το τελικό χρώμα πρέπει να παραμείνει σταθερό για 1</a:t>
            </a:r>
            <a:r>
              <a:rPr lang="en-US" altLang="el-GR" sz="2300" smtClean="0"/>
              <a:t>min</a:t>
            </a:r>
            <a:r>
              <a:rPr lang="el-GR" altLang="el-GR" sz="2300" smtClean="0"/>
              <a:t> κατ’ ελάχιστον.</a:t>
            </a:r>
          </a:p>
          <a:p>
            <a:r>
              <a:rPr lang="el-GR" altLang="el-GR" sz="2300" smtClean="0"/>
              <a:t>7. Καταγράψτε την τελική ένδειξη της προχοΐδας και υπολογίστε τον όγκο του διαλύματος του KMnO4 που καταναλώθηκε.</a:t>
            </a:r>
          </a:p>
          <a:p>
            <a:r>
              <a:rPr lang="el-GR" altLang="el-GR" sz="2300" smtClean="0"/>
              <a:t>8. Επαναλάβετε τη διαδικασία δύο ακόμη φορές ή μέχρι να έχετε τρεις επαναλήψιμες μετρήσεις.</a:t>
            </a:r>
            <a:endParaRPr lang="en-US" altLang="el-GR" sz="2300" smtClean="0"/>
          </a:p>
          <a:p>
            <a:r>
              <a:rPr lang="en-US" altLang="el-GR" sz="2300" smtClean="0"/>
              <a:t>9. </a:t>
            </a:r>
            <a:r>
              <a:rPr lang="el-GR" altLang="el-GR" sz="2300" smtClean="0"/>
              <a:t>Αδειάστε την προχοΐδα και ξεπλύνατέ την με νερό και απιονισμένο νερό. Αν παρατηρήσετε ότι στα τοιχώματα παραμένει κίτρινη – καφέ απόχρωση, αυτή οφείλεται στο σχηματισμό </a:t>
            </a:r>
            <a:r>
              <a:rPr lang="en-US" altLang="el-GR" sz="2300" smtClean="0"/>
              <a:t>MnO2 </a:t>
            </a:r>
            <a:r>
              <a:rPr lang="el-GR" altLang="el-GR" sz="2300" smtClean="0"/>
              <a:t>και τότε η προχοΐδα πρέπει να πλυθεί με διάλυμα οξαλικού καλίου, Κ2</a:t>
            </a:r>
            <a:r>
              <a:rPr lang="en-US" altLang="el-GR" sz="2300" smtClean="0"/>
              <a:t>C2O4.</a:t>
            </a:r>
          </a:p>
        </p:txBody>
      </p:sp>
    </p:spTree>
    <p:extLst>
      <p:ext uri="{BB962C8B-B14F-4D97-AF65-F5344CB8AC3E}">
        <p14:creationId xmlns:p14="http://schemas.microsoft.com/office/powerpoint/2010/main" val="40425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ΥΠΟΛΟΓΙΣΜΟΙ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Από τον όγκο του διαλύματος του KMnO4 που καταναλώθηκε σε κάθε μία από τις τρείς τιτλοδοτήσεις υπολογίστε τη μέση τιμή.</a:t>
            </a:r>
          </a:p>
          <a:p>
            <a:endParaRPr lang="el-GR" altLang="el-GR" sz="2400" dirty="0" smtClean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01730"/>
              </p:ext>
            </p:extLst>
          </p:nvPr>
        </p:nvGraphicFramePr>
        <p:xfrm>
          <a:off x="1835696" y="5157192"/>
          <a:ext cx="4908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1904760" imgH="291960" progId="Equation.3">
                  <p:embed/>
                </p:oleObj>
              </mc:Choice>
              <mc:Fallback>
                <p:oleObj name="Equation" r:id="rId3" imgW="1904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157192"/>
                        <a:ext cx="4908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565988"/>
              </p:ext>
            </p:extLst>
          </p:nvPr>
        </p:nvGraphicFramePr>
        <p:xfrm>
          <a:off x="1331640" y="2492896"/>
          <a:ext cx="59547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Εξίσωση" r:id="rId5" imgW="2311200" imgH="444240" progId="Equation.3">
                  <p:embed/>
                </p:oleObj>
              </mc:Choice>
              <mc:Fallback>
                <p:oleObj name="Εξίσωση" r:id="rId5" imgW="2311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92896"/>
                        <a:ext cx="59547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535" y="3717032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14288">
              <a:spcBef>
                <a:spcPct val="20000"/>
              </a:spcBef>
              <a:defRPr/>
            </a:pPr>
            <a:r>
              <a:rPr lang="el-GR" altLang="el-GR" sz="2400" kern="0" dirty="0">
                <a:latin typeface="+mn-lt"/>
              </a:rPr>
              <a:t>Από τη μέση τιμή του όγκου </a:t>
            </a:r>
            <a:r>
              <a:rPr lang="el-GR" altLang="el-GR" sz="2400" dirty="0">
                <a:latin typeface="+mn-lt"/>
              </a:rPr>
              <a:t>που υπολογίσατε και με τη βοήθεια της εξίσωσης που ακολουθεί υπολογίστε την κανονικότητα του διαλύματος του KMnO</a:t>
            </a:r>
            <a:r>
              <a:rPr lang="el-GR" altLang="el-GR" sz="2400" baseline="-25000" dirty="0">
                <a:latin typeface="+mn-lt"/>
              </a:rPr>
              <a:t>4</a:t>
            </a: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kern="0" dirty="0">
                <a:latin typeface="+mn-lt"/>
              </a:rPr>
              <a:t>.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  <a:defRPr/>
            </a:pPr>
            <a:endParaRPr lang="el-G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11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/>
          </a:bodyPr>
          <a:lstStyle/>
          <a:p>
            <a:r>
              <a:rPr lang="el-GR" dirty="0" err="1" smtClean="0"/>
              <a:t>Οξειδοαναγωγική</a:t>
            </a:r>
            <a:r>
              <a:rPr lang="el-GR" dirty="0" smtClean="0"/>
              <a:t> τιτλοδότηση:</a:t>
            </a:r>
            <a:br>
              <a:rPr lang="el-GR" dirty="0" smtClean="0"/>
            </a:br>
            <a:r>
              <a:rPr lang="el-GR" dirty="0" smtClean="0"/>
              <a:t>οξαλικών ιόντων </a:t>
            </a:r>
            <a:br>
              <a:rPr lang="el-GR" dirty="0" smtClean="0"/>
            </a:br>
            <a:r>
              <a:rPr lang="el-GR" dirty="0" smtClean="0"/>
              <a:t>με </a:t>
            </a:r>
            <a:br>
              <a:rPr lang="el-GR" dirty="0" smtClean="0"/>
            </a:br>
            <a:r>
              <a:rPr lang="el-GR" dirty="0" smtClean="0"/>
              <a:t>υπερμαγγανικό κάλιο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56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2013. 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. «Ανόργανη Χημεία (Ε). Ενότητα </a:t>
            </a:r>
            <a:r>
              <a:rPr lang="el-GR" sz="2000" dirty="0" smtClean="0"/>
              <a:t>12: </a:t>
            </a:r>
            <a:r>
              <a:rPr lang="el-GR" sz="2000" dirty="0" err="1"/>
              <a:t>Οξειδοαναγωγικές</a:t>
            </a:r>
            <a:r>
              <a:rPr lang="el-GR" sz="2000" dirty="0"/>
              <a:t> </a:t>
            </a:r>
            <a:r>
              <a:rPr lang="el-GR" sz="2000" dirty="0" smtClean="0"/>
              <a:t>τιτλοδοτήσεις». Έκδοση: 1.0. Αθήνα 2013.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38200" y="5334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4000" b="1" dirty="0">
                <a:latin typeface="+mn-lt"/>
              </a:rPr>
              <a:t>Οξείδωση έχουμε όταν ένα μόριο</a:t>
            </a:r>
            <a:r>
              <a:rPr lang="en-US" altLang="el-GR" sz="4000" dirty="0">
                <a:latin typeface="+mn-lt"/>
              </a:rPr>
              <a:t>: </a:t>
            </a:r>
          </a:p>
        </p:txBody>
      </p:sp>
      <p:sp>
        <p:nvSpPr>
          <p:cNvPr id="5123" name="AutoShape 4" descr="http://wwwchem.csustan.edu/chem3070/_themes/ricepapr/aricebu1.gif"/>
          <p:cNvSpPr>
            <a:spLocks noChangeAspect="1" noChangeArrowheads="1"/>
          </p:cNvSpPr>
          <p:nvPr/>
        </p:nvSpPr>
        <p:spPr bwMode="auto">
          <a:xfrm>
            <a:off x="-1954213" y="30178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124" name="Picture 7" descr="http://wwwchem.csustan.edu/chem3070/_themes/expeditn/expbul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213" y="34750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http://wwwchem.csustan.edu/chem3070/_themes/expeditn/expbul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213" y="39322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898525" y="4537075"/>
            <a:ext cx="5197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>
              <a:latin typeface="+mn-lt"/>
            </a:endParaRPr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381000" y="4103688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dirty="0">
                <a:latin typeface="+mn-lt"/>
              </a:rPr>
              <a:t>Ένα μόριο το οποίο οξειδώνεται προκαλεί την αναγωγή κάποιου άλλου μορίου, δηλαδή είναι αναγωγικός παράγων.</a:t>
            </a:r>
            <a:endParaRPr lang="en-US" altLang="el-GR" sz="2800" dirty="0">
              <a:latin typeface="+mn-lt"/>
            </a:endParaRP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381000" y="1795463"/>
            <a:ext cx="8610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+mn-lt"/>
              </a:rPr>
              <a:t> Αυξάνει τον αριθμό οξείδωσής του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+mn-lt"/>
              </a:rPr>
              <a:t> Χάνει ηλεκτρόνια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+mn-lt"/>
              </a:rPr>
              <a:t> Χάνει άτομα υδρογόνου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+mn-lt"/>
              </a:rPr>
              <a:t> Κερδίζει άτομα οξυγόνου</a:t>
            </a:r>
            <a:r>
              <a:rPr lang="en-US" altLang="el-GR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71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8200" y="53340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4000" b="1">
                <a:latin typeface="+mn-lt"/>
              </a:rPr>
              <a:t>Αναγωγή έχουμε όταν ένα μόριο</a:t>
            </a:r>
            <a:r>
              <a:rPr lang="en-US" altLang="el-GR" sz="4000">
                <a:latin typeface="+mn-lt"/>
              </a:rPr>
              <a:t>: </a:t>
            </a:r>
          </a:p>
        </p:txBody>
      </p:sp>
      <p:sp>
        <p:nvSpPr>
          <p:cNvPr id="6147" name="AutoShape 4" descr="http://wwwchem.csustan.edu/chem3070/_themes/ricepapr/aricebu1.gif"/>
          <p:cNvSpPr>
            <a:spLocks noChangeAspect="1" noChangeArrowheads="1"/>
          </p:cNvSpPr>
          <p:nvPr/>
        </p:nvSpPr>
        <p:spPr bwMode="auto">
          <a:xfrm>
            <a:off x="-1954213" y="30178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148" name="Picture 7" descr="http://wwwchem.csustan.edu/chem3070/_themes/expeditn/expbul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213" y="34750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http://wwwchem.csustan.edu/chem3070/_themes/expeditn/expbul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213" y="3932238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898525" y="4537075"/>
            <a:ext cx="519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 sz="2800">
              <a:latin typeface="+mn-lt"/>
            </a:endParaRP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369565" y="4111293"/>
            <a:ext cx="7620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dirty="0">
                <a:latin typeface="+mn-lt"/>
              </a:rPr>
              <a:t>Ένα μόριο το οποίο ανάγεται προκαλεί την οξείδωση κάποιου άλλου μορίου, δηλαδή είναι οξειδωτικός παράγων.</a:t>
            </a:r>
            <a:endParaRPr lang="en-US" altLang="el-GR" sz="2800" dirty="0">
              <a:latin typeface="+mn-lt"/>
            </a:endParaRP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381000" y="1795463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+mn-lt"/>
              </a:rPr>
              <a:t> Ελαττώνει τον αριθμό οξείδωσής του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+mn-lt"/>
              </a:rPr>
              <a:t> Κερδίζει ηλεκτρόνια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+mn-lt"/>
              </a:rPr>
              <a:t> Κερδίζει άτομα υδρογόνου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+mn-lt"/>
              </a:rPr>
              <a:t> Χάνει άτομα οξυγόνου</a:t>
            </a:r>
            <a:r>
              <a:rPr lang="en-US" altLang="el-GR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8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3048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3600" b="1" dirty="0">
                <a:latin typeface="+mn-lt"/>
              </a:rPr>
              <a:t>ΟΞΕΙΔΟΑΝΑΓΩΓΙΚΕΣ ΑΝΤΙΔΡΑΣΕΙΣ</a:t>
            </a:r>
            <a:endParaRPr lang="en-US" altLang="el-GR" sz="3600" b="1" dirty="0">
              <a:latin typeface="+mn-lt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>
                <a:latin typeface="+mn-lt"/>
              </a:rPr>
              <a:t>Οι αντιδράσεις οξείδωσης και αναγωγής γίνονται πάντα ταυτόχρονα.</a:t>
            </a:r>
            <a:endParaRPr lang="en-US" altLang="el-GR" sz="2800">
              <a:latin typeface="+mn-lt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6781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el-GR" sz="2800" dirty="0">
                <a:latin typeface="+mn-lt"/>
              </a:rPr>
              <a:t>Παράδειγμα: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l-GR" sz="2800" dirty="0">
                <a:latin typeface="+mn-lt"/>
              </a:rPr>
              <a:t>Na </a:t>
            </a:r>
            <a:r>
              <a:rPr lang="en-US" altLang="el-GR" sz="2800" dirty="0">
                <a:latin typeface="+mn-lt"/>
                <a:sym typeface="Symbol" pitchFamily="18" charset="2"/>
              </a:rPr>
              <a:t></a:t>
            </a:r>
            <a:r>
              <a:rPr lang="en-US" altLang="el-GR" sz="2800" dirty="0">
                <a:latin typeface="+mn-lt"/>
              </a:rPr>
              <a:t> Na</a:t>
            </a:r>
            <a:r>
              <a:rPr lang="en-US" altLang="el-GR" sz="2800" baseline="30000" dirty="0">
                <a:latin typeface="+mn-lt"/>
              </a:rPr>
              <a:t>+1</a:t>
            </a:r>
            <a:r>
              <a:rPr lang="en-US" altLang="el-GR" sz="2800" dirty="0">
                <a:latin typeface="+mn-lt"/>
              </a:rPr>
              <a:t> + e</a:t>
            </a:r>
            <a:r>
              <a:rPr lang="en-US" altLang="el-GR" sz="2800" baseline="30000" dirty="0">
                <a:latin typeface="+mn-lt"/>
              </a:rPr>
              <a:t>-</a:t>
            </a:r>
            <a:r>
              <a:rPr lang="el-GR" altLang="el-GR" sz="2800" baseline="30000" dirty="0">
                <a:latin typeface="+mn-lt"/>
              </a:rPr>
              <a:t>	</a:t>
            </a:r>
            <a:r>
              <a:rPr lang="el-GR" altLang="el-GR" sz="2800" dirty="0" smtClean="0">
                <a:latin typeface="+mn-lt"/>
              </a:rPr>
              <a:t>Οξείδωση</a:t>
            </a:r>
            <a:endParaRPr lang="el-GR" altLang="el-GR" sz="2800" dirty="0">
              <a:latin typeface="+mn-lt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l-GR" sz="2800" dirty="0">
                <a:latin typeface="+mn-lt"/>
                <a:cs typeface="Arial" charset="0"/>
              </a:rPr>
              <a:t>½</a:t>
            </a:r>
            <a:r>
              <a:rPr lang="en-US" altLang="el-GR" sz="2800" dirty="0">
                <a:latin typeface="+mn-lt"/>
              </a:rPr>
              <a:t>Cl</a:t>
            </a:r>
            <a:r>
              <a:rPr lang="en-US" altLang="el-GR" sz="2800" baseline="-30000" dirty="0">
                <a:latin typeface="+mn-lt"/>
              </a:rPr>
              <a:t>2</a:t>
            </a:r>
            <a:r>
              <a:rPr lang="en-US" altLang="el-GR" sz="2800" dirty="0">
                <a:latin typeface="+mn-lt"/>
              </a:rPr>
              <a:t> +  e</a:t>
            </a:r>
            <a:r>
              <a:rPr lang="en-US" altLang="el-GR" sz="2800" baseline="30000" dirty="0">
                <a:latin typeface="+mn-lt"/>
              </a:rPr>
              <a:t>-</a:t>
            </a:r>
            <a:r>
              <a:rPr lang="en-US" altLang="el-GR" sz="2800" dirty="0">
                <a:latin typeface="+mn-lt"/>
              </a:rPr>
              <a:t> </a:t>
            </a:r>
            <a:r>
              <a:rPr lang="en-US" altLang="el-GR" sz="2800" dirty="0">
                <a:latin typeface="+mn-lt"/>
                <a:sym typeface="Symbol" pitchFamily="18" charset="2"/>
              </a:rPr>
              <a:t></a:t>
            </a:r>
            <a:r>
              <a:rPr lang="en-US" altLang="el-GR" sz="2800" dirty="0">
                <a:latin typeface="+mn-lt"/>
              </a:rPr>
              <a:t> Cl</a:t>
            </a:r>
            <a:r>
              <a:rPr lang="en-US" altLang="el-GR" sz="2800" baseline="30000" dirty="0">
                <a:latin typeface="+mn-lt"/>
              </a:rPr>
              <a:t>-1</a:t>
            </a:r>
            <a:r>
              <a:rPr lang="el-GR" altLang="el-GR" sz="2800" baseline="30000" dirty="0">
                <a:latin typeface="+mn-lt"/>
              </a:rPr>
              <a:t> </a:t>
            </a:r>
            <a:r>
              <a:rPr lang="el-GR" altLang="el-GR" sz="2800" dirty="0">
                <a:latin typeface="+mn-lt"/>
              </a:rPr>
              <a:t>	Αναγωγή</a:t>
            </a:r>
          </a:p>
          <a:p>
            <a:pPr eaLnBrk="1" hangingPunct="1"/>
            <a:r>
              <a:rPr lang="el-GR" altLang="el-GR" sz="2800" dirty="0">
                <a:latin typeface="+mn-lt"/>
              </a:rPr>
              <a:t>------------------------------------------------</a:t>
            </a:r>
          </a:p>
          <a:p>
            <a:pPr eaLnBrk="1" hangingPunct="1"/>
            <a:r>
              <a:rPr lang="en-US" altLang="el-GR" sz="2800" dirty="0">
                <a:latin typeface="+mn-lt"/>
              </a:rPr>
              <a:t>Na  + </a:t>
            </a:r>
            <a:r>
              <a:rPr lang="en-US" altLang="el-GR" sz="2800" dirty="0">
                <a:latin typeface="+mn-lt"/>
                <a:cs typeface="Arial" charset="0"/>
              </a:rPr>
              <a:t>½</a:t>
            </a:r>
            <a:r>
              <a:rPr lang="en-US" altLang="el-GR" sz="2800" dirty="0">
                <a:latin typeface="+mn-lt"/>
              </a:rPr>
              <a:t>Cl</a:t>
            </a:r>
            <a:r>
              <a:rPr lang="en-US" altLang="el-GR" sz="2800" baseline="-30000" dirty="0">
                <a:latin typeface="+mn-lt"/>
              </a:rPr>
              <a:t>2</a:t>
            </a:r>
            <a:r>
              <a:rPr lang="en-US" altLang="el-GR" sz="2800" dirty="0">
                <a:latin typeface="+mn-lt"/>
              </a:rPr>
              <a:t> </a:t>
            </a:r>
            <a:r>
              <a:rPr lang="en-US" altLang="el-GR" sz="2800" dirty="0">
                <a:latin typeface="+mn-lt"/>
                <a:sym typeface="Symbol" pitchFamily="18" charset="2"/>
              </a:rPr>
              <a:t> </a:t>
            </a:r>
            <a:r>
              <a:rPr lang="en-US" altLang="el-GR" sz="2800" dirty="0" err="1">
                <a:latin typeface="+mn-lt"/>
                <a:sym typeface="Symbol" pitchFamily="18" charset="2"/>
              </a:rPr>
              <a:t>NaCl</a:t>
            </a:r>
            <a:r>
              <a:rPr lang="en-US" altLang="el-GR" sz="2800" dirty="0">
                <a:latin typeface="+mn-lt"/>
                <a:sym typeface="Symbol" pitchFamily="18" charset="2"/>
              </a:rPr>
              <a:t>	</a:t>
            </a:r>
            <a:r>
              <a:rPr lang="el-GR" altLang="el-GR" sz="2800" dirty="0">
                <a:latin typeface="+mn-lt"/>
                <a:sym typeface="Symbol" pitchFamily="18" charset="2"/>
              </a:rPr>
              <a:t>Οξειδοαναγωγή</a:t>
            </a:r>
            <a:endParaRPr lang="en-US" alt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9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  <p:bldP spid="20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4400" dirty="0">
                <a:latin typeface="+mn-lt"/>
              </a:rPr>
              <a:t>Εύρεση του Αριθμού Οξείδωσης (ΑΟ)</a:t>
            </a:r>
            <a:endParaRPr lang="en-US" altLang="el-GR" sz="4400" dirty="0">
              <a:latin typeface="+mn-lt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85750" y="1075184"/>
            <a:ext cx="87058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800" dirty="0">
                <a:latin typeface="+mn-lt"/>
              </a:rPr>
              <a:t>T</a:t>
            </a:r>
            <a:r>
              <a:rPr lang="el-GR" altLang="el-GR" sz="2800" dirty="0">
                <a:latin typeface="+mn-lt"/>
              </a:rPr>
              <a:t>ο άθροισμα των αριθμών οξείδωσης όλων των ατόμων σε ένα μόριο ή ιόν</a:t>
            </a:r>
            <a:r>
              <a:rPr lang="en-US" altLang="el-GR" sz="2800" dirty="0">
                <a:latin typeface="+mn-lt"/>
              </a:rPr>
              <a:t> </a:t>
            </a:r>
            <a:r>
              <a:rPr lang="el-GR" altLang="el-GR" sz="2800" dirty="0">
                <a:latin typeface="+mn-lt"/>
              </a:rPr>
              <a:t>πρέπει να είναι ίσο με το φορτίο του μορίου ή του ιόντος</a:t>
            </a:r>
            <a:r>
              <a:rPr lang="en-US" altLang="el-GR" sz="2800" dirty="0">
                <a:latin typeface="+mn-lt"/>
              </a:rPr>
              <a:t>.   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149512" y="3322935"/>
            <a:ext cx="1132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400">
                <a:latin typeface="+mn-lt"/>
              </a:rPr>
              <a:t>K</a:t>
            </a:r>
            <a:r>
              <a:rPr lang="en-US" altLang="el-GR" sz="2400" baseline="-25000">
                <a:latin typeface="+mn-lt"/>
              </a:rPr>
              <a:t>2</a:t>
            </a:r>
            <a:r>
              <a:rPr lang="en-US" altLang="el-GR" sz="2400">
                <a:latin typeface="+mn-lt"/>
              </a:rPr>
              <a:t>Cr</a:t>
            </a:r>
            <a:r>
              <a:rPr lang="en-US" altLang="el-GR" sz="2400" baseline="-25000">
                <a:latin typeface="+mn-lt"/>
              </a:rPr>
              <a:t>2</a:t>
            </a:r>
            <a:r>
              <a:rPr lang="en-US" altLang="el-GR" sz="2400">
                <a:latin typeface="+mn-lt"/>
              </a:rPr>
              <a:t>O</a:t>
            </a:r>
            <a:r>
              <a:rPr lang="en-US" altLang="el-GR" sz="2400" baseline="-25000">
                <a:latin typeface="+mn-lt"/>
              </a:rPr>
              <a:t>7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073312" y="480089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400">
                <a:latin typeface="+mn-lt"/>
              </a:rPr>
              <a:t>SO</a:t>
            </a:r>
            <a:r>
              <a:rPr lang="en-US" altLang="el-GR" sz="2400" baseline="-25000">
                <a:latin typeface="+mn-lt"/>
              </a:rPr>
              <a:t>4</a:t>
            </a:r>
            <a:r>
              <a:rPr lang="en-US" altLang="el-GR" sz="2400" baseline="30000">
                <a:latin typeface="+mn-lt"/>
              </a:rPr>
              <a:t>2-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387512" y="2713335"/>
            <a:ext cx="235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 b="1">
                <a:latin typeface="+mn-lt"/>
              </a:rPr>
              <a:t>Διχρωμικό Κάλιο</a:t>
            </a:r>
            <a:endParaRPr lang="en-US" altLang="el-GR" sz="2400" b="1" baseline="-25000">
              <a:latin typeface="+mn-lt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539912" y="4216698"/>
            <a:ext cx="1806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 b="1">
                <a:latin typeface="+mn-lt"/>
              </a:rPr>
              <a:t>Θειϊκό ανιόν</a:t>
            </a:r>
            <a:endParaRPr lang="en-US" altLang="el-GR" sz="2400" b="1" baseline="-25000">
              <a:latin typeface="+mn-lt"/>
            </a:endParaRP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4339626" y="2667000"/>
            <a:ext cx="3882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+mn-lt"/>
              </a:rPr>
              <a:t>(ΑΟ)</a:t>
            </a:r>
            <a:r>
              <a:rPr lang="el-GR" altLang="el-GR" sz="2400" b="1" dirty="0">
                <a:latin typeface="+mn-lt"/>
              </a:rPr>
              <a:t>Κ</a:t>
            </a:r>
            <a:r>
              <a:rPr lang="el-GR" altLang="el-GR" sz="2400" dirty="0">
                <a:latin typeface="+mn-lt"/>
              </a:rPr>
              <a:t> = +1, </a:t>
            </a:r>
            <a:r>
              <a:rPr lang="en-US" altLang="el-GR" sz="2400" dirty="0">
                <a:latin typeface="+mn-lt"/>
              </a:rPr>
              <a:t>      </a:t>
            </a:r>
            <a:r>
              <a:rPr lang="el-GR" altLang="el-GR" sz="2400" dirty="0">
                <a:latin typeface="+mn-lt"/>
              </a:rPr>
              <a:t>(ΑΟ)</a:t>
            </a:r>
            <a:r>
              <a:rPr lang="el-GR" altLang="el-GR" sz="2400" b="1" dirty="0">
                <a:latin typeface="+mn-lt"/>
              </a:rPr>
              <a:t>Ο</a:t>
            </a:r>
            <a:r>
              <a:rPr lang="el-GR" altLang="el-GR" sz="2400" dirty="0">
                <a:latin typeface="+mn-lt"/>
              </a:rPr>
              <a:t> = -2</a:t>
            </a:r>
            <a:r>
              <a:rPr lang="en-US" altLang="el-GR" sz="2400" dirty="0">
                <a:latin typeface="+mn-lt"/>
              </a:rPr>
              <a:t> </a:t>
            </a:r>
            <a:endParaRPr lang="el-GR" altLang="el-GR" sz="2400" dirty="0">
              <a:latin typeface="+mn-lt"/>
            </a:endParaRPr>
          </a:p>
          <a:p>
            <a:pPr eaLnBrk="1" hangingPunct="1"/>
            <a:r>
              <a:rPr lang="en-US" altLang="el-GR" sz="24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(ΑΟ)</a:t>
            </a:r>
            <a:r>
              <a:rPr lang="en-US" altLang="el-GR" sz="2400" b="1" dirty="0">
                <a:latin typeface="+mn-lt"/>
              </a:rPr>
              <a:t>Cr</a:t>
            </a:r>
            <a:r>
              <a:rPr lang="en-US" altLang="el-GR" sz="2400" dirty="0">
                <a:latin typeface="+mn-lt"/>
              </a:rPr>
              <a:t> +2</a:t>
            </a:r>
            <a:r>
              <a:rPr lang="el-GR" altLang="el-GR" sz="2400" dirty="0">
                <a:latin typeface="+mn-lt"/>
              </a:rPr>
              <a:t>(ΑΟ)</a:t>
            </a:r>
            <a:r>
              <a:rPr lang="el-GR" altLang="el-GR" sz="2400" b="1" dirty="0">
                <a:latin typeface="+mn-lt"/>
              </a:rPr>
              <a:t>Κ</a:t>
            </a:r>
            <a:r>
              <a:rPr lang="el-GR" altLang="el-GR" sz="2400" dirty="0">
                <a:latin typeface="+mn-lt"/>
              </a:rPr>
              <a:t> +</a:t>
            </a:r>
            <a:r>
              <a:rPr lang="en-US" altLang="el-GR" sz="2400" dirty="0">
                <a:latin typeface="+mn-lt"/>
              </a:rPr>
              <a:t>7(</a:t>
            </a:r>
            <a:r>
              <a:rPr lang="el-GR" altLang="el-GR" sz="2400" dirty="0">
                <a:latin typeface="+mn-lt"/>
              </a:rPr>
              <a:t>ΑΟ)</a:t>
            </a:r>
            <a:r>
              <a:rPr lang="en-US" altLang="el-GR" sz="2400" b="1" dirty="0">
                <a:latin typeface="+mn-lt"/>
              </a:rPr>
              <a:t>O</a:t>
            </a:r>
            <a:r>
              <a:rPr lang="en-US" altLang="el-GR" sz="2400" dirty="0">
                <a:latin typeface="+mn-lt"/>
              </a:rPr>
              <a:t> = 0</a:t>
            </a:r>
            <a:endParaRPr lang="el-GR" altLang="el-GR" sz="2400" dirty="0">
              <a:latin typeface="+mn-lt"/>
            </a:endParaRPr>
          </a:p>
          <a:p>
            <a:pPr eaLnBrk="1" hangingPunct="1"/>
            <a:r>
              <a:rPr lang="el-GR" altLang="el-GR" sz="2400" dirty="0">
                <a:latin typeface="+mn-lt"/>
              </a:rPr>
              <a:t>(ΑΟ)</a:t>
            </a:r>
            <a:r>
              <a:rPr lang="en-US" altLang="el-GR" sz="2400" b="1" dirty="0">
                <a:latin typeface="+mn-lt"/>
              </a:rPr>
              <a:t>Cr</a:t>
            </a:r>
            <a:r>
              <a:rPr lang="en-US" altLang="el-GR" sz="2400" dirty="0">
                <a:latin typeface="+mn-lt"/>
              </a:rPr>
              <a:t> = {-2(+1)-7(-2)}/2 = </a:t>
            </a:r>
            <a:r>
              <a:rPr lang="el-GR" altLang="el-GR" sz="2400" dirty="0">
                <a:latin typeface="+mn-lt"/>
              </a:rPr>
              <a:t>+</a:t>
            </a:r>
            <a:r>
              <a:rPr lang="en-US" altLang="el-GR" sz="2400" dirty="0">
                <a:latin typeface="+mn-lt"/>
              </a:rPr>
              <a:t>6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4415826" y="4038600"/>
            <a:ext cx="27924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(ΑΟ)</a:t>
            </a:r>
            <a:r>
              <a:rPr lang="el-GR" altLang="el-GR" sz="2400" b="1">
                <a:latin typeface="+mn-lt"/>
              </a:rPr>
              <a:t>Ο</a:t>
            </a:r>
            <a:r>
              <a:rPr lang="el-GR" altLang="el-GR" sz="2400">
                <a:latin typeface="+mn-lt"/>
              </a:rPr>
              <a:t> = -2</a:t>
            </a:r>
            <a:r>
              <a:rPr lang="en-US" altLang="el-GR" sz="2400">
                <a:latin typeface="+mn-lt"/>
              </a:rPr>
              <a:t> </a:t>
            </a:r>
          </a:p>
          <a:p>
            <a:pPr eaLnBrk="1" hangingPunct="1"/>
            <a:r>
              <a:rPr lang="en-US" altLang="el-GR" sz="2400">
                <a:latin typeface="+mn-lt"/>
              </a:rPr>
              <a:t>(AO)</a:t>
            </a:r>
            <a:r>
              <a:rPr lang="en-US" altLang="el-GR" sz="2400" b="1">
                <a:latin typeface="+mn-lt"/>
              </a:rPr>
              <a:t>S</a:t>
            </a:r>
            <a:r>
              <a:rPr lang="en-US" altLang="el-GR" sz="2400">
                <a:latin typeface="+mn-lt"/>
              </a:rPr>
              <a:t> + 4(AO)</a:t>
            </a:r>
            <a:r>
              <a:rPr lang="en-US" altLang="el-GR" sz="2400" b="1">
                <a:latin typeface="+mn-lt"/>
              </a:rPr>
              <a:t>O</a:t>
            </a:r>
            <a:r>
              <a:rPr lang="en-US" altLang="el-GR" sz="2400">
                <a:latin typeface="+mn-lt"/>
              </a:rPr>
              <a:t> = -2</a:t>
            </a:r>
          </a:p>
          <a:p>
            <a:pPr eaLnBrk="1" hangingPunct="1"/>
            <a:r>
              <a:rPr lang="en-US" altLang="el-GR" sz="2400">
                <a:latin typeface="+mn-lt"/>
              </a:rPr>
              <a:t>(AO)</a:t>
            </a:r>
            <a:r>
              <a:rPr lang="en-US" altLang="el-GR" sz="2400" b="1">
                <a:latin typeface="+mn-lt"/>
              </a:rPr>
              <a:t>S</a:t>
            </a:r>
            <a:r>
              <a:rPr lang="en-US" altLang="el-GR" sz="2400">
                <a:latin typeface="+mn-lt"/>
              </a:rPr>
              <a:t> = -2 -4(-2) = </a:t>
            </a:r>
            <a:r>
              <a:rPr lang="el-GR" altLang="el-GR" sz="2400">
                <a:latin typeface="+mn-lt"/>
              </a:rPr>
              <a:t>+</a:t>
            </a:r>
            <a:r>
              <a:rPr lang="en-US" altLang="el-GR" sz="2400">
                <a:latin typeface="+mn-lt"/>
              </a:rPr>
              <a:t>6</a:t>
            </a: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2279687" y="6218535"/>
            <a:ext cx="78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400">
                <a:latin typeface="+mn-lt"/>
              </a:rPr>
              <a:t>NH</a:t>
            </a:r>
            <a:r>
              <a:rPr lang="en-US" altLang="el-GR" sz="2400" baseline="-25000">
                <a:latin typeface="+mn-lt"/>
              </a:rPr>
              <a:t>4</a:t>
            </a:r>
            <a:r>
              <a:rPr lang="en-US" altLang="el-GR" sz="2400" baseline="30000">
                <a:latin typeface="+mn-lt"/>
              </a:rPr>
              <a:t>+</a:t>
            </a: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1387512" y="5634335"/>
            <a:ext cx="2434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 b="1">
                <a:latin typeface="+mn-lt"/>
              </a:rPr>
              <a:t>Κατιόν αμμωνίου</a:t>
            </a:r>
            <a:endParaRPr lang="en-US" altLang="el-GR" sz="2400" b="1" baseline="-25000">
              <a:latin typeface="+mn-lt"/>
            </a:endParaRP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4492026" y="5486400"/>
            <a:ext cx="28380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(ΑΟ)</a:t>
            </a:r>
            <a:r>
              <a:rPr lang="el-GR" altLang="el-GR" sz="2400" b="1">
                <a:latin typeface="+mn-lt"/>
              </a:rPr>
              <a:t>Η</a:t>
            </a:r>
            <a:r>
              <a:rPr lang="el-GR" altLang="el-GR" sz="2400">
                <a:latin typeface="+mn-lt"/>
              </a:rPr>
              <a:t> =+1</a:t>
            </a:r>
          </a:p>
          <a:p>
            <a:pPr eaLnBrk="1" hangingPunct="1"/>
            <a:r>
              <a:rPr lang="el-GR" altLang="el-GR" sz="2400">
                <a:latin typeface="+mn-lt"/>
              </a:rPr>
              <a:t>(ΑΟ)</a:t>
            </a:r>
            <a:r>
              <a:rPr lang="en-US" altLang="el-GR" sz="2400" b="1">
                <a:latin typeface="+mn-lt"/>
              </a:rPr>
              <a:t>N</a:t>
            </a:r>
            <a:r>
              <a:rPr lang="en-US" altLang="el-GR" sz="2400">
                <a:latin typeface="+mn-lt"/>
              </a:rPr>
              <a:t> + 4(</a:t>
            </a:r>
            <a:r>
              <a:rPr lang="el-GR" altLang="el-GR" sz="2400">
                <a:latin typeface="+mn-lt"/>
              </a:rPr>
              <a:t>Α</a:t>
            </a:r>
            <a:r>
              <a:rPr lang="en-US" altLang="el-GR" sz="2400">
                <a:latin typeface="+mn-lt"/>
              </a:rPr>
              <a:t>O</a:t>
            </a:r>
            <a:r>
              <a:rPr lang="el-GR" altLang="el-GR" sz="2400">
                <a:latin typeface="+mn-lt"/>
              </a:rPr>
              <a:t>)</a:t>
            </a:r>
            <a:r>
              <a:rPr lang="en-US" altLang="el-GR" sz="2400" b="1">
                <a:latin typeface="+mn-lt"/>
              </a:rPr>
              <a:t>H</a:t>
            </a:r>
            <a:r>
              <a:rPr lang="en-US" altLang="el-GR" sz="2400">
                <a:latin typeface="+mn-lt"/>
              </a:rPr>
              <a:t> = +1</a:t>
            </a:r>
            <a:endParaRPr lang="el-GR" altLang="el-GR" sz="2400">
              <a:latin typeface="+mn-lt"/>
            </a:endParaRPr>
          </a:p>
          <a:p>
            <a:pPr eaLnBrk="1" hangingPunct="1"/>
            <a:r>
              <a:rPr lang="el-GR" altLang="el-GR" sz="2400">
                <a:latin typeface="+mn-lt"/>
              </a:rPr>
              <a:t>(ΑΟ)</a:t>
            </a:r>
            <a:r>
              <a:rPr lang="el-GR" altLang="el-GR" sz="2400" b="1">
                <a:latin typeface="+mn-lt"/>
              </a:rPr>
              <a:t>Ν</a:t>
            </a:r>
            <a:r>
              <a:rPr lang="el-GR" altLang="el-GR" sz="2400">
                <a:latin typeface="+mn-lt"/>
              </a:rPr>
              <a:t> = +1-4(+1) = -3</a:t>
            </a:r>
            <a:endParaRPr lang="en-US" altLang="el-GR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46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018300" y="304800"/>
            <a:ext cx="4842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4400">
                <a:latin typeface="+mn-lt"/>
              </a:rPr>
              <a:t>Σκοπός της άσκησης</a:t>
            </a:r>
            <a:endParaRPr lang="en-US" altLang="el-GR" sz="4400">
              <a:latin typeface="+mn-lt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800" dirty="0">
                <a:latin typeface="+mn-lt"/>
                <a:cs typeface="Times New Roman" pitchFamily="18" charset="0"/>
              </a:rPr>
              <a:t>   </a:t>
            </a:r>
            <a:r>
              <a:rPr lang="el-GR" altLang="el-GR" sz="2800" dirty="0">
                <a:latin typeface="+mn-lt"/>
                <a:cs typeface="Times New Roman" pitchFamily="18" charset="0"/>
              </a:rPr>
              <a:t>Προσδιορισμός της κανονικότητας διαλύματος</a:t>
            </a:r>
            <a:r>
              <a:rPr lang="en-US" altLang="el-GR" sz="2800" dirty="0">
                <a:latin typeface="+mn-lt"/>
                <a:cs typeface="Times New Roman" pitchFamily="18" charset="0"/>
              </a:rPr>
              <a:t> KMnO</a:t>
            </a:r>
            <a:r>
              <a:rPr lang="en-US" altLang="el-GR" sz="2800" baseline="-25000" dirty="0">
                <a:latin typeface="+mn-lt"/>
                <a:cs typeface="Times New Roman" pitchFamily="18" charset="0"/>
              </a:rPr>
              <a:t>4</a:t>
            </a:r>
            <a:r>
              <a:rPr lang="el-GR" altLang="el-GR" sz="2800" baseline="-25000" dirty="0">
                <a:latin typeface="+mn-lt"/>
                <a:cs typeface="Times New Roman" pitchFamily="18" charset="0"/>
              </a:rPr>
              <a:t> </a:t>
            </a:r>
            <a:r>
              <a:rPr lang="el-GR" altLang="el-GR" sz="2800" dirty="0">
                <a:latin typeface="+mn-lt"/>
                <a:cs typeface="Times New Roman" pitchFamily="18" charset="0"/>
              </a:rPr>
              <a:t>με </a:t>
            </a:r>
            <a:r>
              <a:rPr lang="el-GR" altLang="el-GR" sz="2800" dirty="0" err="1">
                <a:latin typeface="+mn-lt"/>
                <a:cs typeface="Times New Roman" pitchFamily="18" charset="0"/>
              </a:rPr>
              <a:t>οξειδοαναγωγική</a:t>
            </a:r>
            <a:r>
              <a:rPr lang="el-GR" altLang="el-GR" sz="2800" dirty="0">
                <a:latin typeface="+mn-lt"/>
                <a:cs typeface="Times New Roman" pitchFamily="18" charset="0"/>
              </a:rPr>
              <a:t> τιτλοδότηση πρότυπου διαλύματος (</a:t>
            </a:r>
            <a:r>
              <a:rPr lang="en-US" altLang="el-GR" sz="2800" dirty="0">
                <a:latin typeface="+mn-lt"/>
                <a:cs typeface="Times New Roman" pitchFamily="18" charset="0"/>
              </a:rPr>
              <a:t>C</a:t>
            </a:r>
            <a:r>
              <a:rPr lang="en-US" altLang="el-GR" sz="2800" baseline="-25000" dirty="0">
                <a:latin typeface="+mn-lt"/>
                <a:cs typeface="Times New Roman" pitchFamily="18" charset="0"/>
              </a:rPr>
              <a:t>2</a:t>
            </a:r>
            <a:r>
              <a:rPr lang="en-US" altLang="el-GR" sz="2800" dirty="0">
                <a:latin typeface="+mn-lt"/>
                <a:cs typeface="Times New Roman" pitchFamily="18" charset="0"/>
              </a:rPr>
              <a:t>O</a:t>
            </a:r>
            <a:r>
              <a:rPr lang="en-US" altLang="el-GR" sz="2800" baseline="-25000" dirty="0">
                <a:latin typeface="+mn-lt"/>
                <a:cs typeface="Times New Roman" pitchFamily="18" charset="0"/>
              </a:rPr>
              <a:t>4</a:t>
            </a:r>
            <a:r>
              <a:rPr lang="en-US" altLang="el-GR" sz="2800" dirty="0">
                <a:latin typeface="+mn-lt"/>
                <a:cs typeface="Times New Roman" pitchFamily="18" charset="0"/>
              </a:rPr>
              <a:t>)</a:t>
            </a:r>
            <a:r>
              <a:rPr lang="el-GR" altLang="el-GR" sz="2800" baseline="30000" dirty="0">
                <a:latin typeface="+mn-lt"/>
                <a:cs typeface="Times New Roman" pitchFamily="18" charset="0"/>
              </a:rPr>
              <a:t>-</a:t>
            </a:r>
            <a:r>
              <a:rPr lang="en-US" altLang="el-GR" sz="2800" baseline="30000" dirty="0">
                <a:latin typeface="+mn-lt"/>
                <a:cs typeface="Times New Roman" pitchFamily="18" charset="0"/>
              </a:rPr>
              <a:t>2</a:t>
            </a:r>
            <a:r>
              <a:rPr lang="en-US" altLang="el-GR" sz="2800" dirty="0">
                <a:latin typeface="+mn-lt"/>
                <a:cs typeface="Times New Roman" pitchFamily="18" charset="0"/>
              </a:rPr>
              <a:t>.       </a:t>
            </a:r>
          </a:p>
        </p:txBody>
      </p: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19050" y="3463925"/>
            <a:ext cx="8991600" cy="1108075"/>
            <a:chOff x="18854" y="3200400"/>
            <a:chExt cx="8991600" cy="1107996"/>
          </a:xfrm>
        </p:grpSpPr>
        <p:sp>
          <p:nvSpPr>
            <p:cNvPr id="9221" name="Rectangle 18"/>
            <p:cNvSpPr>
              <a:spLocks noChangeArrowheads="1"/>
            </p:cNvSpPr>
            <p:nvPr/>
          </p:nvSpPr>
          <p:spPr bwMode="auto">
            <a:xfrm>
              <a:off x="18854" y="3200400"/>
              <a:ext cx="89916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1200"/>
                </a:spcBef>
              </a:pPr>
              <a:r>
                <a:rPr lang="en-US" altLang="el-GR" sz="2800" b="1" dirty="0">
                  <a:latin typeface="+mn-lt"/>
                </a:rPr>
                <a:t>5</a:t>
              </a:r>
              <a:r>
                <a:rPr lang="el-GR" altLang="el-GR" sz="2800" b="1" dirty="0">
                  <a:latin typeface="+mn-lt"/>
                </a:rPr>
                <a:t> (</a:t>
              </a:r>
              <a:r>
                <a:rPr lang="en-US" altLang="el-GR" sz="2800" b="1" dirty="0">
                  <a:latin typeface="+mn-lt"/>
                </a:rPr>
                <a:t>C</a:t>
              </a:r>
              <a:r>
                <a:rPr lang="en-US" altLang="el-GR" sz="2800" b="1" baseline="-25000" dirty="0">
                  <a:latin typeface="+mn-lt"/>
                </a:rPr>
                <a:t>2</a:t>
              </a:r>
              <a:r>
                <a:rPr lang="en-US" altLang="el-GR" sz="2800" b="1" dirty="0">
                  <a:latin typeface="+mn-lt"/>
                </a:rPr>
                <a:t>O</a:t>
              </a:r>
              <a:r>
                <a:rPr lang="en-US" altLang="el-GR" sz="2800" b="1" baseline="-25000" dirty="0">
                  <a:latin typeface="+mn-lt"/>
                </a:rPr>
                <a:t>4</a:t>
              </a:r>
              <a:r>
                <a:rPr lang="en-US" altLang="el-GR" sz="2800" b="1" dirty="0">
                  <a:latin typeface="+mn-lt"/>
                </a:rPr>
                <a:t>)</a:t>
              </a:r>
              <a:r>
                <a:rPr lang="el-GR" altLang="el-GR" sz="2800" b="1" baseline="30000" dirty="0">
                  <a:latin typeface="+mn-lt"/>
                </a:rPr>
                <a:t>-</a:t>
              </a:r>
              <a:r>
                <a:rPr lang="en-US" altLang="el-GR" sz="2800" b="1" baseline="30000" dirty="0">
                  <a:latin typeface="+mn-lt"/>
                </a:rPr>
                <a:t>2</a:t>
              </a:r>
              <a:r>
                <a:rPr lang="en-US" altLang="el-GR" sz="2800" b="1" i="1" dirty="0">
                  <a:latin typeface="+mn-lt"/>
                </a:rPr>
                <a:t>(</a:t>
              </a:r>
              <a:r>
                <a:rPr lang="en-US" altLang="el-GR" sz="2800" b="1" i="1" dirty="0" err="1">
                  <a:latin typeface="+mn-lt"/>
                </a:rPr>
                <a:t>aq</a:t>
              </a:r>
              <a:r>
                <a:rPr lang="en-US" altLang="el-GR" sz="2800" b="1" i="1" dirty="0">
                  <a:latin typeface="+mn-lt"/>
                </a:rPr>
                <a:t>) </a:t>
              </a:r>
              <a:r>
                <a:rPr lang="en-US" altLang="el-GR" sz="2800" b="1" dirty="0">
                  <a:latin typeface="+mn-lt"/>
                </a:rPr>
                <a:t>+2MnO</a:t>
              </a:r>
              <a:r>
                <a:rPr lang="en-US" altLang="el-GR" sz="2800" b="1" baseline="-25000" dirty="0">
                  <a:latin typeface="+mn-lt"/>
                </a:rPr>
                <a:t>4</a:t>
              </a:r>
              <a:r>
                <a:rPr lang="en-US" altLang="el-GR" sz="2800" b="1" baseline="30000" dirty="0">
                  <a:latin typeface="+mn-lt"/>
                </a:rPr>
                <a:t>-</a:t>
              </a:r>
              <a:r>
                <a:rPr lang="en-US" altLang="el-GR" sz="2800" b="1" i="1" dirty="0">
                  <a:latin typeface="+mn-lt"/>
                </a:rPr>
                <a:t>(</a:t>
              </a:r>
              <a:r>
                <a:rPr lang="en-US" altLang="el-GR" sz="2800" b="1" i="1" dirty="0" err="1">
                  <a:latin typeface="+mn-lt"/>
                </a:rPr>
                <a:t>aq</a:t>
              </a:r>
              <a:r>
                <a:rPr lang="en-US" altLang="el-GR" sz="2800" b="1" i="1" dirty="0">
                  <a:latin typeface="+mn-lt"/>
                </a:rPr>
                <a:t>)+</a:t>
              </a:r>
              <a:r>
                <a:rPr lang="en-US" altLang="el-GR" sz="2800" b="1" dirty="0">
                  <a:latin typeface="+mn-lt"/>
                </a:rPr>
                <a:t>16H</a:t>
              </a:r>
              <a:r>
                <a:rPr lang="en-US" altLang="el-GR" sz="2800" b="1" baseline="30000" dirty="0">
                  <a:latin typeface="+mn-lt"/>
                </a:rPr>
                <a:t>+</a:t>
              </a:r>
              <a:r>
                <a:rPr lang="en-US" altLang="el-GR" sz="2800" b="1" dirty="0">
                  <a:latin typeface="+mn-lt"/>
                </a:rPr>
                <a:t> </a:t>
              </a:r>
              <a:r>
                <a:rPr lang="en-US" altLang="el-GR" sz="2800" b="1" i="1" dirty="0">
                  <a:latin typeface="+mn-lt"/>
                </a:rPr>
                <a:t>(</a:t>
              </a:r>
              <a:r>
                <a:rPr lang="en-US" altLang="el-GR" sz="2800" b="1" i="1" dirty="0" err="1">
                  <a:latin typeface="+mn-lt"/>
                </a:rPr>
                <a:t>aq</a:t>
              </a:r>
              <a:r>
                <a:rPr lang="en-US" altLang="el-GR" sz="2800" b="1" i="1" dirty="0">
                  <a:latin typeface="+mn-lt"/>
                </a:rPr>
                <a:t>)</a:t>
              </a:r>
              <a:r>
                <a:rPr lang="en-US" altLang="el-GR" sz="2800" b="1" dirty="0">
                  <a:latin typeface="+mn-lt"/>
                </a:rPr>
                <a:t>            </a:t>
              </a:r>
            </a:p>
            <a:p>
              <a:pPr eaLnBrk="1" hangingPunct="1">
                <a:spcBef>
                  <a:spcPts val="1200"/>
                </a:spcBef>
              </a:pPr>
              <a:r>
                <a:rPr lang="en-US" altLang="el-GR" sz="2800" b="1" dirty="0">
                  <a:latin typeface="+mn-lt"/>
                </a:rPr>
                <a:t> 				   10</a:t>
              </a:r>
              <a:r>
                <a:rPr lang="en-US" altLang="el-GR" sz="2800" b="1" dirty="0">
                  <a:latin typeface="+mn-lt"/>
                  <a:sym typeface="Wingdings" pitchFamily="2" charset="2"/>
                </a:rPr>
                <a:t>CO</a:t>
              </a:r>
              <a:r>
                <a:rPr lang="en-US" altLang="el-GR" sz="2800" b="1" baseline="-25000" dirty="0">
                  <a:latin typeface="+mn-lt"/>
                  <a:sym typeface="Wingdings" pitchFamily="2" charset="2"/>
                </a:rPr>
                <a:t>2</a:t>
              </a:r>
              <a:r>
                <a:rPr lang="en-US" altLang="el-GR" sz="2800" b="1" i="1" dirty="0">
                  <a:latin typeface="+mn-lt"/>
                  <a:sym typeface="Wingdings" pitchFamily="2" charset="2"/>
                </a:rPr>
                <a:t>(g)</a:t>
              </a:r>
              <a:r>
                <a:rPr lang="en-US" altLang="el-GR" sz="2800" b="1" dirty="0">
                  <a:latin typeface="+mn-lt"/>
                </a:rPr>
                <a:t> +2</a:t>
              </a:r>
              <a:r>
                <a:rPr lang="en-US" altLang="el-GR" sz="2800" b="1" dirty="0">
                  <a:latin typeface="+mn-lt"/>
                  <a:sym typeface="Wingdings" pitchFamily="2" charset="2"/>
                </a:rPr>
                <a:t>Mn</a:t>
              </a:r>
              <a:r>
                <a:rPr lang="en-US" altLang="el-GR" sz="2800" b="1" baseline="30000" dirty="0">
                  <a:latin typeface="+mn-lt"/>
                  <a:sym typeface="Wingdings" pitchFamily="2" charset="2"/>
                </a:rPr>
                <a:t>+2</a:t>
              </a:r>
              <a:r>
                <a:rPr lang="en-US" altLang="el-GR" sz="2800" b="1" i="1" dirty="0">
                  <a:latin typeface="+mn-lt"/>
                  <a:sym typeface="Wingdings" pitchFamily="2" charset="2"/>
                </a:rPr>
                <a:t>(</a:t>
              </a:r>
              <a:r>
                <a:rPr lang="en-US" altLang="el-GR" sz="2800" b="1" i="1" dirty="0" err="1">
                  <a:latin typeface="+mn-lt"/>
                  <a:sym typeface="Wingdings" pitchFamily="2" charset="2"/>
                </a:rPr>
                <a:t>aq</a:t>
              </a:r>
              <a:r>
                <a:rPr lang="en-US" altLang="el-GR" sz="2800" b="1" i="1" dirty="0">
                  <a:latin typeface="+mn-lt"/>
                  <a:sym typeface="Wingdings" pitchFamily="2" charset="2"/>
                </a:rPr>
                <a:t>) + </a:t>
              </a:r>
              <a:r>
                <a:rPr lang="en-US" altLang="el-GR" sz="2800" b="1" dirty="0">
                  <a:latin typeface="+mn-lt"/>
                  <a:sym typeface="Wingdings" pitchFamily="2" charset="2"/>
                </a:rPr>
                <a:t>8H</a:t>
              </a:r>
              <a:r>
                <a:rPr lang="en-US" altLang="el-GR" sz="2800" b="1" baseline="-25000" dirty="0">
                  <a:latin typeface="+mn-lt"/>
                  <a:sym typeface="Wingdings" pitchFamily="2" charset="2"/>
                </a:rPr>
                <a:t>2</a:t>
              </a:r>
              <a:r>
                <a:rPr lang="en-US" altLang="el-GR" sz="2800" b="1" dirty="0">
                  <a:latin typeface="+mn-lt"/>
                  <a:sym typeface="Wingdings" pitchFamily="2" charset="2"/>
                </a:rPr>
                <a:t>O</a:t>
              </a:r>
              <a:r>
                <a:rPr lang="en-US" altLang="el-GR" sz="2800" b="1" i="1" dirty="0">
                  <a:latin typeface="+mn-lt"/>
                  <a:sym typeface="Wingdings" pitchFamily="2" charset="2"/>
                </a:rPr>
                <a:t>(l)  </a:t>
              </a:r>
              <a:endParaRPr lang="en-US" altLang="el-GR" sz="2800" b="1" i="1" baseline="30000" dirty="0">
                <a:latin typeface="+mn-lt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9222" name="Line 19"/>
            <p:cNvSpPr>
              <a:spLocks noChangeShapeType="1"/>
            </p:cNvSpPr>
            <p:nvPr/>
          </p:nvSpPr>
          <p:spPr bwMode="auto">
            <a:xfrm>
              <a:off x="6267254" y="35052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3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551351" y="152400"/>
            <a:ext cx="40412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4400" b="1">
                <a:latin typeface="+mn-lt"/>
              </a:rPr>
              <a:t>Διάλυμα </a:t>
            </a:r>
            <a:r>
              <a:rPr lang="en-US" altLang="el-GR" sz="4400" b="1">
                <a:latin typeface="+mn-lt"/>
              </a:rPr>
              <a:t>KMnO</a:t>
            </a:r>
            <a:r>
              <a:rPr lang="en-US" altLang="el-GR" sz="4400" b="1" baseline="-25000">
                <a:latin typeface="+mn-lt"/>
              </a:rPr>
              <a:t>4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81000" y="1608584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800">
                <a:latin typeface="+mn-lt"/>
              </a:rPr>
              <a:t>Το υδατικό διάλυμα του </a:t>
            </a:r>
            <a:r>
              <a:rPr lang="en-US" altLang="el-GR" sz="2800">
                <a:latin typeface="+mn-lt"/>
              </a:rPr>
              <a:t>KMnO</a:t>
            </a:r>
            <a:r>
              <a:rPr lang="en-US" altLang="el-GR" sz="2800" baseline="-25000">
                <a:latin typeface="+mn-lt"/>
              </a:rPr>
              <a:t>4</a:t>
            </a:r>
            <a:r>
              <a:rPr lang="el-GR" altLang="el-GR" sz="2800">
                <a:latin typeface="+mn-lt"/>
              </a:rPr>
              <a:t>,</a:t>
            </a:r>
            <a:r>
              <a:rPr lang="el-GR" altLang="el-GR" sz="2800" baseline="-25000">
                <a:latin typeface="+mn-lt"/>
              </a:rPr>
              <a:t> </a:t>
            </a:r>
            <a:r>
              <a:rPr lang="el-GR" altLang="el-GR" sz="2800">
                <a:latin typeface="+mn-lt"/>
              </a:rPr>
              <a:t>αμέσως μετά από την παρασκευή του αποσυντίθεται σύμφωνα με την αντίδραση</a:t>
            </a:r>
            <a:r>
              <a:rPr lang="en-US" altLang="el-GR" sz="2800">
                <a:latin typeface="+mn-lt"/>
              </a:rPr>
              <a:t>: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28600" y="3275013"/>
            <a:ext cx="868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37125" algn="r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l-GR" sz="2800" b="1">
                <a:latin typeface="+mn-lt"/>
              </a:rPr>
              <a:t>4MnO</a:t>
            </a:r>
            <a:r>
              <a:rPr lang="en-US" altLang="el-GR" sz="2800" b="1" baseline="-25000">
                <a:latin typeface="+mn-lt"/>
              </a:rPr>
              <a:t>4</a:t>
            </a:r>
            <a:r>
              <a:rPr lang="en-US" altLang="el-GR" sz="2800" b="1" baseline="30000">
                <a:latin typeface="+mn-lt"/>
              </a:rPr>
              <a:t>-</a:t>
            </a:r>
            <a:r>
              <a:rPr lang="en-US" altLang="el-GR" sz="2800" b="1" i="1">
                <a:latin typeface="+mn-lt"/>
              </a:rPr>
              <a:t>(aq)</a:t>
            </a:r>
            <a:r>
              <a:rPr lang="en-US" altLang="el-GR" sz="2800" b="1">
                <a:latin typeface="+mn-lt"/>
              </a:rPr>
              <a:t> +2H</a:t>
            </a:r>
            <a:r>
              <a:rPr lang="en-US" altLang="el-GR" sz="2800" b="1" baseline="-25000">
                <a:latin typeface="+mn-lt"/>
              </a:rPr>
              <a:t>2</a:t>
            </a:r>
            <a:r>
              <a:rPr lang="en-US" altLang="el-GR" sz="2800" b="1">
                <a:latin typeface="+mn-lt"/>
              </a:rPr>
              <a:t>O</a:t>
            </a:r>
            <a:r>
              <a:rPr lang="en-US" altLang="el-GR" sz="2800" b="1" i="1">
                <a:latin typeface="+mn-lt"/>
              </a:rPr>
              <a:t>(l)</a:t>
            </a:r>
            <a:r>
              <a:rPr lang="en-US" altLang="el-GR" sz="2800" b="1">
                <a:latin typeface="+mn-lt"/>
              </a:rPr>
              <a:t>  </a:t>
            </a:r>
            <a:r>
              <a:rPr lang="en-US" altLang="el-GR" sz="2800" b="1">
                <a:latin typeface="+mn-lt"/>
                <a:sym typeface="Wingdings" pitchFamily="2" charset="2"/>
              </a:rPr>
              <a:t></a:t>
            </a:r>
            <a:r>
              <a:rPr lang="en-US" altLang="el-GR" sz="2800" b="1">
                <a:latin typeface="+mn-lt"/>
              </a:rPr>
              <a:t>  </a:t>
            </a:r>
            <a:r>
              <a:rPr lang="en-US" altLang="el-GR" sz="2800" b="1">
                <a:latin typeface="+mn-lt"/>
                <a:sym typeface="Wingdings" pitchFamily="2" charset="2"/>
              </a:rPr>
              <a:t>4MnO</a:t>
            </a:r>
            <a:r>
              <a:rPr lang="en-US" altLang="el-GR" sz="2800" b="1" baseline="-25000">
                <a:latin typeface="+mn-lt"/>
                <a:sym typeface="Wingdings" pitchFamily="2" charset="2"/>
              </a:rPr>
              <a:t>2</a:t>
            </a:r>
            <a:r>
              <a:rPr lang="en-US" altLang="el-GR" sz="2800" b="1" i="1">
                <a:latin typeface="+mn-lt"/>
                <a:sym typeface="Wingdings" pitchFamily="2" charset="2"/>
              </a:rPr>
              <a:t>(s)</a:t>
            </a:r>
            <a:r>
              <a:rPr lang="en-US" altLang="el-GR" sz="2800" b="1">
                <a:latin typeface="+mn-lt"/>
                <a:sym typeface="Wingdings" pitchFamily="2" charset="2"/>
              </a:rPr>
              <a:t> +3O</a:t>
            </a:r>
            <a:r>
              <a:rPr lang="en-US" altLang="el-GR" sz="2800" b="1" baseline="-25000">
                <a:latin typeface="+mn-lt"/>
                <a:sym typeface="Wingdings" pitchFamily="2" charset="2"/>
              </a:rPr>
              <a:t>2</a:t>
            </a:r>
            <a:r>
              <a:rPr lang="en-US" altLang="el-GR" sz="2800" b="1" i="1">
                <a:latin typeface="+mn-lt"/>
                <a:sym typeface="Wingdings" pitchFamily="2" charset="2"/>
              </a:rPr>
              <a:t>(g)</a:t>
            </a:r>
            <a:r>
              <a:rPr lang="en-US" altLang="el-GR" sz="2800" b="1">
                <a:latin typeface="+mn-lt"/>
                <a:sym typeface="Wingdings" pitchFamily="2" charset="2"/>
              </a:rPr>
              <a:t> +4OH</a:t>
            </a:r>
            <a:r>
              <a:rPr lang="en-US" altLang="el-GR" sz="2800" b="1" baseline="30000">
                <a:latin typeface="+mn-lt"/>
                <a:sym typeface="Wingdings" pitchFamily="2" charset="2"/>
              </a:rPr>
              <a:t>-</a:t>
            </a:r>
            <a:r>
              <a:rPr lang="en-US" altLang="el-GR" sz="2800" b="1" i="1">
                <a:latin typeface="+mn-lt"/>
                <a:sym typeface="Wingdings" pitchFamily="2" charset="2"/>
              </a:rPr>
              <a:t>(aq)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28600" y="4114800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800">
                <a:latin typeface="+mn-lt"/>
              </a:rPr>
              <a:t>Προκειμένου να προσδιορίσουμε με ακρίβεια την συγκέντρωση του διαλύματος του </a:t>
            </a:r>
            <a:r>
              <a:rPr lang="en-US" altLang="el-GR" sz="2800">
                <a:latin typeface="+mn-lt"/>
              </a:rPr>
              <a:t>KMnO</a:t>
            </a:r>
            <a:r>
              <a:rPr lang="en-US" altLang="el-GR" sz="2800" baseline="-25000">
                <a:latin typeface="+mn-lt"/>
              </a:rPr>
              <a:t>4</a:t>
            </a:r>
            <a:r>
              <a:rPr lang="en-US" altLang="el-GR" sz="2800">
                <a:latin typeface="+mn-lt"/>
              </a:rPr>
              <a:t> </a:t>
            </a:r>
            <a:r>
              <a:rPr lang="el-GR" altLang="el-GR" sz="2800">
                <a:latin typeface="+mn-lt"/>
              </a:rPr>
              <a:t>κάνουμε τιτλοδότηση με πρότυπο διάλυμα </a:t>
            </a:r>
            <a:r>
              <a:rPr lang="el-GR" altLang="el-GR" sz="2800">
                <a:latin typeface="+mn-lt"/>
                <a:cs typeface="Times New Roman" pitchFamily="18" charset="0"/>
              </a:rPr>
              <a:t>(</a:t>
            </a:r>
            <a:r>
              <a:rPr lang="en-US" altLang="el-GR" sz="2800">
                <a:latin typeface="+mn-lt"/>
                <a:cs typeface="Times New Roman" pitchFamily="18" charset="0"/>
              </a:rPr>
              <a:t>C</a:t>
            </a:r>
            <a:r>
              <a:rPr lang="en-US" altLang="el-GR" sz="2800" baseline="-25000">
                <a:latin typeface="+mn-lt"/>
                <a:cs typeface="Times New Roman" pitchFamily="18" charset="0"/>
              </a:rPr>
              <a:t>2</a:t>
            </a:r>
            <a:r>
              <a:rPr lang="en-US" altLang="el-GR" sz="2800">
                <a:latin typeface="+mn-lt"/>
                <a:cs typeface="Times New Roman" pitchFamily="18" charset="0"/>
              </a:rPr>
              <a:t>O</a:t>
            </a:r>
            <a:r>
              <a:rPr lang="en-US" altLang="el-GR" sz="2800" baseline="-25000">
                <a:latin typeface="+mn-lt"/>
                <a:cs typeface="Times New Roman" pitchFamily="18" charset="0"/>
              </a:rPr>
              <a:t>4</a:t>
            </a:r>
            <a:r>
              <a:rPr lang="en-US" altLang="el-GR" sz="2800">
                <a:latin typeface="+mn-lt"/>
                <a:cs typeface="Times New Roman" pitchFamily="18" charset="0"/>
              </a:rPr>
              <a:t>)</a:t>
            </a:r>
            <a:r>
              <a:rPr lang="el-GR" altLang="el-GR" sz="2800" baseline="30000">
                <a:latin typeface="+mn-lt"/>
                <a:cs typeface="Times New Roman" pitchFamily="18" charset="0"/>
              </a:rPr>
              <a:t>-</a:t>
            </a:r>
            <a:r>
              <a:rPr lang="en-US" altLang="el-GR" sz="2800" baseline="30000">
                <a:latin typeface="+mn-lt"/>
                <a:cs typeface="Times New Roman" pitchFamily="18" charset="0"/>
              </a:rPr>
              <a:t>2</a:t>
            </a:r>
            <a:r>
              <a:rPr lang="el-GR" altLang="el-GR" sz="2800">
                <a:latin typeface="+mn-lt"/>
                <a:cs typeface="Times New Roman" pitchFamily="18" charset="0"/>
              </a:rPr>
              <a:t>.</a:t>
            </a:r>
            <a:endParaRPr lang="en-US" altLang="el-GR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86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3290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 b="1">
                <a:latin typeface="+mn-lt"/>
              </a:rPr>
              <a:t>Εύρεση (ΑΟ)</a:t>
            </a:r>
            <a:r>
              <a:rPr lang="en-US" altLang="el-GR" sz="2400" b="1">
                <a:latin typeface="+mn-lt"/>
              </a:rPr>
              <a:t>C </a:t>
            </a:r>
            <a:r>
              <a:rPr lang="el-GR" altLang="el-GR" sz="2400" b="1">
                <a:latin typeface="+mn-lt"/>
              </a:rPr>
              <a:t>στο</a:t>
            </a:r>
            <a:r>
              <a:rPr lang="en-US" altLang="el-GR" sz="2400" b="1">
                <a:latin typeface="+mn-lt"/>
              </a:rPr>
              <a:t> C</a:t>
            </a:r>
            <a:r>
              <a:rPr lang="en-US" altLang="el-GR" sz="2400" b="1" baseline="-25000">
                <a:latin typeface="+mn-lt"/>
              </a:rPr>
              <a:t>2</a:t>
            </a:r>
            <a:r>
              <a:rPr lang="en-US" altLang="el-GR" sz="2400" b="1">
                <a:latin typeface="+mn-lt"/>
              </a:rPr>
              <a:t>O</a:t>
            </a:r>
            <a:r>
              <a:rPr lang="en-US" altLang="el-GR" sz="2400" b="1" baseline="-25000">
                <a:latin typeface="+mn-lt"/>
              </a:rPr>
              <a:t>4</a:t>
            </a:r>
            <a:r>
              <a:rPr lang="en-US" altLang="el-GR" sz="2400" b="1" baseline="30000">
                <a:latin typeface="+mn-lt"/>
              </a:rPr>
              <a:t>2-</a:t>
            </a: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4311650" y="1143000"/>
            <a:ext cx="34080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(Α</a:t>
            </a:r>
            <a:r>
              <a:rPr lang="en-US" altLang="el-GR" sz="2400">
                <a:latin typeface="+mn-lt"/>
              </a:rPr>
              <a:t>O</a:t>
            </a:r>
            <a:r>
              <a:rPr lang="el-GR" altLang="el-GR" sz="2400">
                <a:latin typeface="+mn-lt"/>
              </a:rPr>
              <a:t>)</a:t>
            </a:r>
            <a:r>
              <a:rPr lang="en-US" altLang="el-GR" sz="2400" b="1">
                <a:latin typeface="+mn-lt"/>
              </a:rPr>
              <a:t>O</a:t>
            </a:r>
            <a:r>
              <a:rPr lang="en-US" altLang="el-GR" sz="2400">
                <a:latin typeface="+mn-lt"/>
              </a:rPr>
              <a:t> = -2</a:t>
            </a:r>
            <a:endParaRPr lang="el-GR" altLang="el-GR" sz="2400">
              <a:latin typeface="+mn-lt"/>
            </a:endParaRPr>
          </a:p>
          <a:p>
            <a:pPr eaLnBrk="1" hangingPunct="1"/>
            <a:r>
              <a:rPr lang="el-GR" altLang="el-GR" sz="2400">
                <a:latin typeface="+mn-lt"/>
              </a:rPr>
              <a:t>2(ΑΟ)</a:t>
            </a:r>
            <a:r>
              <a:rPr lang="en-US" altLang="el-GR" sz="2400" b="1">
                <a:latin typeface="+mn-lt"/>
              </a:rPr>
              <a:t>C</a:t>
            </a:r>
            <a:r>
              <a:rPr lang="en-US" altLang="el-GR" sz="2400">
                <a:latin typeface="+mn-lt"/>
              </a:rPr>
              <a:t> + 4(AO)</a:t>
            </a:r>
            <a:r>
              <a:rPr lang="en-US" altLang="el-GR" sz="2400" b="1">
                <a:latin typeface="+mn-lt"/>
              </a:rPr>
              <a:t>O</a:t>
            </a:r>
            <a:r>
              <a:rPr lang="en-US" altLang="el-GR" sz="2400">
                <a:latin typeface="+mn-lt"/>
              </a:rPr>
              <a:t> = -2</a:t>
            </a:r>
          </a:p>
          <a:p>
            <a:pPr eaLnBrk="1" hangingPunct="1"/>
            <a:r>
              <a:rPr lang="en-US" altLang="el-GR" sz="2400">
                <a:latin typeface="+mn-lt"/>
              </a:rPr>
              <a:t>(AO)</a:t>
            </a:r>
            <a:r>
              <a:rPr lang="en-US" altLang="el-GR" sz="2400" b="1">
                <a:latin typeface="+mn-lt"/>
              </a:rPr>
              <a:t>C</a:t>
            </a:r>
            <a:r>
              <a:rPr lang="en-US" altLang="el-GR" sz="2400">
                <a:latin typeface="+mn-lt"/>
              </a:rPr>
              <a:t> = (-2 -4(-2))/2 = +3  </a:t>
            </a:r>
            <a:endParaRPr lang="el-GR" altLang="el-GR" sz="2400">
              <a:latin typeface="+mn-lt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4400">
                <a:latin typeface="+mn-lt"/>
              </a:rPr>
              <a:t>Εύρεση του Αριθμού Οξείδωσης (ΑΟ)</a:t>
            </a:r>
            <a:endParaRPr lang="en-US" altLang="el-GR" sz="4400">
              <a:latin typeface="+mn-lt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457200" y="3119438"/>
            <a:ext cx="3017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 b="1">
                <a:latin typeface="+mn-lt"/>
              </a:rPr>
              <a:t>Εύρεση (ΑΟ)</a:t>
            </a:r>
            <a:r>
              <a:rPr lang="en-US" altLang="el-GR" sz="2400" b="1">
                <a:latin typeface="+mn-lt"/>
              </a:rPr>
              <a:t>C </a:t>
            </a:r>
            <a:r>
              <a:rPr lang="el-GR" altLang="el-GR" sz="2400" b="1">
                <a:latin typeface="+mn-lt"/>
              </a:rPr>
              <a:t>στο</a:t>
            </a:r>
            <a:r>
              <a:rPr lang="en-US" altLang="el-GR" sz="2400" b="1">
                <a:latin typeface="+mn-lt"/>
              </a:rPr>
              <a:t> CO</a:t>
            </a:r>
            <a:r>
              <a:rPr lang="el-GR" altLang="el-GR" sz="2400" b="1" baseline="-25000">
                <a:latin typeface="+mn-lt"/>
              </a:rPr>
              <a:t>2</a:t>
            </a:r>
            <a:endParaRPr lang="en-US" altLang="el-GR" sz="2400" b="1" baseline="30000">
              <a:latin typeface="+mn-lt"/>
            </a:endParaRP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4403725" y="2762250"/>
            <a:ext cx="2578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(Α</a:t>
            </a:r>
            <a:r>
              <a:rPr lang="en-US" altLang="el-GR" sz="2400">
                <a:latin typeface="+mn-lt"/>
              </a:rPr>
              <a:t>O</a:t>
            </a:r>
            <a:r>
              <a:rPr lang="el-GR" altLang="el-GR" sz="2400">
                <a:latin typeface="+mn-lt"/>
              </a:rPr>
              <a:t>)</a:t>
            </a:r>
            <a:r>
              <a:rPr lang="en-US" altLang="el-GR" sz="2400" b="1">
                <a:latin typeface="+mn-lt"/>
              </a:rPr>
              <a:t>O</a:t>
            </a:r>
            <a:r>
              <a:rPr lang="en-US" altLang="el-GR" sz="2400">
                <a:latin typeface="+mn-lt"/>
              </a:rPr>
              <a:t> = -2</a:t>
            </a:r>
            <a:endParaRPr lang="el-GR" altLang="el-GR" sz="2400">
              <a:latin typeface="+mn-lt"/>
            </a:endParaRPr>
          </a:p>
          <a:p>
            <a:pPr eaLnBrk="1" hangingPunct="1"/>
            <a:r>
              <a:rPr lang="el-GR" altLang="el-GR" sz="2400">
                <a:latin typeface="+mn-lt"/>
              </a:rPr>
              <a:t>(ΑΟ)</a:t>
            </a:r>
            <a:r>
              <a:rPr lang="en-US" altLang="el-GR" sz="2400" b="1">
                <a:latin typeface="+mn-lt"/>
              </a:rPr>
              <a:t>C</a:t>
            </a:r>
            <a:r>
              <a:rPr lang="en-US" altLang="el-GR" sz="2400">
                <a:latin typeface="+mn-lt"/>
              </a:rPr>
              <a:t> + </a:t>
            </a:r>
            <a:r>
              <a:rPr lang="el-GR" altLang="el-GR" sz="2400">
                <a:latin typeface="+mn-lt"/>
              </a:rPr>
              <a:t>2</a:t>
            </a:r>
            <a:r>
              <a:rPr lang="en-US" altLang="el-GR" sz="2400">
                <a:latin typeface="+mn-lt"/>
              </a:rPr>
              <a:t>(AO)</a:t>
            </a:r>
            <a:r>
              <a:rPr lang="en-US" altLang="el-GR" sz="2400" b="1">
                <a:latin typeface="+mn-lt"/>
              </a:rPr>
              <a:t>O</a:t>
            </a:r>
            <a:r>
              <a:rPr lang="en-US" altLang="el-GR" sz="2400">
                <a:latin typeface="+mn-lt"/>
              </a:rPr>
              <a:t> = </a:t>
            </a:r>
            <a:r>
              <a:rPr lang="el-GR" altLang="el-GR" sz="2400">
                <a:latin typeface="+mn-lt"/>
              </a:rPr>
              <a:t>0</a:t>
            </a:r>
            <a:endParaRPr lang="en-US" altLang="el-GR" sz="2400">
              <a:latin typeface="+mn-lt"/>
            </a:endParaRPr>
          </a:p>
          <a:p>
            <a:pPr eaLnBrk="1" hangingPunct="1"/>
            <a:r>
              <a:rPr lang="en-US" altLang="el-GR" sz="2400">
                <a:latin typeface="+mn-lt"/>
              </a:rPr>
              <a:t>(AO)</a:t>
            </a:r>
            <a:r>
              <a:rPr lang="en-US" altLang="el-GR" sz="2400" b="1">
                <a:latin typeface="+mn-lt"/>
              </a:rPr>
              <a:t>C</a:t>
            </a:r>
            <a:r>
              <a:rPr lang="en-US" altLang="el-GR" sz="2400">
                <a:latin typeface="+mn-lt"/>
              </a:rPr>
              <a:t> = -</a:t>
            </a:r>
            <a:r>
              <a:rPr lang="el-GR" altLang="el-GR" sz="2400">
                <a:latin typeface="+mn-lt"/>
              </a:rPr>
              <a:t>2</a:t>
            </a:r>
            <a:r>
              <a:rPr lang="en-US" altLang="el-GR" sz="2400">
                <a:latin typeface="+mn-lt"/>
              </a:rPr>
              <a:t>(-2) = +</a:t>
            </a:r>
            <a:r>
              <a:rPr lang="el-GR" altLang="el-GR" sz="2400">
                <a:latin typeface="+mn-lt"/>
              </a:rPr>
              <a:t>4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81000" y="4800600"/>
            <a:ext cx="3729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 b="1">
                <a:latin typeface="+mn-lt"/>
              </a:rPr>
              <a:t>Εύρεση (ΑΟ)</a:t>
            </a:r>
            <a:r>
              <a:rPr lang="en-US" altLang="el-GR" sz="2400" b="1">
                <a:latin typeface="+mn-lt"/>
              </a:rPr>
              <a:t>Mn </a:t>
            </a:r>
            <a:r>
              <a:rPr lang="el-GR" altLang="el-GR" sz="2400" b="1">
                <a:latin typeface="+mn-lt"/>
              </a:rPr>
              <a:t>στο</a:t>
            </a:r>
            <a:r>
              <a:rPr lang="en-US" altLang="el-GR" sz="2400" b="1">
                <a:latin typeface="+mn-lt"/>
              </a:rPr>
              <a:t> </a:t>
            </a:r>
            <a:r>
              <a:rPr lang="el-GR" altLang="el-GR" sz="2400" b="1">
                <a:latin typeface="+mn-lt"/>
              </a:rPr>
              <a:t>Κ</a:t>
            </a:r>
            <a:r>
              <a:rPr lang="en-US" altLang="el-GR" sz="2400" b="1">
                <a:latin typeface="+mn-lt"/>
              </a:rPr>
              <a:t>MnO</a:t>
            </a:r>
            <a:r>
              <a:rPr lang="en-US" altLang="el-GR" sz="2400" b="1" baseline="-25000">
                <a:latin typeface="+mn-lt"/>
              </a:rPr>
              <a:t>4</a:t>
            </a:r>
            <a:endParaRPr lang="en-US" altLang="el-GR" sz="2400" b="1" baseline="30000">
              <a:latin typeface="+mn-lt"/>
            </a:endParaRP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4376738" y="4514850"/>
            <a:ext cx="37334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(ΑΟ)</a:t>
            </a:r>
            <a:r>
              <a:rPr lang="el-GR" altLang="el-GR" sz="2400" b="1">
                <a:latin typeface="+mn-lt"/>
              </a:rPr>
              <a:t>Κ</a:t>
            </a:r>
            <a:r>
              <a:rPr lang="el-GR" altLang="el-GR" sz="2400">
                <a:latin typeface="+mn-lt"/>
              </a:rPr>
              <a:t> = +1, </a:t>
            </a:r>
            <a:r>
              <a:rPr lang="en-US" altLang="el-GR" sz="2400">
                <a:latin typeface="+mn-lt"/>
              </a:rPr>
              <a:t>      </a:t>
            </a:r>
            <a:r>
              <a:rPr lang="el-GR" altLang="el-GR" sz="2400">
                <a:latin typeface="+mn-lt"/>
              </a:rPr>
              <a:t>(ΑΟ)</a:t>
            </a:r>
            <a:r>
              <a:rPr lang="el-GR" altLang="el-GR" sz="2400" b="1">
                <a:latin typeface="+mn-lt"/>
              </a:rPr>
              <a:t>Ο</a:t>
            </a:r>
            <a:r>
              <a:rPr lang="el-GR" altLang="el-GR" sz="2400">
                <a:latin typeface="+mn-lt"/>
              </a:rPr>
              <a:t> = -2</a:t>
            </a:r>
            <a:r>
              <a:rPr lang="en-US" altLang="el-GR" sz="2400">
                <a:latin typeface="+mn-lt"/>
              </a:rPr>
              <a:t> </a:t>
            </a:r>
            <a:endParaRPr lang="el-GR" altLang="el-GR" sz="2400">
              <a:latin typeface="+mn-lt"/>
            </a:endParaRPr>
          </a:p>
          <a:p>
            <a:pPr eaLnBrk="1" hangingPunct="1"/>
            <a:r>
              <a:rPr lang="el-GR" altLang="el-GR" sz="2400">
                <a:latin typeface="+mn-lt"/>
              </a:rPr>
              <a:t>(ΑΟ)</a:t>
            </a:r>
            <a:r>
              <a:rPr lang="en-US" altLang="el-GR" sz="2400" b="1">
                <a:latin typeface="+mn-lt"/>
              </a:rPr>
              <a:t>Mn</a:t>
            </a:r>
            <a:r>
              <a:rPr lang="en-US" altLang="el-GR" sz="2400">
                <a:latin typeface="+mn-lt"/>
              </a:rPr>
              <a:t> +</a:t>
            </a:r>
            <a:r>
              <a:rPr lang="el-GR" altLang="el-GR" sz="2400">
                <a:latin typeface="+mn-lt"/>
              </a:rPr>
              <a:t>(ΑΟ)</a:t>
            </a:r>
            <a:r>
              <a:rPr lang="el-GR" altLang="el-GR" sz="2400" b="1">
                <a:latin typeface="+mn-lt"/>
              </a:rPr>
              <a:t>Κ</a:t>
            </a:r>
            <a:r>
              <a:rPr lang="el-GR" altLang="el-GR" sz="2400">
                <a:latin typeface="+mn-lt"/>
              </a:rPr>
              <a:t> +</a:t>
            </a:r>
            <a:r>
              <a:rPr lang="en-US" altLang="el-GR" sz="2400">
                <a:latin typeface="+mn-lt"/>
              </a:rPr>
              <a:t>4(</a:t>
            </a:r>
            <a:r>
              <a:rPr lang="el-GR" altLang="el-GR" sz="2400">
                <a:latin typeface="+mn-lt"/>
              </a:rPr>
              <a:t>ΑΟ)</a:t>
            </a:r>
            <a:r>
              <a:rPr lang="en-US" altLang="el-GR" sz="2400" b="1">
                <a:latin typeface="+mn-lt"/>
              </a:rPr>
              <a:t>O</a:t>
            </a:r>
            <a:r>
              <a:rPr lang="en-US" altLang="el-GR" sz="2400">
                <a:latin typeface="+mn-lt"/>
              </a:rPr>
              <a:t> = 0</a:t>
            </a:r>
            <a:endParaRPr lang="el-GR" altLang="el-GR" sz="2400">
              <a:latin typeface="+mn-lt"/>
            </a:endParaRPr>
          </a:p>
          <a:p>
            <a:pPr eaLnBrk="1" hangingPunct="1"/>
            <a:r>
              <a:rPr lang="el-GR" altLang="el-GR" sz="2400">
                <a:latin typeface="+mn-lt"/>
              </a:rPr>
              <a:t>(ΑΟ)</a:t>
            </a:r>
            <a:r>
              <a:rPr lang="en-US" altLang="el-GR" sz="2400" b="1">
                <a:latin typeface="+mn-lt"/>
              </a:rPr>
              <a:t>Mn</a:t>
            </a:r>
            <a:r>
              <a:rPr lang="en-US" altLang="el-GR" sz="2400">
                <a:latin typeface="+mn-lt"/>
              </a:rPr>
              <a:t> = -1-4(-2) = </a:t>
            </a:r>
            <a:r>
              <a:rPr lang="el-GR" altLang="el-GR" sz="2400">
                <a:latin typeface="+mn-lt"/>
              </a:rPr>
              <a:t>+</a:t>
            </a:r>
            <a:r>
              <a:rPr lang="en-US" altLang="el-GR" sz="2400"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542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06cba9b6bbc7b45dc73cf59ebea659e29e536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1903</Words>
  <Application>Microsoft Office PowerPoint</Application>
  <PresentationFormat>On-screen Show (4:3)</PresentationFormat>
  <Paragraphs>191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OC_template_updated</vt:lpstr>
      <vt:lpstr>Εξίσωση</vt:lpstr>
      <vt:lpstr>Equation</vt:lpstr>
      <vt:lpstr>Ανόργανη Χημεία (Ε)</vt:lpstr>
      <vt:lpstr>Οξειδοαναγωγική τιτλοδότηση: οξαλικών ιόντων  με  υπερμαγγανικό κάλιο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Αντιδραστήρια και Σκεύη</vt:lpstr>
      <vt:lpstr>Διαδικασία</vt:lpstr>
      <vt:lpstr>Διαδικασία</vt:lpstr>
      <vt:lpstr>ΥΠΟΛΟΓΙΣΜΟΙ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332</cp:revision>
  <dcterms:created xsi:type="dcterms:W3CDTF">2013-03-04T13:35:19Z</dcterms:created>
  <dcterms:modified xsi:type="dcterms:W3CDTF">2015-12-21T13:12:21Z</dcterms:modified>
</cp:coreProperties>
</file>