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</p:sldMasterIdLst>
  <p:notesMasterIdLst>
    <p:notesMasterId r:id="rId21"/>
  </p:notesMasterIdLst>
  <p:handoutMasterIdLst>
    <p:handoutMasterId r:id="rId22"/>
  </p:handoutMasterIdLst>
  <p:sldIdLst>
    <p:sldId id="25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57" r:id="rId14"/>
    <p:sldId id="262" r:id="rId15"/>
    <p:sldId id="264" r:id="rId16"/>
    <p:sldId id="276" r:id="rId17"/>
    <p:sldId id="277" r:id="rId18"/>
    <p:sldId id="266" r:id="rId19"/>
    <p:sldId id="261" r:id="rId20"/>
  </p:sldIdLst>
  <p:sldSz cx="9144000" cy="6858000" type="screen4x3"/>
  <p:notesSz cx="7104063" cy="10234613"/>
  <p:custDataLst>
    <p:tags r:id="rId2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78" d="100"/>
          <a:sy n="78" d="100"/>
        </p:scale>
        <p:origin x="-90" y="-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17/3/2015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17/3/2015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852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468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13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700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570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711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903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836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420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469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15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394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631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73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757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367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169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529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245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526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881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761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611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15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TIF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physics.stackexchange.com/users/2751/dilaton" TargetMode="External"/><Relationship Id="rId4" Type="http://schemas.openxmlformats.org/officeDocument/2006/relationships/hyperlink" Target="http://physics.stackexchange.com/questions/70384/are-these-sunglass-lenses-linearly-polarized-or-wha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Ιστορία και Οπτική του Γυαλιού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10793"/>
            <a:ext cx="7932946" cy="2060649"/>
          </a:xfrm>
        </p:spPr>
        <p:txBody>
          <a:bodyPr>
            <a:normAutofit fontScale="85000" lnSpcReduction="20000"/>
          </a:bodyPr>
          <a:lstStyle/>
          <a:p>
            <a:r>
              <a:rPr lang="el-GR" sz="2800" b="1" dirty="0" smtClean="0"/>
              <a:t>Ενότητα </a:t>
            </a:r>
            <a:r>
              <a:rPr lang="en-US" sz="2800" b="1" dirty="0" smtClean="0"/>
              <a:t>13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Τύποι οφθαλμικών φακών</a:t>
            </a:r>
            <a:endParaRPr lang="en-US" sz="2800" dirty="0" smtClean="0"/>
          </a:p>
          <a:p>
            <a:endParaRPr lang="el-GR" sz="28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Αριστείδης </a:t>
            </a:r>
            <a:r>
              <a:rPr lang="el-GR" sz="2400" dirty="0" err="1"/>
              <a:t>Χανδρινός</a:t>
            </a:r>
            <a:r>
              <a:rPr lang="el-GR" sz="2400" dirty="0"/>
              <a:t>, D.O., </a:t>
            </a:r>
            <a:r>
              <a:rPr lang="el-GR" sz="2400" dirty="0" err="1"/>
              <a:t>MPhil</a:t>
            </a:r>
            <a:r>
              <a:rPr lang="el-GR" sz="2400" dirty="0"/>
              <a:t>,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Επίκουρος Καθηγητής ΤΕΙ Αθήνας</a:t>
            </a:r>
          </a:p>
          <a:p>
            <a:pPr>
              <a:spcBef>
                <a:spcPts val="0"/>
              </a:spcBef>
            </a:pP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Οπτικής και </a:t>
            </a:r>
            <a:r>
              <a:rPr lang="el-GR" sz="2400" dirty="0" err="1"/>
              <a:t>Οπτομετρίας</a:t>
            </a:r>
            <a:r>
              <a:rPr lang="el-GR" sz="2400" dirty="0"/>
              <a:t>, 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Μέλος  της Ευρωπαϊκής Ακαδημίας </a:t>
            </a:r>
            <a:r>
              <a:rPr lang="el-GR" sz="2400" dirty="0" err="1"/>
              <a:t>Οπτομετρίας</a:t>
            </a:r>
            <a:r>
              <a:rPr lang="el-GR" sz="2400" dirty="0"/>
              <a:t> και Οπτικής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669" y="4797152"/>
            <a:ext cx="694743" cy="439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333399"/>
                </a:solidFill>
              </a:rPr>
              <a:t>Φωτοχρωμικοί Φακοί </a:t>
            </a:r>
            <a:endParaRPr lang="el-GR" dirty="0">
              <a:solidFill>
                <a:srgbClr val="333399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907704" y="1268760"/>
            <a:ext cx="4978896" cy="648072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Χαμηλή θερμοκρασία ή φως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Θέση περιεχομένου 2"/>
              <p:cNvSpPr txBox="1">
                <a:spLocks/>
              </p:cNvSpPr>
              <p:nvPr/>
            </p:nvSpPr>
            <p:spPr>
              <a:xfrm>
                <a:off x="832930" y="2309615"/>
                <a:ext cx="1013048" cy="6480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𝐴𝑔𝑋</m:t>
                      </m:r>
                    </m:oMath>
                  </m:oMathPara>
                </a14:m>
                <a:endParaRPr lang="el-GR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Θέση περιεχο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930" y="2309615"/>
                <a:ext cx="1013048" cy="64807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Ευθύγραμμο βέλος σύνδεσης 6" title="βέλος με φορά δεξιά"/>
          <p:cNvCxnSpPr/>
          <p:nvPr/>
        </p:nvCxnSpPr>
        <p:spPr>
          <a:xfrm>
            <a:off x="2128664" y="2420888"/>
            <a:ext cx="4243536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ύγραμμο βέλος σύνδεσης 7" title="βέλος με φορά αριστερά"/>
          <p:cNvCxnSpPr/>
          <p:nvPr/>
        </p:nvCxnSpPr>
        <p:spPr>
          <a:xfrm flipH="1">
            <a:off x="2128664" y="2852936"/>
            <a:ext cx="4243536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Θέση περιεχομένου 2"/>
              <p:cNvSpPr txBox="1">
                <a:spLocks/>
              </p:cNvSpPr>
              <p:nvPr/>
            </p:nvSpPr>
            <p:spPr>
              <a:xfrm>
                <a:off x="6641132" y="2309615"/>
                <a:ext cx="1964904" cy="6480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Ag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l-GR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Θέση περιεχο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1132" y="2309615"/>
                <a:ext cx="1964904" cy="64807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Θέση περιεχομένου 2"/>
          <p:cNvSpPr txBox="1">
            <a:spLocks/>
          </p:cNvSpPr>
          <p:nvPr/>
        </p:nvSpPr>
        <p:spPr>
          <a:xfrm>
            <a:off x="1810036" y="3065698"/>
            <a:ext cx="5544616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dirty="0" smtClean="0">
                <a:solidFill>
                  <a:prstClr val="black"/>
                </a:solidFill>
              </a:rPr>
              <a:t>Υψηλή θερμοκρασία ή σκοτάδι</a:t>
            </a:r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6" name="Εικόνα 5" title="Φωτοχρωμικοί Φακοί 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936" y="3689768"/>
            <a:ext cx="6360815" cy="281059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51920" y="6246524"/>
            <a:ext cx="172819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Αριστείδης </a:t>
            </a:r>
            <a:r>
              <a:rPr lang="el-GR" sz="13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Χανδρινός</a:t>
            </a:r>
            <a:endParaRPr lang="el-GR" sz="13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53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Αριστείδης </a:t>
            </a:r>
            <a:r>
              <a:rPr lang="el-GR" sz="2000" dirty="0" err="1" smtClean="0"/>
              <a:t>Χανδρινός</a:t>
            </a:r>
            <a:r>
              <a:rPr lang="el-GR" sz="2000" dirty="0" smtClean="0"/>
              <a:t> 2014. </a:t>
            </a:r>
            <a:r>
              <a:rPr lang="el-GR" sz="2000" dirty="0">
                <a:cs typeface="Arial" charset="0"/>
              </a:rPr>
              <a:t>Αριστείδης </a:t>
            </a:r>
            <a:r>
              <a:rPr lang="el-GR" sz="2000" dirty="0" err="1">
                <a:cs typeface="Arial" charset="0"/>
              </a:rPr>
              <a:t>Χανδρινός</a:t>
            </a:r>
            <a:r>
              <a:rPr lang="el-GR" sz="2000" dirty="0" smtClean="0"/>
              <a:t>. «Ιστορία και οπτική του γυαλιού. Ενότητα </a:t>
            </a:r>
            <a:r>
              <a:rPr lang="en-US" sz="2000" dirty="0" smtClean="0"/>
              <a:t>13:</a:t>
            </a:r>
            <a:r>
              <a:rPr lang="el-GR" sz="2000" dirty="0"/>
              <a:t> Τύποι οφθαλμικών </a:t>
            </a:r>
            <a:r>
              <a:rPr lang="el-GR" sz="2000" dirty="0" smtClean="0"/>
              <a:t>φακών».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155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61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333399"/>
                </a:solidFill>
              </a:rPr>
              <a:t>Οπτικ</a:t>
            </a:r>
            <a:r>
              <a:rPr lang="el-GR" dirty="0">
                <a:solidFill>
                  <a:srgbClr val="333399"/>
                </a:solidFill>
              </a:rPr>
              <a:t>ό</a:t>
            </a:r>
            <a:r>
              <a:rPr lang="en-US" dirty="0" smtClean="0">
                <a:solidFill>
                  <a:srgbClr val="333399"/>
                </a:solidFill>
              </a:rPr>
              <a:t> </a:t>
            </a:r>
            <a:r>
              <a:rPr lang="el-GR" dirty="0" smtClean="0">
                <a:solidFill>
                  <a:srgbClr val="333399"/>
                </a:solidFill>
              </a:rPr>
              <a:t>Γυαλί</a:t>
            </a:r>
            <a:endParaRPr lang="el-GR" dirty="0">
              <a:solidFill>
                <a:srgbClr val="333399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3250704" cy="504056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l-GR" sz="2400" dirty="0"/>
              <a:t>ΑΝΟΡΓΑΝΟ (κρύσταλλο)</a:t>
            </a:r>
          </a:p>
          <a:p>
            <a:endParaRPr lang="el-GR" dirty="0"/>
          </a:p>
        </p:txBody>
      </p:sp>
      <p:cxnSp>
        <p:nvCxnSpPr>
          <p:cNvPr id="6" name="Ευθύγραμμο βέλος σύνδεσης 5" title="βέλος"/>
          <p:cNvCxnSpPr/>
          <p:nvPr/>
        </p:nvCxnSpPr>
        <p:spPr>
          <a:xfrm>
            <a:off x="1979712" y="1700808"/>
            <a:ext cx="0" cy="47667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Θέση περιεχομένου 2"/>
          <p:cNvSpPr txBox="1">
            <a:spLocks/>
          </p:cNvSpPr>
          <p:nvPr/>
        </p:nvSpPr>
        <p:spPr>
          <a:xfrm>
            <a:off x="457200" y="2177480"/>
            <a:ext cx="3250704" cy="5040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2400" dirty="0">
                <a:solidFill>
                  <a:prstClr val="black"/>
                </a:solidFill>
              </a:rPr>
              <a:t>Crown </a:t>
            </a:r>
            <a:r>
              <a:rPr lang="en-US" sz="2400" dirty="0" smtClean="0">
                <a:solidFill>
                  <a:prstClr val="black"/>
                </a:solidFill>
              </a:rPr>
              <a:t>Glass</a:t>
            </a:r>
            <a:r>
              <a:rPr lang="el-GR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1,52</a:t>
            </a:r>
            <a:endParaRPr lang="en-US" sz="2400" dirty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</a:pPr>
            <a:endParaRPr lang="el-GR" dirty="0">
              <a:solidFill>
                <a:prstClr val="black"/>
              </a:solidFill>
            </a:endParaRPr>
          </a:p>
        </p:txBody>
      </p:sp>
      <p:cxnSp>
        <p:nvCxnSpPr>
          <p:cNvPr id="12" name="Ευθύγραμμο βέλος σύνδεσης 11" title="βέλος"/>
          <p:cNvCxnSpPr/>
          <p:nvPr/>
        </p:nvCxnSpPr>
        <p:spPr>
          <a:xfrm>
            <a:off x="1979712" y="2681536"/>
            <a:ext cx="0" cy="47667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Θέση περιεχομένου 2"/>
          <p:cNvSpPr txBox="1">
            <a:spLocks/>
          </p:cNvSpPr>
          <p:nvPr/>
        </p:nvSpPr>
        <p:spPr>
          <a:xfrm>
            <a:off x="457200" y="3158208"/>
            <a:ext cx="3250704" cy="5040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Bariumcrown</a:t>
            </a:r>
            <a:r>
              <a:rPr lang="el-GR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1,62</a:t>
            </a:r>
            <a:endParaRPr lang="en-US" sz="2400" dirty="0">
              <a:solidFill>
                <a:prstClr val="black"/>
              </a:solidFill>
            </a:endParaRPr>
          </a:p>
        </p:txBody>
      </p:sp>
      <p:cxnSp>
        <p:nvCxnSpPr>
          <p:cNvPr id="14" name="Ευθύγραμμο βέλος σύνδεσης 13" title="βέλος"/>
          <p:cNvCxnSpPr/>
          <p:nvPr/>
        </p:nvCxnSpPr>
        <p:spPr>
          <a:xfrm>
            <a:off x="1972128" y="3662264"/>
            <a:ext cx="0" cy="47667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Θέση περιεχομένου 2"/>
          <p:cNvSpPr txBox="1">
            <a:spLocks/>
          </p:cNvSpPr>
          <p:nvPr/>
        </p:nvSpPr>
        <p:spPr>
          <a:xfrm>
            <a:off x="467544" y="4138936"/>
            <a:ext cx="3250704" cy="5040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2400" dirty="0">
                <a:solidFill>
                  <a:prstClr val="black"/>
                </a:solidFill>
              </a:rPr>
              <a:t>Super Extra Flint 1,89</a:t>
            </a:r>
          </a:p>
        </p:txBody>
      </p:sp>
      <p:sp>
        <p:nvSpPr>
          <p:cNvPr id="16" name="Θέση περιεχομένου 2"/>
          <p:cNvSpPr txBox="1">
            <a:spLocks/>
          </p:cNvSpPr>
          <p:nvPr/>
        </p:nvSpPr>
        <p:spPr>
          <a:xfrm>
            <a:off x="5004048" y="1196752"/>
            <a:ext cx="3250704" cy="5040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400" dirty="0">
                <a:solidFill>
                  <a:prstClr val="black"/>
                </a:solidFill>
              </a:rPr>
              <a:t>ΟΡΓΑΝΙΚΟ (πλαστικό)</a:t>
            </a:r>
          </a:p>
          <a:p>
            <a:pPr fontAlgn="auto">
              <a:spcAft>
                <a:spcPts val="0"/>
              </a:spcAft>
            </a:pPr>
            <a:endParaRPr lang="el-GR" dirty="0">
              <a:solidFill>
                <a:prstClr val="black"/>
              </a:solidFill>
            </a:endParaRPr>
          </a:p>
        </p:txBody>
      </p:sp>
      <p:cxnSp>
        <p:nvCxnSpPr>
          <p:cNvPr id="17" name="Ευθύγραμμο βέλος σύνδεσης 16" title="βέλος"/>
          <p:cNvCxnSpPr/>
          <p:nvPr/>
        </p:nvCxnSpPr>
        <p:spPr>
          <a:xfrm>
            <a:off x="6629400" y="1700808"/>
            <a:ext cx="0" cy="47667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Θέση περιεχομένου 2"/>
          <p:cNvSpPr txBox="1">
            <a:spLocks/>
          </p:cNvSpPr>
          <p:nvPr/>
        </p:nvSpPr>
        <p:spPr>
          <a:xfrm>
            <a:off x="5004048" y="2175876"/>
            <a:ext cx="3250704" cy="5040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CR-39</a:t>
            </a:r>
            <a:r>
              <a:rPr lang="el-GR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1,49</a:t>
            </a:r>
            <a:endParaRPr lang="en-US" sz="2400" dirty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</a:pPr>
            <a:endParaRPr lang="el-GR" dirty="0">
              <a:solidFill>
                <a:prstClr val="black"/>
              </a:solidFill>
            </a:endParaRPr>
          </a:p>
        </p:txBody>
      </p:sp>
      <p:cxnSp>
        <p:nvCxnSpPr>
          <p:cNvPr id="19" name="Ευθύγραμμο βέλος σύνδεσης 18" title="βέλος"/>
          <p:cNvCxnSpPr/>
          <p:nvPr/>
        </p:nvCxnSpPr>
        <p:spPr>
          <a:xfrm>
            <a:off x="6630960" y="2679932"/>
            <a:ext cx="0" cy="47667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Θέση περιεχομένου 2"/>
          <p:cNvSpPr txBox="1">
            <a:spLocks/>
          </p:cNvSpPr>
          <p:nvPr/>
        </p:nvSpPr>
        <p:spPr>
          <a:xfrm>
            <a:off x="5004048" y="3155000"/>
            <a:ext cx="3250704" cy="5040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2400" dirty="0">
                <a:solidFill>
                  <a:prstClr val="black"/>
                </a:solidFill>
              </a:rPr>
              <a:t>Middle </a:t>
            </a:r>
            <a:r>
              <a:rPr lang="en-US" sz="2400" dirty="0" smtClean="0">
                <a:solidFill>
                  <a:prstClr val="black"/>
                </a:solidFill>
              </a:rPr>
              <a:t>Index</a:t>
            </a:r>
            <a:r>
              <a:rPr lang="el-GR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1,64</a:t>
            </a:r>
            <a:endParaRPr lang="en-US" sz="2400" dirty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</a:pPr>
            <a:endParaRPr lang="el-GR" dirty="0">
              <a:solidFill>
                <a:prstClr val="black"/>
              </a:solidFill>
            </a:endParaRPr>
          </a:p>
        </p:txBody>
      </p:sp>
      <p:cxnSp>
        <p:nvCxnSpPr>
          <p:cNvPr id="21" name="Ευθύγραμμο βέλος σύνδεσης 20" title="βέλος"/>
          <p:cNvCxnSpPr/>
          <p:nvPr/>
        </p:nvCxnSpPr>
        <p:spPr>
          <a:xfrm>
            <a:off x="6629400" y="3659056"/>
            <a:ext cx="0" cy="47667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Θέση περιεχομένου 2"/>
          <p:cNvSpPr txBox="1">
            <a:spLocks/>
          </p:cNvSpPr>
          <p:nvPr/>
        </p:nvSpPr>
        <p:spPr>
          <a:xfrm>
            <a:off x="5014312" y="4138936"/>
            <a:ext cx="3250704" cy="5040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2400" dirty="0">
                <a:solidFill>
                  <a:prstClr val="black"/>
                </a:solidFill>
              </a:rPr>
              <a:t>High Index 1,72</a:t>
            </a:r>
          </a:p>
          <a:p>
            <a:pPr fontAlgn="auto">
              <a:spcAft>
                <a:spcPts val="0"/>
              </a:spcAft>
            </a:pP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39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333399"/>
                </a:solidFill>
              </a:rPr>
              <a:t>Τύποι Οπτικών Φακών</a:t>
            </a:r>
            <a:endParaRPr lang="el-GR" dirty="0">
              <a:solidFill>
                <a:srgbClr val="333399"/>
              </a:solidFill>
            </a:endParaRPr>
          </a:p>
        </p:txBody>
      </p:sp>
      <p:pic>
        <p:nvPicPr>
          <p:cNvPr id="7" name="Θέση περιεχομένου 6" title="Θετικοί Συγκεντρωτικο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12776"/>
            <a:ext cx="1008112" cy="1458545"/>
          </a:xfrm>
        </p:spPr>
      </p:pic>
      <p:sp>
        <p:nvSpPr>
          <p:cNvPr id="8" name="Ορθογώνιο 7"/>
          <p:cNvSpPr/>
          <p:nvPr/>
        </p:nvSpPr>
        <p:spPr>
          <a:xfrm>
            <a:off x="1441033" y="1911215"/>
            <a:ext cx="11353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Θετικοί</a:t>
            </a:r>
            <a:endParaRPr lang="el-GR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827584" y="2358024"/>
            <a:ext cx="2112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Συγκεντρωτικοί</a:t>
            </a:r>
          </a:p>
        </p:txBody>
      </p:sp>
      <p:pic>
        <p:nvPicPr>
          <p:cNvPr id="11" name="Εικόνα 10" title="Αρνητικοί- Αποκεντρωτικο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863" y="1523596"/>
            <a:ext cx="1099225" cy="1395171"/>
          </a:xfrm>
          <a:prstGeom prst="rect">
            <a:avLst/>
          </a:prstGeom>
        </p:spPr>
      </p:pic>
      <p:sp>
        <p:nvSpPr>
          <p:cNvPr id="12" name="Ορθογώνιο 11"/>
          <p:cNvSpPr/>
          <p:nvPr/>
        </p:nvSpPr>
        <p:spPr>
          <a:xfrm>
            <a:off x="5364088" y="1820911"/>
            <a:ext cx="1441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Αρνητικοί</a:t>
            </a:r>
            <a:endParaRPr lang="el-GR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5148064" y="2300865"/>
            <a:ext cx="2177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Αποκεντρωτικοί</a:t>
            </a:r>
          </a:p>
        </p:txBody>
      </p:sp>
      <p:pic>
        <p:nvPicPr>
          <p:cNvPr id="14" name="Εικόνα 13" title="Σφαιρικοί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776" y="3178457"/>
            <a:ext cx="1272144" cy="1276223"/>
          </a:xfrm>
          <a:prstGeom prst="rect">
            <a:avLst/>
          </a:prstGeom>
        </p:spPr>
      </p:pic>
      <p:sp>
        <p:nvSpPr>
          <p:cNvPr id="15" name="Ορθογώνιο 14"/>
          <p:cNvSpPr/>
          <p:nvPr/>
        </p:nvSpPr>
        <p:spPr>
          <a:xfrm>
            <a:off x="971600" y="3534104"/>
            <a:ext cx="1457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 b="1" dirty="0">
                <a:solidFill>
                  <a:prstClr val="black"/>
                </a:solidFill>
                <a:latin typeface="Calibri"/>
              </a:rPr>
              <a:t>Σφαιρικοί</a:t>
            </a:r>
          </a:p>
        </p:txBody>
      </p:sp>
      <p:pic>
        <p:nvPicPr>
          <p:cNvPr id="16" name="Εικόνα 15" title="Κυλινδρικοί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984" y="3244808"/>
            <a:ext cx="1069080" cy="1040255"/>
          </a:xfrm>
          <a:prstGeom prst="rect">
            <a:avLst/>
          </a:prstGeom>
        </p:spPr>
      </p:pic>
      <p:sp>
        <p:nvSpPr>
          <p:cNvPr id="17" name="Ορθογώνιο 16"/>
          <p:cNvSpPr/>
          <p:nvPr/>
        </p:nvSpPr>
        <p:spPr>
          <a:xfrm>
            <a:off x="5636727" y="3449562"/>
            <a:ext cx="1696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="1" dirty="0">
                <a:solidFill>
                  <a:prstClr val="black"/>
                </a:solidFill>
                <a:latin typeface="Calibri"/>
              </a:rPr>
              <a:t>Κυλινδρικοί</a:t>
            </a:r>
          </a:p>
        </p:txBody>
      </p:sp>
      <p:pic>
        <p:nvPicPr>
          <p:cNvPr id="18" name="Εικόνα 17" title="Σφαιροκυλινδρικοί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1200" y="4653136"/>
            <a:ext cx="1202094" cy="1270337"/>
          </a:xfrm>
          <a:prstGeom prst="rect">
            <a:avLst/>
          </a:prstGeom>
        </p:spPr>
      </p:pic>
      <p:sp>
        <p:nvSpPr>
          <p:cNvPr id="19" name="Ορθογώνιο 18"/>
          <p:cNvSpPr/>
          <p:nvPr/>
        </p:nvSpPr>
        <p:spPr>
          <a:xfrm>
            <a:off x="4314429" y="5045959"/>
            <a:ext cx="2627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prstClr val="black"/>
                </a:solidFill>
                <a:latin typeface="Calibri"/>
              </a:rPr>
              <a:t>Σφαιροκυλινδρικοί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35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333399"/>
                </a:solidFill>
              </a:rPr>
              <a:t>Κατασκευαστικοί Τύποι Των Διορθωτικών Οφθαλμικών  Φακών</a:t>
            </a:r>
            <a:endParaRPr lang="el-GR" dirty="0">
              <a:solidFill>
                <a:srgbClr val="333399"/>
              </a:solidFill>
            </a:endParaRPr>
          </a:p>
        </p:txBody>
      </p:sp>
      <p:grpSp>
        <p:nvGrpSpPr>
          <p:cNvPr id="49" name="Ομάδα 48" title="Κατασκευαστικοί Τύποι Των Διορθωτικών Οφθαλμικών  Φακών"/>
          <p:cNvGrpSpPr/>
          <p:nvPr/>
        </p:nvGrpSpPr>
        <p:grpSpPr>
          <a:xfrm>
            <a:off x="2123728" y="1412776"/>
            <a:ext cx="5097910" cy="3353086"/>
            <a:chOff x="1831648" y="1503246"/>
            <a:chExt cx="5097910" cy="3353086"/>
          </a:xfrm>
        </p:grpSpPr>
        <p:sp>
          <p:nvSpPr>
            <p:cNvPr id="6" name="Ελεύθερη σχεδίαση 5"/>
            <p:cNvSpPr/>
            <p:nvPr/>
          </p:nvSpPr>
          <p:spPr>
            <a:xfrm>
              <a:off x="2596807" y="1551752"/>
              <a:ext cx="164958" cy="1246961"/>
            </a:xfrm>
            <a:custGeom>
              <a:avLst/>
              <a:gdLst>
                <a:gd name="connsiteX0" fmla="*/ 73241 w 164958"/>
                <a:gd name="connsiteY0" fmla="*/ 2728 h 1246961"/>
                <a:gd name="connsiteX1" fmla="*/ 36665 w 164958"/>
                <a:gd name="connsiteY1" fmla="*/ 267904 h 1246961"/>
                <a:gd name="connsiteX2" fmla="*/ 89 w 164958"/>
                <a:gd name="connsiteY2" fmla="*/ 642808 h 1246961"/>
                <a:gd name="connsiteX3" fmla="*/ 27521 w 164958"/>
                <a:gd name="connsiteY3" fmla="*/ 898840 h 1246961"/>
                <a:gd name="connsiteX4" fmla="*/ 64097 w 164958"/>
                <a:gd name="connsiteY4" fmla="*/ 1090864 h 1246961"/>
                <a:gd name="connsiteX5" fmla="*/ 82385 w 164958"/>
                <a:gd name="connsiteY5" fmla="*/ 1246312 h 1246961"/>
                <a:gd name="connsiteX6" fmla="*/ 137249 w 164958"/>
                <a:gd name="connsiteY6" fmla="*/ 1127440 h 1246961"/>
                <a:gd name="connsiteX7" fmla="*/ 164681 w 164958"/>
                <a:gd name="connsiteY7" fmla="*/ 715960 h 1246961"/>
                <a:gd name="connsiteX8" fmla="*/ 146393 w 164958"/>
                <a:gd name="connsiteY8" fmla="*/ 432496 h 1246961"/>
                <a:gd name="connsiteX9" fmla="*/ 73241 w 164958"/>
                <a:gd name="connsiteY9" fmla="*/ 2728 h 124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958" h="1246961">
                  <a:moveTo>
                    <a:pt x="73241" y="2728"/>
                  </a:moveTo>
                  <a:cubicBezTo>
                    <a:pt x="54953" y="-24704"/>
                    <a:pt x="48857" y="161224"/>
                    <a:pt x="36665" y="267904"/>
                  </a:cubicBezTo>
                  <a:cubicBezTo>
                    <a:pt x="24473" y="374584"/>
                    <a:pt x="1613" y="537652"/>
                    <a:pt x="89" y="642808"/>
                  </a:cubicBezTo>
                  <a:cubicBezTo>
                    <a:pt x="-1435" y="747964"/>
                    <a:pt x="16853" y="824164"/>
                    <a:pt x="27521" y="898840"/>
                  </a:cubicBezTo>
                  <a:cubicBezTo>
                    <a:pt x="38189" y="973516"/>
                    <a:pt x="54953" y="1032952"/>
                    <a:pt x="64097" y="1090864"/>
                  </a:cubicBezTo>
                  <a:cubicBezTo>
                    <a:pt x="73241" y="1148776"/>
                    <a:pt x="70193" y="1240216"/>
                    <a:pt x="82385" y="1246312"/>
                  </a:cubicBezTo>
                  <a:cubicBezTo>
                    <a:pt x="94577" y="1252408"/>
                    <a:pt x="123533" y="1215832"/>
                    <a:pt x="137249" y="1127440"/>
                  </a:cubicBezTo>
                  <a:cubicBezTo>
                    <a:pt x="150965" y="1039048"/>
                    <a:pt x="163157" y="831784"/>
                    <a:pt x="164681" y="715960"/>
                  </a:cubicBezTo>
                  <a:cubicBezTo>
                    <a:pt x="166205" y="600136"/>
                    <a:pt x="161633" y="545272"/>
                    <a:pt x="146393" y="432496"/>
                  </a:cubicBezTo>
                  <a:cubicBezTo>
                    <a:pt x="131153" y="319720"/>
                    <a:pt x="91529" y="30160"/>
                    <a:pt x="73241" y="272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7" name="Ελεύθερη σχεδίαση 6"/>
            <p:cNvSpPr/>
            <p:nvPr/>
          </p:nvSpPr>
          <p:spPr>
            <a:xfrm>
              <a:off x="3474243" y="1554464"/>
              <a:ext cx="166621" cy="1244159"/>
            </a:xfrm>
            <a:custGeom>
              <a:avLst/>
              <a:gdLst>
                <a:gd name="connsiteX0" fmla="*/ 91917 w 166621"/>
                <a:gd name="connsiteY0" fmla="*/ 16 h 1244159"/>
                <a:gd name="connsiteX1" fmla="*/ 55341 w 166621"/>
                <a:gd name="connsiteY1" fmla="*/ 173752 h 1244159"/>
                <a:gd name="connsiteX2" fmla="*/ 18765 w 166621"/>
                <a:gd name="connsiteY2" fmla="*/ 411496 h 1244159"/>
                <a:gd name="connsiteX3" fmla="*/ 477 w 166621"/>
                <a:gd name="connsiteY3" fmla="*/ 630952 h 1244159"/>
                <a:gd name="connsiteX4" fmla="*/ 37053 w 166621"/>
                <a:gd name="connsiteY4" fmla="*/ 941848 h 1244159"/>
                <a:gd name="connsiteX5" fmla="*/ 82773 w 166621"/>
                <a:gd name="connsiteY5" fmla="*/ 1097296 h 1244159"/>
                <a:gd name="connsiteX6" fmla="*/ 101061 w 166621"/>
                <a:gd name="connsiteY6" fmla="*/ 1243600 h 1244159"/>
                <a:gd name="connsiteX7" fmla="*/ 137637 w 166621"/>
                <a:gd name="connsiteY7" fmla="*/ 1042432 h 1244159"/>
                <a:gd name="connsiteX8" fmla="*/ 155925 w 166621"/>
                <a:gd name="connsiteY8" fmla="*/ 877840 h 1244159"/>
                <a:gd name="connsiteX9" fmla="*/ 155925 w 166621"/>
                <a:gd name="connsiteY9" fmla="*/ 694960 h 1244159"/>
                <a:gd name="connsiteX10" fmla="*/ 165069 w 166621"/>
                <a:gd name="connsiteY10" fmla="*/ 475504 h 1244159"/>
                <a:gd name="connsiteX11" fmla="*/ 119349 w 166621"/>
                <a:gd name="connsiteY11" fmla="*/ 182896 h 1244159"/>
                <a:gd name="connsiteX12" fmla="*/ 91917 w 166621"/>
                <a:gd name="connsiteY12" fmla="*/ 16 h 124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6621" h="1244159">
                  <a:moveTo>
                    <a:pt x="91917" y="16"/>
                  </a:moveTo>
                  <a:cubicBezTo>
                    <a:pt x="81249" y="-1508"/>
                    <a:pt x="67533" y="105172"/>
                    <a:pt x="55341" y="173752"/>
                  </a:cubicBezTo>
                  <a:cubicBezTo>
                    <a:pt x="43149" y="242332"/>
                    <a:pt x="27909" y="335296"/>
                    <a:pt x="18765" y="411496"/>
                  </a:cubicBezTo>
                  <a:cubicBezTo>
                    <a:pt x="9621" y="487696"/>
                    <a:pt x="-2571" y="542560"/>
                    <a:pt x="477" y="630952"/>
                  </a:cubicBezTo>
                  <a:cubicBezTo>
                    <a:pt x="3525" y="719344"/>
                    <a:pt x="23337" y="864124"/>
                    <a:pt x="37053" y="941848"/>
                  </a:cubicBezTo>
                  <a:cubicBezTo>
                    <a:pt x="50769" y="1019572"/>
                    <a:pt x="72105" y="1047004"/>
                    <a:pt x="82773" y="1097296"/>
                  </a:cubicBezTo>
                  <a:cubicBezTo>
                    <a:pt x="93441" y="1147588"/>
                    <a:pt x="91917" y="1252744"/>
                    <a:pt x="101061" y="1243600"/>
                  </a:cubicBezTo>
                  <a:cubicBezTo>
                    <a:pt x="110205" y="1234456"/>
                    <a:pt x="128493" y="1103392"/>
                    <a:pt x="137637" y="1042432"/>
                  </a:cubicBezTo>
                  <a:cubicBezTo>
                    <a:pt x="146781" y="981472"/>
                    <a:pt x="152877" y="935752"/>
                    <a:pt x="155925" y="877840"/>
                  </a:cubicBezTo>
                  <a:cubicBezTo>
                    <a:pt x="158973" y="819928"/>
                    <a:pt x="154401" y="762016"/>
                    <a:pt x="155925" y="694960"/>
                  </a:cubicBezTo>
                  <a:cubicBezTo>
                    <a:pt x="157449" y="627904"/>
                    <a:pt x="171165" y="560848"/>
                    <a:pt x="165069" y="475504"/>
                  </a:cubicBezTo>
                  <a:cubicBezTo>
                    <a:pt x="158973" y="390160"/>
                    <a:pt x="131541" y="256048"/>
                    <a:pt x="119349" y="182896"/>
                  </a:cubicBezTo>
                  <a:cubicBezTo>
                    <a:pt x="107157" y="109744"/>
                    <a:pt x="102585" y="1540"/>
                    <a:pt x="91917" y="1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08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8" name="Ελεύθερη σχεδίαση 7"/>
            <p:cNvSpPr/>
            <p:nvPr/>
          </p:nvSpPr>
          <p:spPr>
            <a:xfrm>
              <a:off x="4380838" y="1509038"/>
              <a:ext cx="141949" cy="1323081"/>
            </a:xfrm>
            <a:custGeom>
              <a:avLst/>
              <a:gdLst>
                <a:gd name="connsiteX0" fmla="*/ 127662 w 141949"/>
                <a:gd name="connsiteY0" fmla="*/ 14962 h 1323081"/>
                <a:gd name="connsiteX1" fmla="*/ 140362 w 141949"/>
                <a:gd name="connsiteY1" fmla="*/ 662662 h 1323081"/>
                <a:gd name="connsiteX2" fmla="*/ 140362 w 141949"/>
                <a:gd name="connsiteY2" fmla="*/ 1043662 h 1323081"/>
                <a:gd name="connsiteX3" fmla="*/ 127662 w 141949"/>
                <a:gd name="connsiteY3" fmla="*/ 1323062 h 1323081"/>
                <a:gd name="connsiteX4" fmla="*/ 51462 w 141949"/>
                <a:gd name="connsiteY4" fmla="*/ 1030962 h 1323081"/>
                <a:gd name="connsiteX5" fmla="*/ 662 w 141949"/>
                <a:gd name="connsiteY5" fmla="*/ 713462 h 1323081"/>
                <a:gd name="connsiteX6" fmla="*/ 26062 w 141949"/>
                <a:gd name="connsiteY6" fmla="*/ 383262 h 1323081"/>
                <a:gd name="connsiteX7" fmla="*/ 76862 w 141949"/>
                <a:gd name="connsiteY7" fmla="*/ 218162 h 1323081"/>
                <a:gd name="connsiteX8" fmla="*/ 127662 w 141949"/>
                <a:gd name="connsiteY8" fmla="*/ 14962 h 1323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949" h="1323081">
                  <a:moveTo>
                    <a:pt x="127662" y="14962"/>
                  </a:moveTo>
                  <a:cubicBezTo>
                    <a:pt x="138245" y="89045"/>
                    <a:pt x="138245" y="491212"/>
                    <a:pt x="140362" y="662662"/>
                  </a:cubicBezTo>
                  <a:cubicBezTo>
                    <a:pt x="142479" y="834112"/>
                    <a:pt x="142479" y="933595"/>
                    <a:pt x="140362" y="1043662"/>
                  </a:cubicBezTo>
                  <a:cubicBezTo>
                    <a:pt x="138245" y="1153729"/>
                    <a:pt x="142479" y="1325179"/>
                    <a:pt x="127662" y="1323062"/>
                  </a:cubicBezTo>
                  <a:cubicBezTo>
                    <a:pt x="112845" y="1320945"/>
                    <a:pt x="72629" y="1132562"/>
                    <a:pt x="51462" y="1030962"/>
                  </a:cubicBezTo>
                  <a:cubicBezTo>
                    <a:pt x="30295" y="929362"/>
                    <a:pt x="4895" y="821412"/>
                    <a:pt x="662" y="713462"/>
                  </a:cubicBezTo>
                  <a:cubicBezTo>
                    <a:pt x="-3571" y="605512"/>
                    <a:pt x="13362" y="465812"/>
                    <a:pt x="26062" y="383262"/>
                  </a:cubicBezTo>
                  <a:cubicBezTo>
                    <a:pt x="38762" y="300712"/>
                    <a:pt x="62045" y="273195"/>
                    <a:pt x="76862" y="218162"/>
                  </a:cubicBezTo>
                  <a:cubicBezTo>
                    <a:pt x="91679" y="163129"/>
                    <a:pt x="117079" y="-59121"/>
                    <a:pt x="127662" y="14962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08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9" name="Ελεύθερη σχεδίαση 8"/>
            <p:cNvSpPr/>
            <p:nvPr/>
          </p:nvSpPr>
          <p:spPr>
            <a:xfrm>
              <a:off x="5244603" y="1519980"/>
              <a:ext cx="200419" cy="1377891"/>
            </a:xfrm>
            <a:custGeom>
              <a:avLst/>
              <a:gdLst>
                <a:gd name="connsiteX0" fmla="*/ 165597 w 200419"/>
                <a:gd name="connsiteY0" fmla="*/ 4020 h 1377891"/>
                <a:gd name="connsiteX1" fmla="*/ 140197 w 200419"/>
                <a:gd name="connsiteY1" fmla="*/ 461220 h 1377891"/>
                <a:gd name="connsiteX2" fmla="*/ 102097 w 200419"/>
                <a:gd name="connsiteY2" fmla="*/ 689820 h 1377891"/>
                <a:gd name="connsiteX3" fmla="*/ 178297 w 200419"/>
                <a:gd name="connsiteY3" fmla="*/ 1223220 h 1377891"/>
                <a:gd name="connsiteX4" fmla="*/ 190997 w 200419"/>
                <a:gd name="connsiteY4" fmla="*/ 1362920 h 1377891"/>
                <a:gd name="connsiteX5" fmla="*/ 51297 w 200419"/>
                <a:gd name="connsiteY5" fmla="*/ 931120 h 1377891"/>
                <a:gd name="connsiteX6" fmla="*/ 497 w 200419"/>
                <a:gd name="connsiteY6" fmla="*/ 639020 h 1377891"/>
                <a:gd name="connsiteX7" fmla="*/ 76697 w 200419"/>
                <a:gd name="connsiteY7" fmla="*/ 258020 h 1377891"/>
                <a:gd name="connsiteX8" fmla="*/ 165597 w 200419"/>
                <a:gd name="connsiteY8" fmla="*/ 4020 h 1377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419" h="1377891">
                  <a:moveTo>
                    <a:pt x="165597" y="4020"/>
                  </a:moveTo>
                  <a:cubicBezTo>
                    <a:pt x="176180" y="37887"/>
                    <a:pt x="150780" y="346920"/>
                    <a:pt x="140197" y="461220"/>
                  </a:cubicBezTo>
                  <a:cubicBezTo>
                    <a:pt x="129614" y="575520"/>
                    <a:pt x="95747" y="562820"/>
                    <a:pt x="102097" y="689820"/>
                  </a:cubicBezTo>
                  <a:cubicBezTo>
                    <a:pt x="108447" y="816820"/>
                    <a:pt x="163480" y="1111037"/>
                    <a:pt x="178297" y="1223220"/>
                  </a:cubicBezTo>
                  <a:cubicBezTo>
                    <a:pt x="193114" y="1335403"/>
                    <a:pt x="212164" y="1411603"/>
                    <a:pt x="190997" y="1362920"/>
                  </a:cubicBezTo>
                  <a:cubicBezTo>
                    <a:pt x="169830" y="1314237"/>
                    <a:pt x="83047" y="1051770"/>
                    <a:pt x="51297" y="931120"/>
                  </a:cubicBezTo>
                  <a:cubicBezTo>
                    <a:pt x="19547" y="810470"/>
                    <a:pt x="-3736" y="751203"/>
                    <a:pt x="497" y="639020"/>
                  </a:cubicBezTo>
                  <a:cubicBezTo>
                    <a:pt x="4730" y="526837"/>
                    <a:pt x="49180" y="357503"/>
                    <a:pt x="76697" y="258020"/>
                  </a:cubicBezTo>
                  <a:cubicBezTo>
                    <a:pt x="104214" y="158537"/>
                    <a:pt x="155014" y="-29847"/>
                    <a:pt x="165597" y="402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08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0" name="Ελεύθερη σχεδίαση 9"/>
            <p:cNvSpPr/>
            <p:nvPr/>
          </p:nvSpPr>
          <p:spPr>
            <a:xfrm>
              <a:off x="6133783" y="1503246"/>
              <a:ext cx="193931" cy="1367091"/>
            </a:xfrm>
            <a:custGeom>
              <a:avLst/>
              <a:gdLst>
                <a:gd name="connsiteX0" fmla="*/ 178117 w 193931"/>
                <a:gd name="connsiteY0" fmla="*/ 8054 h 1367091"/>
                <a:gd name="connsiteX1" fmla="*/ 140017 w 193931"/>
                <a:gd name="connsiteY1" fmla="*/ 414454 h 1367091"/>
                <a:gd name="connsiteX2" fmla="*/ 127317 w 193931"/>
                <a:gd name="connsiteY2" fmla="*/ 719254 h 1367091"/>
                <a:gd name="connsiteX3" fmla="*/ 140017 w 193931"/>
                <a:gd name="connsiteY3" fmla="*/ 1049454 h 1367091"/>
                <a:gd name="connsiteX4" fmla="*/ 190817 w 193931"/>
                <a:gd name="connsiteY4" fmla="*/ 1366954 h 1367091"/>
                <a:gd name="connsiteX5" fmla="*/ 38417 w 193931"/>
                <a:gd name="connsiteY5" fmla="*/ 1011354 h 1367091"/>
                <a:gd name="connsiteX6" fmla="*/ 317 w 193931"/>
                <a:gd name="connsiteY6" fmla="*/ 668454 h 1367091"/>
                <a:gd name="connsiteX7" fmla="*/ 25717 w 193931"/>
                <a:gd name="connsiteY7" fmla="*/ 376354 h 1367091"/>
                <a:gd name="connsiteX8" fmla="*/ 114617 w 193931"/>
                <a:gd name="connsiteY8" fmla="*/ 160454 h 1367091"/>
                <a:gd name="connsiteX9" fmla="*/ 178117 w 193931"/>
                <a:gd name="connsiteY9" fmla="*/ 8054 h 1367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3931" h="1367091">
                  <a:moveTo>
                    <a:pt x="178117" y="8054"/>
                  </a:moveTo>
                  <a:cubicBezTo>
                    <a:pt x="182350" y="50387"/>
                    <a:pt x="148484" y="295921"/>
                    <a:pt x="140017" y="414454"/>
                  </a:cubicBezTo>
                  <a:cubicBezTo>
                    <a:pt x="131550" y="532987"/>
                    <a:pt x="127317" y="613421"/>
                    <a:pt x="127317" y="719254"/>
                  </a:cubicBezTo>
                  <a:cubicBezTo>
                    <a:pt x="127317" y="825087"/>
                    <a:pt x="129434" y="941504"/>
                    <a:pt x="140017" y="1049454"/>
                  </a:cubicBezTo>
                  <a:cubicBezTo>
                    <a:pt x="150600" y="1157404"/>
                    <a:pt x="207750" y="1373304"/>
                    <a:pt x="190817" y="1366954"/>
                  </a:cubicBezTo>
                  <a:cubicBezTo>
                    <a:pt x="173884" y="1360604"/>
                    <a:pt x="70167" y="1127771"/>
                    <a:pt x="38417" y="1011354"/>
                  </a:cubicBezTo>
                  <a:cubicBezTo>
                    <a:pt x="6667" y="894937"/>
                    <a:pt x="2434" y="774287"/>
                    <a:pt x="317" y="668454"/>
                  </a:cubicBezTo>
                  <a:cubicBezTo>
                    <a:pt x="-1800" y="562621"/>
                    <a:pt x="6667" y="461021"/>
                    <a:pt x="25717" y="376354"/>
                  </a:cubicBezTo>
                  <a:cubicBezTo>
                    <a:pt x="44767" y="291687"/>
                    <a:pt x="91334" y="219721"/>
                    <a:pt x="114617" y="160454"/>
                  </a:cubicBezTo>
                  <a:cubicBezTo>
                    <a:pt x="137900" y="101187"/>
                    <a:pt x="173884" y="-34279"/>
                    <a:pt x="178117" y="805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08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4" name="Ελεύθερη σχεδίαση 13"/>
            <p:cNvSpPr/>
            <p:nvPr/>
          </p:nvSpPr>
          <p:spPr>
            <a:xfrm>
              <a:off x="2551728" y="3445363"/>
              <a:ext cx="204517" cy="1373417"/>
            </a:xfrm>
            <a:custGeom>
              <a:avLst/>
              <a:gdLst>
                <a:gd name="connsiteX0" fmla="*/ 13672 w 204517"/>
                <a:gd name="connsiteY0" fmla="*/ 9037 h 1373417"/>
                <a:gd name="connsiteX1" fmla="*/ 140672 w 204517"/>
                <a:gd name="connsiteY1" fmla="*/ 21737 h 1373417"/>
                <a:gd name="connsiteX2" fmla="*/ 204172 w 204517"/>
                <a:gd name="connsiteY2" fmla="*/ 21737 h 1373417"/>
                <a:gd name="connsiteX3" fmla="*/ 166072 w 204517"/>
                <a:gd name="connsiteY3" fmla="*/ 186837 h 1373417"/>
                <a:gd name="connsiteX4" fmla="*/ 166072 w 204517"/>
                <a:gd name="connsiteY4" fmla="*/ 339237 h 1373417"/>
                <a:gd name="connsiteX5" fmla="*/ 153372 w 204517"/>
                <a:gd name="connsiteY5" fmla="*/ 491637 h 1373417"/>
                <a:gd name="connsiteX6" fmla="*/ 140672 w 204517"/>
                <a:gd name="connsiteY6" fmla="*/ 707537 h 1373417"/>
                <a:gd name="connsiteX7" fmla="*/ 166072 w 204517"/>
                <a:gd name="connsiteY7" fmla="*/ 885337 h 1373417"/>
                <a:gd name="connsiteX8" fmla="*/ 166072 w 204517"/>
                <a:gd name="connsiteY8" fmla="*/ 1063137 h 1373417"/>
                <a:gd name="connsiteX9" fmla="*/ 178772 w 204517"/>
                <a:gd name="connsiteY9" fmla="*/ 1253637 h 1373417"/>
                <a:gd name="connsiteX10" fmla="*/ 178772 w 204517"/>
                <a:gd name="connsiteY10" fmla="*/ 1367937 h 1373417"/>
                <a:gd name="connsiteX11" fmla="*/ 77172 w 204517"/>
                <a:gd name="connsiteY11" fmla="*/ 1355237 h 1373417"/>
                <a:gd name="connsiteX12" fmla="*/ 39072 w 204517"/>
                <a:gd name="connsiteY12" fmla="*/ 1355237 h 1373417"/>
                <a:gd name="connsiteX13" fmla="*/ 972 w 204517"/>
                <a:gd name="connsiteY13" fmla="*/ 1355237 h 1373417"/>
                <a:gd name="connsiteX14" fmla="*/ 13672 w 204517"/>
                <a:gd name="connsiteY14" fmla="*/ 1215537 h 1373417"/>
                <a:gd name="connsiteX15" fmla="*/ 39072 w 204517"/>
                <a:gd name="connsiteY15" fmla="*/ 1063137 h 1373417"/>
                <a:gd name="connsiteX16" fmla="*/ 51772 w 204517"/>
                <a:gd name="connsiteY16" fmla="*/ 923437 h 1373417"/>
                <a:gd name="connsiteX17" fmla="*/ 64472 w 204517"/>
                <a:gd name="connsiteY17" fmla="*/ 771037 h 1373417"/>
                <a:gd name="connsiteX18" fmla="*/ 64472 w 204517"/>
                <a:gd name="connsiteY18" fmla="*/ 682137 h 1373417"/>
                <a:gd name="connsiteX19" fmla="*/ 39072 w 204517"/>
                <a:gd name="connsiteY19" fmla="*/ 618637 h 1373417"/>
                <a:gd name="connsiteX20" fmla="*/ 64472 w 204517"/>
                <a:gd name="connsiteY20" fmla="*/ 440837 h 1373417"/>
                <a:gd name="connsiteX21" fmla="*/ 51772 w 204517"/>
                <a:gd name="connsiteY21" fmla="*/ 351937 h 1373417"/>
                <a:gd name="connsiteX22" fmla="*/ 39072 w 204517"/>
                <a:gd name="connsiteY22" fmla="*/ 275737 h 1373417"/>
                <a:gd name="connsiteX23" fmla="*/ 26372 w 204517"/>
                <a:gd name="connsiteY23" fmla="*/ 174137 h 1373417"/>
                <a:gd name="connsiteX24" fmla="*/ 13672 w 204517"/>
                <a:gd name="connsiteY24" fmla="*/ 9037 h 1373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04517" h="1373417">
                  <a:moveTo>
                    <a:pt x="13672" y="9037"/>
                  </a:moveTo>
                  <a:cubicBezTo>
                    <a:pt x="32722" y="-16363"/>
                    <a:pt x="108922" y="19620"/>
                    <a:pt x="140672" y="21737"/>
                  </a:cubicBezTo>
                  <a:cubicBezTo>
                    <a:pt x="172422" y="23854"/>
                    <a:pt x="199939" y="-5780"/>
                    <a:pt x="204172" y="21737"/>
                  </a:cubicBezTo>
                  <a:cubicBezTo>
                    <a:pt x="208405" y="49254"/>
                    <a:pt x="172422" y="133920"/>
                    <a:pt x="166072" y="186837"/>
                  </a:cubicBezTo>
                  <a:cubicBezTo>
                    <a:pt x="159722" y="239754"/>
                    <a:pt x="168189" y="288437"/>
                    <a:pt x="166072" y="339237"/>
                  </a:cubicBezTo>
                  <a:cubicBezTo>
                    <a:pt x="163955" y="390037"/>
                    <a:pt x="157605" y="430254"/>
                    <a:pt x="153372" y="491637"/>
                  </a:cubicBezTo>
                  <a:cubicBezTo>
                    <a:pt x="149139" y="553020"/>
                    <a:pt x="138555" y="641920"/>
                    <a:pt x="140672" y="707537"/>
                  </a:cubicBezTo>
                  <a:cubicBezTo>
                    <a:pt x="142789" y="773154"/>
                    <a:pt x="161839" y="826070"/>
                    <a:pt x="166072" y="885337"/>
                  </a:cubicBezTo>
                  <a:cubicBezTo>
                    <a:pt x="170305" y="944604"/>
                    <a:pt x="163955" y="1001754"/>
                    <a:pt x="166072" y="1063137"/>
                  </a:cubicBezTo>
                  <a:cubicBezTo>
                    <a:pt x="168189" y="1124520"/>
                    <a:pt x="176655" y="1202837"/>
                    <a:pt x="178772" y="1253637"/>
                  </a:cubicBezTo>
                  <a:cubicBezTo>
                    <a:pt x="180889" y="1304437"/>
                    <a:pt x="195705" y="1351004"/>
                    <a:pt x="178772" y="1367937"/>
                  </a:cubicBezTo>
                  <a:cubicBezTo>
                    <a:pt x="161839" y="1384870"/>
                    <a:pt x="100455" y="1357354"/>
                    <a:pt x="77172" y="1355237"/>
                  </a:cubicBezTo>
                  <a:cubicBezTo>
                    <a:pt x="53889" y="1353120"/>
                    <a:pt x="39072" y="1355237"/>
                    <a:pt x="39072" y="1355237"/>
                  </a:cubicBezTo>
                  <a:cubicBezTo>
                    <a:pt x="26372" y="1355237"/>
                    <a:pt x="5205" y="1378520"/>
                    <a:pt x="972" y="1355237"/>
                  </a:cubicBezTo>
                  <a:cubicBezTo>
                    <a:pt x="-3261" y="1331954"/>
                    <a:pt x="7322" y="1264220"/>
                    <a:pt x="13672" y="1215537"/>
                  </a:cubicBezTo>
                  <a:cubicBezTo>
                    <a:pt x="20022" y="1166854"/>
                    <a:pt x="32722" y="1111820"/>
                    <a:pt x="39072" y="1063137"/>
                  </a:cubicBezTo>
                  <a:cubicBezTo>
                    <a:pt x="45422" y="1014454"/>
                    <a:pt x="47539" y="972120"/>
                    <a:pt x="51772" y="923437"/>
                  </a:cubicBezTo>
                  <a:cubicBezTo>
                    <a:pt x="56005" y="874754"/>
                    <a:pt x="62355" y="811254"/>
                    <a:pt x="64472" y="771037"/>
                  </a:cubicBezTo>
                  <a:cubicBezTo>
                    <a:pt x="66589" y="730820"/>
                    <a:pt x="68705" y="707537"/>
                    <a:pt x="64472" y="682137"/>
                  </a:cubicBezTo>
                  <a:cubicBezTo>
                    <a:pt x="60239" y="656737"/>
                    <a:pt x="39072" y="658854"/>
                    <a:pt x="39072" y="618637"/>
                  </a:cubicBezTo>
                  <a:cubicBezTo>
                    <a:pt x="39072" y="578420"/>
                    <a:pt x="62355" y="485287"/>
                    <a:pt x="64472" y="440837"/>
                  </a:cubicBezTo>
                  <a:cubicBezTo>
                    <a:pt x="66589" y="396387"/>
                    <a:pt x="56005" y="379454"/>
                    <a:pt x="51772" y="351937"/>
                  </a:cubicBezTo>
                  <a:cubicBezTo>
                    <a:pt x="47539" y="324420"/>
                    <a:pt x="43305" y="305370"/>
                    <a:pt x="39072" y="275737"/>
                  </a:cubicBezTo>
                  <a:cubicBezTo>
                    <a:pt x="34839" y="246104"/>
                    <a:pt x="28489" y="214354"/>
                    <a:pt x="26372" y="174137"/>
                  </a:cubicBezTo>
                  <a:cubicBezTo>
                    <a:pt x="24255" y="133920"/>
                    <a:pt x="-5378" y="34437"/>
                    <a:pt x="13672" y="9037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08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5" name="Ελεύθερη σχεδίαση 14"/>
            <p:cNvSpPr/>
            <p:nvPr/>
          </p:nvSpPr>
          <p:spPr>
            <a:xfrm>
              <a:off x="3336093" y="3454419"/>
              <a:ext cx="220922" cy="1367817"/>
            </a:xfrm>
            <a:custGeom>
              <a:avLst/>
              <a:gdLst>
                <a:gd name="connsiteX0" fmla="*/ 4007 w 220922"/>
                <a:gd name="connsiteY0" fmla="*/ 12681 h 1367817"/>
                <a:gd name="connsiteX1" fmla="*/ 105607 w 220922"/>
                <a:gd name="connsiteY1" fmla="*/ 25381 h 1367817"/>
                <a:gd name="connsiteX2" fmla="*/ 207207 w 220922"/>
                <a:gd name="connsiteY2" fmla="*/ 25381 h 1367817"/>
                <a:gd name="connsiteX3" fmla="*/ 219907 w 220922"/>
                <a:gd name="connsiteY3" fmla="*/ 25381 h 1367817"/>
                <a:gd name="connsiteX4" fmla="*/ 207207 w 220922"/>
                <a:gd name="connsiteY4" fmla="*/ 139681 h 1367817"/>
                <a:gd name="connsiteX5" fmla="*/ 169107 w 220922"/>
                <a:gd name="connsiteY5" fmla="*/ 292081 h 1367817"/>
                <a:gd name="connsiteX6" fmla="*/ 143707 w 220922"/>
                <a:gd name="connsiteY6" fmla="*/ 457181 h 1367817"/>
                <a:gd name="connsiteX7" fmla="*/ 118307 w 220922"/>
                <a:gd name="connsiteY7" fmla="*/ 673081 h 1367817"/>
                <a:gd name="connsiteX8" fmla="*/ 143707 w 220922"/>
                <a:gd name="connsiteY8" fmla="*/ 863581 h 1367817"/>
                <a:gd name="connsiteX9" fmla="*/ 169107 w 220922"/>
                <a:gd name="connsiteY9" fmla="*/ 1054081 h 1367817"/>
                <a:gd name="connsiteX10" fmla="*/ 207207 w 220922"/>
                <a:gd name="connsiteY10" fmla="*/ 1346181 h 1367817"/>
                <a:gd name="connsiteX11" fmla="*/ 156407 w 220922"/>
                <a:gd name="connsiteY11" fmla="*/ 1346181 h 1367817"/>
                <a:gd name="connsiteX12" fmla="*/ 92907 w 220922"/>
                <a:gd name="connsiteY12" fmla="*/ 1346181 h 1367817"/>
                <a:gd name="connsiteX13" fmla="*/ 29407 w 220922"/>
                <a:gd name="connsiteY13" fmla="*/ 1346181 h 1367817"/>
                <a:gd name="connsiteX14" fmla="*/ 4007 w 220922"/>
                <a:gd name="connsiteY14" fmla="*/ 1333481 h 1367817"/>
                <a:gd name="connsiteX15" fmla="*/ 4007 w 220922"/>
                <a:gd name="connsiteY15" fmla="*/ 1269981 h 1367817"/>
                <a:gd name="connsiteX16" fmla="*/ 42107 w 220922"/>
                <a:gd name="connsiteY16" fmla="*/ 1066781 h 1367817"/>
                <a:gd name="connsiteX17" fmla="*/ 54807 w 220922"/>
                <a:gd name="connsiteY17" fmla="*/ 977881 h 1367817"/>
                <a:gd name="connsiteX18" fmla="*/ 42107 w 220922"/>
                <a:gd name="connsiteY18" fmla="*/ 863581 h 1367817"/>
                <a:gd name="connsiteX19" fmla="*/ 54807 w 220922"/>
                <a:gd name="connsiteY19" fmla="*/ 685781 h 1367817"/>
                <a:gd name="connsiteX20" fmla="*/ 42107 w 220922"/>
                <a:gd name="connsiteY20" fmla="*/ 546081 h 1367817"/>
                <a:gd name="connsiteX21" fmla="*/ 42107 w 220922"/>
                <a:gd name="connsiteY21" fmla="*/ 228581 h 1367817"/>
                <a:gd name="connsiteX22" fmla="*/ 4007 w 220922"/>
                <a:gd name="connsiteY22" fmla="*/ 12681 h 1367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0922" h="1367817">
                  <a:moveTo>
                    <a:pt x="4007" y="12681"/>
                  </a:moveTo>
                  <a:cubicBezTo>
                    <a:pt x="14590" y="-21186"/>
                    <a:pt x="71740" y="23264"/>
                    <a:pt x="105607" y="25381"/>
                  </a:cubicBezTo>
                  <a:cubicBezTo>
                    <a:pt x="139474" y="27498"/>
                    <a:pt x="207207" y="25381"/>
                    <a:pt x="207207" y="25381"/>
                  </a:cubicBezTo>
                  <a:cubicBezTo>
                    <a:pt x="226257" y="25381"/>
                    <a:pt x="219907" y="6331"/>
                    <a:pt x="219907" y="25381"/>
                  </a:cubicBezTo>
                  <a:cubicBezTo>
                    <a:pt x="219907" y="44431"/>
                    <a:pt x="215674" y="95231"/>
                    <a:pt x="207207" y="139681"/>
                  </a:cubicBezTo>
                  <a:cubicBezTo>
                    <a:pt x="198740" y="184131"/>
                    <a:pt x="179690" y="239164"/>
                    <a:pt x="169107" y="292081"/>
                  </a:cubicBezTo>
                  <a:cubicBezTo>
                    <a:pt x="158524" y="344998"/>
                    <a:pt x="152174" y="393681"/>
                    <a:pt x="143707" y="457181"/>
                  </a:cubicBezTo>
                  <a:cubicBezTo>
                    <a:pt x="135240" y="520681"/>
                    <a:pt x="118307" y="605348"/>
                    <a:pt x="118307" y="673081"/>
                  </a:cubicBezTo>
                  <a:cubicBezTo>
                    <a:pt x="118307" y="740814"/>
                    <a:pt x="143707" y="863581"/>
                    <a:pt x="143707" y="863581"/>
                  </a:cubicBezTo>
                  <a:cubicBezTo>
                    <a:pt x="152174" y="927081"/>
                    <a:pt x="158524" y="973648"/>
                    <a:pt x="169107" y="1054081"/>
                  </a:cubicBezTo>
                  <a:cubicBezTo>
                    <a:pt x="179690" y="1134514"/>
                    <a:pt x="209324" y="1297498"/>
                    <a:pt x="207207" y="1346181"/>
                  </a:cubicBezTo>
                  <a:cubicBezTo>
                    <a:pt x="205090" y="1394864"/>
                    <a:pt x="156407" y="1346181"/>
                    <a:pt x="156407" y="1346181"/>
                  </a:cubicBezTo>
                  <a:lnTo>
                    <a:pt x="92907" y="1346181"/>
                  </a:lnTo>
                  <a:cubicBezTo>
                    <a:pt x="71740" y="1346181"/>
                    <a:pt x="44224" y="1348298"/>
                    <a:pt x="29407" y="1346181"/>
                  </a:cubicBezTo>
                  <a:cubicBezTo>
                    <a:pt x="14590" y="1344064"/>
                    <a:pt x="8240" y="1346181"/>
                    <a:pt x="4007" y="1333481"/>
                  </a:cubicBezTo>
                  <a:cubicBezTo>
                    <a:pt x="-226" y="1320781"/>
                    <a:pt x="-2343" y="1314431"/>
                    <a:pt x="4007" y="1269981"/>
                  </a:cubicBezTo>
                  <a:cubicBezTo>
                    <a:pt x="10357" y="1225531"/>
                    <a:pt x="33640" y="1115464"/>
                    <a:pt x="42107" y="1066781"/>
                  </a:cubicBezTo>
                  <a:cubicBezTo>
                    <a:pt x="50574" y="1018098"/>
                    <a:pt x="54807" y="1011748"/>
                    <a:pt x="54807" y="977881"/>
                  </a:cubicBezTo>
                  <a:cubicBezTo>
                    <a:pt x="54807" y="944014"/>
                    <a:pt x="42107" y="912264"/>
                    <a:pt x="42107" y="863581"/>
                  </a:cubicBezTo>
                  <a:cubicBezTo>
                    <a:pt x="42107" y="814898"/>
                    <a:pt x="54807" y="738698"/>
                    <a:pt x="54807" y="685781"/>
                  </a:cubicBezTo>
                  <a:cubicBezTo>
                    <a:pt x="54807" y="632864"/>
                    <a:pt x="44224" y="622281"/>
                    <a:pt x="42107" y="546081"/>
                  </a:cubicBezTo>
                  <a:cubicBezTo>
                    <a:pt x="39990" y="469881"/>
                    <a:pt x="48457" y="313248"/>
                    <a:pt x="42107" y="228581"/>
                  </a:cubicBezTo>
                  <a:cubicBezTo>
                    <a:pt x="35757" y="143914"/>
                    <a:pt x="-6576" y="46548"/>
                    <a:pt x="4007" y="1268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08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6" name="Ελεύθερη σχεδίαση 15"/>
            <p:cNvSpPr/>
            <p:nvPr/>
          </p:nvSpPr>
          <p:spPr>
            <a:xfrm>
              <a:off x="4340642" y="3437705"/>
              <a:ext cx="212103" cy="1373250"/>
            </a:xfrm>
            <a:custGeom>
              <a:avLst/>
              <a:gdLst>
                <a:gd name="connsiteX0" fmla="*/ 15458 w 212103"/>
                <a:gd name="connsiteY0" fmla="*/ 29395 h 1373250"/>
                <a:gd name="connsiteX1" fmla="*/ 129758 w 212103"/>
                <a:gd name="connsiteY1" fmla="*/ 42095 h 1373250"/>
                <a:gd name="connsiteX2" fmla="*/ 205958 w 212103"/>
                <a:gd name="connsiteY2" fmla="*/ 42095 h 1373250"/>
                <a:gd name="connsiteX3" fmla="*/ 205958 w 212103"/>
                <a:gd name="connsiteY3" fmla="*/ 54795 h 1373250"/>
                <a:gd name="connsiteX4" fmla="*/ 193258 w 212103"/>
                <a:gd name="connsiteY4" fmla="*/ 105595 h 1373250"/>
                <a:gd name="connsiteX5" fmla="*/ 142458 w 212103"/>
                <a:gd name="connsiteY5" fmla="*/ 245295 h 1373250"/>
                <a:gd name="connsiteX6" fmla="*/ 117058 w 212103"/>
                <a:gd name="connsiteY6" fmla="*/ 397695 h 1373250"/>
                <a:gd name="connsiteX7" fmla="*/ 104358 w 212103"/>
                <a:gd name="connsiteY7" fmla="*/ 638995 h 1373250"/>
                <a:gd name="connsiteX8" fmla="*/ 104358 w 212103"/>
                <a:gd name="connsiteY8" fmla="*/ 778695 h 1373250"/>
                <a:gd name="connsiteX9" fmla="*/ 129758 w 212103"/>
                <a:gd name="connsiteY9" fmla="*/ 943795 h 1373250"/>
                <a:gd name="connsiteX10" fmla="*/ 167858 w 212103"/>
                <a:gd name="connsiteY10" fmla="*/ 1197795 h 1373250"/>
                <a:gd name="connsiteX11" fmla="*/ 180558 w 212103"/>
                <a:gd name="connsiteY11" fmla="*/ 1312095 h 1373250"/>
                <a:gd name="connsiteX12" fmla="*/ 193258 w 212103"/>
                <a:gd name="connsiteY12" fmla="*/ 1362895 h 1373250"/>
                <a:gd name="connsiteX13" fmla="*/ 78958 w 212103"/>
                <a:gd name="connsiteY13" fmla="*/ 1350195 h 1373250"/>
                <a:gd name="connsiteX14" fmla="*/ 2758 w 212103"/>
                <a:gd name="connsiteY14" fmla="*/ 1350195 h 1373250"/>
                <a:gd name="connsiteX15" fmla="*/ 15458 w 212103"/>
                <a:gd name="connsiteY15" fmla="*/ 1032695 h 1373250"/>
                <a:gd name="connsiteX16" fmla="*/ 2758 w 212103"/>
                <a:gd name="connsiteY16" fmla="*/ 715195 h 1373250"/>
                <a:gd name="connsiteX17" fmla="*/ 15458 w 212103"/>
                <a:gd name="connsiteY17" fmla="*/ 473895 h 1373250"/>
                <a:gd name="connsiteX18" fmla="*/ 15458 w 212103"/>
                <a:gd name="connsiteY18" fmla="*/ 29395 h 137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12103" h="1373250">
                  <a:moveTo>
                    <a:pt x="15458" y="29395"/>
                  </a:moveTo>
                  <a:cubicBezTo>
                    <a:pt x="34508" y="-42572"/>
                    <a:pt x="98008" y="39978"/>
                    <a:pt x="129758" y="42095"/>
                  </a:cubicBezTo>
                  <a:cubicBezTo>
                    <a:pt x="161508" y="44212"/>
                    <a:pt x="193258" y="39978"/>
                    <a:pt x="205958" y="42095"/>
                  </a:cubicBezTo>
                  <a:cubicBezTo>
                    <a:pt x="218658" y="44212"/>
                    <a:pt x="208075" y="44212"/>
                    <a:pt x="205958" y="54795"/>
                  </a:cubicBezTo>
                  <a:cubicBezTo>
                    <a:pt x="203841" y="65378"/>
                    <a:pt x="203841" y="73845"/>
                    <a:pt x="193258" y="105595"/>
                  </a:cubicBezTo>
                  <a:cubicBezTo>
                    <a:pt x="182675" y="137345"/>
                    <a:pt x="155158" y="196612"/>
                    <a:pt x="142458" y="245295"/>
                  </a:cubicBezTo>
                  <a:cubicBezTo>
                    <a:pt x="129758" y="293978"/>
                    <a:pt x="123408" y="332078"/>
                    <a:pt x="117058" y="397695"/>
                  </a:cubicBezTo>
                  <a:cubicBezTo>
                    <a:pt x="110708" y="463312"/>
                    <a:pt x="106475" y="575495"/>
                    <a:pt x="104358" y="638995"/>
                  </a:cubicBezTo>
                  <a:cubicBezTo>
                    <a:pt x="102241" y="702495"/>
                    <a:pt x="100125" y="727895"/>
                    <a:pt x="104358" y="778695"/>
                  </a:cubicBezTo>
                  <a:cubicBezTo>
                    <a:pt x="108591" y="829495"/>
                    <a:pt x="119175" y="873945"/>
                    <a:pt x="129758" y="943795"/>
                  </a:cubicBezTo>
                  <a:cubicBezTo>
                    <a:pt x="140341" y="1013645"/>
                    <a:pt x="159391" y="1136412"/>
                    <a:pt x="167858" y="1197795"/>
                  </a:cubicBezTo>
                  <a:cubicBezTo>
                    <a:pt x="176325" y="1259178"/>
                    <a:pt x="176325" y="1284578"/>
                    <a:pt x="180558" y="1312095"/>
                  </a:cubicBezTo>
                  <a:cubicBezTo>
                    <a:pt x="184791" y="1339612"/>
                    <a:pt x="210191" y="1356545"/>
                    <a:pt x="193258" y="1362895"/>
                  </a:cubicBezTo>
                  <a:cubicBezTo>
                    <a:pt x="176325" y="1369245"/>
                    <a:pt x="110708" y="1352312"/>
                    <a:pt x="78958" y="1350195"/>
                  </a:cubicBezTo>
                  <a:cubicBezTo>
                    <a:pt x="47208" y="1348078"/>
                    <a:pt x="13341" y="1403112"/>
                    <a:pt x="2758" y="1350195"/>
                  </a:cubicBezTo>
                  <a:cubicBezTo>
                    <a:pt x="-7825" y="1297278"/>
                    <a:pt x="15458" y="1138528"/>
                    <a:pt x="15458" y="1032695"/>
                  </a:cubicBezTo>
                  <a:cubicBezTo>
                    <a:pt x="15458" y="926862"/>
                    <a:pt x="2758" y="808328"/>
                    <a:pt x="2758" y="715195"/>
                  </a:cubicBezTo>
                  <a:cubicBezTo>
                    <a:pt x="2758" y="622062"/>
                    <a:pt x="13341" y="588195"/>
                    <a:pt x="15458" y="473895"/>
                  </a:cubicBezTo>
                  <a:cubicBezTo>
                    <a:pt x="17575" y="359595"/>
                    <a:pt x="-3592" y="101362"/>
                    <a:pt x="15458" y="29395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08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8" name="Ελεύθερη σχεδίαση 17"/>
            <p:cNvSpPr/>
            <p:nvPr/>
          </p:nvSpPr>
          <p:spPr>
            <a:xfrm>
              <a:off x="5143263" y="3444457"/>
              <a:ext cx="345789" cy="1377309"/>
            </a:xfrm>
            <a:custGeom>
              <a:avLst/>
              <a:gdLst>
                <a:gd name="connsiteX0" fmla="*/ 127237 w 345789"/>
                <a:gd name="connsiteY0" fmla="*/ 9943 h 1377309"/>
                <a:gd name="connsiteX1" fmla="*/ 266937 w 345789"/>
                <a:gd name="connsiteY1" fmla="*/ 22643 h 1377309"/>
                <a:gd name="connsiteX2" fmla="*/ 343137 w 345789"/>
                <a:gd name="connsiteY2" fmla="*/ 22643 h 1377309"/>
                <a:gd name="connsiteX3" fmla="*/ 317737 w 345789"/>
                <a:gd name="connsiteY3" fmla="*/ 86143 h 1377309"/>
                <a:gd name="connsiteX4" fmla="*/ 216137 w 345789"/>
                <a:gd name="connsiteY4" fmla="*/ 238543 h 1377309"/>
                <a:gd name="connsiteX5" fmla="*/ 127237 w 345789"/>
                <a:gd name="connsiteY5" fmla="*/ 429043 h 1377309"/>
                <a:gd name="connsiteX6" fmla="*/ 89137 w 345789"/>
                <a:gd name="connsiteY6" fmla="*/ 644943 h 1377309"/>
                <a:gd name="connsiteX7" fmla="*/ 114537 w 345789"/>
                <a:gd name="connsiteY7" fmla="*/ 822743 h 1377309"/>
                <a:gd name="connsiteX8" fmla="*/ 139937 w 345789"/>
                <a:gd name="connsiteY8" fmla="*/ 949743 h 1377309"/>
                <a:gd name="connsiteX9" fmla="*/ 203437 w 345789"/>
                <a:gd name="connsiteY9" fmla="*/ 1140243 h 1377309"/>
                <a:gd name="connsiteX10" fmla="*/ 266937 w 345789"/>
                <a:gd name="connsiteY10" fmla="*/ 1292643 h 1377309"/>
                <a:gd name="connsiteX11" fmla="*/ 292337 w 345789"/>
                <a:gd name="connsiteY11" fmla="*/ 1356143 h 1377309"/>
                <a:gd name="connsiteX12" fmla="*/ 203437 w 345789"/>
                <a:gd name="connsiteY12" fmla="*/ 1368843 h 1377309"/>
                <a:gd name="connsiteX13" fmla="*/ 139937 w 345789"/>
                <a:gd name="connsiteY13" fmla="*/ 1368843 h 1377309"/>
                <a:gd name="connsiteX14" fmla="*/ 114537 w 345789"/>
                <a:gd name="connsiteY14" fmla="*/ 1368843 h 1377309"/>
                <a:gd name="connsiteX15" fmla="*/ 89137 w 345789"/>
                <a:gd name="connsiteY15" fmla="*/ 1254543 h 1377309"/>
                <a:gd name="connsiteX16" fmla="*/ 51037 w 345789"/>
                <a:gd name="connsiteY16" fmla="*/ 1000543 h 1377309"/>
                <a:gd name="connsiteX17" fmla="*/ 25637 w 345789"/>
                <a:gd name="connsiteY17" fmla="*/ 898943 h 1377309"/>
                <a:gd name="connsiteX18" fmla="*/ 237 w 345789"/>
                <a:gd name="connsiteY18" fmla="*/ 784643 h 1377309"/>
                <a:gd name="connsiteX19" fmla="*/ 12937 w 345789"/>
                <a:gd name="connsiteY19" fmla="*/ 644943 h 1377309"/>
                <a:gd name="connsiteX20" fmla="*/ 12937 w 345789"/>
                <a:gd name="connsiteY20" fmla="*/ 530643 h 1377309"/>
                <a:gd name="connsiteX21" fmla="*/ 51037 w 345789"/>
                <a:gd name="connsiteY21" fmla="*/ 378243 h 1377309"/>
                <a:gd name="connsiteX22" fmla="*/ 101837 w 345789"/>
                <a:gd name="connsiteY22" fmla="*/ 187743 h 1377309"/>
                <a:gd name="connsiteX23" fmla="*/ 127237 w 345789"/>
                <a:gd name="connsiteY23" fmla="*/ 9943 h 1377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5789" h="1377309">
                  <a:moveTo>
                    <a:pt x="127237" y="9943"/>
                  </a:moveTo>
                  <a:cubicBezTo>
                    <a:pt x="154754" y="-17574"/>
                    <a:pt x="230954" y="20526"/>
                    <a:pt x="266937" y="22643"/>
                  </a:cubicBezTo>
                  <a:cubicBezTo>
                    <a:pt x="302920" y="24760"/>
                    <a:pt x="334670" y="12060"/>
                    <a:pt x="343137" y="22643"/>
                  </a:cubicBezTo>
                  <a:cubicBezTo>
                    <a:pt x="351604" y="33226"/>
                    <a:pt x="338904" y="50160"/>
                    <a:pt x="317737" y="86143"/>
                  </a:cubicBezTo>
                  <a:cubicBezTo>
                    <a:pt x="296570" y="122126"/>
                    <a:pt x="247887" y="181393"/>
                    <a:pt x="216137" y="238543"/>
                  </a:cubicBezTo>
                  <a:cubicBezTo>
                    <a:pt x="184387" y="295693"/>
                    <a:pt x="148404" y="361310"/>
                    <a:pt x="127237" y="429043"/>
                  </a:cubicBezTo>
                  <a:cubicBezTo>
                    <a:pt x="106070" y="496776"/>
                    <a:pt x="91254" y="579326"/>
                    <a:pt x="89137" y="644943"/>
                  </a:cubicBezTo>
                  <a:cubicBezTo>
                    <a:pt x="87020" y="710560"/>
                    <a:pt x="106070" y="771943"/>
                    <a:pt x="114537" y="822743"/>
                  </a:cubicBezTo>
                  <a:cubicBezTo>
                    <a:pt x="123004" y="873543"/>
                    <a:pt x="125120" y="896826"/>
                    <a:pt x="139937" y="949743"/>
                  </a:cubicBezTo>
                  <a:cubicBezTo>
                    <a:pt x="154754" y="1002660"/>
                    <a:pt x="182270" y="1083093"/>
                    <a:pt x="203437" y="1140243"/>
                  </a:cubicBezTo>
                  <a:cubicBezTo>
                    <a:pt x="224604" y="1197393"/>
                    <a:pt x="252120" y="1256660"/>
                    <a:pt x="266937" y="1292643"/>
                  </a:cubicBezTo>
                  <a:cubicBezTo>
                    <a:pt x="281754" y="1328626"/>
                    <a:pt x="302920" y="1343443"/>
                    <a:pt x="292337" y="1356143"/>
                  </a:cubicBezTo>
                  <a:cubicBezTo>
                    <a:pt x="281754" y="1368843"/>
                    <a:pt x="228837" y="1366726"/>
                    <a:pt x="203437" y="1368843"/>
                  </a:cubicBezTo>
                  <a:cubicBezTo>
                    <a:pt x="178037" y="1370960"/>
                    <a:pt x="139937" y="1368843"/>
                    <a:pt x="139937" y="1368843"/>
                  </a:cubicBezTo>
                  <a:cubicBezTo>
                    <a:pt x="125120" y="1368843"/>
                    <a:pt x="123004" y="1387893"/>
                    <a:pt x="114537" y="1368843"/>
                  </a:cubicBezTo>
                  <a:cubicBezTo>
                    <a:pt x="106070" y="1349793"/>
                    <a:pt x="99720" y="1315926"/>
                    <a:pt x="89137" y="1254543"/>
                  </a:cubicBezTo>
                  <a:cubicBezTo>
                    <a:pt x="78554" y="1193160"/>
                    <a:pt x="61620" y="1059810"/>
                    <a:pt x="51037" y="1000543"/>
                  </a:cubicBezTo>
                  <a:cubicBezTo>
                    <a:pt x="40454" y="941276"/>
                    <a:pt x="34104" y="934926"/>
                    <a:pt x="25637" y="898943"/>
                  </a:cubicBezTo>
                  <a:cubicBezTo>
                    <a:pt x="17170" y="862960"/>
                    <a:pt x="2354" y="826976"/>
                    <a:pt x="237" y="784643"/>
                  </a:cubicBezTo>
                  <a:cubicBezTo>
                    <a:pt x="-1880" y="742310"/>
                    <a:pt x="10820" y="687276"/>
                    <a:pt x="12937" y="644943"/>
                  </a:cubicBezTo>
                  <a:cubicBezTo>
                    <a:pt x="15054" y="602610"/>
                    <a:pt x="6587" y="575093"/>
                    <a:pt x="12937" y="530643"/>
                  </a:cubicBezTo>
                  <a:cubicBezTo>
                    <a:pt x="19287" y="486193"/>
                    <a:pt x="36220" y="435393"/>
                    <a:pt x="51037" y="378243"/>
                  </a:cubicBezTo>
                  <a:cubicBezTo>
                    <a:pt x="65854" y="321093"/>
                    <a:pt x="89137" y="247010"/>
                    <a:pt x="101837" y="187743"/>
                  </a:cubicBezTo>
                  <a:cubicBezTo>
                    <a:pt x="114537" y="128476"/>
                    <a:pt x="99720" y="37460"/>
                    <a:pt x="127237" y="994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08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21" name="Ελεύθερη σχεδίαση 20"/>
            <p:cNvSpPr/>
            <p:nvPr/>
          </p:nvSpPr>
          <p:spPr>
            <a:xfrm>
              <a:off x="5991543" y="3446738"/>
              <a:ext cx="358457" cy="1386787"/>
            </a:xfrm>
            <a:custGeom>
              <a:avLst/>
              <a:gdLst>
                <a:gd name="connsiteX0" fmla="*/ 142557 w 358457"/>
                <a:gd name="connsiteY0" fmla="*/ 20362 h 1386787"/>
                <a:gd name="connsiteX1" fmla="*/ 53657 w 358457"/>
                <a:gd name="connsiteY1" fmla="*/ 274362 h 1386787"/>
                <a:gd name="connsiteX2" fmla="*/ 2857 w 358457"/>
                <a:gd name="connsiteY2" fmla="*/ 642662 h 1386787"/>
                <a:gd name="connsiteX3" fmla="*/ 15557 w 358457"/>
                <a:gd name="connsiteY3" fmla="*/ 883962 h 1386787"/>
                <a:gd name="connsiteX4" fmla="*/ 91757 w 358457"/>
                <a:gd name="connsiteY4" fmla="*/ 1125262 h 1386787"/>
                <a:gd name="connsiteX5" fmla="*/ 155257 w 358457"/>
                <a:gd name="connsiteY5" fmla="*/ 1264962 h 1386787"/>
                <a:gd name="connsiteX6" fmla="*/ 193357 w 358457"/>
                <a:gd name="connsiteY6" fmla="*/ 1353862 h 1386787"/>
                <a:gd name="connsiteX7" fmla="*/ 193357 w 358457"/>
                <a:gd name="connsiteY7" fmla="*/ 1379262 h 1386787"/>
                <a:gd name="connsiteX8" fmla="*/ 282257 w 358457"/>
                <a:gd name="connsiteY8" fmla="*/ 1379262 h 1386787"/>
                <a:gd name="connsiteX9" fmla="*/ 358457 w 358457"/>
                <a:gd name="connsiteY9" fmla="*/ 1379262 h 1386787"/>
                <a:gd name="connsiteX10" fmla="*/ 282257 w 358457"/>
                <a:gd name="connsiteY10" fmla="*/ 1277662 h 1386787"/>
                <a:gd name="connsiteX11" fmla="*/ 180657 w 358457"/>
                <a:gd name="connsiteY11" fmla="*/ 1061762 h 1386787"/>
                <a:gd name="connsiteX12" fmla="*/ 129857 w 358457"/>
                <a:gd name="connsiteY12" fmla="*/ 947462 h 1386787"/>
                <a:gd name="connsiteX13" fmla="*/ 104457 w 358457"/>
                <a:gd name="connsiteY13" fmla="*/ 820462 h 1386787"/>
                <a:gd name="connsiteX14" fmla="*/ 66357 w 358457"/>
                <a:gd name="connsiteY14" fmla="*/ 680762 h 1386787"/>
                <a:gd name="connsiteX15" fmla="*/ 117157 w 358457"/>
                <a:gd name="connsiteY15" fmla="*/ 502962 h 1386787"/>
                <a:gd name="connsiteX16" fmla="*/ 155257 w 358457"/>
                <a:gd name="connsiteY16" fmla="*/ 325162 h 1386787"/>
                <a:gd name="connsiteX17" fmla="*/ 256857 w 358457"/>
                <a:gd name="connsiteY17" fmla="*/ 172762 h 1386787"/>
                <a:gd name="connsiteX18" fmla="*/ 320357 w 358457"/>
                <a:gd name="connsiteY18" fmla="*/ 33062 h 1386787"/>
                <a:gd name="connsiteX19" fmla="*/ 142557 w 358457"/>
                <a:gd name="connsiteY19" fmla="*/ 20362 h 1386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58457" h="1386787">
                  <a:moveTo>
                    <a:pt x="142557" y="20362"/>
                  </a:moveTo>
                  <a:cubicBezTo>
                    <a:pt x="98107" y="60579"/>
                    <a:pt x="76940" y="170645"/>
                    <a:pt x="53657" y="274362"/>
                  </a:cubicBezTo>
                  <a:cubicBezTo>
                    <a:pt x="30374" y="378079"/>
                    <a:pt x="9207" y="541062"/>
                    <a:pt x="2857" y="642662"/>
                  </a:cubicBezTo>
                  <a:cubicBezTo>
                    <a:pt x="-3493" y="744262"/>
                    <a:pt x="740" y="803529"/>
                    <a:pt x="15557" y="883962"/>
                  </a:cubicBezTo>
                  <a:cubicBezTo>
                    <a:pt x="30374" y="964395"/>
                    <a:pt x="68474" y="1061762"/>
                    <a:pt x="91757" y="1125262"/>
                  </a:cubicBezTo>
                  <a:cubicBezTo>
                    <a:pt x="115040" y="1188762"/>
                    <a:pt x="138324" y="1226862"/>
                    <a:pt x="155257" y="1264962"/>
                  </a:cubicBezTo>
                  <a:cubicBezTo>
                    <a:pt x="172190" y="1303062"/>
                    <a:pt x="187007" y="1334812"/>
                    <a:pt x="193357" y="1353862"/>
                  </a:cubicBezTo>
                  <a:cubicBezTo>
                    <a:pt x="199707" y="1372912"/>
                    <a:pt x="178540" y="1375029"/>
                    <a:pt x="193357" y="1379262"/>
                  </a:cubicBezTo>
                  <a:cubicBezTo>
                    <a:pt x="208174" y="1383495"/>
                    <a:pt x="282257" y="1379262"/>
                    <a:pt x="282257" y="1379262"/>
                  </a:cubicBezTo>
                  <a:cubicBezTo>
                    <a:pt x="309774" y="1379262"/>
                    <a:pt x="358457" y="1396195"/>
                    <a:pt x="358457" y="1379262"/>
                  </a:cubicBezTo>
                  <a:cubicBezTo>
                    <a:pt x="358457" y="1362329"/>
                    <a:pt x="311890" y="1330579"/>
                    <a:pt x="282257" y="1277662"/>
                  </a:cubicBezTo>
                  <a:cubicBezTo>
                    <a:pt x="252624" y="1224745"/>
                    <a:pt x="206057" y="1116795"/>
                    <a:pt x="180657" y="1061762"/>
                  </a:cubicBezTo>
                  <a:cubicBezTo>
                    <a:pt x="155257" y="1006729"/>
                    <a:pt x="142557" y="987679"/>
                    <a:pt x="129857" y="947462"/>
                  </a:cubicBezTo>
                  <a:cubicBezTo>
                    <a:pt x="117157" y="907245"/>
                    <a:pt x="115040" y="864912"/>
                    <a:pt x="104457" y="820462"/>
                  </a:cubicBezTo>
                  <a:cubicBezTo>
                    <a:pt x="93874" y="776012"/>
                    <a:pt x="64240" y="733679"/>
                    <a:pt x="66357" y="680762"/>
                  </a:cubicBezTo>
                  <a:cubicBezTo>
                    <a:pt x="68474" y="627845"/>
                    <a:pt x="102340" y="562229"/>
                    <a:pt x="117157" y="502962"/>
                  </a:cubicBezTo>
                  <a:cubicBezTo>
                    <a:pt x="131974" y="443695"/>
                    <a:pt x="131974" y="380195"/>
                    <a:pt x="155257" y="325162"/>
                  </a:cubicBezTo>
                  <a:cubicBezTo>
                    <a:pt x="178540" y="270129"/>
                    <a:pt x="229340" y="221445"/>
                    <a:pt x="256857" y="172762"/>
                  </a:cubicBezTo>
                  <a:cubicBezTo>
                    <a:pt x="284374" y="124079"/>
                    <a:pt x="335174" y="58462"/>
                    <a:pt x="320357" y="33062"/>
                  </a:cubicBezTo>
                  <a:cubicBezTo>
                    <a:pt x="305540" y="7662"/>
                    <a:pt x="187007" y="-19855"/>
                    <a:pt x="142557" y="20362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08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23" name="Ευθεία γραμμή σύνδεσης 22"/>
            <p:cNvCxnSpPr/>
            <p:nvPr/>
          </p:nvCxnSpPr>
          <p:spPr>
            <a:xfrm flipV="1">
              <a:off x="2411760" y="2170579"/>
              <a:ext cx="4062278" cy="162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Ευθεία γραμμή σύνδεσης 25"/>
            <p:cNvCxnSpPr/>
            <p:nvPr/>
          </p:nvCxnSpPr>
          <p:spPr>
            <a:xfrm flipV="1">
              <a:off x="2349699" y="4139325"/>
              <a:ext cx="4062278" cy="162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2041685" y="2605279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+2.00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640872" y="2605920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+2.00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932945" y="4487000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solidFill>
                    <a:prstClr val="black"/>
                  </a:solidFill>
                  <a:latin typeface="Calibri"/>
                </a:rPr>
                <a:t>-</a:t>
              </a:r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2.00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616013" y="4487000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solidFill>
                    <a:prstClr val="black"/>
                  </a:solidFill>
                  <a:latin typeface="Calibri"/>
                </a:rPr>
                <a:t>-</a:t>
              </a:r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2.00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717310" y="4143016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-1.00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396496" y="4143016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-</a:t>
              </a:r>
              <a:r>
                <a:rPr lang="el-GR" dirty="0">
                  <a:solidFill>
                    <a:prstClr val="black"/>
                  </a:solidFill>
                  <a:latin typeface="Calibri"/>
                </a:rPr>
                <a:t>3</a:t>
              </a:r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.00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522787" y="4132299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+</a:t>
              </a:r>
              <a:r>
                <a:rPr lang="el-GR" dirty="0">
                  <a:solidFill>
                    <a:prstClr val="black"/>
                  </a:solidFill>
                  <a:latin typeface="Calibri"/>
                </a:rPr>
                <a:t>3</a:t>
              </a:r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.00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414239" y="4464193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-</a:t>
              </a:r>
              <a:r>
                <a:rPr lang="el-GR" dirty="0">
                  <a:solidFill>
                    <a:prstClr val="black"/>
                  </a:solidFill>
                  <a:latin typeface="Calibri"/>
                </a:rPr>
                <a:t>4</a:t>
              </a:r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.00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178263" y="4119702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-</a:t>
              </a:r>
              <a:r>
                <a:rPr lang="el-GR" dirty="0">
                  <a:solidFill>
                    <a:prstClr val="black"/>
                  </a:solidFill>
                  <a:latin typeface="Calibri"/>
                </a:rPr>
                <a:t>7</a:t>
              </a:r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.00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765480" y="4470953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0.00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451588" y="4464086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+5.00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164338" y="4449448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-</a:t>
              </a:r>
              <a:r>
                <a:rPr lang="el-GR" dirty="0">
                  <a:solidFill>
                    <a:prstClr val="black"/>
                  </a:solidFill>
                  <a:latin typeface="Calibri"/>
                </a:rPr>
                <a:t>9</a:t>
              </a:r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.00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875056" y="2258250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+</a:t>
              </a:r>
              <a:r>
                <a:rPr lang="el-GR" dirty="0">
                  <a:solidFill>
                    <a:prstClr val="black"/>
                  </a:solidFill>
                  <a:latin typeface="Calibri"/>
                </a:rPr>
                <a:t>3</a:t>
              </a:r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.00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557015" y="2275298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+1.00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763319" y="2591393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+</a:t>
              </a:r>
              <a:r>
                <a:rPr lang="el-GR" dirty="0">
                  <a:solidFill>
                    <a:prstClr val="black"/>
                  </a:solidFill>
                  <a:latin typeface="Calibri"/>
                </a:rPr>
                <a:t>4</a:t>
              </a:r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.00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638871" y="2258250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+7.00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594939" y="2588931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+9.00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209478" y="2588931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-5.00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489198" y="2591910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0.00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831648" y="1676613"/>
              <a:ext cx="720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solidFill>
                    <a:prstClr val="black"/>
                  </a:solidFill>
                  <a:latin typeface="Calibri"/>
                </a:rPr>
                <a:t>(α)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831648" y="3467143"/>
              <a:ext cx="720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solidFill>
                    <a:prstClr val="black"/>
                  </a:solidFill>
                  <a:latin typeface="Calibri"/>
                </a:rPr>
                <a:t>(β)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0" name="Ορθογώνιο 49"/>
          <p:cNvSpPr/>
          <p:nvPr/>
        </p:nvSpPr>
        <p:spPr>
          <a:xfrm>
            <a:off x="1114527" y="5169379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prstClr val="black"/>
                </a:solidFill>
                <a:latin typeface="Calibri"/>
              </a:rPr>
              <a:t>Οι πρώτοι δύο τύποι είναι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κυρτοί/κοίλοι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, ο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τρίτος επίπεδο κυρτός/κοίλος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και οι υπόλοιποι μηνίσκοι φακοί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79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rgbClr val="333399"/>
                </a:solidFill>
              </a:rPr>
              <a:t>Η </a:t>
            </a:r>
            <a:r>
              <a:rPr lang="el-GR" dirty="0" err="1" smtClean="0">
                <a:solidFill>
                  <a:srgbClr val="333399"/>
                </a:solidFill>
              </a:rPr>
              <a:t>Ανακλαστικότητα</a:t>
            </a:r>
            <a:r>
              <a:rPr lang="el-GR" dirty="0" smtClean="0">
                <a:solidFill>
                  <a:srgbClr val="333399"/>
                </a:solidFill>
              </a:rPr>
              <a:t> Των Οπτικών Υλικών </a:t>
            </a:r>
            <a:endParaRPr lang="el-GR" dirty="0">
              <a:solidFill>
                <a:srgbClr val="3333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2658616" y="1196752"/>
                <a:ext cx="3826768" cy="1080120"/>
              </a:xfrm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l-G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l-GR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sz="2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×100%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8616" y="1196752"/>
                <a:ext cx="3826768" cy="1080120"/>
              </a:xfrm>
              <a:blipFill rotWithShape="0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Ομάδα 4" title="Η Ανακλαστικότητα Των Οπτικών Υλικών "/>
          <p:cNvGrpSpPr/>
          <p:nvPr/>
        </p:nvGrpSpPr>
        <p:grpSpPr>
          <a:xfrm>
            <a:off x="1721505" y="2564904"/>
            <a:ext cx="5700990" cy="3920517"/>
            <a:chOff x="1556901" y="2708920"/>
            <a:chExt cx="5700990" cy="3920517"/>
          </a:xfrm>
        </p:grpSpPr>
        <p:cxnSp>
          <p:nvCxnSpPr>
            <p:cNvPr id="6" name="Ευθύγραμμο βέλος σύνδεσης 5"/>
            <p:cNvCxnSpPr/>
            <p:nvPr/>
          </p:nvCxnSpPr>
          <p:spPr>
            <a:xfrm flipV="1">
              <a:off x="1979712" y="2708920"/>
              <a:ext cx="0" cy="352839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Ευθύγραμμο βέλος σύνδεσης 6"/>
            <p:cNvCxnSpPr/>
            <p:nvPr/>
          </p:nvCxnSpPr>
          <p:spPr>
            <a:xfrm>
              <a:off x="1979712" y="6237312"/>
              <a:ext cx="525658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Ευθεία γραμμή σύνδεσης 7"/>
            <p:cNvCxnSpPr/>
            <p:nvPr/>
          </p:nvCxnSpPr>
          <p:spPr>
            <a:xfrm>
              <a:off x="1979712" y="3501008"/>
              <a:ext cx="4433664" cy="0"/>
            </a:xfrm>
            <a:prstGeom prst="line">
              <a:avLst/>
            </a:prstGeom>
            <a:ln w="349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Ελεύθερη σχεδίαση 8"/>
            <p:cNvSpPr/>
            <p:nvPr/>
          </p:nvSpPr>
          <p:spPr>
            <a:xfrm>
              <a:off x="2368062" y="3634154"/>
              <a:ext cx="3974123" cy="2532276"/>
            </a:xfrm>
            <a:custGeom>
              <a:avLst/>
              <a:gdLst>
                <a:gd name="connsiteX0" fmla="*/ 0 w 3974123"/>
                <a:gd name="connsiteY0" fmla="*/ 0 h 2532276"/>
                <a:gd name="connsiteX1" fmla="*/ 35169 w 3974123"/>
                <a:gd name="connsiteY1" fmla="*/ 468923 h 2532276"/>
                <a:gd name="connsiteX2" fmla="*/ 199292 w 3974123"/>
                <a:gd name="connsiteY2" fmla="*/ 1172308 h 2532276"/>
                <a:gd name="connsiteX3" fmla="*/ 363415 w 3974123"/>
                <a:gd name="connsiteY3" fmla="*/ 1746738 h 2532276"/>
                <a:gd name="connsiteX4" fmla="*/ 621323 w 3974123"/>
                <a:gd name="connsiteY4" fmla="*/ 2239108 h 2532276"/>
                <a:gd name="connsiteX5" fmla="*/ 844061 w 3974123"/>
                <a:gd name="connsiteY5" fmla="*/ 2461846 h 2532276"/>
                <a:gd name="connsiteX6" fmla="*/ 1125415 w 3974123"/>
                <a:gd name="connsiteY6" fmla="*/ 2532184 h 2532276"/>
                <a:gd name="connsiteX7" fmla="*/ 1395046 w 3974123"/>
                <a:gd name="connsiteY7" fmla="*/ 2473569 h 2532276"/>
                <a:gd name="connsiteX8" fmla="*/ 1559169 w 3974123"/>
                <a:gd name="connsiteY8" fmla="*/ 2344615 h 2532276"/>
                <a:gd name="connsiteX9" fmla="*/ 1817076 w 3974123"/>
                <a:gd name="connsiteY9" fmla="*/ 2215661 h 2532276"/>
                <a:gd name="connsiteX10" fmla="*/ 2110153 w 3974123"/>
                <a:gd name="connsiteY10" fmla="*/ 2192215 h 2532276"/>
                <a:gd name="connsiteX11" fmla="*/ 2344615 w 3974123"/>
                <a:gd name="connsiteY11" fmla="*/ 2286000 h 2532276"/>
                <a:gd name="connsiteX12" fmla="*/ 2602523 w 3974123"/>
                <a:gd name="connsiteY12" fmla="*/ 2438400 h 2532276"/>
                <a:gd name="connsiteX13" fmla="*/ 2836984 w 3974123"/>
                <a:gd name="connsiteY13" fmla="*/ 2485292 h 2532276"/>
                <a:gd name="connsiteX14" fmla="*/ 3071446 w 3974123"/>
                <a:gd name="connsiteY14" fmla="*/ 2426677 h 2532276"/>
                <a:gd name="connsiteX15" fmla="*/ 3294184 w 3974123"/>
                <a:gd name="connsiteY15" fmla="*/ 2309446 h 2532276"/>
                <a:gd name="connsiteX16" fmla="*/ 3552092 w 3974123"/>
                <a:gd name="connsiteY16" fmla="*/ 1957754 h 2532276"/>
                <a:gd name="connsiteX17" fmla="*/ 3716215 w 3974123"/>
                <a:gd name="connsiteY17" fmla="*/ 1594338 h 2532276"/>
                <a:gd name="connsiteX18" fmla="*/ 3845169 w 3974123"/>
                <a:gd name="connsiteY18" fmla="*/ 1219200 h 2532276"/>
                <a:gd name="connsiteX19" fmla="*/ 3950676 w 3974123"/>
                <a:gd name="connsiteY19" fmla="*/ 597877 h 2532276"/>
                <a:gd name="connsiteX20" fmla="*/ 3974123 w 3974123"/>
                <a:gd name="connsiteY20" fmla="*/ 128954 h 253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74123" h="2532276">
                  <a:moveTo>
                    <a:pt x="0" y="0"/>
                  </a:moveTo>
                  <a:cubicBezTo>
                    <a:pt x="977" y="136769"/>
                    <a:pt x="1954" y="273538"/>
                    <a:pt x="35169" y="468923"/>
                  </a:cubicBezTo>
                  <a:cubicBezTo>
                    <a:pt x="68384" y="664308"/>
                    <a:pt x="144584" y="959339"/>
                    <a:pt x="199292" y="1172308"/>
                  </a:cubicBezTo>
                  <a:cubicBezTo>
                    <a:pt x="254000" y="1385277"/>
                    <a:pt x="293077" y="1568938"/>
                    <a:pt x="363415" y="1746738"/>
                  </a:cubicBezTo>
                  <a:cubicBezTo>
                    <a:pt x="433754" y="1924538"/>
                    <a:pt x="541215" y="2119923"/>
                    <a:pt x="621323" y="2239108"/>
                  </a:cubicBezTo>
                  <a:cubicBezTo>
                    <a:pt x="701431" y="2358293"/>
                    <a:pt x="760046" y="2413000"/>
                    <a:pt x="844061" y="2461846"/>
                  </a:cubicBezTo>
                  <a:cubicBezTo>
                    <a:pt x="928076" y="2510692"/>
                    <a:pt x="1033584" y="2530230"/>
                    <a:pt x="1125415" y="2532184"/>
                  </a:cubicBezTo>
                  <a:cubicBezTo>
                    <a:pt x="1217246" y="2534138"/>
                    <a:pt x="1322754" y="2504831"/>
                    <a:pt x="1395046" y="2473569"/>
                  </a:cubicBezTo>
                  <a:cubicBezTo>
                    <a:pt x="1467338" y="2442308"/>
                    <a:pt x="1488831" y="2387600"/>
                    <a:pt x="1559169" y="2344615"/>
                  </a:cubicBezTo>
                  <a:cubicBezTo>
                    <a:pt x="1629507" y="2301630"/>
                    <a:pt x="1725245" y="2241061"/>
                    <a:pt x="1817076" y="2215661"/>
                  </a:cubicBezTo>
                  <a:cubicBezTo>
                    <a:pt x="1908907" y="2190261"/>
                    <a:pt x="2022230" y="2180492"/>
                    <a:pt x="2110153" y="2192215"/>
                  </a:cubicBezTo>
                  <a:cubicBezTo>
                    <a:pt x="2198076" y="2203938"/>
                    <a:pt x="2262553" y="2244969"/>
                    <a:pt x="2344615" y="2286000"/>
                  </a:cubicBezTo>
                  <a:cubicBezTo>
                    <a:pt x="2426677" y="2327031"/>
                    <a:pt x="2520462" y="2405185"/>
                    <a:pt x="2602523" y="2438400"/>
                  </a:cubicBezTo>
                  <a:cubicBezTo>
                    <a:pt x="2684584" y="2471615"/>
                    <a:pt x="2758830" y="2487246"/>
                    <a:pt x="2836984" y="2485292"/>
                  </a:cubicBezTo>
                  <a:cubicBezTo>
                    <a:pt x="2915138" y="2483338"/>
                    <a:pt x="2995246" y="2455985"/>
                    <a:pt x="3071446" y="2426677"/>
                  </a:cubicBezTo>
                  <a:cubicBezTo>
                    <a:pt x="3147646" y="2397369"/>
                    <a:pt x="3214077" y="2387600"/>
                    <a:pt x="3294184" y="2309446"/>
                  </a:cubicBezTo>
                  <a:cubicBezTo>
                    <a:pt x="3374291" y="2231292"/>
                    <a:pt x="3481754" y="2076939"/>
                    <a:pt x="3552092" y="1957754"/>
                  </a:cubicBezTo>
                  <a:cubicBezTo>
                    <a:pt x="3622431" y="1838569"/>
                    <a:pt x="3667369" y="1717430"/>
                    <a:pt x="3716215" y="1594338"/>
                  </a:cubicBezTo>
                  <a:cubicBezTo>
                    <a:pt x="3765061" y="1471246"/>
                    <a:pt x="3806092" y="1385277"/>
                    <a:pt x="3845169" y="1219200"/>
                  </a:cubicBezTo>
                  <a:cubicBezTo>
                    <a:pt x="3884246" y="1053123"/>
                    <a:pt x="3929184" y="779585"/>
                    <a:pt x="3950676" y="597877"/>
                  </a:cubicBezTo>
                  <a:cubicBezTo>
                    <a:pt x="3972168" y="416169"/>
                    <a:pt x="3973145" y="272561"/>
                    <a:pt x="3974123" y="12895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0" name="Ελεύθερη σχεδίαση 9"/>
            <p:cNvSpPr/>
            <p:nvPr/>
          </p:nvSpPr>
          <p:spPr>
            <a:xfrm>
              <a:off x="2004646" y="3716215"/>
              <a:ext cx="4255477" cy="2384667"/>
            </a:xfrm>
            <a:custGeom>
              <a:avLst/>
              <a:gdLst>
                <a:gd name="connsiteX0" fmla="*/ 0 w 4255477"/>
                <a:gd name="connsiteY0" fmla="*/ 58616 h 2384667"/>
                <a:gd name="connsiteX1" fmla="*/ 105508 w 4255477"/>
                <a:gd name="connsiteY1" fmla="*/ 621323 h 2384667"/>
                <a:gd name="connsiteX2" fmla="*/ 269631 w 4255477"/>
                <a:gd name="connsiteY2" fmla="*/ 1055077 h 2384667"/>
                <a:gd name="connsiteX3" fmla="*/ 527539 w 4255477"/>
                <a:gd name="connsiteY3" fmla="*/ 1629508 h 2384667"/>
                <a:gd name="connsiteX4" fmla="*/ 785446 w 4255477"/>
                <a:gd name="connsiteY4" fmla="*/ 1957754 h 2384667"/>
                <a:gd name="connsiteX5" fmla="*/ 1090246 w 4255477"/>
                <a:gd name="connsiteY5" fmla="*/ 2215662 h 2384667"/>
                <a:gd name="connsiteX6" fmla="*/ 1277816 w 4255477"/>
                <a:gd name="connsiteY6" fmla="*/ 2321170 h 2384667"/>
                <a:gd name="connsiteX7" fmla="*/ 1512277 w 4255477"/>
                <a:gd name="connsiteY7" fmla="*/ 2379785 h 2384667"/>
                <a:gd name="connsiteX8" fmla="*/ 1711569 w 4255477"/>
                <a:gd name="connsiteY8" fmla="*/ 2368062 h 2384667"/>
                <a:gd name="connsiteX9" fmla="*/ 1946031 w 4255477"/>
                <a:gd name="connsiteY9" fmla="*/ 2262554 h 2384667"/>
                <a:gd name="connsiteX10" fmla="*/ 2074985 w 4255477"/>
                <a:gd name="connsiteY10" fmla="*/ 2074985 h 2384667"/>
                <a:gd name="connsiteX11" fmla="*/ 2192216 w 4255477"/>
                <a:gd name="connsiteY11" fmla="*/ 1887416 h 2384667"/>
                <a:gd name="connsiteX12" fmla="*/ 2309446 w 4255477"/>
                <a:gd name="connsiteY12" fmla="*/ 1676400 h 2384667"/>
                <a:gd name="connsiteX13" fmla="*/ 2590800 w 4255477"/>
                <a:gd name="connsiteY13" fmla="*/ 1266093 h 2384667"/>
                <a:gd name="connsiteX14" fmla="*/ 2813539 w 4255477"/>
                <a:gd name="connsiteY14" fmla="*/ 1031631 h 2384667"/>
                <a:gd name="connsiteX15" fmla="*/ 3036277 w 4255477"/>
                <a:gd name="connsiteY15" fmla="*/ 797170 h 2384667"/>
                <a:gd name="connsiteX16" fmla="*/ 3364523 w 4255477"/>
                <a:gd name="connsiteY16" fmla="*/ 550985 h 2384667"/>
                <a:gd name="connsiteX17" fmla="*/ 3903785 w 4255477"/>
                <a:gd name="connsiteY17" fmla="*/ 199293 h 2384667"/>
                <a:gd name="connsiteX18" fmla="*/ 4255477 w 4255477"/>
                <a:gd name="connsiteY18" fmla="*/ 0 h 238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255477" h="2384667">
                  <a:moveTo>
                    <a:pt x="0" y="58616"/>
                  </a:moveTo>
                  <a:cubicBezTo>
                    <a:pt x="30285" y="256931"/>
                    <a:pt x="60570" y="455246"/>
                    <a:pt x="105508" y="621323"/>
                  </a:cubicBezTo>
                  <a:cubicBezTo>
                    <a:pt x="150446" y="787400"/>
                    <a:pt x="199293" y="887046"/>
                    <a:pt x="269631" y="1055077"/>
                  </a:cubicBezTo>
                  <a:cubicBezTo>
                    <a:pt x="339970" y="1223108"/>
                    <a:pt x="441570" y="1479062"/>
                    <a:pt x="527539" y="1629508"/>
                  </a:cubicBezTo>
                  <a:cubicBezTo>
                    <a:pt x="613508" y="1779954"/>
                    <a:pt x="691662" y="1860062"/>
                    <a:pt x="785446" y="1957754"/>
                  </a:cubicBezTo>
                  <a:cubicBezTo>
                    <a:pt x="879230" y="2055446"/>
                    <a:pt x="1008184" y="2155093"/>
                    <a:pt x="1090246" y="2215662"/>
                  </a:cubicBezTo>
                  <a:cubicBezTo>
                    <a:pt x="1172308" y="2276231"/>
                    <a:pt x="1207478" y="2293816"/>
                    <a:pt x="1277816" y="2321170"/>
                  </a:cubicBezTo>
                  <a:cubicBezTo>
                    <a:pt x="1348154" y="2348524"/>
                    <a:pt x="1439985" y="2371970"/>
                    <a:pt x="1512277" y="2379785"/>
                  </a:cubicBezTo>
                  <a:cubicBezTo>
                    <a:pt x="1584569" y="2387600"/>
                    <a:pt x="1639277" y="2387601"/>
                    <a:pt x="1711569" y="2368062"/>
                  </a:cubicBezTo>
                  <a:cubicBezTo>
                    <a:pt x="1783861" y="2348523"/>
                    <a:pt x="1885462" y="2311400"/>
                    <a:pt x="1946031" y="2262554"/>
                  </a:cubicBezTo>
                  <a:cubicBezTo>
                    <a:pt x="2006600" y="2213708"/>
                    <a:pt x="2033954" y="2137508"/>
                    <a:pt x="2074985" y="2074985"/>
                  </a:cubicBezTo>
                  <a:cubicBezTo>
                    <a:pt x="2116016" y="2012462"/>
                    <a:pt x="2153139" y="1953847"/>
                    <a:pt x="2192216" y="1887416"/>
                  </a:cubicBezTo>
                  <a:cubicBezTo>
                    <a:pt x="2231293" y="1820985"/>
                    <a:pt x="2243015" y="1779954"/>
                    <a:pt x="2309446" y="1676400"/>
                  </a:cubicBezTo>
                  <a:cubicBezTo>
                    <a:pt x="2375877" y="1572846"/>
                    <a:pt x="2506785" y="1373554"/>
                    <a:pt x="2590800" y="1266093"/>
                  </a:cubicBezTo>
                  <a:cubicBezTo>
                    <a:pt x="2674815" y="1158632"/>
                    <a:pt x="2813539" y="1031631"/>
                    <a:pt x="2813539" y="1031631"/>
                  </a:cubicBezTo>
                  <a:cubicBezTo>
                    <a:pt x="2887785" y="953477"/>
                    <a:pt x="2944446" y="877278"/>
                    <a:pt x="3036277" y="797170"/>
                  </a:cubicBezTo>
                  <a:cubicBezTo>
                    <a:pt x="3128108" y="717062"/>
                    <a:pt x="3219938" y="650631"/>
                    <a:pt x="3364523" y="550985"/>
                  </a:cubicBezTo>
                  <a:cubicBezTo>
                    <a:pt x="3509108" y="451339"/>
                    <a:pt x="3755293" y="291124"/>
                    <a:pt x="3903785" y="199293"/>
                  </a:cubicBezTo>
                  <a:cubicBezTo>
                    <a:pt x="4052277" y="107462"/>
                    <a:pt x="4153877" y="53731"/>
                    <a:pt x="4255477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1" name="Ελεύθερη σχεδίαση 10"/>
            <p:cNvSpPr/>
            <p:nvPr/>
          </p:nvSpPr>
          <p:spPr>
            <a:xfrm>
              <a:off x="1992923" y="4900246"/>
              <a:ext cx="4853354" cy="786370"/>
            </a:xfrm>
            <a:custGeom>
              <a:avLst/>
              <a:gdLst>
                <a:gd name="connsiteX0" fmla="*/ 0 w 4853354"/>
                <a:gd name="connsiteY0" fmla="*/ 128954 h 786370"/>
                <a:gd name="connsiteX1" fmla="*/ 199292 w 4853354"/>
                <a:gd name="connsiteY1" fmla="*/ 375139 h 786370"/>
                <a:gd name="connsiteX2" fmla="*/ 504092 w 4853354"/>
                <a:gd name="connsiteY2" fmla="*/ 562708 h 786370"/>
                <a:gd name="connsiteX3" fmla="*/ 949569 w 4853354"/>
                <a:gd name="connsiteY3" fmla="*/ 703385 h 786370"/>
                <a:gd name="connsiteX4" fmla="*/ 1395046 w 4853354"/>
                <a:gd name="connsiteY4" fmla="*/ 773723 h 786370"/>
                <a:gd name="connsiteX5" fmla="*/ 1863969 w 4853354"/>
                <a:gd name="connsiteY5" fmla="*/ 785446 h 786370"/>
                <a:gd name="connsiteX6" fmla="*/ 2403231 w 4853354"/>
                <a:gd name="connsiteY6" fmla="*/ 762000 h 786370"/>
                <a:gd name="connsiteX7" fmla="*/ 3141785 w 4853354"/>
                <a:gd name="connsiteY7" fmla="*/ 679939 h 786370"/>
                <a:gd name="connsiteX8" fmla="*/ 3645877 w 4853354"/>
                <a:gd name="connsiteY8" fmla="*/ 550985 h 786370"/>
                <a:gd name="connsiteX9" fmla="*/ 4243754 w 4853354"/>
                <a:gd name="connsiteY9" fmla="*/ 363416 h 786370"/>
                <a:gd name="connsiteX10" fmla="*/ 4853354 w 4853354"/>
                <a:gd name="connsiteY10" fmla="*/ 0 h 786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53354" h="786370">
                  <a:moveTo>
                    <a:pt x="0" y="128954"/>
                  </a:moveTo>
                  <a:cubicBezTo>
                    <a:pt x="57638" y="215900"/>
                    <a:pt x="115277" y="302847"/>
                    <a:pt x="199292" y="375139"/>
                  </a:cubicBezTo>
                  <a:cubicBezTo>
                    <a:pt x="283307" y="447431"/>
                    <a:pt x="379046" y="508000"/>
                    <a:pt x="504092" y="562708"/>
                  </a:cubicBezTo>
                  <a:cubicBezTo>
                    <a:pt x="629138" y="617416"/>
                    <a:pt x="801077" y="668216"/>
                    <a:pt x="949569" y="703385"/>
                  </a:cubicBezTo>
                  <a:cubicBezTo>
                    <a:pt x="1098061" y="738554"/>
                    <a:pt x="1242646" y="760046"/>
                    <a:pt x="1395046" y="773723"/>
                  </a:cubicBezTo>
                  <a:cubicBezTo>
                    <a:pt x="1547446" y="787400"/>
                    <a:pt x="1695938" y="787400"/>
                    <a:pt x="1863969" y="785446"/>
                  </a:cubicBezTo>
                  <a:cubicBezTo>
                    <a:pt x="2032000" y="783492"/>
                    <a:pt x="2190262" y="779585"/>
                    <a:pt x="2403231" y="762000"/>
                  </a:cubicBezTo>
                  <a:cubicBezTo>
                    <a:pt x="2616200" y="744416"/>
                    <a:pt x="2934677" y="715108"/>
                    <a:pt x="3141785" y="679939"/>
                  </a:cubicBezTo>
                  <a:cubicBezTo>
                    <a:pt x="3348893" y="644770"/>
                    <a:pt x="3462216" y="603739"/>
                    <a:pt x="3645877" y="550985"/>
                  </a:cubicBezTo>
                  <a:cubicBezTo>
                    <a:pt x="3829538" y="498231"/>
                    <a:pt x="4042508" y="455247"/>
                    <a:pt x="4243754" y="363416"/>
                  </a:cubicBezTo>
                  <a:cubicBezTo>
                    <a:pt x="4445000" y="271585"/>
                    <a:pt x="4649177" y="135792"/>
                    <a:pt x="4853354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05763" y="6229327"/>
              <a:ext cx="11521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700 nm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51760" y="5035096"/>
              <a:ext cx="5076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2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31948" y="3582055"/>
              <a:ext cx="5076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4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476025" y="4416084"/>
              <a:ext cx="5076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3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44775" y="3135513"/>
              <a:ext cx="5076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1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855150" y="3146439"/>
              <a:ext cx="5076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1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00668" y="5224951"/>
              <a:ext cx="5076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2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375659" y="3547058"/>
              <a:ext cx="5076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3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74595" y="3547057"/>
              <a:ext cx="5076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4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178393" y="6229327"/>
              <a:ext cx="20882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solidFill>
                    <a:prstClr val="black"/>
                  </a:solidFill>
                  <a:latin typeface="Calibri"/>
                </a:rPr>
                <a:t>Μήκος Κύματος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rot="16200000">
              <a:off x="232239" y="4034362"/>
              <a:ext cx="30494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err="1" smtClean="0">
                  <a:solidFill>
                    <a:prstClr val="black"/>
                  </a:solidFill>
                  <a:latin typeface="Calibri"/>
                </a:rPr>
                <a:t>Αντανακλαστικότητα</a:t>
              </a:r>
              <a:r>
                <a:rPr lang="el-GR" sz="2000" dirty="0" smtClean="0">
                  <a:solidFill>
                    <a:prstClr val="black"/>
                  </a:solidFill>
                  <a:latin typeface="Calibri"/>
                </a:rPr>
                <a:t> %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97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333399"/>
                </a:solidFill>
              </a:rPr>
              <a:t>Πολωτικοί Φακοί </a:t>
            </a:r>
            <a:r>
              <a:rPr lang="el-GR" sz="3200" b="0" dirty="0" smtClean="0">
                <a:solidFill>
                  <a:srgbClr val="333399"/>
                </a:solidFill>
              </a:rPr>
              <a:t>(1 από </a:t>
            </a:r>
            <a:r>
              <a:rPr lang="en-US" sz="3200" b="0" dirty="0" smtClean="0">
                <a:solidFill>
                  <a:srgbClr val="333399"/>
                </a:solidFill>
              </a:rPr>
              <a:t>4</a:t>
            </a:r>
            <a:r>
              <a:rPr lang="el-GR" sz="3200" b="0" dirty="0" smtClean="0">
                <a:solidFill>
                  <a:srgbClr val="333399"/>
                </a:solidFill>
              </a:rPr>
              <a:t>) </a:t>
            </a:r>
            <a:endParaRPr lang="el-GR" sz="3200" b="0" dirty="0">
              <a:solidFill>
                <a:srgbClr val="333399"/>
              </a:solidFill>
            </a:endParaRPr>
          </a:p>
        </p:txBody>
      </p:sp>
      <p:grpSp>
        <p:nvGrpSpPr>
          <p:cNvPr id="55" name="Ομάδα 54" title="Πολωτικοί Φακοί"/>
          <p:cNvGrpSpPr/>
          <p:nvPr/>
        </p:nvGrpSpPr>
        <p:grpSpPr>
          <a:xfrm>
            <a:off x="1475656" y="1556792"/>
            <a:ext cx="7086667" cy="3736288"/>
            <a:chOff x="1475656" y="1652702"/>
            <a:chExt cx="7086667" cy="3736288"/>
          </a:xfrm>
        </p:grpSpPr>
        <p:sp>
          <p:nvSpPr>
            <p:cNvPr id="20" name="Ορθογώνιο 19"/>
            <p:cNvSpPr/>
            <p:nvPr/>
          </p:nvSpPr>
          <p:spPr>
            <a:xfrm>
              <a:off x="5062246" y="2420888"/>
              <a:ext cx="1368152" cy="2160240"/>
            </a:xfrm>
            <a:prstGeom prst="rect">
              <a:avLst/>
            </a:prstGeom>
            <a:gradFill>
              <a:gsLst>
                <a:gs pos="0">
                  <a:schemeClr val="tx2">
                    <a:lumMod val="40000"/>
                    <a:lumOff val="60000"/>
                  </a:schemeClr>
                </a:gs>
                <a:gs pos="50000">
                  <a:schemeClr val="tx2">
                    <a:lumMod val="75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10800000" scaled="1"/>
            </a:gradFill>
            <a:ln>
              <a:solidFill>
                <a:schemeClr val="tx1"/>
              </a:solidFill>
            </a:ln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6" name="Ορθογώνιο 5"/>
            <p:cNvSpPr/>
            <p:nvPr/>
          </p:nvSpPr>
          <p:spPr>
            <a:xfrm>
              <a:off x="1979712" y="2420888"/>
              <a:ext cx="1368152" cy="2160240"/>
            </a:xfrm>
            <a:prstGeom prst="rect">
              <a:avLst/>
            </a:prstGeom>
            <a:gradFill>
              <a:gsLst>
                <a:gs pos="0">
                  <a:schemeClr val="tx2">
                    <a:lumMod val="40000"/>
                    <a:lumOff val="60000"/>
                  </a:schemeClr>
                </a:gs>
                <a:gs pos="50000">
                  <a:schemeClr val="tx2">
                    <a:lumMod val="75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10800000" scaled="1"/>
            </a:gradFill>
            <a:ln>
              <a:solidFill>
                <a:schemeClr val="tx1"/>
              </a:solidFill>
            </a:ln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8" name="Ευθύγραμμο βέλος σύνδεσης 7"/>
            <p:cNvCxnSpPr/>
            <p:nvPr/>
          </p:nvCxnSpPr>
          <p:spPr>
            <a:xfrm>
              <a:off x="2627784" y="2780928"/>
              <a:ext cx="0" cy="1368152"/>
            </a:xfrm>
            <a:prstGeom prst="straightConnector1">
              <a:avLst/>
            </a:prstGeom>
            <a:ln w="41275">
              <a:solidFill>
                <a:srgbClr val="82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Ευθύγραμμο βέλος σύνδεσης 10"/>
            <p:cNvCxnSpPr/>
            <p:nvPr/>
          </p:nvCxnSpPr>
          <p:spPr>
            <a:xfrm flipV="1">
              <a:off x="2663788" y="3465004"/>
              <a:ext cx="1048153" cy="1214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Ευθεία γραμμή σύνδεσης 13"/>
            <p:cNvCxnSpPr/>
            <p:nvPr/>
          </p:nvCxnSpPr>
          <p:spPr>
            <a:xfrm>
              <a:off x="3673016" y="3465004"/>
              <a:ext cx="504056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Ευθεία γραμμή σύνδεσης 15"/>
            <p:cNvCxnSpPr/>
            <p:nvPr/>
          </p:nvCxnSpPr>
          <p:spPr>
            <a:xfrm flipV="1">
              <a:off x="2663788" y="2204864"/>
              <a:ext cx="612068" cy="8640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168860" y="1652702"/>
              <a:ext cx="28803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solidFill>
                    <a:prstClr val="black"/>
                  </a:solidFill>
                  <a:latin typeface="Calibri"/>
                </a:rPr>
                <a:t>ΣΤΑΘΕΡΗ ΔΙΕΥΘΥΝΣΗ ΗΛΕΚΤΡΙΚΟΥ ΠΕΔΙΟΥ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105591" y="3465004"/>
              <a:ext cx="19273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solidFill>
                    <a:prstClr val="black"/>
                  </a:solidFill>
                  <a:latin typeface="Calibri"/>
                </a:rPr>
                <a:t>ΚΑΤΕΥΘΥΝΣΗ ΚΙΝΗΣΗΣ ΚΥΜΑΤΟΣ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828817" y="4904577"/>
              <a:ext cx="22102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solidFill>
                    <a:prstClr val="black"/>
                  </a:solidFill>
                  <a:latin typeface="Calibri"/>
                </a:rPr>
                <a:t>ΠΟΛΩΜΕΝΟ ΦΩΣ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2" name="Ευθύγραμμο βέλος σύνδεσης 21"/>
            <p:cNvCxnSpPr/>
            <p:nvPr/>
          </p:nvCxnSpPr>
          <p:spPr>
            <a:xfrm>
              <a:off x="5798574" y="2805224"/>
              <a:ext cx="18622" cy="1343856"/>
            </a:xfrm>
            <a:prstGeom prst="straightConnector1">
              <a:avLst/>
            </a:prstGeom>
            <a:ln w="34925">
              <a:solidFill>
                <a:srgbClr val="82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Ευθύγραμμο βέλος σύνδεσης 23"/>
            <p:cNvCxnSpPr/>
            <p:nvPr/>
          </p:nvCxnSpPr>
          <p:spPr>
            <a:xfrm>
              <a:off x="5486524" y="3068960"/>
              <a:ext cx="648940" cy="827967"/>
            </a:xfrm>
            <a:prstGeom prst="straightConnector1">
              <a:avLst/>
            </a:prstGeom>
            <a:ln w="34925">
              <a:solidFill>
                <a:srgbClr val="82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Ευθύγραμμο βέλος σύνδεσης 26"/>
            <p:cNvCxnSpPr/>
            <p:nvPr/>
          </p:nvCxnSpPr>
          <p:spPr>
            <a:xfrm flipH="1">
              <a:off x="5503640" y="2805224"/>
              <a:ext cx="625606" cy="1343856"/>
            </a:xfrm>
            <a:prstGeom prst="straightConnector1">
              <a:avLst/>
            </a:prstGeom>
            <a:ln w="34925">
              <a:solidFill>
                <a:srgbClr val="82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Ευθύγραμμο βέλος σύνδεσης 29"/>
            <p:cNvCxnSpPr/>
            <p:nvPr/>
          </p:nvCxnSpPr>
          <p:spPr>
            <a:xfrm flipH="1">
              <a:off x="5486524" y="3212976"/>
              <a:ext cx="705824" cy="432048"/>
            </a:xfrm>
            <a:prstGeom prst="straightConnector1">
              <a:avLst/>
            </a:prstGeom>
            <a:ln w="34925">
              <a:solidFill>
                <a:srgbClr val="82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Ευθεία γραμμή σύνδεσης 34"/>
            <p:cNvCxnSpPr/>
            <p:nvPr/>
          </p:nvCxnSpPr>
          <p:spPr>
            <a:xfrm flipV="1">
              <a:off x="6129246" y="2204864"/>
              <a:ext cx="423954" cy="6003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Ευθεία γραμμή σύνδεσης 35"/>
            <p:cNvCxnSpPr/>
            <p:nvPr/>
          </p:nvCxnSpPr>
          <p:spPr>
            <a:xfrm flipV="1">
              <a:off x="6146362" y="2199977"/>
              <a:ext cx="406838" cy="1012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Ευθεία γραμμή σύνδεσης 40"/>
            <p:cNvCxnSpPr/>
            <p:nvPr/>
          </p:nvCxnSpPr>
          <p:spPr>
            <a:xfrm>
              <a:off x="1475656" y="3465004"/>
              <a:ext cx="693204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Ευθύγραμμο βέλος σύνδεσης 42"/>
            <p:cNvCxnSpPr/>
            <p:nvPr/>
          </p:nvCxnSpPr>
          <p:spPr>
            <a:xfrm flipV="1">
              <a:off x="5859143" y="3484452"/>
              <a:ext cx="995533" cy="484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Ευθεία γραμμή σύνδεσης 45"/>
            <p:cNvCxnSpPr/>
            <p:nvPr/>
          </p:nvCxnSpPr>
          <p:spPr>
            <a:xfrm>
              <a:off x="4582344" y="3465004"/>
              <a:ext cx="693204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Ευθεία γραμμή σύνδεσης 46"/>
            <p:cNvCxnSpPr/>
            <p:nvPr/>
          </p:nvCxnSpPr>
          <p:spPr>
            <a:xfrm>
              <a:off x="6775561" y="3484452"/>
              <a:ext cx="693204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5682003" y="1652702"/>
              <a:ext cx="28803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solidFill>
                    <a:prstClr val="black"/>
                  </a:solidFill>
                  <a:latin typeface="Calibri"/>
                </a:rPr>
                <a:t>ΤΥΧΑΙΑ ΔΙΕΥΘΥΝΣΗ ΗΛΕΚΤΡΙΚΟΥ ΠΕΔΙΟΥ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354081" y="3528354"/>
              <a:ext cx="19273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solidFill>
                    <a:prstClr val="black"/>
                  </a:solidFill>
                  <a:latin typeface="Calibri"/>
                </a:rPr>
                <a:t>ΚΑΤΕΥΘΥΝΣΗ ΚΙΝΗΣΗΣ ΚΥΜΑΤΟΣ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928946" y="4988880"/>
              <a:ext cx="26442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solidFill>
                    <a:prstClr val="black"/>
                  </a:solidFill>
                  <a:latin typeface="Calibri"/>
                </a:rPr>
                <a:t>ΜΗ ΠΟΛΩΜΕΝΟ ΦΩΣ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53" name="Ευθεία γραμμή σύνδεσης 52"/>
            <p:cNvCxnSpPr/>
            <p:nvPr/>
          </p:nvCxnSpPr>
          <p:spPr>
            <a:xfrm>
              <a:off x="4541888" y="1652702"/>
              <a:ext cx="0" cy="3368412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96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333399"/>
                </a:solidFill>
              </a:rPr>
              <a:t>Πολωτικοί </a:t>
            </a:r>
            <a:r>
              <a:rPr lang="el-GR" dirty="0" smtClean="0">
                <a:solidFill>
                  <a:srgbClr val="333399"/>
                </a:solidFill>
              </a:rPr>
              <a:t>Φακοί </a:t>
            </a:r>
            <a:r>
              <a:rPr lang="el-GR" sz="3200" b="0" dirty="0" smtClean="0">
                <a:solidFill>
                  <a:srgbClr val="333399"/>
                </a:solidFill>
              </a:rPr>
              <a:t>(2 </a:t>
            </a:r>
            <a:r>
              <a:rPr lang="el-GR" sz="3200" b="0" dirty="0">
                <a:solidFill>
                  <a:srgbClr val="333399"/>
                </a:solidFill>
              </a:rPr>
              <a:t>από </a:t>
            </a:r>
            <a:r>
              <a:rPr lang="en-US" sz="3200" b="0" dirty="0" smtClean="0">
                <a:solidFill>
                  <a:srgbClr val="333399"/>
                </a:solidFill>
              </a:rPr>
              <a:t>4</a:t>
            </a:r>
            <a:r>
              <a:rPr lang="el-GR" sz="3200" b="0" dirty="0" smtClean="0">
                <a:solidFill>
                  <a:srgbClr val="333399"/>
                </a:solidFill>
              </a:rPr>
              <a:t>) </a:t>
            </a:r>
            <a:endParaRPr lang="el-GR" sz="3200" dirty="0">
              <a:solidFill>
                <a:srgbClr val="333399"/>
              </a:solidFill>
            </a:endParaRPr>
          </a:p>
        </p:txBody>
      </p:sp>
      <p:grpSp>
        <p:nvGrpSpPr>
          <p:cNvPr id="52" name="Ομάδα 51" title="Πολωτικοί Φακοί"/>
          <p:cNvGrpSpPr/>
          <p:nvPr/>
        </p:nvGrpSpPr>
        <p:grpSpPr>
          <a:xfrm>
            <a:off x="1331640" y="1412776"/>
            <a:ext cx="6749120" cy="4193879"/>
            <a:chOff x="802217" y="1253775"/>
            <a:chExt cx="6749120" cy="4193879"/>
          </a:xfrm>
        </p:grpSpPr>
        <p:sp>
          <p:nvSpPr>
            <p:cNvPr id="34" name="Έλλειψη 33"/>
            <p:cNvSpPr/>
            <p:nvPr/>
          </p:nvSpPr>
          <p:spPr>
            <a:xfrm>
              <a:off x="3846655" y="2276872"/>
              <a:ext cx="988999" cy="1672583"/>
            </a:xfrm>
            <a:prstGeom prst="ellips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rgbClr val="8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6" name="Ορθογώνιο 5"/>
            <p:cNvSpPr/>
            <p:nvPr/>
          </p:nvSpPr>
          <p:spPr>
            <a:xfrm>
              <a:off x="1440260" y="2050901"/>
              <a:ext cx="1368152" cy="2160240"/>
            </a:xfrm>
            <a:prstGeom prst="rect">
              <a:avLst/>
            </a:prstGeom>
            <a:gradFill>
              <a:gsLst>
                <a:gs pos="0">
                  <a:schemeClr val="tx2">
                    <a:lumMod val="40000"/>
                    <a:lumOff val="60000"/>
                  </a:schemeClr>
                </a:gs>
                <a:gs pos="50000">
                  <a:schemeClr val="tx2">
                    <a:lumMod val="75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10800000" scaled="1"/>
            </a:gradFill>
            <a:ln>
              <a:solidFill>
                <a:schemeClr val="tx1"/>
              </a:solidFill>
            </a:ln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7" name="Ορθογώνιο 6"/>
            <p:cNvSpPr/>
            <p:nvPr/>
          </p:nvSpPr>
          <p:spPr>
            <a:xfrm>
              <a:off x="5185048" y="2041243"/>
              <a:ext cx="1368152" cy="2160240"/>
            </a:xfrm>
            <a:prstGeom prst="rect">
              <a:avLst/>
            </a:prstGeom>
            <a:gradFill>
              <a:gsLst>
                <a:gs pos="0">
                  <a:schemeClr val="tx2">
                    <a:lumMod val="40000"/>
                    <a:lumOff val="60000"/>
                  </a:schemeClr>
                </a:gs>
                <a:gs pos="50000">
                  <a:schemeClr val="tx2">
                    <a:lumMod val="75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10800000" scaled="1"/>
            </a:gradFill>
            <a:ln>
              <a:solidFill>
                <a:schemeClr val="tx1"/>
              </a:solidFill>
            </a:ln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8" name="Ευθύγραμμο βέλος σύνδεσης 7"/>
            <p:cNvCxnSpPr/>
            <p:nvPr/>
          </p:nvCxnSpPr>
          <p:spPr>
            <a:xfrm>
              <a:off x="5833120" y="2401283"/>
              <a:ext cx="0" cy="1368152"/>
            </a:xfrm>
            <a:prstGeom prst="straightConnector1">
              <a:avLst/>
            </a:prstGeom>
            <a:ln w="41275">
              <a:solidFill>
                <a:srgbClr val="82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Ευθύγραμμο βέλος σύνδεσης 8"/>
            <p:cNvCxnSpPr/>
            <p:nvPr/>
          </p:nvCxnSpPr>
          <p:spPr>
            <a:xfrm flipV="1">
              <a:off x="5869124" y="3085359"/>
              <a:ext cx="1048153" cy="1214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Ευθεία γραμμή σύνδεσης 9"/>
            <p:cNvCxnSpPr/>
            <p:nvPr/>
          </p:nvCxnSpPr>
          <p:spPr>
            <a:xfrm>
              <a:off x="6878352" y="3085359"/>
              <a:ext cx="504056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571492" y="1718658"/>
              <a:ext cx="19273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solidFill>
                    <a:prstClr val="black"/>
                  </a:solidFill>
                  <a:latin typeface="Calibri"/>
                </a:rPr>
                <a:t>ΚΑΤΕΥΘΥΝΣΗ ΚΙΝΗΣΗΣ ΚΥΜΑΤΟΣ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341058" y="4525991"/>
                  <a:ext cx="2210279" cy="921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2000" dirty="0" smtClean="0">
                      <a:solidFill>
                        <a:prstClr val="black"/>
                      </a:solidFill>
                      <a:latin typeface="Calibri"/>
                    </a:rPr>
                    <a:t>ΠΟΛΩΜΕΝΟ ΦΩΣ</a:t>
                  </a:r>
                </a:p>
                <a:p>
                  <a:r>
                    <a:rPr lang="el-GR" sz="2000" dirty="0" smtClean="0">
                      <a:solidFill>
                        <a:prstClr val="black"/>
                      </a:solidFill>
                      <a:latin typeface="Calibri"/>
                    </a:rPr>
                    <a:t>ΕΝΤΑΣΗ </a:t>
                  </a:r>
                  <a:r>
                    <a:rPr lang="el-GR" sz="2400" dirty="0" smtClean="0">
                      <a:solidFill>
                        <a:prstClr val="black"/>
                      </a:solidFill>
                      <a:latin typeface="Calibri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4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oMath>
                  </a14:m>
                  <a:endParaRPr lang="el-GR" sz="24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1058" y="4525991"/>
                  <a:ext cx="2210279" cy="92166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755" t="-3974" b="-662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Ευθύγραμμο βέλος σύνδεσης 14"/>
            <p:cNvCxnSpPr/>
            <p:nvPr/>
          </p:nvCxnSpPr>
          <p:spPr>
            <a:xfrm>
              <a:off x="2176588" y="2435237"/>
              <a:ext cx="18622" cy="1343856"/>
            </a:xfrm>
            <a:prstGeom prst="straightConnector1">
              <a:avLst/>
            </a:prstGeom>
            <a:ln w="34925">
              <a:solidFill>
                <a:srgbClr val="82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Ευθύγραμμο βέλος σύνδεσης 15"/>
            <p:cNvCxnSpPr/>
            <p:nvPr/>
          </p:nvCxnSpPr>
          <p:spPr>
            <a:xfrm>
              <a:off x="1864538" y="2698973"/>
              <a:ext cx="648940" cy="827967"/>
            </a:xfrm>
            <a:prstGeom prst="straightConnector1">
              <a:avLst/>
            </a:prstGeom>
            <a:ln w="34925">
              <a:solidFill>
                <a:srgbClr val="82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Ευθύγραμμο βέλος σύνδεσης 16"/>
            <p:cNvCxnSpPr/>
            <p:nvPr/>
          </p:nvCxnSpPr>
          <p:spPr>
            <a:xfrm flipH="1">
              <a:off x="1881654" y="2435237"/>
              <a:ext cx="625606" cy="1343856"/>
            </a:xfrm>
            <a:prstGeom prst="straightConnector1">
              <a:avLst/>
            </a:prstGeom>
            <a:ln w="34925">
              <a:solidFill>
                <a:srgbClr val="82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Ευθύγραμμο βέλος σύνδεσης 17"/>
            <p:cNvCxnSpPr/>
            <p:nvPr/>
          </p:nvCxnSpPr>
          <p:spPr>
            <a:xfrm flipH="1">
              <a:off x="1864538" y="2842989"/>
              <a:ext cx="705824" cy="432048"/>
            </a:xfrm>
            <a:prstGeom prst="straightConnector1">
              <a:avLst/>
            </a:prstGeom>
            <a:ln w="34925">
              <a:solidFill>
                <a:srgbClr val="82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Ευθεία γραμμή σύνδεσης 20"/>
            <p:cNvCxnSpPr/>
            <p:nvPr/>
          </p:nvCxnSpPr>
          <p:spPr>
            <a:xfrm>
              <a:off x="4680992" y="3085359"/>
              <a:ext cx="693204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Ευθύγραμμο βέλος σύνδεσης 21"/>
            <p:cNvCxnSpPr/>
            <p:nvPr/>
          </p:nvCxnSpPr>
          <p:spPr>
            <a:xfrm flipV="1">
              <a:off x="2237157" y="3092055"/>
              <a:ext cx="834408" cy="2725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Ευθεία γραμμή σύνδεσης 22"/>
            <p:cNvCxnSpPr/>
            <p:nvPr/>
          </p:nvCxnSpPr>
          <p:spPr>
            <a:xfrm>
              <a:off x="960358" y="3095017"/>
              <a:ext cx="693204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Ευθεία γραμμή σύνδεσης 23"/>
            <p:cNvCxnSpPr/>
            <p:nvPr/>
          </p:nvCxnSpPr>
          <p:spPr>
            <a:xfrm>
              <a:off x="2946129" y="3092055"/>
              <a:ext cx="693204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802217" y="4602293"/>
              <a:ext cx="26442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solidFill>
                    <a:prstClr val="black"/>
                  </a:solidFill>
                  <a:latin typeface="Calibri"/>
                </a:rPr>
                <a:t>ΜΗ ΠΟΛΩΜΕΝΟ ΦΩΣ</a:t>
              </a:r>
            </a:p>
            <a:p>
              <a:r>
                <a:rPr lang="el-GR" sz="2000" dirty="0" smtClean="0">
                  <a:solidFill>
                    <a:prstClr val="black"/>
                  </a:solidFill>
                  <a:latin typeface="Calibri"/>
                </a:rPr>
                <a:t>ΕΝΤΑΣΗ = </a:t>
              </a:r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S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Ελεύθερη σχεδίαση 38"/>
            <p:cNvSpPr/>
            <p:nvPr/>
          </p:nvSpPr>
          <p:spPr>
            <a:xfrm>
              <a:off x="3643154" y="2229409"/>
              <a:ext cx="713402" cy="1748483"/>
            </a:xfrm>
            <a:custGeom>
              <a:avLst/>
              <a:gdLst>
                <a:gd name="connsiteX0" fmla="*/ 204946 w 713402"/>
                <a:gd name="connsiteY0" fmla="*/ 158191 h 1748483"/>
                <a:gd name="connsiteX1" fmla="*/ 39846 w 713402"/>
                <a:gd name="connsiteY1" fmla="*/ 488391 h 1748483"/>
                <a:gd name="connsiteX2" fmla="*/ 1746 w 713402"/>
                <a:gd name="connsiteY2" fmla="*/ 856691 h 1748483"/>
                <a:gd name="connsiteX3" fmla="*/ 77946 w 713402"/>
                <a:gd name="connsiteY3" fmla="*/ 1326591 h 1748483"/>
                <a:gd name="connsiteX4" fmla="*/ 306546 w 713402"/>
                <a:gd name="connsiteY4" fmla="*/ 1682191 h 1748483"/>
                <a:gd name="connsiteX5" fmla="*/ 598646 w 713402"/>
                <a:gd name="connsiteY5" fmla="*/ 1745691 h 1748483"/>
                <a:gd name="connsiteX6" fmla="*/ 624046 w 713402"/>
                <a:gd name="connsiteY6" fmla="*/ 1732991 h 1748483"/>
                <a:gd name="connsiteX7" fmla="*/ 560546 w 713402"/>
                <a:gd name="connsiteY7" fmla="*/ 1694891 h 1748483"/>
                <a:gd name="connsiteX8" fmla="*/ 395446 w 713402"/>
                <a:gd name="connsiteY8" fmla="*/ 1542491 h 1748483"/>
                <a:gd name="connsiteX9" fmla="*/ 281146 w 713402"/>
                <a:gd name="connsiteY9" fmla="*/ 1263091 h 1748483"/>
                <a:gd name="connsiteX10" fmla="*/ 217646 w 713402"/>
                <a:gd name="connsiteY10" fmla="*/ 920191 h 1748483"/>
                <a:gd name="connsiteX11" fmla="*/ 243046 w 713402"/>
                <a:gd name="connsiteY11" fmla="*/ 678891 h 1748483"/>
                <a:gd name="connsiteX12" fmla="*/ 281146 w 713402"/>
                <a:gd name="connsiteY12" fmla="*/ 450291 h 1748483"/>
                <a:gd name="connsiteX13" fmla="*/ 370046 w 713402"/>
                <a:gd name="connsiteY13" fmla="*/ 272491 h 1748483"/>
                <a:gd name="connsiteX14" fmla="*/ 433546 w 713402"/>
                <a:gd name="connsiteY14" fmla="*/ 170891 h 1748483"/>
                <a:gd name="connsiteX15" fmla="*/ 585946 w 713402"/>
                <a:gd name="connsiteY15" fmla="*/ 81991 h 1748483"/>
                <a:gd name="connsiteX16" fmla="*/ 712946 w 713402"/>
                <a:gd name="connsiteY16" fmla="*/ 31191 h 1748483"/>
                <a:gd name="connsiteX17" fmla="*/ 624046 w 713402"/>
                <a:gd name="connsiteY17" fmla="*/ 5791 h 1748483"/>
                <a:gd name="connsiteX18" fmla="*/ 509746 w 713402"/>
                <a:gd name="connsiteY18" fmla="*/ 5791 h 1748483"/>
                <a:gd name="connsiteX19" fmla="*/ 319246 w 713402"/>
                <a:gd name="connsiteY19" fmla="*/ 69291 h 1748483"/>
                <a:gd name="connsiteX20" fmla="*/ 204946 w 713402"/>
                <a:gd name="connsiteY20" fmla="*/ 158191 h 1748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3402" h="1748483">
                  <a:moveTo>
                    <a:pt x="204946" y="158191"/>
                  </a:moveTo>
                  <a:cubicBezTo>
                    <a:pt x="158379" y="228041"/>
                    <a:pt x="73713" y="371974"/>
                    <a:pt x="39846" y="488391"/>
                  </a:cubicBezTo>
                  <a:cubicBezTo>
                    <a:pt x="5979" y="604808"/>
                    <a:pt x="-4604" y="716991"/>
                    <a:pt x="1746" y="856691"/>
                  </a:cubicBezTo>
                  <a:cubicBezTo>
                    <a:pt x="8096" y="996391"/>
                    <a:pt x="27146" y="1189008"/>
                    <a:pt x="77946" y="1326591"/>
                  </a:cubicBezTo>
                  <a:cubicBezTo>
                    <a:pt x="128746" y="1464174"/>
                    <a:pt x="219763" y="1612341"/>
                    <a:pt x="306546" y="1682191"/>
                  </a:cubicBezTo>
                  <a:cubicBezTo>
                    <a:pt x="393329" y="1752041"/>
                    <a:pt x="545729" y="1737224"/>
                    <a:pt x="598646" y="1745691"/>
                  </a:cubicBezTo>
                  <a:cubicBezTo>
                    <a:pt x="651563" y="1754158"/>
                    <a:pt x="630396" y="1741458"/>
                    <a:pt x="624046" y="1732991"/>
                  </a:cubicBezTo>
                  <a:cubicBezTo>
                    <a:pt x="617696" y="1724524"/>
                    <a:pt x="598646" y="1726641"/>
                    <a:pt x="560546" y="1694891"/>
                  </a:cubicBezTo>
                  <a:cubicBezTo>
                    <a:pt x="522446" y="1663141"/>
                    <a:pt x="442013" y="1614458"/>
                    <a:pt x="395446" y="1542491"/>
                  </a:cubicBezTo>
                  <a:cubicBezTo>
                    <a:pt x="348879" y="1470524"/>
                    <a:pt x="310779" y="1366808"/>
                    <a:pt x="281146" y="1263091"/>
                  </a:cubicBezTo>
                  <a:cubicBezTo>
                    <a:pt x="251513" y="1159374"/>
                    <a:pt x="223996" y="1017558"/>
                    <a:pt x="217646" y="920191"/>
                  </a:cubicBezTo>
                  <a:cubicBezTo>
                    <a:pt x="211296" y="822824"/>
                    <a:pt x="232463" y="757208"/>
                    <a:pt x="243046" y="678891"/>
                  </a:cubicBezTo>
                  <a:cubicBezTo>
                    <a:pt x="253629" y="600574"/>
                    <a:pt x="259979" y="518024"/>
                    <a:pt x="281146" y="450291"/>
                  </a:cubicBezTo>
                  <a:cubicBezTo>
                    <a:pt x="302313" y="382558"/>
                    <a:pt x="344646" y="319058"/>
                    <a:pt x="370046" y="272491"/>
                  </a:cubicBezTo>
                  <a:cubicBezTo>
                    <a:pt x="395446" y="225924"/>
                    <a:pt x="397563" y="202641"/>
                    <a:pt x="433546" y="170891"/>
                  </a:cubicBezTo>
                  <a:cubicBezTo>
                    <a:pt x="469529" y="139141"/>
                    <a:pt x="539379" y="105274"/>
                    <a:pt x="585946" y="81991"/>
                  </a:cubicBezTo>
                  <a:cubicBezTo>
                    <a:pt x="632513" y="58708"/>
                    <a:pt x="706596" y="43891"/>
                    <a:pt x="712946" y="31191"/>
                  </a:cubicBezTo>
                  <a:cubicBezTo>
                    <a:pt x="719296" y="18491"/>
                    <a:pt x="657913" y="10024"/>
                    <a:pt x="624046" y="5791"/>
                  </a:cubicBezTo>
                  <a:cubicBezTo>
                    <a:pt x="590179" y="1558"/>
                    <a:pt x="560546" y="-4792"/>
                    <a:pt x="509746" y="5791"/>
                  </a:cubicBezTo>
                  <a:cubicBezTo>
                    <a:pt x="458946" y="16374"/>
                    <a:pt x="372163" y="43891"/>
                    <a:pt x="319246" y="69291"/>
                  </a:cubicBezTo>
                  <a:cubicBezTo>
                    <a:pt x="266329" y="94691"/>
                    <a:pt x="251513" y="88341"/>
                    <a:pt x="204946" y="158191"/>
                  </a:cubicBezTo>
                  <a:close/>
                </a:path>
              </a:pathLst>
            </a:custGeom>
            <a:blipFill>
              <a:blip r:embed="rId2"/>
              <a:tile tx="0" ty="0" sx="100000" sy="100000" flip="none" algn="tl"/>
            </a:blipFill>
            <a:ln>
              <a:solidFill>
                <a:srgbClr val="8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41" name="Ευθεία γραμμή σύνδεσης 40"/>
            <p:cNvCxnSpPr>
              <a:stCxn id="39" idx="16"/>
              <a:endCxn id="34" idx="4"/>
            </p:cNvCxnSpPr>
            <p:nvPr/>
          </p:nvCxnSpPr>
          <p:spPr>
            <a:xfrm flipH="1">
              <a:off x="4341155" y="2260600"/>
              <a:ext cx="14945" cy="1688855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3624002" y="4553416"/>
              <a:ext cx="16700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solidFill>
                    <a:prstClr val="black"/>
                  </a:solidFill>
                  <a:latin typeface="Calibri"/>
                </a:rPr>
                <a:t>ΠΟΛΩΤΙΚΟ ΥΛΙΚΟ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45" name="Ευθεία γραμμή σύνδεσης 44"/>
            <p:cNvCxnSpPr/>
            <p:nvPr/>
          </p:nvCxnSpPr>
          <p:spPr>
            <a:xfrm>
              <a:off x="4600566" y="1603400"/>
              <a:ext cx="0" cy="10081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Ευθεία γραμμή σύνδεσης 46"/>
            <p:cNvCxnSpPr/>
            <p:nvPr/>
          </p:nvCxnSpPr>
          <p:spPr>
            <a:xfrm flipH="1">
              <a:off x="4381460" y="2611512"/>
              <a:ext cx="21910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3071565" y="1253775"/>
              <a:ext cx="40595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solidFill>
                    <a:prstClr val="black"/>
                  </a:solidFill>
                  <a:latin typeface="Calibri"/>
                </a:rPr>
                <a:t>ΑΞΟΝΑΣ ΦΩΤΕΙΝΗΣ ΜΕΤΑΒΙΒΑΣΗΣ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38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333399"/>
                </a:solidFill>
              </a:rPr>
              <a:t>Πολωτικοί </a:t>
            </a:r>
            <a:r>
              <a:rPr lang="el-GR" dirty="0" smtClean="0">
                <a:solidFill>
                  <a:srgbClr val="333399"/>
                </a:solidFill>
              </a:rPr>
              <a:t>Φακοί </a:t>
            </a:r>
            <a:r>
              <a:rPr lang="el-GR" sz="3200" b="0" dirty="0" smtClean="0">
                <a:solidFill>
                  <a:srgbClr val="333399"/>
                </a:solidFill>
              </a:rPr>
              <a:t>(3 από </a:t>
            </a:r>
            <a:r>
              <a:rPr lang="en-US" sz="3200" b="0" dirty="0" smtClean="0">
                <a:solidFill>
                  <a:srgbClr val="333399"/>
                </a:solidFill>
              </a:rPr>
              <a:t>4</a:t>
            </a:r>
            <a:r>
              <a:rPr lang="el-GR" sz="3200" b="0" dirty="0" smtClean="0">
                <a:solidFill>
                  <a:srgbClr val="333399"/>
                </a:solidFill>
              </a:rPr>
              <a:t>) </a:t>
            </a:r>
            <a:endParaRPr lang="el-GR" sz="3200" dirty="0">
              <a:solidFill>
                <a:srgbClr val="333399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22104" y="1244284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prstClr val="black"/>
                </a:solidFill>
                <a:latin typeface="Calibri"/>
              </a:rPr>
              <a:t>ΠΟΛΩΣΗ ΤΟΥ ΦΩΤΟΣ</a:t>
            </a:r>
            <a:endParaRPr lang="el-GR" sz="3200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4" name="Ομάδα 53" title="Η λειτουργία του πολωτικού φίλτρου"/>
          <p:cNvGrpSpPr/>
          <p:nvPr/>
        </p:nvGrpSpPr>
        <p:grpSpPr>
          <a:xfrm>
            <a:off x="789024" y="2013182"/>
            <a:ext cx="7586639" cy="3406146"/>
            <a:chOff x="738188" y="2183094"/>
            <a:chExt cx="7586639" cy="3406146"/>
          </a:xfrm>
        </p:grpSpPr>
        <p:sp>
          <p:nvSpPr>
            <p:cNvPr id="40" name="Ελεύθερη σχεδίαση 39"/>
            <p:cNvSpPr/>
            <p:nvPr/>
          </p:nvSpPr>
          <p:spPr>
            <a:xfrm>
              <a:off x="874052" y="3480886"/>
              <a:ext cx="2635494" cy="1842940"/>
            </a:xfrm>
            <a:custGeom>
              <a:avLst/>
              <a:gdLst>
                <a:gd name="connsiteX0" fmla="*/ 16850 w 2635494"/>
                <a:gd name="connsiteY0" fmla="*/ 508543 h 1842940"/>
                <a:gd name="connsiteX1" fmla="*/ 296250 w 2635494"/>
                <a:gd name="connsiteY1" fmla="*/ 495843 h 1842940"/>
                <a:gd name="connsiteX2" fmla="*/ 613750 w 2635494"/>
                <a:gd name="connsiteY2" fmla="*/ 318043 h 1842940"/>
                <a:gd name="connsiteX3" fmla="*/ 753450 w 2635494"/>
                <a:gd name="connsiteY3" fmla="*/ 191043 h 1842940"/>
                <a:gd name="connsiteX4" fmla="*/ 905850 w 2635494"/>
                <a:gd name="connsiteY4" fmla="*/ 76743 h 1842940"/>
                <a:gd name="connsiteX5" fmla="*/ 1236050 w 2635494"/>
                <a:gd name="connsiteY5" fmla="*/ 543 h 1842940"/>
                <a:gd name="connsiteX6" fmla="*/ 1642450 w 2635494"/>
                <a:gd name="connsiteY6" fmla="*/ 114843 h 1842940"/>
                <a:gd name="connsiteX7" fmla="*/ 1934550 w 2635494"/>
                <a:gd name="connsiteY7" fmla="*/ 318043 h 1842940"/>
                <a:gd name="connsiteX8" fmla="*/ 2150450 w 2635494"/>
                <a:gd name="connsiteY8" fmla="*/ 508543 h 1842940"/>
                <a:gd name="connsiteX9" fmla="*/ 2480650 w 2635494"/>
                <a:gd name="connsiteY9" fmla="*/ 546643 h 1842940"/>
                <a:gd name="connsiteX10" fmla="*/ 2620350 w 2635494"/>
                <a:gd name="connsiteY10" fmla="*/ 508543 h 1842940"/>
                <a:gd name="connsiteX11" fmla="*/ 2633050 w 2635494"/>
                <a:gd name="connsiteY11" fmla="*/ 889543 h 1842940"/>
                <a:gd name="connsiteX12" fmla="*/ 2633050 w 2635494"/>
                <a:gd name="connsiteY12" fmla="*/ 1270543 h 1842940"/>
                <a:gd name="connsiteX13" fmla="*/ 2607650 w 2635494"/>
                <a:gd name="connsiteY13" fmla="*/ 1702343 h 1842940"/>
                <a:gd name="connsiteX14" fmla="*/ 2594950 w 2635494"/>
                <a:gd name="connsiteY14" fmla="*/ 1829343 h 1842940"/>
                <a:gd name="connsiteX15" fmla="*/ 2379050 w 2635494"/>
                <a:gd name="connsiteY15" fmla="*/ 1829343 h 1842940"/>
                <a:gd name="connsiteX16" fmla="*/ 2061550 w 2635494"/>
                <a:gd name="connsiteY16" fmla="*/ 1740443 h 1842940"/>
                <a:gd name="connsiteX17" fmla="*/ 1858350 w 2635494"/>
                <a:gd name="connsiteY17" fmla="*/ 1575343 h 1842940"/>
                <a:gd name="connsiteX18" fmla="*/ 1756750 w 2635494"/>
                <a:gd name="connsiteY18" fmla="*/ 1448343 h 1842940"/>
                <a:gd name="connsiteX19" fmla="*/ 1515450 w 2635494"/>
                <a:gd name="connsiteY19" fmla="*/ 1295943 h 1842940"/>
                <a:gd name="connsiteX20" fmla="*/ 1274150 w 2635494"/>
                <a:gd name="connsiteY20" fmla="*/ 1283243 h 1842940"/>
                <a:gd name="connsiteX21" fmla="*/ 1134450 w 2635494"/>
                <a:gd name="connsiteY21" fmla="*/ 1270543 h 1842940"/>
                <a:gd name="connsiteX22" fmla="*/ 931250 w 2635494"/>
                <a:gd name="connsiteY22" fmla="*/ 1346743 h 1842940"/>
                <a:gd name="connsiteX23" fmla="*/ 728050 w 2635494"/>
                <a:gd name="connsiteY23" fmla="*/ 1499143 h 1842940"/>
                <a:gd name="connsiteX24" fmla="*/ 461350 w 2635494"/>
                <a:gd name="connsiteY24" fmla="*/ 1651543 h 1842940"/>
                <a:gd name="connsiteX25" fmla="*/ 321650 w 2635494"/>
                <a:gd name="connsiteY25" fmla="*/ 1778543 h 1842940"/>
                <a:gd name="connsiteX26" fmla="*/ 131150 w 2635494"/>
                <a:gd name="connsiteY26" fmla="*/ 1816643 h 1842940"/>
                <a:gd name="connsiteX27" fmla="*/ 4150 w 2635494"/>
                <a:gd name="connsiteY27" fmla="*/ 1816643 h 1842940"/>
                <a:gd name="connsiteX28" fmla="*/ 29550 w 2635494"/>
                <a:gd name="connsiteY28" fmla="*/ 1613443 h 1842940"/>
                <a:gd name="connsiteX29" fmla="*/ 16850 w 2635494"/>
                <a:gd name="connsiteY29" fmla="*/ 1168943 h 1842940"/>
                <a:gd name="connsiteX30" fmla="*/ 29550 w 2635494"/>
                <a:gd name="connsiteY30" fmla="*/ 876843 h 1842940"/>
                <a:gd name="connsiteX31" fmla="*/ 16850 w 2635494"/>
                <a:gd name="connsiteY31" fmla="*/ 508543 h 184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635494" h="1842940">
                  <a:moveTo>
                    <a:pt x="16850" y="508543"/>
                  </a:moveTo>
                  <a:cubicBezTo>
                    <a:pt x="61300" y="445043"/>
                    <a:pt x="196767" y="527593"/>
                    <a:pt x="296250" y="495843"/>
                  </a:cubicBezTo>
                  <a:cubicBezTo>
                    <a:pt x="395733" y="464093"/>
                    <a:pt x="537550" y="368843"/>
                    <a:pt x="613750" y="318043"/>
                  </a:cubicBezTo>
                  <a:cubicBezTo>
                    <a:pt x="689950" y="267243"/>
                    <a:pt x="704767" y="231260"/>
                    <a:pt x="753450" y="191043"/>
                  </a:cubicBezTo>
                  <a:cubicBezTo>
                    <a:pt x="802133" y="150826"/>
                    <a:pt x="825417" y="108493"/>
                    <a:pt x="905850" y="76743"/>
                  </a:cubicBezTo>
                  <a:cubicBezTo>
                    <a:pt x="986283" y="44993"/>
                    <a:pt x="1113283" y="-5807"/>
                    <a:pt x="1236050" y="543"/>
                  </a:cubicBezTo>
                  <a:cubicBezTo>
                    <a:pt x="1358817" y="6893"/>
                    <a:pt x="1526034" y="61926"/>
                    <a:pt x="1642450" y="114843"/>
                  </a:cubicBezTo>
                  <a:cubicBezTo>
                    <a:pt x="1758866" y="167760"/>
                    <a:pt x="1849883" y="252426"/>
                    <a:pt x="1934550" y="318043"/>
                  </a:cubicBezTo>
                  <a:cubicBezTo>
                    <a:pt x="2019217" y="383660"/>
                    <a:pt x="2059433" y="470443"/>
                    <a:pt x="2150450" y="508543"/>
                  </a:cubicBezTo>
                  <a:cubicBezTo>
                    <a:pt x="2241467" y="546643"/>
                    <a:pt x="2402333" y="546643"/>
                    <a:pt x="2480650" y="546643"/>
                  </a:cubicBezTo>
                  <a:cubicBezTo>
                    <a:pt x="2558967" y="546643"/>
                    <a:pt x="2594950" y="451393"/>
                    <a:pt x="2620350" y="508543"/>
                  </a:cubicBezTo>
                  <a:cubicBezTo>
                    <a:pt x="2645750" y="565693"/>
                    <a:pt x="2630933" y="762543"/>
                    <a:pt x="2633050" y="889543"/>
                  </a:cubicBezTo>
                  <a:cubicBezTo>
                    <a:pt x="2635167" y="1016543"/>
                    <a:pt x="2637283" y="1135077"/>
                    <a:pt x="2633050" y="1270543"/>
                  </a:cubicBezTo>
                  <a:cubicBezTo>
                    <a:pt x="2628817" y="1406009"/>
                    <a:pt x="2614000" y="1609210"/>
                    <a:pt x="2607650" y="1702343"/>
                  </a:cubicBezTo>
                  <a:cubicBezTo>
                    <a:pt x="2601300" y="1795476"/>
                    <a:pt x="2633050" y="1808176"/>
                    <a:pt x="2594950" y="1829343"/>
                  </a:cubicBezTo>
                  <a:cubicBezTo>
                    <a:pt x="2556850" y="1850510"/>
                    <a:pt x="2467950" y="1844160"/>
                    <a:pt x="2379050" y="1829343"/>
                  </a:cubicBezTo>
                  <a:cubicBezTo>
                    <a:pt x="2290150" y="1814526"/>
                    <a:pt x="2148333" y="1782776"/>
                    <a:pt x="2061550" y="1740443"/>
                  </a:cubicBezTo>
                  <a:cubicBezTo>
                    <a:pt x="1974767" y="1698110"/>
                    <a:pt x="1909150" y="1624026"/>
                    <a:pt x="1858350" y="1575343"/>
                  </a:cubicBezTo>
                  <a:cubicBezTo>
                    <a:pt x="1807550" y="1526660"/>
                    <a:pt x="1813900" y="1494910"/>
                    <a:pt x="1756750" y="1448343"/>
                  </a:cubicBezTo>
                  <a:cubicBezTo>
                    <a:pt x="1699600" y="1401776"/>
                    <a:pt x="1595883" y="1323460"/>
                    <a:pt x="1515450" y="1295943"/>
                  </a:cubicBezTo>
                  <a:cubicBezTo>
                    <a:pt x="1435017" y="1268426"/>
                    <a:pt x="1337650" y="1287476"/>
                    <a:pt x="1274150" y="1283243"/>
                  </a:cubicBezTo>
                  <a:cubicBezTo>
                    <a:pt x="1210650" y="1279010"/>
                    <a:pt x="1191600" y="1259960"/>
                    <a:pt x="1134450" y="1270543"/>
                  </a:cubicBezTo>
                  <a:cubicBezTo>
                    <a:pt x="1077300" y="1281126"/>
                    <a:pt x="998983" y="1308643"/>
                    <a:pt x="931250" y="1346743"/>
                  </a:cubicBezTo>
                  <a:cubicBezTo>
                    <a:pt x="863517" y="1384843"/>
                    <a:pt x="806367" y="1448343"/>
                    <a:pt x="728050" y="1499143"/>
                  </a:cubicBezTo>
                  <a:cubicBezTo>
                    <a:pt x="649733" y="1549943"/>
                    <a:pt x="529083" y="1604976"/>
                    <a:pt x="461350" y="1651543"/>
                  </a:cubicBezTo>
                  <a:cubicBezTo>
                    <a:pt x="393617" y="1698110"/>
                    <a:pt x="376683" y="1751026"/>
                    <a:pt x="321650" y="1778543"/>
                  </a:cubicBezTo>
                  <a:cubicBezTo>
                    <a:pt x="266617" y="1806060"/>
                    <a:pt x="184067" y="1810293"/>
                    <a:pt x="131150" y="1816643"/>
                  </a:cubicBezTo>
                  <a:cubicBezTo>
                    <a:pt x="78233" y="1822993"/>
                    <a:pt x="21083" y="1850510"/>
                    <a:pt x="4150" y="1816643"/>
                  </a:cubicBezTo>
                  <a:cubicBezTo>
                    <a:pt x="-12783" y="1782776"/>
                    <a:pt x="27433" y="1721393"/>
                    <a:pt x="29550" y="1613443"/>
                  </a:cubicBezTo>
                  <a:cubicBezTo>
                    <a:pt x="31667" y="1505493"/>
                    <a:pt x="16850" y="1291710"/>
                    <a:pt x="16850" y="1168943"/>
                  </a:cubicBezTo>
                  <a:cubicBezTo>
                    <a:pt x="16850" y="1046176"/>
                    <a:pt x="27433" y="989026"/>
                    <a:pt x="29550" y="876843"/>
                  </a:cubicBezTo>
                  <a:cubicBezTo>
                    <a:pt x="31667" y="764660"/>
                    <a:pt x="-27600" y="572043"/>
                    <a:pt x="16850" y="508543"/>
                  </a:cubicBezTo>
                  <a:close/>
                </a:path>
              </a:pathLst>
            </a:custGeom>
            <a:solidFill>
              <a:srgbClr val="FF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6" name="Ορθογώνιο 5"/>
            <p:cNvSpPr/>
            <p:nvPr/>
          </p:nvSpPr>
          <p:spPr>
            <a:xfrm>
              <a:off x="3491880" y="2636912"/>
              <a:ext cx="2448272" cy="295232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7" name="Έλλειψη 6"/>
            <p:cNvSpPr/>
            <p:nvPr/>
          </p:nvSpPr>
          <p:spPr>
            <a:xfrm>
              <a:off x="3779912" y="2852936"/>
              <a:ext cx="1872208" cy="2592288"/>
            </a:xfrm>
            <a:prstGeom prst="ellipse">
              <a:avLst/>
            </a:prstGeom>
            <a:solidFill>
              <a:schemeClr val="bg1"/>
            </a:solidFill>
            <a:ln w="857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11" name="Ευθεία γραμμή σύνδεσης 10"/>
            <p:cNvCxnSpPr/>
            <p:nvPr/>
          </p:nvCxnSpPr>
          <p:spPr>
            <a:xfrm flipH="1">
              <a:off x="5114528" y="2996952"/>
              <a:ext cx="33536" cy="2304256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Ευθεία γραμμή σύνδεσης 12"/>
            <p:cNvCxnSpPr/>
            <p:nvPr/>
          </p:nvCxnSpPr>
          <p:spPr>
            <a:xfrm flipH="1">
              <a:off x="5283696" y="3140968"/>
              <a:ext cx="2592" cy="2088232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Ευθεία γραμμή σύνδεσης 14"/>
            <p:cNvCxnSpPr/>
            <p:nvPr/>
          </p:nvCxnSpPr>
          <p:spPr>
            <a:xfrm>
              <a:off x="5429806" y="3386609"/>
              <a:ext cx="24324" cy="1620181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Ελεύθερη σχεδίαση 26"/>
            <p:cNvSpPr/>
            <p:nvPr/>
          </p:nvSpPr>
          <p:spPr>
            <a:xfrm>
              <a:off x="5902052" y="3480886"/>
              <a:ext cx="2332950" cy="1956475"/>
            </a:xfrm>
            <a:custGeom>
              <a:avLst/>
              <a:gdLst>
                <a:gd name="connsiteX0" fmla="*/ 6694 w 2332950"/>
                <a:gd name="connsiteY0" fmla="*/ 553822 h 1956475"/>
                <a:gd name="connsiteX1" fmla="*/ 146394 w 2332950"/>
                <a:gd name="connsiteY1" fmla="*/ 579222 h 1956475"/>
                <a:gd name="connsiteX2" fmla="*/ 413094 w 2332950"/>
                <a:gd name="connsiteY2" fmla="*/ 452222 h 1956475"/>
                <a:gd name="connsiteX3" fmla="*/ 603594 w 2332950"/>
                <a:gd name="connsiteY3" fmla="*/ 287122 h 1956475"/>
                <a:gd name="connsiteX4" fmla="*/ 844894 w 2332950"/>
                <a:gd name="connsiteY4" fmla="*/ 96622 h 1956475"/>
                <a:gd name="connsiteX5" fmla="*/ 1200494 w 2332950"/>
                <a:gd name="connsiteY5" fmla="*/ 7722 h 1956475"/>
                <a:gd name="connsiteX6" fmla="*/ 1441794 w 2332950"/>
                <a:gd name="connsiteY6" fmla="*/ 20422 h 1956475"/>
                <a:gd name="connsiteX7" fmla="*/ 1733894 w 2332950"/>
                <a:gd name="connsiteY7" fmla="*/ 147422 h 1956475"/>
                <a:gd name="connsiteX8" fmla="*/ 1911694 w 2332950"/>
                <a:gd name="connsiteY8" fmla="*/ 299822 h 1956475"/>
                <a:gd name="connsiteX9" fmla="*/ 2064094 w 2332950"/>
                <a:gd name="connsiteY9" fmla="*/ 490322 h 1956475"/>
                <a:gd name="connsiteX10" fmla="*/ 2267294 w 2332950"/>
                <a:gd name="connsiteY10" fmla="*/ 566522 h 1956475"/>
                <a:gd name="connsiteX11" fmla="*/ 2330794 w 2332950"/>
                <a:gd name="connsiteY11" fmla="*/ 566522 h 1956475"/>
                <a:gd name="connsiteX12" fmla="*/ 2318094 w 2332950"/>
                <a:gd name="connsiteY12" fmla="*/ 1811122 h 1956475"/>
                <a:gd name="connsiteX13" fmla="*/ 2318094 w 2332950"/>
                <a:gd name="connsiteY13" fmla="*/ 1938122 h 1956475"/>
                <a:gd name="connsiteX14" fmla="*/ 2140294 w 2332950"/>
                <a:gd name="connsiteY14" fmla="*/ 1874622 h 1956475"/>
                <a:gd name="connsiteX15" fmla="*/ 1975194 w 2332950"/>
                <a:gd name="connsiteY15" fmla="*/ 1734922 h 1956475"/>
                <a:gd name="connsiteX16" fmla="*/ 1759294 w 2332950"/>
                <a:gd name="connsiteY16" fmla="*/ 1531722 h 1956475"/>
                <a:gd name="connsiteX17" fmla="*/ 1606894 w 2332950"/>
                <a:gd name="connsiteY17" fmla="*/ 1392022 h 1956475"/>
                <a:gd name="connsiteX18" fmla="*/ 1111594 w 2332950"/>
                <a:gd name="connsiteY18" fmla="*/ 1328522 h 1956475"/>
                <a:gd name="connsiteX19" fmla="*/ 641694 w 2332950"/>
                <a:gd name="connsiteY19" fmla="*/ 1582522 h 1956475"/>
                <a:gd name="connsiteX20" fmla="*/ 324194 w 2332950"/>
                <a:gd name="connsiteY20" fmla="*/ 1861922 h 1956475"/>
                <a:gd name="connsiteX21" fmla="*/ 19394 w 2332950"/>
                <a:gd name="connsiteY21" fmla="*/ 1912722 h 1956475"/>
                <a:gd name="connsiteX22" fmla="*/ 44794 w 2332950"/>
                <a:gd name="connsiteY22" fmla="*/ 1912722 h 1956475"/>
                <a:gd name="connsiteX23" fmla="*/ 6694 w 2332950"/>
                <a:gd name="connsiteY23" fmla="*/ 1620622 h 1956475"/>
                <a:gd name="connsiteX24" fmla="*/ 19394 w 2332950"/>
                <a:gd name="connsiteY24" fmla="*/ 1303122 h 1956475"/>
                <a:gd name="connsiteX25" fmla="*/ 6694 w 2332950"/>
                <a:gd name="connsiteY25" fmla="*/ 553822 h 195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332950" h="1956475">
                  <a:moveTo>
                    <a:pt x="6694" y="553822"/>
                  </a:moveTo>
                  <a:cubicBezTo>
                    <a:pt x="27861" y="433172"/>
                    <a:pt x="78661" y="596155"/>
                    <a:pt x="146394" y="579222"/>
                  </a:cubicBezTo>
                  <a:cubicBezTo>
                    <a:pt x="214127" y="562289"/>
                    <a:pt x="336894" y="500905"/>
                    <a:pt x="413094" y="452222"/>
                  </a:cubicBezTo>
                  <a:cubicBezTo>
                    <a:pt x="489294" y="403539"/>
                    <a:pt x="531627" y="346389"/>
                    <a:pt x="603594" y="287122"/>
                  </a:cubicBezTo>
                  <a:cubicBezTo>
                    <a:pt x="675561" y="227855"/>
                    <a:pt x="745411" y="143189"/>
                    <a:pt x="844894" y="96622"/>
                  </a:cubicBezTo>
                  <a:cubicBezTo>
                    <a:pt x="944377" y="50055"/>
                    <a:pt x="1101011" y="20422"/>
                    <a:pt x="1200494" y="7722"/>
                  </a:cubicBezTo>
                  <a:cubicBezTo>
                    <a:pt x="1299977" y="-4978"/>
                    <a:pt x="1352894" y="-2861"/>
                    <a:pt x="1441794" y="20422"/>
                  </a:cubicBezTo>
                  <a:cubicBezTo>
                    <a:pt x="1530694" y="43705"/>
                    <a:pt x="1655577" y="100855"/>
                    <a:pt x="1733894" y="147422"/>
                  </a:cubicBezTo>
                  <a:cubicBezTo>
                    <a:pt x="1812211" y="193989"/>
                    <a:pt x="1856661" y="242672"/>
                    <a:pt x="1911694" y="299822"/>
                  </a:cubicBezTo>
                  <a:cubicBezTo>
                    <a:pt x="1966727" y="356972"/>
                    <a:pt x="2004827" y="445872"/>
                    <a:pt x="2064094" y="490322"/>
                  </a:cubicBezTo>
                  <a:cubicBezTo>
                    <a:pt x="2123361" y="534772"/>
                    <a:pt x="2222844" y="553822"/>
                    <a:pt x="2267294" y="566522"/>
                  </a:cubicBezTo>
                  <a:cubicBezTo>
                    <a:pt x="2311744" y="579222"/>
                    <a:pt x="2322327" y="359089"/>
                    <a:pt x="2330794" y="566522"/>
                  </a:cubicBezTo>
                  <a:cubicBezTo>
                    <a:pt x="2339261" y="773955"/>
                    <a:pt x="2320211" y="1582522"/>
                    <a:pt x="2318094" y="1811122"/>
                  </a:cubicBezTo>
                  <a:cubicBezTo>
                    <a:pt x="2315977" y="2039722"/>
                    <a:pt x="2347727" y="1927539"/>
                    <a:pt x="2318094" y="1938122"/>
                  </a:cubicBezTo>
                  <a:cubicBezTo>
                    <a:pt x="2288461" y="1948705"/>
                    <a:pt x="2197444" y="1908489"/>
                    <a:pt x="2140294" y="1874622"/>
                  </a:cubicBezTo>
                  <a:cubicBezTo>
                    <a:pt x="2083144" y="1840755"/>
                    <a:pt x="2038694" y="1792072"/>
                    <a:pt x="1975194" y="1734922"/>
                  </a:cubicBezTo>
                  <a:cubicBezTo>
                    <a:pt x="1911694" y="1677772"/>
                    <a:pt x="1820677" y="1588872"/>
                    <a:pt x="1759294" y="1531722"/>
                  </a:cubicBezTo>
                  <a:cubicBezTo>
                    <a:pt x="1697911" y="1474572"/>
                    <a:pt x="1714844" y="1425889"/>
                    <a:pt x="1606894" y="1392022"/>
                  </a:cubicBezTo>
                  <a:cubicBezTo>
                    <a:pt x="1498944" y="1358155"/>
                    <a:pt x="1272461" y="1296772"/>
                    <a:pt x="1111594" y="1328522"/>
                  </a:cubicBezTo>
                  <a:cubicBezTo>
                    <a:pt x="950727" y="1360272"/>
                    <a:pt x="772927" y="1493622"/>
                    <a:pt x="641694" y="1582522"/>
                  </a:cubicBezTo>
                  <a:cubicBezTo>
                    <a:pt x="510461" y="1671422"/>
                    <a:pt x="427911" y="1806889"/>
                    <a:pt x="324194" y="1861922"/>
                  </a:cubicBezTo>
                  <a:cubicBezTo>
                    <a:pt x="220477" y="1916955"/>
                    <a:pt x="65961" y="1904255"/>
                    <a:pt x="19394" y="1912722"/>
                  </a:cubicBezTo>
                  <a:cubicBezTo>
                    <a:pt x="-27173" y="1921189"/>
                    <a:pt x="46911" y="1961405"/>
                    <a:pt x="44794" y="1912722"/>
                  </a:cubicBezTo>
                  <a:cubicBezTo>
                    <a:pt x="42677" y="1864039"/>
                    <a:pt x="10927" y="1722222"/>
                    <a:pt x="6694" y="1620622"/>
                  </a:cubicBezTo>
                  <a:cubicBezTo>
                    <a:pt x="2461" y="1519022"/>
                    <a:pt x="17277" y="1478805"/>
                    <a:pt x="19394" y="1303122"/>
                  </a:cubicBezTo>
                  <a:cubicBezTo>
                    <a:pt x="21511" y="1127439"/>
                    <a:pt x="-14473" y="674472"/>
                    <a:pt x="6694" y="553822"/>
                  </a:cubicBezTo>
                  <a:close/>
                </a:path>
              </a:pathLst>
            </a:custGeom>
            <a:solidFill>
              <a:srgbClr val="FF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491880" y="2183094"/>
              <a:ext cx="2448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 smtClean="0">
                  <a:solidFill>
                    <a:prstClr val="black"/>
                  </a:solidFill>
                  <a:latin typeface="Calibri"/>
                </a:rPr>
                <a:t>Πολωτικό φίλτρο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38188" y="2856369"/>
              <a:ext cx="26367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 smtClean="0">
                  <a:solidFill>
                    <a:prstClr val="black"/>
                  </a:solidFill>
                  <a:latin typeface="Calibri"/>
                </a:rPr>
                <a:t>Μη πολωμένο φως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Ελεύθερη σχεδίαση 41"/>
            <p:cNvSpPr/>
            <p:nvPr/>
          </p:nvSpPr>
          <p:spPr>
            <a:xfrm>
              <a:off x="820533" y="3985634"/>
              <a:ext cx="4429905" cy="1011641"/>
            </a:xfrm>
            <a:custGeom>
              <a:avLst/>
              <a:gdLst>
                <a:gd name="connsiteX0" fmla="*/ 30367 w 4429905"/>
                <a:gd name="connsiteY0" fmla="*/ 256166 h 1011641"/>
                <a:gd name="connsiteX1" fmla="*/ 309767 w 4429905"/>
                <a:gd name="connsiteY1" fmla="*/ 230766 h 1011641"/>
                <a:gd name="connsiteX2" fmla="*/ 589167 w 4429905"/>
                <a:gd name="connsiteY2" fmla="*/ 103766 h 1011641"/>
                <a:gd name="connsiteX3" fmla="*/ 868567 w 4429905"/>
                <a:gd name="connsiteY3" fmla="*/ 52966 h 1011641"/>
                <a:gd name="connsiteX4" fmla="*/ 1160667 w 4429905"/>
                <a:gd name="connsiteY4" fmla="*/ 2166 h 1011641"/>
                <a:gd name="connsiteX5" fmla="*/ 1465467 w 4429905"/>
                <a:gd name="connsiteY5" fmla="*/ 129166 h 1011641"/>
                <a:gd name="connsiteX6" fmla="*/ 1643267 w 4429905"/>
                <a:gd name="connsiteY6" fmla="*/ 281566 h 1011641"/>
                <a:gd name="connsiteX7" fmla="*/ 2100467 w 4429905"/>
                <a:gd name="connsiteY7" fmla="*/ 281566 h 1011641"/>
                <a:gd name="connsiteX8" fmla="*/ 2265567 w 4429905"/>
                <a:gd name="connsiteY8" fmla="*/ 179966 h 1011641"/>
                <a:gd name="connsiteX9" fmla="*/ 2417967 w 4429905"/>
                <a:gd name="connsiteY9" fmla="*/ 78366 h 1011641"/>
                <a:gd name="connsiteX10" fmla="*/ 2595767 w 4429905"/>
                <a:gd name="connsiteY10" fmla="*/ 14866 h 1011641"/>
                <a:gd name="connsiteX11" fmla="*/ 2837067 w 4429905"/>
                <a:gd name="connsiteY11" fmla="*/ 14866 h 1011641"/>
                <a:gd name="connsiteX12" fmla="*/ 2964067 w 4429905"/>
                <a:gd name="connsiteY12" fmla="*/ 14866 h 1011641"/>
                <a:gd name="connsiteX13" fmla="*/ 3243467 w 4429905"/>
                <a:gd name="connsiteY13" fmla="*/ 154566 h 1011641"/>
                <a:gd name="connsiteX14" fmla="*/ 3408567 w 4429905"/>
                <a:gd name="connsiteY14" fmla="*/ 306966 h 1011641"/>
                <a:gd name="connsiteX15" fmla="*/ 3662567 w 4429905"/>
                <a:gd name="connsiteY15" fmla="*/ 319666 h 1011641"/>
                <a:gd name="connsiteX16" fmla="*/ 3878467 w 4429905"/>
                <a:gd name="connsiteY16" fmla="*/ 281566 h 1011641"/>
                <a:gd name="connsiteX17" fmla="*/ 4094367 w 4429905"/>
                <a:gd name="connsiteY17" fmla="*/ 395866 h 1011641"/>
                <a:gd name="connsiteX18" fmla="*/ 4335667 w 4429905"/>
                <a:gd name="connsiteY18" fmla="*/ 522866 h 1011641"/>
                <a:gd name="connsiteX19" fmla="*/ 4424567 w 4429905"/>
                <a:gd name="connsiteY19" fmla="*/ 560966 h 1011641"/>
                <a:gd name="connsiteX20" fmla="*/ 4195967 w 4429905"/>
                <a:gd name="connsiteY20" fmla="*/ 649866 h 1011641"/>
                <a:gd name="connsiteX21" fmla="*/ 4018167 w 4429905"/>
                <a:gd name="connsiteY21" fmla="*/ 802266 h 1011641"/>
                <a:gd name="connsiteX22" fmla="*/ 3687967 w 4429905"/>
                <a:gd name="connsiteY22" fmla="*/ 941966 h 1011641"/>
                <a:gd name="connsiteX23" fmla="*/ 3408567 w 4429905"/>
                <a:gd name="connsiteY23" fmla="*/ 980066 h 1011641"/>
                <a:gd name="connsiteX24" fmla="*/ 3243467 w 4429905"/>
                <a:gd name="connsiteY24" fmla="*/ 929266 h 1011641"/>
                <a:gd name="connsiteX25" fmla="*/ 3116467 w 4429905"/>
                <a:gd name="connsiteY25" fmla="*/ 853066 h 1011641"/>
                <a:gd name="connsiteX26" fmla="*/ 3014867 w 4429905"/>
                <a:gd name="connsiteY26" fmla="*/ 764166 h 1011641"/>
                <a:gd name="connsiteX27" fmla="*/ 2798967 w 4429905"/>
                <a:gd name="connsiteY27" fmla="*/ 700666 h 1011641"/>
                <a:gd name="connsiteX28" fmla="*/ 2494167 w 4429905"/>
                <a:gd name="connsiteY28" fmla="*/ 700666 h 1011641"/>
                <a:gd name="connsiteX29" fmla="*/ 2125867 w 4429905"/>
                <a:gd name="connsiteY29" fmla="*/ 865766 h 1011641"/>
                <a:gd name="connsiteX30" fmla="*/ 1871867 w 4429905"/>
                <a:gd name="connsiteY30" fmla="*/ 992766 h 1011641"/>
                <a:gd name="connsiteX31" fmla="*/ 1694067 w 4429905"/>
                <a:gd name="connsiteY31" fmla="*/ 992766 h 1011641"/>
                <a:gd name="connsiteX32" fmla="*/ 1516267 w 4429905"/>
                <a:gd name="connsiteY32" fmla="*/ 954666 h 1011641"/>
                <a:gd name="connsiteX33" fmla="*/ 1401967 w 4429905"/>
                <a:gd name="connsiteY33" fmla="*/ 891166 h 1011641"/>
                <a:gd name="connsiteX34" fmla="*/ 1338467 w 4429905"/>
                <a:gd name="connsiteY34" fmla="*/ 802266 h 1011641"/>
                <a:gd name="connsiteX35" fmla="*/ 1274967 w 4429905"/>
                <a:gd name="connsiteY35" fmla="*/ 726066 h 1011641"/>
                <a:gd name="connsiteX36" fmla="*/ 868567 w 4429905"/>
                <a:gd name="connsiteY36" fmla="*/ 700666 h 1011641"/>
                <a:gd name="connsiteX37" fmla="*/ 665367 w 4429905"/>
                <a:gd name="connsiteY37" fmla="*/ 751466 h 1011641"/>
                <a:gd name="connsiteX38" fmla="*/ 474867 w 4429905"/>
                <a:gd name="connsiteY38" fmla="*/ 827666 h 1011641"/>
                <a:gd name="connsiteX39" fmla="*/ 195467 w 4429905"/>
                <a:gd name="connsiteY39" fmla="*/ 941966 h 1011641"/>
                <a:gd name="connsiteX40" fmla="*/ 17667 w 4429905"/>
                <a:gd name="connsiteY40" fmla="*/ 1005466 h 1011641"/>
                <a:gd name="connsiteX41" fmla="*/ 4967 w 4429905"/>
                <a:gd name="connsiteY41" fmla="*/ 789566 h 1011641"/>
                <a:gd name="connsiteX42" fmla="*/ 4967 w 4429905"/>
                <a:gd name="connsiteY42" fmla="*/ 484766 h 1011641"/>
                <a:gd name="connsiteX43" fmla="*/ 30367 w 4429905"/>
                <a:gd name="connsiteY43" fmla="*/ 319666 h 1011641"/>
                <a:gd name="connsiteX44" fmla="*/ 30367 w 4429905"/>
                <a:gd name="connsiteY44" fmla="*/ 256166 h 101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9905" h="1011641">
                  <a:moveTo>
                    <a:pt x="30367" y="256166"/>
                  </a:moveTo>
                  <a:cubicBezTo>
                    <a:pt x="76934" y="241349"/>
                    <a:pt x="216634" y="256166"/>
                    <a:pt x="309767" y="230766"/>
                  </a:cubicBezTo>
                  <a:cubicBezTo>
                    <a:pt x="402900" y="205366"/>
                    <a:pt x="496034" y="133399"/>
                    <a:pt x="589167" y="103766"/>
                  </a:cubicBezTo>
                  <a:cubicBezTo>
                    <a:pt x="682300" y="74133"/>
                    <a:pt x="868567" y="52966"/>
                    <a:pt x="868567" y="52966"/>
                  </a:cubicBezTo>
                  <a:cubicBezTo>
                    <a:pt x="963817" y="36033"/>
                    <a:pt x="1061184" y="-10534"/>
                    <a:pt x="1160667" y="2166"/>
                  </a:cubicBezTo>
                  <a:cubicBezTo>
                    <a:pt x="1260150" y="14866"/>
                    <a:pt x="1385034" y="82599"/>
                    <a:pt x="1465467" y="129166"/>
                  </a:cubicBezTo>
                  <a:cubicBezTo>
                    <a:pt x="1545900" y="175733"/>
                    <a:pt x="1537434" y="256166"/>
                    <a:pt x="1643267" y="281566"/>
                  </a:cubicBezTo>
                  <a:cubicBezTo>
                    <a:pt x="1749100" y="306966"/>
                    <a:pt x="1996750" y="298499"/>
                    <a:pt x="2100467" y="281566"/>
                  </a:cubicBezTo>
                  <a:cubicBezTo>
                    <a:pt x="2204184" y="264633"/>
                    <a:pt x="2212650" y="213833"/>
                    <a:pt x="2265567" y="179966"/>
                  </a:cubicBezTo>
                  <a:cubicBezTo>
                    <a:pt x="2318484" y="146099"/>
                    <a:pt x="2362934" y="105883"/>
                    <a:pt x="2417967" y="78366"/>
                  </a:cubicBezTo>
                  <a:cubicBezTo>
                    <a:pt x="2473000" y="50849"/>
                    <a:pt x="2525917" y="25449"/>
                    <a:pt x="2595767" y="14866"/>
                  </a:cubicBezTo>
                  <a:cubicBezTo>
                    <a:pt x="2665617" y="4283"/>
                    <a:pt x="2837067" y="14866"/>
                    <a:pt x="2837067" y="14866"/>
                  </a:cubicBezTo>
                  <a:cubicBezTo>
                    <a:pt x="2898450" y="14866"/>
                    <a:pt x="2896334" y="-8417"/>
                    <a:pt x="2964067" y="14866"/>
                  </a:cubicBezTo>
                  <a:cubicBezTo>
                    <a:pt x="3031800" y="38149"/>
                    <a:pt x="3169384" y="105883"/>
                    <a:pt x="3243467" y="154566"/>
                  </a:cubicBezTo>
                  <a:cubicBezTo>
                    <a:pt x="3317550" y="203249"/>
                    <a:pt x="3338717" y="279449"/>
                    <a:pt x="3408567" y="306966"/>
                  </a:cubicBezTo>
                  <a:cubicBezTo>
                    <a:pt x="3478417" y="334483"/>
                    <a:pt x="3584250" y="323899"/>
                    <a:pt x="3662567" y="319666"/>
                  </a:cubicBezTo>
                  <a:cubicBezTo>
                    <a:pt x="3740884" y="315433"/>
                    <a:pt x="3806500" y="268866"/>
                    <a:pt x="3878467" y="281566"/>
                  </a:cubicBezTo>
                  <a:cubicBezTo>
                    <a:pt x="3950434" y="294266"/>
                    <a:pt x="4094367" y="395866"/>
                    <a:pt x="4094367" y="395866"/>
                  </a:cubicBezTo>
                  <a:lnTo>
                    <a:pt x="4335667" y="522866"/>
                  </a:lnTo>
                  <a:cubicBezTo>
                    <a:pt x="4390700" y="550383"/>
                    <a:pt x="4447850" y="539799"/>
                    <a:pt x="4424567" y="560966"/>
                  </a:cubicBezTo>
                  <a:cubicBezTo>
                    <a:pt x="4401284" y="582133"/>
                    <a:pt x="4263700" y="609649"/>
                    <a:pt x="4195967" y="649866"/>
                  </a:cubicBezTo>
                  <a:cubicBezTo>
                    <a:pt x="4128234" y="690083"/>
                    <a:pt x="4102834" y="753583"/>
                    <a:pt x="4018167" y="802266"/>
                  </a:cubicBezTo>
                  <a:cubicBezTo>
                    <a:pt x="3933500" y="850949"/>
                    <a:pt x="3789567" y="912333"/>
                    <a:pt x="3687967" y="941966"/>
                  </a:cubicBezTo>
                  <a:cubicBezTo>
                    <a:pt x="3586367" y="971599"/>
                    <a:pt x="3482650" y="982183"/>
                    <a:pt x="3408567" y="980066"/>
                  </a:cubicBezTo>
                  <a:cubicBezTo>
                    <a:pt x="3334484" y="977949"/>
                    <a:pt x="3292150" y="950433"/>
                    <a:pt x="3243467" y="929266"/>
                  </a:cubicBezTo>
                  <a:cubicBezTo>
                    <a:pt x="3194784" y="908099"/>
                    <a:pt x="3154567" y="880583"/>
                    <a:pt x="3116467" y="853066"/>
                  </a:cubicBezTo>
                  <a:cubicBezTo>
                    <a:pt x="3078367" y="825549"/>
                    <a:pt x="3067784" y="789566"/>
                    <a:pt x="3014867" y="764166"/>
                  </a:cubicBezTo>
                  <a:cubicBezTo>
                    <a:pt x="2961950" y="738766"/>
                    <a:pt x="2885750" y="711249"/>
                    <a:pt x="2798967" y="700666"/>
                  </a:cubicBezTo>
                  <a:cubicBezTo>
                    <a:pt x="2712184" y="690083"/>
                    <a:pt x="2606350" y="673149"/>
                    <a:pt x="2494167" y="700666"/>
                  </a:cubicBezTo>
                  <a:cubicBezTo>
                    <a:pt x="2381984" y="728183"/>
                    <a:pt x="2229584" y="817083"/>
                    <a:pt x="2125867" y="865766"/>
                  </a:cubicBezTo>
                  <a:cubicBezTo>
                    <a:pt x="2022150" y="914449"/>
                    <a:pt x="1943834" y="971599"/>
                    <a:pt x="1871867" y="992766"/>
                  </a:cubicBezTo>
                  <a:cubicBezTo>
                    <a:pt x="1799900" y="1013933"/>
                    <a:pt x="1753334" y="999116"/>
                    <a:pt x="1694067" y="992766"/>
                  </a:cubicBezTo>
                  <a:cubicBezTo>
                    <a:pt x="1634800" y="986416"/>
                    <a:pt x="1564950" y="971599"/>
                    <a:pt x="1516267" y="954666"/>
                  </a:cubicBezTo>
                  <a:cubicBezTo>
                    <a:pt x="1467584" y="937733"/>
                    <a:pt x="1431600" y="916566"/>
                    <a:pt x="1401967" y="891166"/>
                  </a:cubicBezTo>
                  <a:cubicBezTo>
                    <a:pt x="1372334" y="865766"/>
                    <a:pt x="1359634" y="829783"/>
                    <a:pt x="1338467" y="802266"/>
                  </a:cubicBezTo>
                  <a:cubicBezTo>
                    <a:pt x="1317300" y="774749"/>
                    <a:pt x="1353284" y="742999"/>
                    <a:pt x="1274967" y="726066"/>
                  </a:cubicBezTo>
                  <a:cubicBezTo>
                    <a:pt x="1196650" y="709133"/>
                    <a:pt x="970167" y="696433"/>
                    <a:pt x="868567" y="700666"/>
                  </a:cubicBezTo>
                  <a:cubicBezTo>
                    <a:pt x="766967" y="704899"/>
                    <a:pt x="730984" y="730299"/>
                    <a:pt x="665367" y="751466"/>
                  </a:cubicBezTo>
                  <a:cubicBezTo>
                    <a:pt x="599750" y="772633"/>
                    <a:pt x="474867" y="827666"/>
                    <a:pt x="474867" y="827666"/>
                  </a:cubicBezTo>
                  <a:lnTo>
                    <a:pt x="195467" y="941966"/>
                  </a:lnTo>
                  <a:cubicBezTo>
                    <a:pt x="119267" y="971599"/>
                    <a:pt x="49417" y="1030866"/>
                    <a:pt x="17667" y="1005466"/>
                  </a:cubicBezTo>
                  <a:cubicBezTo>
                    <a:pt x="-14083" y="980066"/>
                    <a:pt x="7084" y="876349"/>
                    <a:pt x="4967" y="789566"/>
                  </a:cubicBezTo>
                  <a:cubicBezTo>
                    <a:pt x="2850" y="702783"/>
                    <a:pt x="734" y="563083"/>
                    <a:pt x="4967" y="484766"/>
                  </a:cubicBezTo>
                  <a:cubicBezTo>
                    <a:pt x="9200" y="406449"/>
                    <a:pt x="26134" y="359883"/>
                    <a:pt x="30367" y="319666"/>
                  </a:cubicBezTo>
                  <a:cubicBezTo>
                    <a:pt x="34600" y="279449"/>
                    <a:pt x="-16200" y="270983"/>
                    <a:pt x="30367" y="256166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075040" y="2924944"/>
              <a:ext cx="2249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>
                  <a:solidFill>
                    <a:prstClr val="black"/>
                  </a:solidFill>
                  <a:latin typeface="Calibri"/>
                </a:rPr>
                <a:t>Π</a:t>
              </a:r>
              <a:r>
                <a:rPr lang="el-GR" sz="2400" dirty="0" smtClean="0">
                  <a:solidFill>
                    <a:prstClr val="black"/>
                  </a:solidFill>
                  <a:latin typeface="Calibri"/>
                </a:rPr>
                <a:t>ολωμένο φως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Ελεύθερη σχεδίαση 42"/>
            <p:cNvSpPr/>
            <p:nvPr/>
          </p:nvSpPr>
          <p:spPr>
            <a:xfrm>
              <a:off x="838200" y="3632200"/>
              <a:ext cx="520740" cy="375465"/>
            </a:xfrm>
            <a:custGeom>
              <a:avLst/>
              <a:gdLst>
                <a:gd name="connsiteX0" fmla="*/ 12700 w 520740"/>
                <a:gd name="connsiteY0" fmla="*/ 0 h 375465"/>
                <a:gd name="connsiteX1" fmla="*/ 0 w 520740"/>
                <a:gd name="connsiteY1" fmla="*/ 215900 h 375465"/>
                <a:gd name="connsiteX2" fmla="*/ 12700 w 520740"/>
                <a:gd name="connsiteY2" fmla="*/ 317500 h 375465"/>
                <a:gd name="connsiteX3" fmla="*/ 12700 w 520740"/>
                <a:gd name="connsiteY3" fmla="*/ 368300 h 375465"/>
                <a:gd name="connsiteX4" fmla="*/ 152400 w 520740"/>
                <a:gd name="connsiteY4" fmla="*/ 368300 h 375465"/>
                <a:gd name="connsiteX5" fmla="*/ 381000 w 520740"/>
                <a:gd name="connsiteY5" fmla="*/ 304800 h 375465"/>
                <a:gd name="connsiteX6" fmla="*/ 520700 w 520740"/>
                <a:gd name="connsiteY6" fmla="*/ 228600 h 375465"/>
                <a:gd name="connsiteX7" fmla="*/ 368300 w 520740"/>
                <a:gd name="connsiteY7" fmla="*/ 101600 h 375465"/>
                <a:gd name="connsiteX8" fmla="*/ 177800 w 520740"/>
                <a:gd name="connsiteY8" fmla="*/ 50800 h 375465"/>
                <a:gd name="connsiteX9" fmla="*/ 12700 w 520740"/>
                <a:gd name="connsiteY9" fmla="*/ 0 h 37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0740" h="375465">
                  <a:moveTo>
                    <a:pt x="12700" y="0"/>
                  </a:moveTo>
                  <a:cubicBezTo>
                    <a:pt x="6350" y="81491"/>
                    <a:pt x="0" y="162983"/>
                    <a:pt x="0" y="215900"/>
                  </a:cubicBezTo>
                  <a:cubicBezTo>
                    <a:pt x="0" y="268817"/>
                    <a:pt x="10583" y="292100"/>
                    <a:pt x="12700" y="317500"/>
                  </a:cubicBezTo>
                  <a:cubicBezTo>
                    <a:pt x="14817" y="342900"/>
                    <a:pt x="-10583" y="359833"/>
                    <a:pt x="12700" y="368300"/>
                  </a:cubicBezTo>
                  <a:cubicBezTo>
                    <a:pt x="35983" y="376767"/>
                    <a:pt x="91017" y="378883"/>
                    <a:pt x="152400" y="368300"/>
                  </a:cubicBezTo>
                  <a:cubicBezTo>
                    <a:pt x="213783" y="357717"/>
                    <a:pt x="319617" y="328083"/>
                    <a:pt x="381000" y="304800"/>
                  </a:cubicBezTo>
                  <a:cubicBezTo>
                    <a:pt x="442383" y="281517"/>
                    <a:pt x="522817" y="262467"/>
                    <a:pt x="520700" y="228600"/>
                  </a:cubicBezTo>
                  <a:cubicBezTo>
                    <a:pt x="518583" y="194733"/>
                    <a:pt x="425450" y="131233"/>
                    <a:pt x="368300" y="101600"/>
                  </a:cubicBezTo>
                  <a:cubicBezTo>
                    <a:pt x="311150" y="71967"/>
                    <a:pt x="177800" y="50800"/>
                    <a:pt x="177800" y="50800"/>
                  </a:cubicBezTo>
                  <a:lnTo>
                    <a:pt x="12700" y="0"/>
                  </a:lnTo>
                  <a:close/>
                </a:path>
              </a:pathLst>
            </a:custGeom>
            <a:solidFill>
              <a:srgbClr val="FFFF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44" name="Ελεύθερη σχεδίαση 43"/>
            <p:cNvSpPr/>
            <p:nvPr/>
          </p:nvSpPr>
          <p:spPr>
            <a:xfrm>
              <a:off x="2679670" y="3659083"/>
              <a:ext cx="1085575" cy="357781"/>
            </a:xfrm>
            <a:custGeom>
              <a:avLst/>
              <a:gdLst>
                <a:gd name="connsiteX0" fmla="*/ 67 w 1085575"/>
                <a:gd name="connsiteY0" fmla="*/ 64122 h 357781"/>
                <a:gd name="connsiteX1" fmla="*/ 304867 w 1085575"/>
                <a:gd name="connsiteY1" fmla="*/ 622 h 357781"/>
                <a:gd name="connsiteX2" fmla="*/ 825567 w 1085575"/>
                <a:gd name="connsiteY2" fmla="*/ 89522 h 357781"/>
                <a:gd name="connsiteX3" fmla="*/ 1054167 w 1085575"/>
                <a:gd name="connsiteY3" fmla="*/ 203822 h 357781"/>
                <a:gd name="connsiteX4" fmla="*/ 1079567 w 1085575"/>
                <a:gd name="connsiteY4" fmla="*/ 241922 h 357781"/>
                <a:gd name="connsiteX5" fmla="*/ 1016067 w 1085575"/>
                <a:gd name="connsiteY5" fmla="*/ 330822 h 357781"/>
                <a:gd name="connsiteX6" fmla="*/ 749367 w 1085575"/>
                <a:gd name="connsiteY6" fmla="*/ 343522 h 357781"/>
                <a:gd name="connsiteX7" fmla="*/ 520767 w 1085575"/>
                <a:gd name="connsiteY7" fmla="*/ 356222 h 357781"/>
                <a:gd name="connsiteX8" fmla="*/ 279467 w 1085575"/>
                <a:gd name="connsiteY8" fmla="*/ 305422 h 357781"/>
                <a:gd name="connsiteX9" fmla="*/ 67 w 1085575"/>
                <a:gd name="connsiteY9" fmla="*/ 64122 h 357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5575" h="357781">
                  <a:moveTo>
                    <a:pt x="67" y="64122"/>
                  </a:moveTo>
                  <a:cubicBezTo>
                    <a:pt x="4300" y="13322"/>
                    <a:pt x="167284" y="-3611"/>
                    <a:pt x="304867" y="622"/>
                  </a:cubicBezTo>
                  <a:cubicBezTo>
                    <a:pt x="442450" y="4855"/>
                    <a:pt x="700684" y="55655"/>
                    <a:pt x="825567" y="89522"/>
                  </a:cubicBezTo>
                  <a:cubicBezTo>
                    <a:pt x="950450" y="123389"/>
                    <a:pt x="1011834" y="178422"/>
                    <a:pt x="1054167" y="203822"/>
                  </a:cubicBezTo>
                  <a:cubicBezTo>
                    <a:pt x="1096500" y="229222"/>
                    <a:pt x="1085917" y="220755"/>
                    <a:pt x="1079567" y="241922"/>
                  </a:cubicBezTo>
                  <a:cubicBezTo>
                    <a:pt x="1073217" y="263089"/>
                    <a:pt x="1071100" y="313889"/>
                    <a:pt x="1016067" y="330822"/>
                  </a:cubicBezTo>
                  <a:cubicBezTo>
                    <a:pt x="961034" y="347755"/>
                    <a:pt x="749367" y="343522"/>
                    <a:pt x="749367" y="343522"/>
                  </a:cubicBezTo>
                  <a:cubicBezTo>
                    <a:pt x="666817" y="347755"/>
                    <a:pt x="599084" y="362572"/>
                    <a:pt x="520767" y="356222"/>
                  </a:cubicBezTo>
                  <a:cubicBezTo>
                    <a:pt x="442450" y="349872"/>
                    <a:pt x="366250" y="349872"/>
                    <a:pt x="279467" y="305422"/>
                  </a:cubicBezTo>
                  <a:cubicBezTo>
                    <a:pt x="192684" y="260972"/>
                    <a:pt x="-4166" y="114922"/>
                    <a:pt x="67" y="64122"/>
                  </a:cubicBezTo>
                  <a:close/>
                </a:path>
              </a:pathLst>
            </a:custGeom>
            <a:solidFill>
              <a:srgbClr val="FFFF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9" name="Ευθεία γραμμή σύνδεσης 8"/>
            <p:cNvCxnSpPr/>
            <p:nvPr/>
          </p:nvCxnSpPr>
          <p:spPr>
            <a:xfrm>
              <a:off x="4761574" y="2852936"/>
              <a:ext cx="0" cy="2592288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Ευθεία γραμμή σύνδεσης 9"/>
            <p:cNvCxnSpPr/>
            <p:nvPr/>
          </p:nvCxnSpPr>
          <p:spPr>
            <a:xfrm>
              <a:off x="4943341" y="2924944"/>
              <a:ext cx="43939" cy="252028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Ελεύθερη σχεδίαση 45"/>
            <p:cNvSpPr/>
            <p:nvPr/>
          </p:nvSpPr>
          <p:spPr>
            <a:xfrm>
              <a:off x="3694594" y="3746500"/>
              <a:ext cx="1066980" cy="585325"/>
            </a:xfrm>
            <a:custGeom>
              <a:avLst/>
              <a:gdLst>
                <a:gd name="connsiteX0" fmla="*/ 1106 w 1066980"/>
                <a:gd name="connsiteY0" fmla="*/ 228600 h 585325"/>
                <a:gd name="connsiteX1" fmla="*/ 153506 w 1066980"/>
                <a:gd name="connsiteY1" fmla="*/ 228600 h 585325"/>
                <a:gd name="connsiteX2" fmla="*/ 394806 w 1066980"/>
                <a:gd name="connsiteY2" fmla="*/ 152400 h 585325"/>
                <a:gd name="connsiteX3" fmla="*/ 585306 w 1066980"/>
                <a:gd name="connsiteY3" fmla="*/ 25400 h 585325"/>
                <a:gd name="connsiteX4" fmla="*/ 788506 w 1066980"/>
                <a:gd name="connsiteY4" fmla="*/ 0 h 585325"/>
                <a:gd name="connsiteX5" fmla="*/ 953606 w 1066980"/>
                <a:gd name="connsiteY5" fmla="*/ 25400 h 585325"/>
                <a:gd name="connsiteX6" fmla="*/ 1055206 w 1066980"/>
                <a:gd name="connsiteY6" fmla="*/ 88900 h 585325"/>
                <a:gd name="connsiteX7" fmla="*/ 1042506 w 1066980"/>
                <a:gd name="connsiteY7" fmla="*/ 304800 h 585325"/>
                <a:gd name="connsiteX8" fmla="*/ 1055206 w 1066980"/>
                <a:gd name="connsiteY8" fmla="*/ 431800 h 585325"/>
                <a:gd name="connsiteX9" fmla="*/ 1055206 w 1066980"/>
                <a:gd name="connsiteY9" fmla="*/ 533400 h 585325"/>
                <a:gd name="connsiteX10" fmla="*/ 902806 w 1066980"/>
                <a:gd name="connsiteY10" fmla="*/ 533400 h 585325"/>
                <a:gd name="connsiteX11" fmla="*/ 737706 w 1066980"/>
                <a:gd name="connsiteY11" fmla="*/ 571500 h 585325"/>
                <a:gd name="connsiteX12" fmla="*/ 610706 w 1066980"/>
                <a:gd name="connsiteY12" fmla="*/ 584200 h 585325"/>
                <a:gd name="connsiteX13" fmla="*/ 483706 w 1066980"/>
                <a:gd name="connsiteY13" fmla="*/ 546100 h 585325"/>
                <a:gd name="connsiteX14" fmla="*/ 369406 w 1066980"/>
                <a:gd name="connsiteY14" fmla="*/ 406400 h 585325"/>
                <a:gd name="connsiteX15" fmla="*/ 229706 w 1066980"/>
                <a:gd name="connsiteY15" fmla="*/ 317500 h 585325"/>
                <a:gd name="connsiteX16" fmla="*/ 1106 w 1066980"/>
                <a:gd name="connsiteY16" fmla="*/ 228600 h 58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66980" h="585325">
                  <a:moveTo>
                    <a:pt x="1106" y="228600"/>
                  </a:moveTo>
                  <a:cubicBezTo>
                    <a:pt x="-11594" y="213783"/>
                    <a:pt x="87889" y="241300"/>
                    <a:pt x="153506" y="228600"/>
                  </a:cubicBezTo>
                  <a:cubicBezTo>
                    <a:pt x="219123" y="215900"/>
                    <a:pt x="322839" y="186267"/>
                    <a:pt x="394806" y="152400"/>
                  </a:cubicBezTo>
                  <a:cubicBezTo>
                    <a:pt x="466773" y="118533"/>
                    <a:pt x="519689" y="50800"/>
                    <a:pt x="585306" y="25400"/>
                  </a:cubicBezTo>
                  <a:cubicBezTo>
                    <a:pt x="650923" y="0"/>
                    <a:pt x="727123" y="0"/>
                    <a:pt x="788506" y="0"/>
                  </a:cubicBezTo>
                  <a:cubicBezTo>
                    <a:pt x="849889" y="0"/>
                    <a:pt x="909156" y="10583"/>
                    <a:pt x="953606" y="25400"/>
                  </a:cubicBezTo>
                  <a:cubicBezTo>
                    <a:pt x="998056" y="40217"/>
                    <a:pt x="1040389" y="42333"/>
                    <a:pt x="1055206" y="88900"/>
                  </a:cubicBezTo>
                  <a:cubicBezTo>
                    <a:pt x="1070023" y="135467"/>
                    <a:pt x="1042506" y="247650"/>
                    <a:pt x="1042506" y="304800"/>
                  </a:cubicBezTo>
                  <a:cubicBezTo>
                    <a:pt x="1042506" y="361950"/>
                    <a:pt x="1053089" y="393700"/>
                    <a:pt x="1055206" y="431800"/>
                  </a:cubicBezTo>
                  <a:cubicBezTo>
                    <a:pt x="1057323" y="469900"/>
                    <a:pt x="1080606" y="516467"/>
                    <a:pt x="1055206" y="533400"/>
                  </a:cubicBezTo>
                  <a:cubicBezTo>
                    <a:pt x="1029806" y="550333"/>
                    <a:pt x="955723" y="527050"/>
                    <a:pt x="902806" y="533400"/>
                  </a:cubicBezTo>
                  <a:cubicBezTo>
                    <a:pt x="849889" y="539750"/>
                    <a:pt x="786389" y="563033"/>
                    <a:pt x="737706" y="571500"/>
                  </a:cubicBezTo>
                  <a:cubicBezTo>
                    <a:pt x="689023" y="579967"/>
                    <a:pt x="653039" y="588433"/>
                    <a:pt x="610706" y="584200"/>
                  </a:cubicBezTo>
                  <a:cubicBezTo>
                    <a:pt x="568373" y="579967"/>
                    <a:pt x="523922" y="575733"/>
                    <a:pt x="483706" y="546100"/>
                  </a:cubicBezTo>
                  <a:cubicBezTo>
                    <a:pt x="443490" y="516467"/>
                    <a:pt x="411739" y="444500"/>
                    <a:pt x="369406" y="406400"/>
                  </a:cubicBezTo>
                  <a:cubicBezTo>
                    <a:pt x="327073" y="368300"/>
                    <a:pt x="284739" y="347133"/>
                    <a:pt x="229706" y="317500"/>
                  </a:cubicBezTo>
                  <a:cubicBezTo>
                    <a:pt x="174673" y="287867"/>
                    <a:pt x="13806" y="243417"/>
                    <a:pt x="1106" y="228600"/>
                  </a:cubicBezTo>
                  <a:close/>
                </a:path>
              </a:pathLst>
            </a:custGeom>
            <a:solidFill>
              <a:srgbClr val="FF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22" name="Ευθεία γραμμή σύνδεσης 21"/>
            <p:cNvCxnSpPr/>
            <p:nvPr/>
          </p:nvCxnSpPr>
          <p:spPr>
            <a:xfrm>
              <a:off x="4179211" y="3126030"/>
              <a:ext cx="51840" cy="2130623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Ευθεία γραμμή σύνδεσης 18"/>
            <p:cNvCxnSpPr/>
            <p:nvPr/>
          </p:nvCxnSpPr>
          <p:spPr>
            <a:xfrm>
              <a:off x="4412817" y="2965203"/>
              <a:ext cx="15167" cy="2408013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Ευθεία γραμμή σύνδεσης 16"/>
            <p:cNvCxnSpPr/>
            <p:nvPr/>
          </p:nvCxnSpPr>
          <p:spPr>
            <a:xfrm>
              <a:off x="4588768" y="2924944"/>
              <a:ext cx="0" cy="252028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Ευθεία γραμμή σύνδεσης 23"/>
            <p:cNvCxnSpPr/>
            <p:nvPr/>
          </p:nvCxnSpPr>
          <p:spPr>
            <a:xfrm>
              <a:off x="3928369" y="3534870"/>
              <a:ext cx="50000" cy="1396762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Ορθογώνιο 54"/>
          <p:cNvSpPr/>
          <p:nvPr/>
        </p:nvSpPr>
        <p:spPr>
          <a:xfrm>
            <a:off x="2401269" y="5962306"/>
            <a:ext cx="48222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solidFill>
                  <a:prstClr val="black"/>
                </a:solidFill>
                <a:latin typeface="Calibri"/>
              </a:rPr>
              <a:t>Η λειτουργία του πολωτικού φίλτρου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34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333399"/>
                </a:solidFill>
              </a:rPr>
              <a:t>Πολωτικοί </a:t>
            </a:r>
            <a:r>
              <a:rPr lang="el-GR" dirty="0" smtClean="0">
                <a:solidFill>
                  <a:srgbClr val="333399"/>
                </a:solidFill>
              </a:rPr>
              <a:t>Φακοί</a:t>
            </a:r>
            <a:r>
              <a:rPr lang="el-GR" dirty="0"/>
              <a:t> </a:t>
            </a:r>
            <a:r>
              <a:rPr lang="el-GR" sz="3200" b="0" dirty="0" smtClean="0">
                <a:solidFill>
                  <a:srgbClr val="333399"/>
                </a:solidFill>
              </a:rPr>
              <a:t>(4 </a:t>
            </a:r>
            <a:r>
              <a:rPr lang="el-GR" sz="3200" b="0" dirty="0">
                <a:solidFill>
                  <a:srgbClr val="333399"/>
                </a:solidFill>
              </a:rPr>
              <a:t>από </a:t>
            </a:r>
            <a:r>
              <a:rPr lang="en-US" sz="3200" b="0" dirty="0" smtClean="0">
                <a:solidFill>
                  <a:srgbClr val="333399"/>
                </a:solidFill>
              </a:rPr>
              <a:t>4</a:t>
            </a:r>
            <a:r>
              <a:rPr lang="el-GR" sz="3200" b="0" dirty="0" smtClean="0">
                <a:solidFill>
                  <a:srgbClr val="333399"/>
                </a:solidFill>
              </a:rPr>
              <a:t>) </a:t>
            </a:r>
            <a:endParaRPr lang="el-GR" sz="3200" b="0" dirty="0">
              <a:solidFill>
                <a:srgbClr val="333399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259495" y="5589240"/>
            <a:ext cx="8604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Όταν τα πολωτικά φίλτρα τοποθετούνται κάθετα, απορροφούν πλήρως το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φως ( χρησιμοποιείται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και σαν τεστ ελέγχου ).</a:t>
            </a:r>
          </a:p>
        </p:txBody>
      </p:sp>
      <p:pic>
        <p:nvPicPr>
          <p:cNvPr id="8" name="Picture 2" descr="Πολωτικοί Φακοί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8" r="47554" b="8097"/>
          <a:stretch/>
        </p:blipFill>
        <p:spPr bwMode="auto">
          <a:xfrm>
            <a:off x="827584" y="1920286"/>
            <a:ext cx="3840591" cy="27609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57533" y="5142907"/>
            <a:ext cx="3310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prstClr val="black"/>
                </a:solidFill>
              </a:rPr>
              <a:t>Περιστροφή από 0</a:t>
            </a:r>
            <a:r>
              <a:rPr lang="el-GR" baseline="30000" dirty="0" smtClean="0">
                <a:solidFill>
                  <a:prstClr val="black"/>
                </a:solidFill>
              </a:rPr>
              <a:t>ο</a:t>
            </a:r>
            <a:r>
              <a:rPr lang="el-GR" dirty="0" smtClean="0">
                <a:solidFill>
                  <a:prstClr val="black"/>
                </a:solidFill>
              </a:rPr>
              <a:t> έως 180</a:t>
            </a:r>
            <a:r>
              <a:rPr lang="el-GR" baseline="30000" dirty="0" smtClean="0">
                <a:solidFill>
                  <a:prstClr val="black"/>
                </a:solidFill>
              </a:rPr>
              <a:t>ο</a:t>
            </a:r>
            <a:r>
              <a:rPr lang="el-GR" dirty="0" smtClean="0">
                <a:solidFill>
                  <a:prstClr val="black"/>
                </a:solidFill>
              </a:rPr>
              <a:t> 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7699" y="468124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From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physics.stackexchange.com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hlinkClick r:id="rId5"/>
              </a:rPr>
              <a:t>Dilaton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CC BY-SA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3.0 </a:t>
            </a:r>
            <a:endParaRPr lang="el-GR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pic>
        <p:nvPicPr>
          <p:cNvPr id="1026" name="Picture 2" descr="Πολωτικοί Φακοί&#10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6" b="5792"/>
          <a:stretch/>
        </p:blipFill>
        <p:spPr bwMode="auto">
          <a:xfrm>
            <a:off x="5076056" y="1355316"/>
            <a:ext cx="3267806" cy="33259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033859" y="5142907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prstClr val="black"/>
                </a:solidFill>
              </a:rPr>
              <a:t>Περιστροφή από 90</a:t>
            </a:r>
            <a:r>
              <a:rPr lang="el-GR" baseline="30000" dirty="0" smtClean="0">
                <a:solidFill>
                  <a:prstClr val="black"/>
                </a:solidFill>
              </a:rPr>
              <a:t>ο</a:t>
            </a:r>
            <a:r>
              <a:rPr lang="el-GR" dirty="0" smtClean="0">
                <a:solidFill>
                  <a:prstClr val="black"/>
                </a:solidFill>
              </a:rPr>
              <a:t> έως 270</a:t>
            </a:r>
            <a:r>
              <a:rPr lang="el-GR" baseline="30000" dirty="0" smtClean="0">
                <a:solidFill>
                  <a:prstClr val="black"/>
                </a:solidFill>
              </a:rPr>
              <a:t>ο</a:t>
            </a:r>
            <a:r>
              <a:rPr lang="el-GR" dirty="0" smtClean="0">
                <a:solidFill>
                  <a:prstClr val="black"/>
                </a:solidFill>
              </a:rPr>
              <a:t> 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89779" y="468124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From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physics.stackexchange.com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hlinkClick r:id="rId5"/>
              </a:rPr>
              <a:t>Dilaton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CC BY-SA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3.0 </a:t>
            </a:r>
            <a:endParaRPr lang="el-GR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21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a2741740845fbc4a1f070eba9b7a3ca684c2e"/>
  <p:tag name="ISPRING_RESOURCE_PATHS_HASH_PRESENTER" val="75d787c8ff8e5bdf50e316faeb36154b25824046"/>
</p:tagLst>
</file>

<file path=ppt/theme/theme1.xml><?xml version="1.0" encoding="utf-8"?>
<a:theme xmlns:a="http://schemas.openxmlformats.org/drawingml/2006/main" name="OC_template_updated">
  <a:themeElements>
    <a:clrScheme name="Προσαρμοσμένο 1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Προσαρμοσμένο 4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</TotalTime>
  <Words>913</Words>
  <Application>Microsoft Office PowerPoint</Application>
  <PresentationFormat>On-screen Show (4:3)</PresentationFormat>
  <Paragraphs>167</Paragraphs>
  <Slides>17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OC_template_updated</vt:lpstr>
      <vt:lpstr>1_OC_template_updated</vt:lpstr>
      <vt:lpstr>2_OC_template_updated</vt:lpstr>
      <vt:lpstr>Ιστορία και Οπτική του Γυαλιού</vt:lpstr>
      <vt:lpstr>Οπτικό Γυαλί</vt:lpstr>
      <vt:lpstr>Τύποι Οπτικών Φακών</vt:lpstr>
      <vt:lpstr>Κατασκευαστικοί Τύποι Των Διορθωτικών Οφθαλμικών  Φακών</vt:lpstr>
      <vt:lpstr>Η Ανακλαστικότητα Των Οπτικών Υλικών </vt:lpstr>
      <vt:lpstr>Πολωτικοί Φακοί (1 από 4) </vt:lpstr>
      <vt:lpstr>Πολωτικοί Φακοί (2 από 4) </vt:lpstr>
      <vt:lpstr>Πολωτικοί Φακοί (3 από 4) </vt:lpstr>
      <vt:lpstr>Πολωτικοί Φακοί (4 από 4) </vt:lpstr>
      <vt:lpstr>Φωτοχρωμικοί Φακοί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53</cp:revision>
  <dcterms:created xsi:type="dcterms:W3CDTF">2013-03-04T13:35:19Z</dcterms:created>
  <dcterms:modified xsi:type="dcterms:W3CDTF">2015-03-17T13:57:13Z</dcterms:modified>
</cp:coreProperties>
</file>