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4"/>
  </p:notesMasterIdLst>
  <p:handoutMasterIdLst>
    <p:handoutMasterId r:id="rId35"/>
  </p:handoutMasterIdLst>
  <p:sldIdLst>
    <p:sldId id="256"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9" r:id="rId21"/>
    <p:sldId id="290" r:id="rId22"/>
    <p:sldId id="291" r:id="rId23"/>
    <p:sldId id="292" r:id="rId24"/>
    <p:sldId id="293" r:id="rId25"/>
    <p:sldId id="294" r:id="rId26"/>
    <p:sldId id="257" r:id="rId27"/>
    <p:sldId id="262" r:id="rId28"/>
    <p:sldId id="264" r:id="rId29"/>
    <p:sldId id="269" r:id="rId30"/>
    <p:sldId id="270" r:id="rId31"/>
    <p:sldId id="266"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58" autoAdjust="0"/>
    <p:restoredTop sz="91657" autoAdjust="0"/>
  </p:normalViewPr>
  <p:slideViewPr>
    <p:cSldViewPr>
      <p:cViewPr varScale="1">
        <p:scale>
          <a:sx n="65" d="100"/>
          <a:sy n="65" d="100"/>
        </p:scale>
        <p:origin x="-108" y="-97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a:t>
            </a:fld>
            <a:endParaRPr lang="el-GR" dirty="0"/>
          </a:p>
        </p:txBody>
      </p:sp>
    </p:spTree>
    <p:extLst>
      <p:ext uri="{BB962C8B-B14F-4D97-AF65-F5344CB8AC3E}">
        <p14:creationId xmlns:p14="http://schemas.microsoft.com/office/powerpoint/2010/main" val="19812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5B3462"/>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Τουρισμός και Αερομεταφορές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1</a:t>
            </a:r>
            <a:r>
              <a:rPr lang="el-GR" sz="2600" dirty="0" smtClean="0"/>
              <a:t>:</a:t>
            </a:r>
            <a:r>
              <a:rPr lang="en-US" sz="2600" dirty="0" smtClean="0"/>
              <a:t> </a:t>
            </a:r>
            <a:r>
              <a:rPr lang="el-GR" sz="2600" dirty="0" smtClean="0"/>
              <a:t>Η δομή το κλάδου των αεροπορικών εταιρειών και η βιομηχανία των αερομεταφορων</a:t>
            </a:r>
            <a:endParaRPr lang="en-US" sz="2600" dirty="0" smtClean="0"/>
          </a:p>
          <a:p>
            <a:pPr>
              <a:spcBef>
                <a:spcPts val="0"/>
              </a:spcBef>
            </a:pPr>
            <a:r>
              <a:rPr lang="el-GR" sz="2200" dirty="0" smtClean="0"/>
              <a:t>Δρ.Βασιλική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Εγγύηση </a:t>
            </a:r>
            <a:endParaRPr lang="el-GR" dirty="0"/>
          </a:p>
        </p:txBody>
      </p:sp>
      <p:sp>
        <p:nvSpPr>
          <p:cNvPr id="3" name="Θέση περιεχομένου 2"/>
          <p:cNvSpPr>
            <a:spLocks noGrp="1"/>
          </p:cNvSpPr>
          <p:nvPr>
            <p:ph idx="1"/>
          </p:nvPr>
        </p:nvSpPr>
        <p:spPr/>
        <p:txBody>
          <a:bodyPr>
            <a:normAutofit/>
          </a:bodyPr>
          <a:lstStyle/>
          <a:p>
            <a:r>
              <a:rPr lang="el-GR" sz="2200" dirty="0"/>
              <a:t>Ο αερομεταφορέας καταθέτει υπέρ των αεροπορικών αρχών χρηματική εγγύηση για κάλυψη των δαπανών αεροπορικής μεταφοράς επιβατών οι οποίοι δεν μπορούν να επαναπατριστούν λόγω αδυναμίας εκτέλεσης των πτήσεων που οφείλεται σε υπαιτιότητα του αερομεταφορέα. Στις δαπάνες αυτές περιλαμβάνονται και οι δαπάνες διαμονής σε ξενοδοχείο από την ημερομηνία που έπρεπε να επαναπατριστούν οι επιβάτες μέχρι την ημέρα του επαναπατρισμού τους</a:t>
            </a:r>
            <a:r>
              <a:rPr lang="el-GR" sz="2200" dirty="0" smtClean="0"/>
              <a:t>.</a:t>
            </a:r>
            <a:endParaRPr lang="el-GR" sz="2200" dirty="0"/>
          </a:p>
          <a:p>
            <a:r>
              <a:rPr lang="el-GR" sz="2200" dirty="0"/>
              <a:t>Η εγγύηση αυτή καταβάλλεται επίσης για την κάλυψη απαιτήσεων των αεροπορικών αρχών έναντι του αερομεταφορέα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610390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Πτήσεις </a:t>
            </a:r>
            <a:r>
              <a:rPr lang="en-US" dirty="0"/>
              <a:t>charter</a:t>
            </a:r>
            <a:endParaRPr lang="el-GR" dirty="0"/>
          </a:p>
        </p:txBody>
      </p:sp>
      <p:sp>
        <p:nvSpPr>
          <p:cNvPr id="3" name="Θέση περιεχομένου 2"/>
          <p:cNvSpPr>
            <a:spLocks noGrp="1"/>
          </p:cNvSpPr>
          <p:nvPr>
            <p:ph idx="1"/>
          </p:nvPr>
        </p:nvSpPr>
        <p:spPr>
          <a:xfrm>
            <a:off x="457200" y="1340768"/>
            <a:ext cx="8291264" cy="5256584"/>
          </a:xfrm>
        </p:spPr>
        <p:txBody>
          <a:bodyPr>
            <a:normAutofit/>
          </a:bodyPr>
          <a:lstStyle/>
          <a:p>
            <a:r>
              <a:rPr lang="el-GR" sz="2200" dirty="0"/>
              <a:t>Λέγοντας charter, εννοούμε τις πτήσεις που γίνονται με ναυλωμένα αεροσκάφη, από ταξιδιωτικά γραφεία ή τουριστικούς οργανισμούς. Συνήθως πρόκειται για οργανωμένες εκδρομές, που εκτός από την αερομεταφορά, περιλαμβάνουν τη διαμονή και διατροφή, ξεναγήσεις, μεταφορά από και προς το ξενοδοχείο και το αεροδρόμιο, ένα δηλαδή ολοκληρωμένο πακέτο υπηρεσιών, το οποίο μερικές φορές παρουσιάζεται φτηνότερο από την τιμή του εισιτηρίου μιας αεροπορικής εταιρίας</a:t>
            </a:r>
            <a:r>
              <a:rPr lang="el-GR" sz="2200" dirty="0" smtClean="0"/>
              <a:t>.</a:t>
            </a:r>
            <a:endParaRPr lang="el-GR" sz="2200" dirty="0"/>
          </a:p>
          <a:p>
            <a:r>
              <a:rPr lang="el-GR" sz="2200" dirty="0"/>
              <a:t>Ο πολύ χαμηλός τους ναύλος, έχει ως αποτέλεσμα την επίτευξη υψηλής πληρότητας, που μπορεί να φτάσει και το 100%, όταν οι παραδοσιακές εταιρίες φτάνουν το 50-55% στη μέση περίοδο, ενώ σε περιόδους αιχμής το 80%.</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464148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Πλεονεκτήματα πτήσεων </a:t>
            </a:r>
            <a:r>
              <a:rPr lang="en-US" dirty="0"/>
              <a:t>charter</a:t>
            </a:r>
            <a:endParaRPr lang="el-GR" dirty="0"/>
          </a:p>
        </p:txBody>
      </p:sp>
      <p:sp>
        <p:nvSpPr>
          <p:cNvPr id="3" name="Θέση περιεχομένου 2"/>
          <p:cNvSpPr>
            <a:spLocks noGrp="1"/>
          </p:cNvSpPr>
          <p:nvPr>
            <p:ph idx="1"/>
          </p:nvPr>
        </p:nvSpPr>
        <p:spPr/>
        <p:txBody>
          <a:bodyPr/>
          <a:lstStyle/>
          <a:p>
            <a:r>
              <a:rPr lang="el-GR" dirty="0"/>
              <a:t>Αξιοποίηση του αεροσκάφους. </a:t>
            </a:r>
          </a:p>
          <a:p>
            <a:r>
              <a:rPr lang="el-GR" dirty="0"/>
              <a:t>Μεγαλύτερη πληρότητα. </a:t>
            </a:r>
          </a:p>
          <a:p>
            <a:r>
              <a:rPr lang="el-GR" dirty="0"/>
              <a:t>Μειωμένο εργατικό κόστος. </a:t>
            </a:r>
          </a:p>
          <a:p>
            <a:r>
              <a:rPr lang="el-GR" dirty="0"/>
              <a:t>Ορθολογική διαχείριση.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289477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Εταιρίες χαμηλού </a:t>
            </a:r>
            <a:r>
              <a:rPr lang="el-GR" dirty="0" smtClean="0"/>
              <a:t>κόστους</a:t>
            </a:r>
            <a:br>
              <a:rPr lang="el-GR" dirty="0" smtClean="0"/>
            </a:br>
            <a:r>
              <a:rPr lang="el-GR" dirty="0" smtClean="0"/>
              <a:t>(</a:t>
            </a:r>
            <a:r>
              <a:rPr lang="el-GR" dirty="0"/>
              <a:t>Low cost </a:t>
            </a:r>
            <a:r>
              <a:rPr lang="el-GR" dirty="0" smtClean="0"/>
              <a:t>c</a:t>
            </a:r>
            <a:r>
              <a:rPr lang="en-US" dirty="0" smtClean="0"/>
              <a:t>a</a:t>
            </a:r>
            <a:r>
              <a:rPr lang="el-GR" dirty="0" smtClean="0"/>
              <a:t>rriers</a:t>
            </a:r>
            <a:r>
              <a:rPr lang="el-GR" dirty="0" smtClean="0"/>
              <a:t>, LCCs)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r>
              <a:rPr lang="el-GR" sz="2300" dirty="0"/>
              <a:t>Οι εταιρίες χαμηλούς κόστους (LCC), είναι αεροπορικές εταιρίες που προσφέρουν χαμηλότερο επίπεδο υπηρεσιών, σε σχέση με τους κλασσικούς αερομεταφορείς πλήρων υπηρεσιών</a:t>
            </a:r>
            <a:r>
              <a:rPr lang="el-GR" sz="2300" dirty="0" smtClean="0"/>
              <a:t>.</a:t>
            </a:r>
          </a:p>
          <a:p>
            <a:r>
              <a:rPr lang="el-GR" sz="2300" dirty="0"/>
              <a:t>Οι μεταφορείς χαμηλού κόστους προσφέρουν μια βασική μεταφορά από σημείο σε σημείο με τα εξής χαρακτηριστικά:</a:t>
            </a:r>
          </a:p>
          <a:p>
            <a:pPr lvl="1"/>
            <a:r>
              <a:rPr lang="el-GR" sz="2300" dirty="0"/>
              <a:t>Χρήση δευτερευόντων αεροδρομίων, με χαμηλότερο κόστος προσγείωσης και διαχείρισης. </a:t>
            </a:r>
          </a:p>
          <a:p>
            <a:pPr lvl="1"/>
            <a:r>
              <a:rPr lang="el-GR" sz="2300" dirty="0"/>
              <a:t>Τυποποιημένος </a:t>
            </a:r>
            <a:r>
              <a:rPr lang="el-GR" sz="2300" dirty="0" smtClean="0"/>
              <a:t>στόλος.</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308291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Εταιρίες χαμηλού </a:t>
            </a:r>
            <a:r>
              <a:rPr lang="el-GR" dirty="0" smtClean="0"/>
              <a:t>κόστους</a:t>
            </a:r>
            <a:br>
              <a:rPr lang="el-GR" dirty="0" smtClean="0"/>
            </a:br>
            <a:r>
              <a:rPr lang="el-GR" dirty="0" smtClean="0"/>
              <a:t>(</a:t>
            </a:r>
            <a:r>
              <a:rPr lang="el-GR" dirty="0"/>
              <a:t>Low cost </a:t>
            </a:r>
            <a:r>
              <a:rPr lang="el-GR" dirty="0" smtClean="0"/>
              <a:t>c</a:t>
            </a:r>
            <a:r>
              <a:rPr lang="en-US" dirty="0" smtClean="0"/>
              <a:t>a</a:t>
            </a:r>
            <a:r>
              <a:rPr lang="el-GR" dirty="0" smtClean="0"/>
              <a:t>rriers</a:t>
            </a:r>
            <a:r>
              <a:rPr lang="el-GR" dirty="0" smtClean="0"/>
              <a:t>, LCCs)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pPr lvl="1"/>
            <a:r>
              <a:rPr lang="el-GR" sz="2300" dirty="0"/>
              <a:t>Μόνο υπηρεσίες μεταφοράς από σημείο σε σημείο</a:t>
            </a:r>
            <a:r>
              <a:rPr lang="el-GR" sz="2300" dirty="0" smtClean="0"/>
              <a:t>.</a:t>
            </a:r>
          </a:p>
          <a:p>
            <a:pPr lvl="1"/>
            <a:r>
              <a:rPr lang="el-GR" sz="2300" dirty="0" smtClean="0"/>
              <a:t>Μειωμένο </a:t>
            </a:r>
            <a:r>
              <a:rPr lang="el-GR" sz="2300" dirty="0"/>
              <a:t>κόστος προσωπικού. </a:t>
            </a:r>
          </a:p>
          <a:p>
            <a:pPr lvl="1"/>
            <a:r>
              <a:rPr lang="el-GR" sz="2300" dirty="0"/>
              <a:t>Όχι δωρεάν παροχή υπηρεσιών στο αεροπλάνο, όπως ποτά, γεύματα, εφημερίδες. </a:t>
            </a:r>
          </a:p>
          <a:p>
            <a:pPr lvl="1"/>
            <a:r>
              <a:rPr lang="el-GR" sz="2300" dirty="0"/>
              <a:t>Μη έκδοση εισιτηρίων. </a:t>
            </a:r>
          </a:p>
          <a:p>
            <a:pPr lvl="1"/>
            <a:r>
              <a:rPr lang="el-GR" sz="2300" dirty="0"/>
              <a:t>Εντατική χρήση του στόλου, </a:t>
            </a:r>
          </a:p>
          <a:p>
            <a:pPr lvl="1"/>
            <a:r>
              <a:rPr lang="el-GR" sz="2300" dirty="0"/>
              <a:t>Μεγιστοποίηση των θέσεων στα αεροσκάφη μέσω του μειωμένου χώρου μεταξύ των σειρών</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094512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Boeing</a:t>
            </a:r>
            <a:endParaRPr lang="el-GR" dirty="0"/>
          </a:p>
        </p:txBody>
      </p:sp>
      <p:sp>
        <p:nvSpPr>
          <p:cNvPr id="3" name="Θέση περιεχομένου 2"/>
          <p:cNvSpPr>
            <a:spLocks noGrp="1"/>
          </p:cNvSpPr>
          <p:nvPr>
            <p:ph idx="1"/>
          </p:nvPr>
        </p:nvSpPr>
        <p:spPr/>
        <p:txBody>
          <a:bodyPr/>
          <a:lstStyle/>
          <a:p>
            <a:r>
              <a:rPr lang="el-GR" dirty="0" smtClean="0"/>
              <a:t>Η επιχείρηση </a:t>
            </a:r>
            <a:r>
              <a:rPr lang="el-GR" dirty="0"/>
              <a:t>Boeing  </a:t>
            </a:r>
            <a:r>
              <a:rPr lang="el-GR" dirty="0" smtClean="0"/>
              <a:t>ιδρύθηκε </a:t>
            </a:r>
            <a:r>
              <a:rPr lang="el-GR" dirty="0"/>
              <a:t>το </a:t>
            </a:r>
            <a:r>
              <a:rPr lang="el-GR" dirty="0" smtClean="0"/>
              <a:t>1916.</a:t>
            </a:r>
          </a:p>
          <a:p>
            <a:r>
              <a:rPr lang="el-GR" dirty="0" smtClean="0"/>
              <a:t>Είναι </a:t>
            </a:r>
            <a:r>
              <a:rPr lang="el-GR" dirty="0"/>
              <a:t>μια </a:t>
            </a:r>
            <a:r>
              <a:rPr lang="el-GR" dirty="0" smtClean="0"/>
              <a:t>εταιρεία </a:t>
            </a:r>
            <a:r>
              <a:rPr lang="el-GR" dirty="0"/>
              <a:t>«</a:t>
            </a:r>
            <a:r>
              <a:rPr lang="el-GR" dirty="0" smtClean="0"/>
              <a:t>αεροδιαστήματος</a:t>
            </a:r>
            <a:r>
              <a:rPr lang="el-GR" dirty="0" smtClean="0"/>
              <a:t>»</a:t>
            </a:r>
            <a:r>
              <a:rPr lang="en-US" dirty="0" smtClean="0"/>
              <a:t> </a:t>
            </a:r>
            <a:r>
              <a:rPr lang="el-GR" dirty="0" smtClean="0"/>
              <a:t>με </a:t>
            </a:r>
            <a:r>
              <a:rPr lang="el-GR" dirty="0" smtClean="0"/>
              <a:t>κεντρικά γραφεία </a:t>
            </a:r>
            <a:r>
              <a:rPr lang="el-GR" dirty="0"/>
              <a:t>στο </a:t>
            </a:r>
            <a:r>
              <a:rPr lang="el-GR" dirty="0" smtClean="0"/>
              <a:t>Σικάγο, Ιλλινόις. </a:t>
            </a:r>
          </a:p>
          <a:p>
            <a:r>
              <a:rPr lang="el-GR" dirty="0" smtClean="0"/>
              <a:t>Είναι </a:t>
            </a:r>
            <a:r>
              <a:rPr lang="el-GR" dirty="0"/>
              <a:t>ο </a:t>
            </a:r>
            <a:r>
              <a:rPr lang="el-GR" dirty="0" smtClean="0"/>
              <a:t>μεγαλύτερος σφαιρικός κατασκευαστής αεροσκαφών σύμφωνα </a:t>
            </a:r>
            <a:r>
              <a:rPr lang="el-GR" dirty="0"/>
              <a:t>με το </a:t>
            </a:r>
            <a:r>
              <a:rPr lang="el-GR" dirty="0" smtClean="0"/>
              <a:t>εισόδημα </a:t>
            </a:r>
            <a:r>
              <a:rPr lang="el-GR" dirty="0"/>
              <a:t>της και ο </a:t>
            </a:r>
            <a:r>
              <a:rPr lang="el-GR" dirty="0" smtClean="0"/>
              <a:t>δεύτερος μεγαλύτερος αμυντικός ανάδοχος </a:t>
            </a:r>
            <a:r>
              <a:rPr lang="el-GR" dirty="0"/>
              <a:t>στον </a:t>
            </a:r>
            <a:r>
              <a:rPr lang="el-GR" dirty="0" smtClean="0"/>
              <a:t>κόσμο.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54489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Airbus</a:t>
            </a:r>
            <a:endParaRPr lang="el-GR" dirty="0"/>
          </a:p>
        </p:txBody>
      </p:sp>
      <p:sp>
        <p:nvSpPr>
          <p:cNvPr id="3" name="Θέση περιεχομένου 2"/>
          <p:cNvSpPr>
            <a:spLocks noGrp="1"/>
          </p:cNvSpPr>
          <p:nvPr>
            <p:ph idx="1"/>
          </p:nvPr>
        </p:nvSpPr>
        <p:spPr/>
        <p:txBody>
          <a:bodyPr/>
          <a:lstStyle/>
          <a:p>
            <a:r>
              <a:rPr lang="el-GR" dirty="0"/>
              <a:t>Το 1970 ιδρύθηκε η Airbus, ως ευρωπαϊκή κοινοπραξία των γαλλικών, γερμανικών και αργότερα ισπανικών και αγγλικών εταιριών, καθώς έγινε σαφές ότι μόνο μια τόσο μεγάλη ευρωπαϊκή συνεργασία θα μπορούσε να ανταγωνιστεί τους αμερικάνικους γίγαντες της Boeing</a:t>
            </a:r>
            <a:r>
              <a:rPr lang="el-GR" dirty="0" smtClean="0"/>
              <a:t>.</a:t>
            </a:r>
            <a:endParaRPr lang="el-GR" dirty="0"/>
          </a:p>
          <a:p>
            <a:r>
              <a:rPr lang="el-GR" dirty="0"/>
              <a:t>Με την υπερκίνηση των εθνικών διαιρέσεων, τη διανομή των δαπανών ανάπτυξης και με κοινή γλώσσα, η Airbus κατάφερε να αλλάξει το επιχειρησιακό της πρόσωπο, ενώ έφερε σε επιβάτες, πληρώματα και αεροπορικές εταιρίες τα οφέλη του ανταγωνισμού.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243450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μάχη μεταξύ Boeing και Airbus</a:t>
            </a:r>
          </a:p>
        </p:txBody>
      </p:sp>
      <p:sp>
        <p:nvSpPr>
          <p:cNvPr id="3" name="Θέση περιεχομένου 2"/>
          <p:cNvSpPr>
            <a:spLocks noGrp="1"/>
          </p:cNvSpPr>
          <p:nvPr>
            <p:ph idx="1"/>
          </p:nvPr>
        </p:nvSpPr>
        <p:spPr/>
        <p:txBody>
          <a:bodyPr>
            <a:normAutofit/>
          </a:bodyPr>
          <a:lstStyle/>
          <a:p>
            <a:r>
              <a:rPr lang="el-GR" dirty="0"/>
              <a:t>Πρόκειται για τις δύο μεγαλύτερες κατασκευάστριες εταιρίες επιβατηγών αεροσκαφών, και γι’ αυτό το λόγο είναι και αναπόφευκτη η διαρκής διαμάχη μεταξύ τους, η οποία οδηγεί μοιραία στην κατασκευή όλο και μεγαλύτερων αεροσκαφών. </a:t>
            </a:r>
          </a:p>
          <a:p>
            <a:r>
              <a:rPr lang="el-GR" dirty="0"/>
              <a:t>Για τις αεροπορικές εταιρίες, το μεγάλου μήκους αεροσκάφους προσφέρει πολλά πλεονεκτήματα και κυρίως χαμηλότερη τιμή εισιτηρίου και μεγαλύτερα περιθώρια κέρδους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014656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Ίδρυση </a:t>
            </a:r>
            <a:r>
              <a:rPr lang="el-GR" dirty="0"/>
              <a:t>των ελληνικών </a:t>
            </a:r>
            <a:r>
              <a:rPr lang="el-GR" dirty="0" smtClean="0"/>
              <a:t/>
            </a:r>
            <a:br>
              <a:rPr lang="el-GR" dirty="0" smtClean="0"/>
            </a:br>
            <a:r>
              <a:rPr lang="el-GR" dirty="0" smtClean="0"/>
              <a:t>αεροπορικών </a:t>
            </a:r>
            <a:r>
              <a:rPr lang="el-GR" dirty="0"/>
              <a:t>εταιριών </a:t>
            </a:r>
            <a:r>
              <a:rPr lang="el-GR" sz="3000" b="0" dirty="0" smtClean="0"/>
              <a:t>1/4</a:t>
            </a:r>
            <a:endParaRPr lang="el-GR" sz="3000" b="0" dirty="0"/>
          </a:p>
        </p:txBody>
      </p:sp>
      <p:sp>
        <p:nvSpPr>
          <p:cNvPr id="3" name="Θέση περιεχομένου 2"/>
          <p:cNvSpPr>
            <a:spLocks noGrp="1"/>
          </p:cNvSpPr>
          <p:nvPr>
            <p:ph idx="1"/>
          </p:nvPr>
        </p:nvSpPr>
        <p:spPr/>
        <p:txBody>
          <a:bodyPr>
            <a:noAutofit/>
          </a:bodyPr>
          <a:lstStyle/>
          <a:p>
            <a:r>
              <a:rPr lang="el-GR" sz="2200" dirty="0"/>
              <a:t>Συνοπτικά, η ίδρυση των ελληνικών αεροπορικών </a:t>
            </a:r>
            <a:r>
              <a:rPr lang="el-GR" sz="2200" dirty="0" smtClean="0"/>
              <a:t>εταιριών:</a:t>
            </a:r>
          </a:p>
          <a:p>
            <a:pPr lvl="1"/>
            <a:r>
              <a:rPr lang="el-GR" sz="2200" dirty="0" smtClean="0"/>
              <a:t>1930</a:t>
            </a:r>
            <a:r>
              <a:rPr lang="el-GR" sz="2200" dirty="0"/>
              <a:t>:  ιδρύθηκε η πρώτη </a:t>
            </a:r>
            <a:r>
              <a:rPr lang="el-GR" sz="2200" dirty="0" smtClean="0"/>
              <a:t>ομόρρυθμη </a:t>
            </a:r>
            <a:r>
              <a:rPr lang="el-GR" sz="2200" dirty="0"/>
              <a:t>αεροπορική εταιρία στην Ελλάδα, με το όνομα Ίκαρος, που όμως δεν τα κατάφερε και λίγους μήνες μετά αντικαταστάθηκε από την ανώνυμη εταιρία Ε.Ε.Ε.Σ. (Ελληνική Εταιρία Εναέριων Συγκοινωνιών</a:t>
            </a:r>
            <a:r>
              <a:rPr lang="el-GR" sz="2200" dirty="0" smtClean="0"/>
              <a:t>).</a:t>
            </a:r>
            <a:endParaRPr lang="el-GR" sz="2200" dirty="0"/>
          </a:p>
          <a:p>
            <a:pPr lvl="1"/>
            <a:r>
              <a:rPr lang="el-GR" sz="2200" dirty="0"/>
              <a:t>1931: Η πρώτη πτήση Αθήνα – Θεσσαλονίκη είναι πλέον γεγονός και εγκαινιάζεται με ενθουσιώδη επιβάτη τον πρωθυπουργό, Ελευθέριο Βενιζέλο</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925035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Ίδρυση των ελληνικών </a:t>
            </a:r>
            <a:br>
              <a:rPr lang="el-GR" dirty="0">
                <a:solidFill>
                  <a:prstClr val="white"/>
                </a:solidFill>
              </a:rPr>
            </a:br>
            <a:r>
              <a:rPr lang="el-GR" dirty="0">
                <a:solidFill>
                  <a:prstClr val="white"/>
                </a:solidFill>
              </a:rPr>
              <a:t>αεροπορικών εταιριών </a:t>
            </a:r>
            <a:r>
              <a:rPr lang="el-GR" sz="3000" b="0" dirty="0" smtClean="0">
                <a:solidFill>
                  <a:prstClr val="white"/>
                </a:solidFill>
              </a:rPr>
              <a:t>2/4</a:t>
            </a:r>
            <a:endParaRPr lang="el-GR" sz="3000" b="0" dirty="0"/>
          </a:p>
        </p:txBody>
      </p:sp>
      <p:sp>
        <p:nvSpPr>
          <p:cNvPr id="3" name="Θέση περιεχομένου 2"/>
          <p:cNvSpPr>
            <a:spLocks noGrp="1"/>
          </p:cNvSpPr>
          <p:nvPr>
            <p:ph idx="1"/>
          </p:nvPr>
        </p:nvSpPr>
        <p:spPr/>
        <p:txBody>
          <a:bodyPr>
            <a:noAutofit/>
          </a:bodyPr>
          <a:lstStyle/>
          <a:p>
            <a:pPr marL="444500">
              <a:buFont typeface="Courier New" panose="02070309020205020404" pitchFamily="49" charset="0"/>
              <a:buChar char="o"/>
            </a:pPr>
            <a:r>
              <a:rPr lang="el-GR" sz="2200" dirty="0" smtClean="0"/>
              <a:t>1935</a:t>
            </a:r>
            <a:r>
              <a:rPr lang="el-GR" sz="2200" dirty="0"/>
              <a:t>: Ίδρυση Τ.Α.Ε. (Τεχνικαί Αεροπορικαί Εκμεταλλεύσεις).</a:t>
            </a:r>
          </a:p>
          <a:p>
            <a:pPr marL="444500">
              <a:buFont typeface="Courier New" panose="02070309020205020404" pitchFamily="49" charset="0"/>
              <a:buChar char="o"/>
            </a:pPr>
            <a:r>
              <a:rPr lang="el-GR" sz="2200" dirty="0" smtClean="0"/>
              <a:t>1940</a:t>
            </a:r>
            <a:r>
              <a:rPr lang="el-GR" sz="2200" dirty="0"/>
              <a:t>: Με την κήρυξη του πολέμου, η πολιτική αεροπορία τίθεται στην υπηρεσία της εθνικής άμυνας.</a:t>
            </a:r>
          </a:p>
          <a:p>
            <a:pPr marL="444500">
              <a:buFont typeface="Courier New" panose="02070309020205020404" pitchFamily="49" charset="0"/>
              <a:buChar char="o"/>
            </a:pPr>
            <a:r>
              <a:rPr lang="el-GR" sz="2200" dirty="0" smtClean="0"/>
              <a:t>1946</a:t>
            </a:r>
            <a:r>
              <a:rPr lang="el-GR" sz="2200" dirty="0"/>
              <a:t>: Ξεκινά η μεταπολεμική περίοδος της πολιτικής αεροπορίας με τρεις εταιρίες (Τ.Α.Ε., Α.Μ.Ε., ΕΛΛ.ΑΣ.).</a:t>
            </a:r>
          </a:p>
          <a:p>
            <a:pPr marL="444500">
              <a:buFont typeface="Courier New" panose="02070309020205020404" pitchFamily="49" charset="0"/>
              <a:buChar char="o"/>
            </a:pPr>
            <a:r>
              <a:rPr lang="el-GR" sz="2200" dirty="0" smtClean="0"/>
              <a:t>1951</a:t>
            </a:r>
            <a:r>
              <a:rPr lang="el-GR" sz="2200" dirty="0"/>
              <a:t>: Συγχώνευση των τριών εταιριών σε μία, την Τ.Α.Ε.</a:t>
            </a:r>
          </a:p>
          <a:p>
            <a:pPr marL="444500">
              <a:buFont typeface="Courier New" panose="02070309020205020404" pitchFamily="49" charset="0"/>
              <a:buChar char="o"/>
            </a:pPr>
            <a:r>
              <a:rPr lang="el-GR" sz="2200" dirty="0" smtClean="0"/>
              <a:t>1957</a:t>
            </a:r>
            <a:r>
              <a:rPr lang="el-GR" sz="2200" dirty="0"/>
              <a:t>: Η Τ.Α.Ε. αγοράζεται από τον Αριστοτέλη Ωνάση και μετονομάζεται σε Ολυμπιακή Αεροπορία.</a:t>
            </a:r>
          </a:p>
          <a:p>
            <a:pPr marL="444500">
              <a:buFont typeface="Courier New" panose="02070309020205020404" pitchFamily="49" charset="0"/>
              <a:buChar char="o"/>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176852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a:t>
            </a:r>
            <a:endParaRPr lang="el-GR" dirty="0"/>
          </a:p>
        </p:txBody>
      </p:sp>
      <p:sp>
        <p:nvSpPr>
          <p:cNvPr id="3" name="Θέση περιεχομένου 2"/>
          <p:cNvSpPr>
            <a:spLocks noGrp="1"/>
          </p:cNvSpPr>
          <p:nvPr>
            <p:ph idx="1"/>
          </p:nvPr>
        </p:nvSpPr>
        <p:spPr>
          <a:xfrm>
            <a:off x="457200" y="1340768"/>
            <a:ext cx="8291264" cy="5184576"/>
          </a:xfrm>
        </p:spPr>
        <p:txBody>
          <a:bodyPr>
            <a:normAutofit/>
          </a:bodyPr>
          <a:lstStyle/>
          <a:p>
            <a:r>
              <a:rPr lang="el-GR" sz="2200" dirty="0"/>
              <a:t>Ο κλάδος των αεροπορικών εταιριών είναι τμήμα ή μέρος μιας ευρύτερης αερομεταφορικής βιομηχανίας.</a:t>
            </a:r>
          </a:p>
          <a:p>
            <a:r>
              <a:rPr lang="el-GR" sz="2200" dirty="0"/>
              <a:t>Η βιομηχανία των αερομεταφορών περιλαμβάνει όλες τις πολιτικές πτήσεις που εκτελούνται από πιστοποιημένους  αερομεταφορείς, τη γενική </a:t>
            </a:r>
            <a:r>
              <a:rPr lang="el-GR" sz="2200" dirty="0" smtClean="0"/>
              <a:t>αεροπλοΐα.</a:t>
            </a:r>
            <a:endParaRPr lang="el-GR" sz="2200" dirty="0" smtClean="0"/>
          </a:p>
          <a:p>
            <a:r>
              <a:rPr lang="el-GR" sz="2200" dirty="0"/>
              <a:t>Το μεγαλύτερο κομμάτι του συνόλου των αερομεταφορών καλύπτει η μεταφορά των επιβατών. Ακολουθούν τα εμπορεύματα και το ταχυδρομείο</a:t>
            </a:r>
            <a:r>
              <a:rPr lang="el-GR" sz="2200" dirty="0" smtClean="0"/>
              <a:t>.</a:t>
            </a:r>
          </a:p>
          <a:p>
            <a:r>
              <a:rPr lang="el-GR" sz="2200" dirty="0"/>
              <a:t>Σε ευρύ ορισμό, ο κλάδος των αεροπορικών εταιριών αποτελείται από ένα τεράστιο δίκτυο δρομολογίων, που συνδέουν πόλεις σ’ όλη τη χώρα και σ’ όλο τον κόσμο.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52116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Ίδρυση των ελληνικών </a:t>
            </a:r>
            <a:br>
              <a:rPr lang="el-GR" dirty="0">
                <a:solidFill>
                  <a:prstClr val="white"/>
                </a:solidFill>
              </a:rPr>
            </a:br>
            <a:r>
              <a:rPr lang="el-GR" dirty="0">
                <a:solidFill>
                  <a:prstClr val="white"/>
                </a:solidFill>
              </a:rPr>
              <a:t>αεροπορικών εταιριών </a:t>
            </a:r>
            <a:r>
              <a:rPr lang="el-GR" sz="3000" b="0" dirty="0" smtClean="0">
                <a:solidFill>
                  <a:prstClr val="white"/>
                </a:solidFill>
              </a:rPr>
              <a:t>3/4</a:t>
            </a:r>
            <a:endParaRPr lang="el-GR" dirty="0"/>
          </a:p>
        </p:txBody>
      </p:sp>
      <p:sp>
        <p:nvSpPr>
          <p:cNvPr id="3" name="Θέση περιεχομένου 2"/>
          <p:cNvSpPr>
            <a:spLocks noGrp="1"/>
          </p:cNvSpPr>
          <p:nvPr>
            <p:ph idx="1"/>
          </p:nvPr>
        </p:nvSpPr>
        <p:spPr/>
        <p:txBody>
          <a:bodyPr>
            <a:noAutofit/>
          </a:bodyPr>
          <a:lstStyle/>
          <a:p>
            <a:r>
              <a:rPr lang="el-GR" sz="2200" dirty="0"/>
              <a:t>Οι </a:t>
            </a:r>
            <a:r>
              <a:rPr lang="el-GR" sz="2200" b="1" dirty="0"/>
              <a:t>Ολυμπιακές Αερογραμμές </a:t>
            </a:r>
            <a:r>
              <a:rPr lang="el-GR" sz="2200" dirty="0"/>
              <a:t>άρχισαν δραστηριότητες τον Απρίλιο του </a:t>
            </a:r>
            <a:r>
              <a:rPr lang="el-GR" sz="2200" dirty="0" smtClean="0"/>
              <a:t>1957.</a:t>
            </a:r>
          </a:p>
          <a:p>
            <a:r>
              <a:rPr lang="el-GR" sz="2200" dirty="0"/>
              <a:t>Το 1957 εγκαινιάζεται η πρώτη γραμμή εξωτερικού της Ο.Α. Αθήνα- Ρώμη – Παρίσι – Λονδίνο.</a:t>
            </a:r>
          </a:p>
          <a:p>
            <a:r>
              <a:rPr lang="el-GR" sz="2200" dirty="0" smtClean="0"/>
              <a:t>1958</a:t>
            </a:r>
            <a:r>
              <a:rPr lang="el-GR" sz="2200" dirty="0"/>
              <a:t>: Ανοίγουν οι γραμμές Αθήνα – Ζυρίχη – Φρανκφούρτη και Αθήνα – Τελ Αβιβ.</a:t>
            </a:r>
          </a:p>
          <a:p>
            <a:r>
              <a:rPr lang="el-GR" sz="2200" dirty="0" smtClean="0"/>
              <a:t>1960</a:t>
            </a:r>
            <a:r>
              <a:rPr lang="el-GR" sz="2200" dirty="0"/>
              <a:t>: Εγκαινιάζεται η γραμμή Αθήνα – Νέα Υόρκη. Η Ο.Α. ήταν η πρώτη εταιρία που περνούσε χωρίς σταθμό τον ωκεανό, με ένα καινούργιο αεροσκάφος τύπου Boeing 707-320</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192042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Ίδρυση των ελληνικών </a:t>
            </a:r>
            <a:br>
              <a:rPr lang="el-GR" dirty="0">
                <a:solidFill>
                  <a:prstClr val="white"/>
                </a:solidFill>
              </a:rPr>
            </a:br>
            <a:r>
              <a:rPr lang="el-GR" dirty="0">
                <a:solidFill>
                  <a:prstClr val="white"/>
                </a:solidFill>
              </a:rPr>
              <a:t>αεροπορικών εταιριών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p:txBody>
          <a:bodyPr>
            <a:noAutofit/>
          </a:bodyPr>
          <a:lstStyle/>
          <a:p>
            <a:r>
              <a:rPr lang="el-GR" sz="2200" dirty="0" smtClean="0"/>
              <a:t>1968</a:t>
            </a:r>
            <a:r>
              <a:rPr lang="el-GR" sz="2200" dirty="0"/>
              <a:t>: Σύνδεση με Αφρική, με τις πτήσεις Αθήνα – Ναϊρόμπι και Αθήνα – Γιοχάνεσμπουργκ.</a:t>
            </a:r>
          </a:p>
          <a:p>
            <a:r>
              <a:rPr lang="el-GR" sz="2200" dirty="0" smtClean="0"/>
              <a:t>1971</a:t>
            </a:r>
            <a:r>
              <a:rPr lang="el-GR" sz="2200" dirty="0"/>
              <a:t>: Ίδρυση της αεροπορικής εταιρίας, Ολυμπιακή </a:t>
            </a:r>
            <a:r>
              <a:rPr lang="el-GR" sz="2200" dirty="0" smtClean="0"/>
              <a:t>Αεροπλοΐα.</a:t>
            </a:r>
            <a:endParaRPr lang="el-GR" sz="2200" dirty="0"/>
          </a:p>
          <a:p>
            <a:r>
              <a:rPr lang="el-GR" sz="2200" dirty="0" smtClean="0"/>
              <a:t>1972</a:t>
            </a:r>
            <a:r>
              <a:rPr lang="el-GR" sz="2200" dirty="0"/>
              <a:t>: Η Ο.Α. γίνεται η εταιρία των πέντε ηπείρων με τη γραμμή Αθήνα – </a:t>
            </a:r>
            <a:r>
              <a:rPr lang="el-GR" sz="2200" dirty="0" smtClean="0"/>
              <a:t>Σύδνεϋ.</a:t>
            </a:r>
            <a:endParaRPr lang="el-GR" sz="2200" dirty="0"/>
          </a:p>
          <a:p>
            <a:r>
              <a:rPr lang="el-GR" sz="2200" dirty="0" smtClean="0"/>
              <a:t>1975</a:t>
            </a:r>
            <a:r>
              <a:rPr lang="el-GR" sz="2200" dirty="0"/>
              <a:t>: Το ελληνικό κράτος είναι πλέον ο ιδιοκτήτης της Ο.Α.</a:t>
            </a:r>
          </a:p>
          <a:p>
            <a:pPr>
              <a:buFont typeface="Wingdings" panose="05000000000000000000" pitchFamily="2" charset="2"/>
              <a:buChar char="ü"/>
            </a:pPr>
            <a:r>
              <a:rPr lang="el-GR" sz="2200" dirty="0" smtClean="0"/>
              <a:t>Η </a:t>
            </a:r>
            <a:r>
              <a:rPr lang="el-GR" sz="2200" dirty="0"/>
              <a:t>Ο.Α. στα 18 χρόνια ιδιοκτησίας του Αριστοτέλη Ωνάση (1957-1975) έκανε την Ελλάδα γνωστή διεθνώς. Ο Ωνάσης πρόσδιδε αίγλη στην Ολυμπιακή</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162578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Τύποι αεροσκαφών και κωδικοί</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Επειδή οι αεροπορικές εταιρίες χρησιμοποιούν διάφορους τύπους αεροσκαφών, γεννήθηκε η ανάγκη κωδικοποίησης του τύπου, </a:t>
            </a:r>
            <a:r>
              <a:rPr lang="el-GR" dirty="0" smtClean="0"/>
              <a:t>έτσι </a:t>
            </a:r>
            <a:r>
              <a:rPr lang="el-GR" dirty="0"/>
              <a:t>ώστε κάθε αεροσκάφος να χαρακτηρίζεται και να αναγνωρίζεται από συγκεκριμένους κωδικούς 3 ψηφίων. </a:t>
            </a:r>
            <a:endParaRPr lang="el-GR" dirty="0" smtClean="0"/>
          </a:p>
          <a:p>
            <a:r>
              <a:rPr lang="el-GR" dirty="0" smtClean="0"/>
              <a:t>Ενδεικτικά </a:t>
            </a:r>
            <a:r>
              <a:rPr lang="el-GR" dirty="0"/>
              <a:t>αναφέρουμε τους κωδικούς ορισμένων αεροσκαφών και τους τύπους που υποδηλώνουν:</a:t>
            </a:r>
          </a:p>
          <a:p>
            <a:pPr lvl="1"/>
            <a:r>
              <a:rPr lang="el-GR" b="1" dirty="0"/>
              <a:t>Κωδικός→ ΤΥΠΟΣ Α/Φ</a:t>
            </a:r>
          </a:p>
          <a:p>
            <a:pPr lvl="1"/>
            <a:r>
              <a:rPr lang="el-GR" dirty="0" smtClean="0"/>
              <a:t>747 → BOEING </a:t>
            </a:r>
            <a:r>
              <a:rPr lang="el-GR" dirty="0"/>
              <a:t>747</a:t>
            </a:r>
          </a:p>
          <a:p>
            <a:pPr lvl="1"/>
            <a:r>
              <a:rPr lang="el-GR" dirty="0"/>
              <a:t>D10 → DOUGLAS DC-10</a:t>
            </a:r>
          </a:p>
          <a:p>
            <a:pPr lvl="1"/>
            <a:r>
              <a:rPr lang="el-GR" dirty="0"/>
              <a:t>D85 → DOUGLAS DC-8-63</a:t>
            </a:r>
          </a:p>
          <a:p>
            <a:pPr lvl="1"/>
            <a:r>
              <a:rPr lang="el-GR" dirty="0"/>
              <a:t>AB3 → AIRBUS A300B</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078993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Στοιχεία νηολόγησης αεροσκαφών </a:t>
            </a:r>
            <a:br>
              <a:rPr lang="el-GR" dirty="0" smtClean="0"/>
            </a:br>
            <a:r>
              <a:rPr lang="el-GR" dirty="0" smtClean="0"/>
              <a:t>(</a:t>
            </a:r>
            <a:r>
              <a:rPr lang="el-GR" dirty="0"/>
              <a:t>A/C </a:t>
            </a:r>
            <a:r>
              <a:rPr lang="el-GR" dirty="0" smtClean="0"/>
              <a:t>Registration)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Στο πίσω μέρος της ατράκτου, και κάτω από τα φτερά όλων των αεροσκαφών της πολιτικής αεροπορίας (των μη στρατιωτικών) βρίσκονται τα στοιχεία νηολόγησης. Τα στοιχεία αυτά χαρακτηρίζουν συγκεκριμένα κάθε «μονάδα» (σκάφος) έτσι ώστε αυτή να καταχωρείται στα μητρώα της πολιτικής αεροπορίας του κράτους στο οποίο ανήκει</a:t>
            </a:r>
            <a:r>
              <a:rPr lang="el-GR" dirty="0" smtClean="0"/>
              <a:t>.</a:t>
            </a:r>
          </a:p>
          <a:p>
            <a:r>
              <a:rPr lang="el-GR" dirty="0"/>
              <a:t>Τα στοιχεία νηολόγησης αποτελούνται από συνδυασμούς 5 γραμμάτων και σπανιότερα αριθμών, όπως αυτό απαιτείται. Χωρίζονται με (-) σε </a:t>
            </a:r>
            <a:r>
              <a:rPr lang="el-GR" b="1" dirty="0"/>
              <a:t>δύο</a:t>
            </a:r>
            <a:r>
              <a:rPr lang="el-GR" dirty="0"/>
              <a:t> ομάδες. </a:t>
            </a:r>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851691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Στοιχεία νηολόγησης αεροσκαφών </a:t>
            </a:r>
            <a:br>
              <a:rPr lang="el-GR" dirty="0">
                <a:solidFill>
                  <a:prstClr val="white"/>
                </a:solidFill>
              </a:rPr>
            </a:br>
            <a:r>
              <a:rPr lang="el-GR" dirty="0">
                <a:solidFill>
                  <a:prstClr val="white"/>
                </a:solidFill>
              </a:rPr>
              <a:t>(A/C Registration)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457200" y="1340768"/>
            <a:ext cx="8507288" cy="5400600"/>
          </a:xfrm>
        </p:spPr>
        <p:txBody>
          <a:bodyPr>
            <a:normAutofit fontScale="92500" lnSpcReduction="10000"/>
          </a:bodyPr>
          <a:lstStyle/>
          <a:p>
            <a:pPr>
              <a:spcBef>
                <a:spcPts val="900"/>
              </a:spcBef>
            </a:pPr>
            <a:r>
              <a:rPr lang="el-GR" dirty="0" smtClean="0"/>
              <a:t>Η </a:t>
            </a:r>
            <a:r>
              <a:rPr lang="el-GR" b="1" dirty="0"/>
              <a:t>1η ομάδα</a:t>
            </a:r>
            <a:r>
              <a:rPr lang="el-GR" dirty="0"/>
              <a:t>, των 2 γραμμάτων, δηλώνει την εθνικότητα του α/φ, όπως καθορίστηκε το 1919 στο συνέδριο της πολιτικής αεροπορίας στις Βερσαλλίες και αργότερα το ο1929 κατοχυρώθηκε με τη σύμβαση της Βαρσοβίας.</a:t>
            </a:r>
          </a:p>
          <a:p>
            <a:pPr>
              <a:spcBef>
                <a:spcPts val="900"/>
              </a:spcBef>
            </a:pPr>
            <a:r>
              <a:rPr lang="el-GR" dirty="0" smtClean="0"/>
              <a:t>Ενδεικτικά </a:t>
            </a:r>
            <a:r>
              <a:rPr lang="el-GR" dirty="0"/>
              <a:t>αναφέρονται στοιχεία που φανερώνουν την εθνικότητα των αεροσκαφών :</a:t>
            </a:r>
          </a:p>
          <a:p>
            <a:pPr lvl="1">
              <a:spcBef>
                <a:spcPts val="900"/>
              </a:spcBef>
            </a:pPr>
            <a:r>
              <a:rPr lang="el-GR" dirty="0" smtClean="0"/>
              <a:t>Της </a:t>
            </a:r>
            <a:r>
              <a:rPr lang="el-GR" dirty="0"/>
              <a:t>ελληνικής πολιτικής </a:t>
            </a:r>
            <a:r>
              <a:rPr lang="el-GR" dirty="0" smtClean="0"/>
              <a:t>αεροπορίας ______________</a:t>
            </a:r>
            <a:r>
              <a:rPr lang="el-GR" dirty="0"/>
              <a:t>SX</a:t>
            </a:r>
          </a:p>
          <a:p>
            <a:pPr lvl="1">
              <a:spcBef>
                <a:spcPts val="900"/>
              </a:spcBef>
            </a:pPr>
            <a:r>
              <a:rPr lang="el-GR" dirty="0" smtClean="0"/>
              <a:t>Της </a:t>
            </a:r>
            <a:r>
              <a:rPr lang="el-GR" dirty="0"/>
              <a:t>ολλανδικής πολιτικής αεροπορίας _____________PH</a:t>
            </a:r>
          </a:p>
          <a:p>
            <a:pPr lvl="1">
              <a:spcBef>
                <a:spcPts val="900"/>
              </a:spcBef>
            </a:pPr>
            <a:r>
              <a:rPr lang="el-GR" dirty="0" smtClean="0"/>
              <a:t>Της </a:t>
            </a:r>
            <a:r>
              <a:rPr lang="el-GR" dirty="0"/>
              <a:t>ελβετικής πολιτικής </a:t>
            </a:r>
            <a:r>
              <a:rPr lang="el-GR" dirty="0" smtClean="0"/>
              <a:t>αεροπορίας _______________</a:t>
            </a:r>
            <a:r>
              <a:rPr lang="el-GR" dirty="0"/>
              <a:t>HB</a:t>
            </a:r>
          </a:p>
          <a:p>
            <a:pPr lvl="1">
              <a:spcBef>
                <a:spcPts val="900"/>
              </a:spcBef>
            </a:pPr>
            <a:r>
              <a:rPr lang="el-GR" dirty="0" smtClean="0"/>
              <a:t>Της </a:t>
            </a:r>
            <a:r>
              <a:rPr lang="el-GR" dirty="0"/>
              <a:t>πολιτικής αεροπορίας των </a:t>
            </a:r>
            <a:r>
              <a:rPr lang="el-GR" dirty="0" smtClean="0"/>
              <a:t>ΗΠΑ _______________</a:t>
            </a:r>
            <a:r>
              <a:rPr lang="el-GR" dirty="0"/>
              <a:t>Ν</a:t>
            </a:r>
          </a:p>
          <a:p>
            <a:pPr>
              <a:spcBef>
                <a:spcPts val="900"/>
              </a:spcBef>
            </a:pPr>
            <a:r>
              <a:rPr lang="el-GR" dirty="0" smtClean="0"/>
              <a:t>Η </a:t>
            </a:r>
            <a:r>
              <a:rPr lang="el-GR" b="1" dirty="0"/>
              <a:t>2η ομάδα </a:t>
            </a:r>
            <a:r>
              <a:rPr lang="el-GR" dirty="0"/>
              <a:t>των τριών ή τεσσάρων γραμμάτων ή αριθμών περιλαμβάνει τα καθαυτά στοιχεία νηολόγησης κάθε αεροσκάφους της πολιτικής αεροπορίας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785991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«Τουρισμός και Αερομεταφορές. </a:t>
            </a:r>
            <a:r>
              <a:rPr lang="el-GR" sz="2000" dirty="0" smtClean="0"/>
              <a:t>Ενότητα 1</a:t>
            </a:r>
            <a:r>
              <a:rPr lang="en-US" sz="2000" dirty="0" smtClean="0"/>
              <a:t>:</a:t>
            </a:r>
            <a:r>
              <a:rPr lang="el-GR" sz="2000" dirty="0"/>
              <a:t> Η δομή το κλάδου των αεροπορικών εταιρειών και η βιομηχανία των αερομεταφορων».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Είδη</a:t>
            </a:r>
            <a:r>
              <a:rPr lang="el-GR" dirty="0" smtClean="0"/>
              <a:t> </a:t>
            </a:r>
            <a:r>
              <a:rPr lang="el-GR" dirty="0"/>
              <a:t>αεροσκαφών</a:t>
            </a:r>
          </a:p>
        </p:txBody>
      </p:sp>
      <p:sp>
        <p:nvSpPr>
          <p:cNvPr id="3" name="Θέση περιεχομένου 2"/>
          <p:cNvSpPr>
            <a:spLocks noGrp="1"/>
          </p:cNvSpPr>
          <p:nvPr>
            <p:ph idx="1"/>
          </p:nvPr>
        </p:nvSpPr>
        <p:spPr/>
        <p:txBody>
          <a:bodyPr/>
          <a:lstStyle/>
          <a:p>
            <a:r>
              <a:rPr lang="el-GR" b="1" dirty="0" smtClean="0"/>
              <a:t>Αεροσκάφος</a:t>
            </a:r>
            <a:r>
              <a:rPr lang="el-GR" dirty="0" smtClean="0"/>
              <a:t> </a:t>
            </a:r>
            <a:r>
              <a:rPr lang="el-GR" dirty="0"/>
              <a:t>είναι κάθε συσκευή ικανή προς πτήση για τη μεταφορά προσώπων ή πραγμάτων ή την εκτέλεση άλλων αεροπορικών </a:t>
            </a:r>
            <a:r>
              <a:rPr lang="el-GR" dirty="0" smtClean="0"/>
              <a:t>εργασιών.</a:t>
            </a:r>
          </a:p>
          <a:p>
            <a:r>
              <a:rPr lang="el-GR" dirty="0" smtClean="0"/>
              <a:t>Διακρίνονται σε:</a:t>
            </a:r>
          </a:p>
          <a:p>
            <a:pPr lvl="1"/>
            <a:r>
              <a:rPr lang="el-GR" dirty="0" smtClean="0"/>
              <a:t>Στρατιωτικά και</a:t>
            </a:r>
          </a:p>
          <a:p>
            <a:pPr lvl="1"/>
            <a:r>
              <a:rPr lang="el-GR" dirty="0" smtClean="0"/>
              <a:t>Πολιτικά:</a:t>
            </a:r>
            <a:endParaRPr lang="el-GR" dirty="0"/>
          </a:p>
          <a:p>
            <a:pPr lvl="2">
              <a:spcBef>
                <a:spcPts val="600"/>
              </a:spcBef>
              <a:buFont typeface="Calibri" panose="020F0502020204030204" pitchFamily="34" charset="0"/>
              <a:buChar char="‒"/>
            </a:pPr>
            <a:r>
              <a:rPr lang="el-GR" dirty="0" smtClean="0"/>
              <a:t>Κρατικά </a:t>
            </a:r>
            <a:r>
              <a:rPr lang="el-GR" dirty="0"/>
              <a:t>και </a:t>
            </a:r>
            <a:r>
              <a:rPr lang="el-GR" dirty="0" smtClean="0"/>
              <a:t>Αστικά.</a:t>
            </a:r>
            <a:endParaRPr lang="el-GR" dirty="0"/>
          </a:p>
          <a:p>
            <a:r>
              <a:rPr lang="el-GR" dirty="0"/>
              <a:t>Τα αστικά αεροσκάφη διαιρούνται σε εμπορικά και ιδιωτικά.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623227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Αερομεταφορές </a:t>
            </a:r>
          </a:p>
        </p:txBody>
      </p:sp>
      <p:sp>
        <p:nvSpPr>
          <p:cNvPr id="3" name="Θέση περιεχομένου 2"/>
          <p:cNvSpPr>
            <a:spLocks noGrp="1"/>
          </p:cNvSpPr>
          <p:nvPr>
            <p:ph idx="1"/>
          </p:nvPr>
        </p:nvSpPr>
        <p:spPr/>
        <p:txBody>
          <a:bodyPr/>
          <a:lstStyle/>
          <a:p>
            <a:r>
              <a:rPr lang="el-GR" dirty="0"/>
              <a:t>Είναι η επιχείρηση με κύρια δραστηριότητα τις δημόσιες αεροπορικές μεταφορές, η οποία διαθέτει έγκυρη (πάντα γραπτή) άδεια αερομεταφορέα.</a:t>
            </a:r>
          </a:p>
          <a:p>
            <a:pPr lvl="1"/>
            <a:r>
              <a:rPr lang="el-GR" dirty="0"/>
              <a:t>Δημόσια αεροπορική </a:t>
            </a:r>
            <a:r>
              <a:rPr lang="el-GR" dirty="0" smtClean="0"/>
              <a:t>μεταφορά.</a:t>
            </a:r>
            <a:endParaRPr lang="el-GR" dirty="0"/>
          </a:p>
          <a:p>
            <a:pPr lvl="1"/>
            <a:r>
              <a:rPr lang="el-GR" dirty="0"/>
              <a:t>Αερομεταφορέας </a:t>
            </a:r>
            <a:r>
              <a:rPr lang="el-GR" dirty="0" smtClean="0"/>
              <a:t>φορτίου.</a:t>
            </a:r>
            <a:endParaRPr lang="el-GR" dirty="0"/>
          </a:p>
          <a:p>
            <a:pPr lvl="1"/>
            <a:r>
              <a:rPr lang="el-GR" dirty="0"/>
              <a:t>Τακτική αεροπορική </a:t>
            </a:r>
            <a:r>
              <a:rPr lang="el-GR" dirty="0" smtClean="0"/>
              <a:t>γραμμή.</a:t>
            </a:r>
            <a:endParaRPr lang="el-GR" dirty="0"/>
          </a:p>
          <a:p>
            <a:pPr lvl="1"/>
            <a:r>
              <a:rPr lang="el-GR" dirty="0"/>
              <a:t>Μη τακτική </a:t>
            </a:r>
            <a:r>
              <a:rPr lang="el-GR" dirty="0" smtClean="0"/>
              <a:t>πτήση.</a:t>
            </a:r>
            <a:endParaRPr lang="el-GR" dirty="0"/>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457178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Μεταφορικά </a:t>
            </a:r>
            <a:r>
              <a:rPr lang="el-GR" dirty="0"/>
              <a:t>δικαιώματα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r>
              <a:rPr lang="el-GR" sz="2200" dirty="0"/>
              <a:t>Τα μεταφορικά δικαιώματα που είναι δυνατό να χορηγηθούν από τις Ελληνικές αρχές σε επιχειρήσεις που διαθέτουν έγκυρη άδεια αερομεταφορέα, διακρίνονται σε</a:t>
            </a:r>
            <a:r>
              <a:rPr lang="el-GR" sz="2200" dirty="0" smtClean="0"/>
              <a:t>:</a:t>
            </a:r>
            <a:endParaRPr lang="el-GR" sz="2200" dirty="0"/>
          </a:p>
          <a:p>
            <a:pPr lvl="1"/>
            <a:r>
              <a:rPr lang="el-GR" sz="2200" dirty="0" smtClean="0"/>
              <a:t>Μεταφορικό </a:t>
            </a:r>
            <a:r>
              <a:rPr lang="el-GR" sz="2200" dirty="0"/>
              <a:t>δικαίωμα τρίτης ελευθερίας, που αποτελεί το δικαίωμα του αερομεταφορέα να αποθέτει σε τρίτες χώρες επιβάτες, ταχυδρομείο, φορτίο που έχει παραλάβει από την Ελλάδα</a:t>
            </a:r>
            <a:r>
              <a:rPr lang="el-GR" sz="2200" dirty="0" smtClean="0"/>
              <a:t>.</a:t>
            </a:r>
            <a:endParaRPr lang="el-GR" sz="2200" dirty="0"/>
          </a:p>
          <a:p>
            <a:pPr lvl="1"/>
            <a:r>
              <a:rPr lang="el-GR" sz="2200" dirty="0" smtClean="0"/>
              <a:t>Μεταφορικό </a:t>
            </a:r>
            <a:r>
              <a:rPr lang="el-GR" sz="2200" dirty="0"/>
              <a:t>δικαίωμα τέταρτης ελευθερίας, που του επιτρέπει να αποθέτει στην Ελλάδα επιβάτες, ταχυδρομείο, φορτίο που είχε παραλάβει από τρίτη χώρα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4118650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Μεταφορικά </a:t>
            </a:r>
            <a:r>
              <a:rPr lang="el-GR" dirty="0"/>
              <a:t>δικαιώματα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pPr marL="446088" lvl="1"/>
            <a:r>
              <a:rPr lang="el-GR" sz="2200" dirty="0" smtClean="0"/>
              <a:t>Μεταφορικό </a:t>
            </a:r>
            <a:r>
              <a:rPr lang="el-GR" sz="2200" dirty="0"/>
              <a:t>δικαίωμα πέμπτης ελευθερίας, δηλαδή το δικαίωμα του να αναλαμβάνει τη μεταφορά επιβατών, φορτίου, ταχυδρομείου μεταξύ κρατών άλλων από την Ελλάδα</a:t>
            </a:r>
            <a:r>
              <a:rPr lang="el-GR" sz="2200" dirty="0" smtClean="0"/>
              <a:t>.</a:t>
            </a:r>
            <a:endParaRPr lang="el-GR" sz="2200" dirty="0"/>
          </a:p>
          <a:p>
            <a:pPr marL="446088" lvl="1"/>
            <a:r>
              <a:rPr lang="el-GR" sz="2200" dirty="0" smtClean="0"/>
              <a:t>Δικαίωμα </a:t>
            </a:r>
            <a:r>
              <a:rPr lang="el-GR" sz="2200" dirty="0"/>
              <a:t>ενδομεταφοράς, που συνιστάται στο δικαίωμα του αερομεταφορέα να πραγματοποιεί μεταφορές επιβατών, ταχυδρομείου, φορτίου, στις οποίες τόσο το σημείο προέλευσης όσο και το σημείο προορισμού ευρίσκονται μέσα στην Ελληνική Επικράτεια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4276266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Άδεια </a:t>
            </a:r>
            <a:r>
              <a:rPr lang="el-GR" dirty="0" smtClean="0"/>
              <a:t>αερομεταφορέα </a:t>
            </a:r>
            <a:r>
              <a:rPr lang="el-GR" sz="3000" b="0" dirty="0" smtClean="0"/>
              <a:t>1/3</a:t>
            </a:r>
            <a:endParaRPr lang="el-GR" sz="3000" b="0" dirty="0"/>
          </a:p>
        </p:txBody>
      </p:sp>
      <p:sp>
        <p:nvSpPr>
          <p:cNvPr id="3" name="Θέση περιεχομένου 2"/>
          <p:cNvSpPr>
            <a:spLocks noGrp="1"/>
          </p:cNvSpPr>
          <p:nvPr>
            <p:ph idx="1"/>
          </p:nvPr>
        </p:nvSpPr>
        <p:spPr/>
        <p:txBody>
          <a:bodyPr>
            <a:normAutofit/>
          </a:bodyPr>
          <a:lstStyle/>
          <a:p>
            <a:r>
              <a:rPr lang="el-GR" sz="2200" dirty="0"/>
              <a:t>Η άδεια αυτή χορηγείται σε επιχειρήσεις που είναι νόμιμα εγκατεστημένες στην Ελλάδα, που χρησιμοποιούν αεροσκάφη </a:t>
            </a:r>
            <a:r>
              <a:rPr lang="el-GR" sz="2200" dirty="0" smtClean="0"/>
              <a:t>ελληνικού </a:t>
            </a:r>
            <a:r>
              <a:rPr lang="el-GR" sz="2200" dirty="0"/>
              <a:t>νηολογίου και των οποίων το καταβλημένο κεφάλαιο είναι τουλάχιστον κατά το 50% ελληνικής ιδιοκτησίας</a:t>
            </a:r>
            <a:r>
              <a:rPr lang="el-GR" sz="2200" dirty="0" smtClean="0"/>
              <a:t>.</a:t>
            </a:r>
            <a:endParaRPr lang="el-GR" sz="2200" dirty="0"/>
          </a:p>
          <a:p>
            <a:r>
              <a:rPr lang="el-GR" sz="2200" dirty="0"/>
              <a:t>Είναι όμως δυνατό να χορηγηθεί κατ’ εξαίρεση άδεια αερομεταφορέα σε επιχείρηση που δεν είναι ελληνική, εάν αυτό επιβάλλεται από τη γενικότερη κυβερνητική πολιτική</a:t>
            </a:r>
            <a:r>
              <a:rPr lang="el-GR" sz="2200" dirty="0" smtClean="0"/>
              <a:t>.</a:t>
            </a:r>
            <a:endParaRPr lang="el-GR" sz="2200" dirty="0"/>
          </a:p>
          <a:p>
            <a:r>
              <a:rPr lang="el-GR" sz="2200" dirty="0"/>
              <a:t>Η άδεια αυτή που χορηγείται από τις αεροπορικές αρχές, εφόσον πληρούνται οι απαραίτητες προϋποθέσεις είναι απαραίτητη για την απόκτηση άδειας τεχνικής εκμετάλλευσης αεροσκάφους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14002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Άδεια αερομεταφορέα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p:txBody>
          <a:bodyPr>
            <a:noAutofit/>
          </a:bodyPr>
          <a:lstStyle/>
          <a:p>
            <a:r>
              <a:rPr lang="el-GR" dirty="0"/>
              <a:t>Η κρίση των αεροπορικών αρχών προκειμένου να χορηγήσουν την άδεια αυτή, βασίζεται σε στοιχεία που αφορούν μεταξύ άλλων την τεχνική τους εμπειρία, την επαγγελματική τους ικανότητα, την οικονομική τους ευρωστία, την αξιοπιστία τους κ.λπ.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974340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Άδεια αερομεταφορέα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noAutofit/>
          </a:bodyPr>
          <a:lstStyle/>
          <a:p>
            <a:r>
              <a:rPr lang="el-GR" sz="2200" dirty="0" smtClean="0"/>
              <a:t>Για </a:t>
            </a:r>
            <a:r>
              <a:rPr lang="el-GR" sz="2200" dirty="0"/>
              <a:t>τη χορήγηση άδειας εκμετάλλευσης απαιτείται προηγουμένως να έχουν αποκτηθεί κατά σειρά τα παρακάτω πιστοποιητικά, εγκρίσεις ή άδειες:</a:t>
            </a:r>
          </a:p>
          <a:p>
            <a:pPr lvl="1"/>
            <a:r>
              <a:rPr lang="el-GR" sz="2200" dirty="0" smtClean="0"/>
              <a:t>γραπτή </a:t>
            </a:r>
            <a:r>
              <a:rPr lang="el-GR" sz="2200" dirty="0"/>
              <a:t>έγκριση αεροδρομίου </a:t>
            </a:r>
            <a:r>
              <a:rPr lang="el-GR" sz="2200" dirty="0" smtClean="0"/>
              <a:t>βάσης.</a:t>
            </a:r>
            <a:endParaRPr lang="el-GR" sz="2200" dirty="0"/>
          </a:p>
          <a:p>
            <a:pPr lvl="1"/>
            <a:r>
              <a:rPr lang="el-GR" sz="2200" dirty="0" smtClean="0"/>
              <a:t>γραπτή </a:t>
            </a:r>
            <a:r>
              <a:rPr lang="el-GR" sz="2200" dirty="0"/>
              <a:t>έγκριση συμφωνίας μίσθωσης αεροσκάφους, εφόσον το αεροσκάφος δεν είναι </a:t>
            </a:r>
            <a:r>
              <a:rPr lang="el-GR" sz="2200" dirty="0" smtClean="0"/>
              <a:t>ιδιόκτητο.</a:t>
            </a:r>
            <a:endParaRPr lang="el-GR" sz="2200" dirty="0"/>
          </a:p>
          <a:p>
            <a:pPr lvl="1"/>
            <a:r>
              <a:rPr lang="el-GR" sz="2200" dirty="0" smtClean="0"/>
              <a:t>πιστοποιητικό </a:t>
            </a:r>
            <a:r>
              <a:rPr lang="el-GR" sz="2200" dirty="0"/>
              <a:t>θορύβου (εφόσον απαιτείται</a:t>
            </a:r>
            <a:r>
              <a:rPr lang="el-GR" sz="2200" dirty="0" smtClean="0"/>
              <a:t>).</a:t>
            </a:r>
            <a:endParaRPr lang="el-GR" sz="2200" dirty="0"/>
          </a:p>
          <a:p>
            <a:pPr lvl="1"/>
            <a:r>
              <a:rPr lang="el-GR" sz="2200" dirty="0" smtClean="0"/>
              <a:t>πιστοποιητικό </a:t>
            </a:r>
            <a:r>
              <a:rPr lang="el-GR" sz="2200" dirty="0"/>
              <a:t>πτητικής </a:t>
            </a:r>
            <a:r>
              <a:rPr lang="el-GR" sz="2200" dirty="0" smtClean="0"/>
              <a:t>ικανότητας.</a:t>
            </a:r>
            <a:endParaRPr lang="el-GR" sz="2200" dirty="0"/>
          </a:p>
          <a:p>
            <a:pPr lvl="1"/>
            <a:r>
              <a:rPr lang="el-GR" sz="2200" dirty="0" smtClean="0"/>
              <a:t>πιστοποιητικό νηολόγησης.</a:t>
            </a:r>
            <a:endParaRPr lang="el-GR" sz="2200" dirty="0"/>
          </a:p>
          <a:p>
            <a:pPr lvl="1"/>
            <a:r>
              <a:rPr lang="el-GR" sz="2200" dirty="0" smtClean="0"/>
              <a:t>άδεια </a:t>
            </a:r>
            <a:r>
              <a:rPr lang="el-GR" sz="2200" dirty="0"/>
              <a:t>σταθμού </a:t>
            </a:r>
            <a:r>
              <a:rPr lang="el-GR" sz="2200" dirty="0" smtClean="0"/>
              <a:t>αεροσκάφους.</a:t>
            </a:r>
            <a:endParaRPr lang="el-GR" sz="2200" dirty="0"/>
          </a:p>
          <a:p>
            <a:pPr lvl="1"/>
            <a:r>
              <a:rPr lang="el-GR" sz="2200" dirty="0"/>
              <a:t>πιστοποιητικό </a:t>
            </a:r>
            <a:r>
              <a:rPr lang="el-GR" sz="2200" dirty="0" smtClean="0"/>
              <a:t>αερομεταφορέα.</a:t>
            </a:r>
            <a:endParaRPr lang="el-GR" sz="2200" dirty="0"/>
          </a:p>
          <a:p>
            <a:pPr lvl="1"/>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7965069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138</TotalTime>
  <Words>2199</Words>
  <Application>Microsoft Office PowerPoint</Application>
  <PresentationFormat>Προβολή στην οθόνη (4:3)</PresentationFormat>
  <Paragraphs>202</Paragraphs>
  <Slides>31</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31</vt:i4>
      </vt:variant>
    </vt:vector>
  </HeadingPairs>
  <TitlesOfParts>
    <vt:vector size="33" baseType="lpstr">
      <vt:lpstr>exo-opistho_simeiomata</vt:lpstr>
      <vt:lpstr>OC_template_updated</vt:lpstr>
      <vt:lpstr>Τουρισμός και Αερομεταφορές</vt:lpstr>
      <vt:lpstr>Εισαγωγή </vt:lpstr>
      <vt:lpstr>Είδη αεροσκαφών</vt:lpstr>
      <vt:lpstr>Αερομεταφορές </vt:lpstr>
      <vt:lpstr>Μεταφορικά δικαιώματα 1/2</vt:lpstr>
      <vt:lpstr>Μεταφορικά δικαιώματα 2/2</vt:lpstr>
      <vt:lpstr>Άδεια αερομεταφορέα 1/3</vt:lpstr>
      <vt:lpstr>Άδεια αερομεταφορέα 2/3</vt:lpstr>
      <vt:lpstr>Άδεια αερομεταφορέα 3/3</vt:lpstr>
      <vt:lpstr>Εγγύηση </vt:lpstr>
      <vt:lpstr>Πτήσεις charter</vt:lpstr>
      <vt:lpstr>Πλεονεκτήματα πτήσεων charter</vt:lpstr>
      <vt:lpstr>Εταιρίες χαμηλού κόστους (Low cost carriers, LCCs) 1/2</vt:lpstr>
      <vt:lpstr>Εταιρίες χαμηλού κόστους (Low cost carriers, LCCs) 2/2</vt:lpstr>
      <vt:lpstr>Boeing</vt:lpstr>
      <vt:lpstr>Airbus</vt:lpstr>
      <vt:lpstr>Η μάχη μεταξύ Boeing και Airbus</vt:lpstr>
      <vt:lpstr>Ίδρυση των ελληνικών  αεροπορικών εταιριών 1/4</vt:lpstr>
      <vt:lpstr>Ίδρυση των ελληνικών  αεροπορικών εταιριών 2/4</vt:lpstr>
      <vt:lpstr>Ίδρυση των ελληνικών  αεροπορικών εταιριών 3/4</vt:lpstr>
      <vt:lpstr>Ίδρυση των ελληνικών  αεροπορικών εταιριών 4/4</vt:lpstr>
      <vt:lpstr>Τύποι αεροσκαφών και κωδικοί</vt:lpstr>
      <vt:lpstr>Στοιχεία νηολόγησης αεροσκαφών  (A/C Registration) 1/2</vt:lpstr>
      <vt:lpstr>Στοιχεία νηολόγησης αεροσκαφών  (A/C Registration)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Τουρισμός και Αερομεταφορές</dc:title>
  <dc:creator>opencourses@teiath.gr</dc:creator>
  <cp:lastModifiedBy>natasakar new</cp:lastModifiedBy>
  <cp:revision>14</cp:revision>
  <dcterms:created xsi:type="dcterms:W3CDTF">2015-04-16T07:50:03Z</dcterms:created>
  <dcterms:modified xsi:type="dcterms:W3CDTF">2015-06-26T10:02:20Z</dcterms:modified>
</cp:coreProperties>
</file>