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7" r:id="rId2"/>
  </p:sldMasterIdLst>
  <p:notesMasterIdLst>
    <p:notesMasterId r:id="rId120"/>
  </p:notesMasterIdLst>
  <p:handoutMasterIdLst>
    <p:handoutMasterId r:id="rId121"/>
  </p:handoutMasterIdLst>
  <p:sldIdLst>
    <p:sldId id="256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1" r:id="rId16"/>
    <p:sldId id="282" r:id="rId17"/>
    <p:sldId id="283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6" r:id="rId34"/>
    <p:sldId id="307" r:id="rId35"/>
    <p:sldId id="308" r:id="rId36"/>
    <p:sldId id="309" r:id="rId37"/>
    <p:sldId id="310" r:id="rId38"/>
    <p:sldId id="405" r:id="rId39"/>
    <p:sldId id="311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5" r:id="rId49"/>
    <p:sldId id="326" r:id="rId50"/>
    <p:sldId id="327" r:id="rId51"/>
    <p:sldId id="328" r:id="rId52"/>
    <p:sldId id="329" r:id="rId53"/>
    <p:sldId id="330" r:id="rId54"/>
    <p:sldId id="331" r:id="rId55"/>
    <p:sldId id="332" r:id="rId56"/>
    <p:sldId id="333" r:id="rId57"/>
    <p:sldId id="334" r:id="rId58"/>
    <p:sldId id="335" r:id="rId59"/>
    <p:sldId id="336" r:id="rId60"/>
    <p:sldId id="407" r:id="rId61"/>
    <p:sldId id="339" r:id="rId62"/>
    <p:sldId id="340" r:id="rId63"/>
    <p:sldId id="341" r:id="rId64"/>
    <p:sldId id="342" r:id="rId65"/>
    <p:sldId id="343" r:id="rId66"/>
    <p:sldId id="344" r:id="rId67"/>
    <p:sldId id="345" r:id="rId68"/>
    <p:sldId id="346" r:id="rId69"/>
    <p:sldId id="347" r:id="rId70"/>
    <p:sldId id="348" r:id="rId71"/>
    <p:sldId id="349" r:id="rId72"/>
    <p:sldId id="350" r:id="rId73"/>
    <p:sldId id="351" r:id="rId74"/>
    <p:sldId id="352" r:id="rId75"/>
    <p:sldId id="353" r:id="rId76"/>
    <p:sldId id="354" r:id="rId77"/>
    <p:sldId id="355" r:id="rId78"/>
    <p:sldId id="356" r:id="rId79"/>
    <p:sldId id="357" r:id="rId80"/>
    <p:sldId id="358" r:id="rId81"/>
    <p:sldId id="359" r:id="rId82"/>
    <p:sldId id="360" r:id="rId83"/>
    <p:sldId id="361" r:id="rId84"/>
    <p:sldId id="377" r:id="rId85"/>
    <p:sldId id="378" r:id="rId86"/>
    <p:sldId id="379" r:id="rId87"/>
    <p:sldId id="380" r:id="rId88"/>
    <p:sldId id="408" r:id="rId89"/>
    <p:sldId id="381" r:id="rId90"/>
    <p:sldId id="382" r:id="rId91"/>
    <p:sldId id="383" r:id="rId92"/>
    <p:sldId id="384" r:id="rId93"/>
    <p:sldId id="385" r:id="rId94"/>
    <p:sldId id="386" r:id="rId95"/>
    <p:sldId id="387" r:id="rId96"/>
    <p:sldId id="388" r:id="rId97"/>
    <p:sldId id="389" r:id="rId98"/>
    <p:sldId id="390" r:id="rId99"/>
    <p:sldId id="391" r:id="rId100"/>
    <p:sldId id="392" r:id="rId101"/>
    <p:sldId id="393" r:id="rId102"/>
    <p:sldId id="394" r:id="rId103"/>
    <p:sldId id="395" r:id="rId104"/>
    <p:sldId id="397" r:id="rId105"/>
    <p:sldId id="398" r:id="rId106"/>
    <p:sldId id="399" r:id="rId107"/>
    <p:sldId id="400" r:id="rId108"/>
    <p:sldId id="401" r:id="rId109"/>
    <p:sldId id="402" r:id="rId110"/>
    <p:sldId id="403" r:id="rId111"/>
    <p:sldId id="406" r:id="rId112"/>
    <p:sldId id="257" r:id="rId113"/>
    <p:sldId id="262" r:id="rId114"/>
    <p:sldId id="264" r:id="rId115"/>
    <p:sldId id="409" r:id="rId116"/>
    <p:sldId id="410" r:id="rId117"/>
    <p:sldId id="266" r:id="rId118"/>
    <p:sldId id="261" r:id="rId119"/>
  </p:sldIdLst>
  <p:sldSz cx="9144000" cy="6858000" type="screen4x3"/>
  <p:notesSz cx="7104063" cy="10234613"/>
  <p:custDataLst>
    <p:tags r:id="rId122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2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5" autoAdjust="0"/>
    <p:restoredTop sz="94660"/>
  </p:normalViewPr>
  <p:slideViewPr>
    <p:cSldViewPr>
      <p:cViewPr varScale="1">
        <p:scale>
          <a:sx n="107" d="100"/>
          <a:sy n="107" d="100"/>
        </p:scale>
        <p:origin x="-18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notesMaster" Target="notesMasters/notesMaster1.xml"/><Relationship Id="rId125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6/3/2015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6/3/2015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6914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6974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5713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0549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7626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2158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5566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4588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6295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6295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altLang="el-GR" b="0" dirty="0" smtClean="0">
              <a:latin typeface="Arial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7110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9532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1695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45766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93388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113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9415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0938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0757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3543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3543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5128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915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3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D1D21-DB51-4AAD-8910-790D9697BC3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95529570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8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0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90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451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6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24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6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47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04A8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2000"/>
              </a:lnSpc>
              <a:spcBef>
                <a:spcPts val="1200"/>
              </a:spcBef>
              <a:defRPr sz="2200"/>
            </a:lvl1pPr>
            <a:lvl2pPr marL="742950" indent="-382588">
              <a:lnSpc>
                <a:spcPct val="112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200"/>
            </a:lvl2pPr>
            <a:lvl3pPr>
              <a:lnSpc>
                <a:spcPct val="112000"/>
              </a:lnSpc>
              <a:spcBef>
                <a:spcPts val="1200"/>
              </a:spcBef>
              <a:defRPr sz="2200"/>
            </a:lvl3pPr>
            <a:lvl4pPr>
              <a:lnSpc>
                <a:spcPct val="112000"/>
              </a:lnSpc>
              <a:spcBef>
                <a:spcPts val="1200"/>
              </a:spcBef>
              <a:defRPr sz="2200"/>
            </a:lvl4pPr>
            <a:lvl5pPr>
              <a:lnSpc>
                <a:spcPct val="112000"/>
              </a:lnSpc>
              <a:spcBef>
                <a:spcPts val="1200"/>
              </a:spcBef>
              <a:defRPr sz="22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1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57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6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hyperlink" Target="http://creativecommons.org/licenses/by-sa/3.0/deed.en" TargetMode="External"/><Relationship Id="rId2" Type="http://schemas.openxmlformats.org/officeDocument/2006/relationships/hyperlink" Target="http://www.ncbi.nlm.nih.gov/core/lw/2.0/html/tileshop_pmc/tileshop_pmc_inline.html?title=An%20external%20file%20that%20holds%20a%20picture,%20illustration,%20etc.%0aObject%20name%20is%20nihms-15758-0004.jpg%20%5bObject%20name%20is%20nihms-15758-0004.jpg%5d&amp;p=PMC3&amp;id=1831834_nihms-15758-0004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User:Hoffmeier" TargetMode="External"/><Relationship Id="rId5" Type="http://schemas.openxmlformats.org/officeDocument/2006/relationships/hyperlink" Target="http://commons.wikimedia.org/wiki/File:Gene_structure.svg" TargetMode="Externa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ncbi.nlm.nih.gov/pmc/articles/PMC1831834/figure/F1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linicalcenter.nih.gov/dtm/our_research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bloodjournal.hematologylibrary.org/content/95/2/375/F5.large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mc/articles/PMC1831834/figure/F2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Antibody_svg.sv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commons.wikimedia.org/w/index.php?title=User:DigitalShuttermonkey&amp;action=edit&amp;redlink=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/3.0/" TargetMode="External"/><Relationship Id="rId4" Type="http://schemas.openxmlformats.org/officeDocument/2006/relationships/hyperlink" Target="http://www.hindawi.com/journals/isrn/2013/614619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ages.frompo.com/9e9eee18c75a55a48c08e402d95c4c4e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clinpath.com/hematology/anemia/mechanisms-of-anemia/extravascular-hemolysis-new/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cbi.nlm.nih.gov/projects/gv/rbc/xslcgi.fcgi?cmd=bgmut/orthologs_rh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2010.05.29.154453_Roseta_Sts._Pierre_et_Paul_Obernai_FR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commons.wikimedia.org/wiki/User:Hermann_Luyken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0" y="1340768"/>
            <a:ext cx="91440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4000" b="1" dirty="0" smtClean="0">
                <a:solidFill>
                  <a:prstClr val="black"/>
                </a:solidFill>
                <a:latin typeface="Calibri"/>
              </a:rPr>
              <a:t>Αιμοδοσία </a:t>
            </a:r>
            <a:r>
              <a:rPr lang="el-GR" sz="4000" b="1" dirty="0">
                <a:solidFill>
                  <a:prstClr val="black"/>
                </a:solidFill>
                <a:latin typeface="Calibri"/>
              </a:rPr>
              <a:t>(</a:t>
            </a:r>
            <a:r>
              <a:rPr lang="el-GR" sz="4000" b="1" dirty="0" smtClean="0">
                <a:solidFill>
                  <a:prstClr val="black"/>
                </a:solidFill>
                <a:latin typeface="Calibri"/>
              </a:rPr>
              <a:t>Θ)</a:t>
            </a:r>
            <a:endParaRPr lang="el-GR" sz="4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2"/>
            <a:ext cx="9144000" cy="198864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l-GR" sz="2600" b="1" dirty="0" smtClean="0"/>
              <a:t>Ενότητα 5</a:t>
            </a:r>
            <a:r>
              <a:rPr lang="el-GR" sz="2600" dirty="0" smtClean="0"/>
              <a:t>: Σύστημα </a:t>
            </a:r>
            <a:r>
              <a:rPr lang="en-US" sz="2600" dirty="0" smtClean="0"/>
              <a:t>Rhesus (Rh)</a:t>
            </a:r>
          </a:p>
          <a:p>
            <a:pPr>
              <a:spcBef>
                <a:spcPts val="0"/>
              </a:spcBef>
            </a:pPr>
            <a:r>
              <a:rPr lang="el-GR" sz="2200" dirty="0" smtClean="0"/>
              <a:t>Αναστάσιος </a:t>
            </a:r>
            <a:r>
              <a:rPr lang="el-GR" sz="2200" dirty="0" err="1" smtClean="0"/>
              <a:t>Κριεμπάρδης</a:t>
            </a:r>
            <a:endParaRPr lang="el-GR" sz="2200" dirty="0" smtClean="0"/>
          </a:p>
          <a:p>
            <a:pPr>
              <a:spcBef>
                <a:spcPts val="0"/>
              </a:spcBef>
            </a:pPr>
            <a:r>
              <a:rPr lang="el-GR" sz="2200" dirty="0" smtClean="0"/>
              <a:t>Τμήμα Ιατρικών εργαστηρίων</a:t>
            </a:r>
            <a:endParaRPr lang="el-GR" sz="2200" dirty="0"/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4" name="Picture 4" descr="figur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3" y="1643608"/>
            <a:ext cx="8305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Γενετική – Θεωρία </a:t>
            </a:r>
            <a:r>
              <a:rPr lang="en-US" dirty="0" smtClean="0"/>
              <a:t>Fisher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490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Συμπέρασμα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Ασυμβατότητα οφειλόμενη σε </a:t>
            </a:r>
            <a:r>
              <a:rPr lang="el-GR" sz="2400" dirty="0" err="1" smtClean="0"/>
              <a:t>αλλοαντίσωμα</a:t>
            </a:r>
            <a:r>
              <a:rPr lang="el-GR" sz="2400" dirty="0" smtClean="0"/>
              <a:t> λόγω προηγηθείσης μετάγγισης.</a:t>
            </a:r>
          </a:p>
          <a:p>
            <a:r>
              <a:rPr lang="el-GR" sz="2400" dirty="0" smtClean="0"/>
              <a:t>Τυχαία </a:t>
            </a:r>
            <a:r>
              <a:rPr lang="el-GR" sz="2400" dirty="0"/>
              <a:t>συνύπαρξη θετικής αμέσου </a:t>
            </a:r>
            <a:r>
              <a:rPr lang="el-GR" sz="2400" dirty="0" err="1"/>
              <a:t>Coombs</a:t>
            </a:r>
            <a:r>
              <a:rPr lang="el-GR" sz="2400" dirty="0"/>
              <a:t> μη εμπλεκόμενης στην ασυμβατότητα</a:t>
            </a:r>
            <a:r>
              <a:rPr lang="el-GR" sz="2400" dirty="0" smtClean="0"/>
              <a:t>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637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2088232"/>
          </a:xfrm>
          <a:ln w="28575">
            <a:solidFill>
              <a:srgbClr val="004A82"/>
            </a:solidFill>
          </a:ln>
        </p:spPr>
        <p:txBody>
          <a:bodyPr>
            <a:noAutofit/>
          </a:bodyPr>
          <a:lstStyle/>
          <a:p>
            <a:r>
              <a:rPr lang="el-GR" dirty="0" smtClean="0"/>
              <a:t>Ασυμβατότητα λόγω </a:t>
            </a:r>
            <a:br>
              <a:rPr lang="el-GR" dirty="0" smtClean="0"/>
            </a:br>
            <a:r>
              <a:rPr lang="el-GR" dirty="0" err="1" smtClean="0"/>
              <a:t>αυτοαντισώματος</a:t>
            </a:r>
            <a:r>
              <a:rPr lang="el-GR" dirty="0" smtClean="0"/>
              <a:t> θερμού τύπου</a:t>
            </a:r>
            <a:br>
              <a:rPr lang="el-GR" dirty="0" smtClean="0"/>
            </a:br>
            <a:r>
              <a:rPr lang="el-GR" sz="3000" b="0" dirty="0" smtClean="0"/>
              <a:t>(</a:t>
            </a:r>
            <a:r>
              <a:rPr lang="el-GR" sz="3000" b="0" dirty="0" err="1" smtClean="0"/>
              <a:t>παναντίσωμα</a:t>
            </a:r>
            <a:r>
              <a:rPr lang="el-GR" sz="3000" b="0" dirty="0" smtClean="0"/>
              <a:t>)</a:t>
            </a:r>
            <a:endParaRPr lang="el-GR" sz="30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910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Περιγραφή περιστατικού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Άνδρας </a:t>
            </a:r>
            <a:r>
              <a:rPr lang="el-GR" dirty="0"/>
              <a:t>ετών </a:t>
            </a:r>
            <a:r>
              <a:rPr lang="el-GR" dirty="0" smtClean="0"/>
              <a:t>84, </a:t>
            </a:r>
            <a:r>
              <a:rPr lang="el-GR" dirty="0"/>
              <a:t>ασθενής παθολογικής κλινικής με διάγνωση αναιμία λόγω αιματολογικής νόσου.</a:t>
            </a:r>
          </a:p>
          <a:p>
            <a:pPr marL="0" indent="0">
              <a:buNone/>
            </a:pPr>
            <a:r>
              <a:rPr lang="el-GR" dirty="0"/>
              <a:t>Ιστορικό χωρίς προηγηθείσα μετάγγιση.</a:t>
            </a:r>
          </a:p>
          <a:p>
            <a:pPr marL="0" indent="0">
              <a:buNone/>
            </a:pPr>
            <a:r>
              <a:rPr lang="el-GR" dirty="0"/>
              <a:t>Αίτηση 2 μονάδων Σ.Ε</a:t>
            </a:r>
            <a:r>
              <a:rPr lang="el-GR" dirty="0" smtClean="0"/>
              <a:t>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err="1"/>
              <a:t>Προμεταγγισιακός</a:t>
            </a:r>
            <a:r>
              <a:rPr lang="el-GR" dirty="0"/>
              <a:t> έλεγχος:</a:t>
            </a:r>
          </a:p>
          <a:p>
            <a:r>
              <a:rPr lang="el-GR" dirty="0"/>
              <a:t>Ομάδα: A </a:t>
            </a:r>
            <a:r>
              <a:rPr lang="el-GR" dirty="0" err="1"/>
              <a:t>Rh(D</a:t>
            </a:r>
            <a:r>
              <a:rPr lang="el-GR" dirty="0"/>
              <a:t>) αρνητικό, </a:t>
            </a:r>
            <a:r>
              <a:rPr lang="el-GR" dirty="0" err="1"/>
              <a:t>Screening</a:t>
            </a:r>
            <a:r>
              <a:rPr lang="el-GR" dirty="0"/>
              <a:t>: θετικό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55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" y="1054248"/>
            <a:ext cx="8788400" cy="539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Διερεύνηση </a:t>
            </a:r>
            <a:r>
              <a:rPr lang="el-GR" sz="3000" b="0" dirty="0" smtClean="0"/>
              <a:t>1/6</a:t>
            </a:r>
            <a:endParaRPr lang="el-GR" sz="30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21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56" y="1149052"/>
            <a:ext cx="81534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Διερεύνηση </a:t>
            </a:r>
            <a:r>
              <a:rPr lang="el-GR" sz="3000" b="0" dirty="0" smtClean="0"/>
              <a:t>2/6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838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" y="783481"/>
            <a:ext cx="8786813" cy="595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Διερεύνηση </a:t>
            </a:r>
            <a:r>
              <a:rPr lang="el-GR" sz="3000" b="0" dirty="0" smtClean="0"/>
              <a:t>3/6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550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1236241"/>
            <a:ext cx="87376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Διερεύνηση </a:t>
            </a:r>
            <a:r>
              <a:rPr lang="el-GR" sz="3000" b="0" dirty="0" smtClean="0"/>
              <a:t>4/6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511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996652"/>
            <a:ext cx="8380413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Διερεύνηση </a:t>
            </a:r>
            <a:r>
              <a:rPr lang="el-GR" sz="3000" b="0" dirty="0" smtClean="0"/>
              <a:t>5/6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225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8" y="908720"/>
            <a:ext cx="8885237" cy="593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Διερεύνηση </a:t>
            </a:r>
            <a:r>
              <a:rPr lang="el-GR" sz="3000" b="0" dirty="0" smtClean="0"/>
              <a:t>6/6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603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el-GR" dirty="0"/>
              <a:t>Συμπεράσματα</a:t>
            </a:r>
            <a:br>
              <a:rPr lang="el-GR" dirty="0"/>
            </a:br>
            <a:r>
              <a:rPr lang="el-GR" sz="3100" b="0" dirty="0"/>
              <a:t>Σε περίπτωση Θετικής Αμέσου </a:t>
            </a:r>
            <a:r>
              <a:rPr lang="el-GR" sz="3100" b="0" dirty="0" err="1"/>
              <a:t>Coombs</a:t>
            </a:r>
            <a:r>
              <a:rPr lang="el-GR" sz="3100" b="0" dirty="0"/>
              <a:t> οφειλόμενης σε </a:t>
            </a:r>
            <a:r>
              <a:rPr lang="el-GR" sz="3100" b="0" dirty="0" err="1"/>
              <a:t>αυτοαντίσωμα</a:t>
            </a:r>
            <a:r>
              <a:rPr lang="el-GR" sz="3100" b="0" dirty="0"/>
              <a:t> θερμού τύπου (</a:t>
            </a:r>
            <a:r>
              <a:rPr lang="el-GR" sz="3100" b="0" dirty="0" err="1"/>
              <a:t>IgG</a:t>
            </a:r>
            <a:r>
              <a:rPr lang="el-GR" sz="3100" b="0" dirty="0" smtClean="0"/>
              <a:t>) 1/2</a:t>
            </a:r>
            <a:endParaRPr lang="el-GR" sz="31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6805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dirty="0"/>
              <a:t>Ο προσδιορισμός της ομάδας ΑΒΟ και του φαινοτύπου </a:t>
            </a:r>
            <a:r>
              <a:rPr lang="el-GR" dirty="0" err="1"/>
              <a:t>Rh</a:t>
            </a:r>
            <a:r>
              <a:rPr lang="el-GR" dirty="0"/>
              <a:t>-K γίνεται και αξιολογείται μόνο με </a:t>
            </a:r>
            <a:r>
              <a:rPr lang="el-GR" dirty="0" err="1"/>
              <a:t>μονοκλωνικούς</a:t>
            </a:r>
            <a:r>
              <a:rPr lang="el-GR" dirty="0"/>
              <a:t> </a:t>
            </a:r>
            <a:r>
              <a:rPr lang="el-GR" dirty="0" err="1"/>
              <a:t>αντιορούς</a:t>
            </a:r>
            <a:endParaRPr lang="el-GR" dirty="0"/>
          </a:p>
          <a:p>
            <a:r>
              <a:rPr lang="el-GR" dirty="0" smtClean="0"/>
              <a:t>είτε </a:t>
            </a:r>
            <a:r>
              <a:rPr lang="el-GR" dirty="0"/>
              <a:t>σε </a:t>
            </a:r>
            <a:r>
              <a:rPr lang="el-GR" dirty="0" err="1"/>
              <a:t>αντικειμενοφόρο</a:t>
            </a:r>
            <a:r>
              <a:rPr lang="el-GR" dirty="0"/>
              <a:t> πλάκα</a:t>
            </a:r>
          </a:p>
          <a:p>
            <a:r>
              <a:rPr lang="el-GR" dirty="0" smtClean="0"/>
              <a:t>είτε </a:t>
            </a:r>
            <a:r>
              <a:rPr lang="el-GR" dirty="0"/>
              <a:t>σε δοκιμαστικό σωληνάριο</a:t>
            </a:r>
          </a:p>
          <a:p>
            <a:r>
              <a:rPr lang="el-GR" dirty="0" smtClean="0"/>
              <a:t>είτε </a:t>
            </a:r>
            <a:r>
              <a:rPr lang="el-GR" dirty="0"/>
              <a:t>με τεχνική </a:t>
            </a:r>
            <a:r>
              <a:rPr lang="el-GR" dirty="0" err="1"/>
              <a:t>μικροπλακών</a:t>
            </a:r>
            <a:r>
              <a:rPr lang="el-GR" dirty="0"/>
              <a:t> (αναλυτής Galileo)</a:t>
            </a:r>
          </a:p>
          <a:p>
            <a:r>
              <a:rPr lang="el-GR" dirty="0" smtClean="0"/>
              <a:t>είτε </a:t>
            </a:r>
            <a:r>
              <a:rPr lang="el-GR" dirty="0"/>
              <a:t>σε κάρτες </a:t>
            </a:r>
            <a:r>
              <a:rPr lang="el-GR" dirty="0" err="1"/>
              <a:t>μικροσωληναρίων</a:t>
            </a:r>
            <a:r>
              <a:rPr lang="el-GR" dirty="0"/>
              <a:t> </a:t>
            </a:r>
            <a:r>
              <a:rPr lang="el-GR" dirty="0" err="1"/>
              <a:t>γέλης</a:t>
            </a:r>
            <a:r>
              <a:rPr lang="el-GR" dirty="0"/>
              <a:t> με </a:t>
            </a:r>
            <a:r>
              <a:rPr lang="el-GR" dirty="0" err="1"/>
              <a:t>μονοκλωνικούς</a:t>
            </a:r>
            <a:r>
              <a:rPr lang="el-GR" dirty="0"/>
              <a:t> </a:t>
            </a:r>
            <a:r>
              <a:rPr lang="el-GR" dirty="0" err="1"/>
              <a:t>αντιορούς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Με τη χρήση καρτών </a:t>
            </a:r>
            <a:r>
              <a:rPr lang="el-GR" dirty="0" err="1"/>
              <a:t>γέλης</a:t>
            </a:r>
            <a:r>
              <a:rPr lang="el-GR" dirty="0"/>
              <a:t> </a:t>
            </a:r>
            <a:r>
              <a:rPr lang="el-GR" dirty="0" err="1"/>
              <a:t>human</a:t>
            </a:r>
            <a:r>
              <a:rPr lang="el-GR" dirty="0"/>
              <a:t> της </a:t>
            </a:r>
            <a:r>
              <a:rPr lang="el-GR" dirty="0" err="1"/>
              <a:t>DiaMed</a:t>
            </a:r>
            <a:r>
              <a:rPr lang="el-GR" dirty="0"/>
              <a:t> (</a:t>
            </a:r>
            <a:r>
              <a:rPr lang="el-GR" dirty="0" err="1"/>
              <a:t>πολυκλωνικοί</a:t>
            </a:r>
            <a:r>
              <a:rPr lang="el-GR" dirty="0"/>
              <a:t> ανθρώπειοι </a:t>
            </a:r>
            <a:r>
              <a:rPr lang="el-GR" dirty="0" err="1"/>
              <a:t>αντιοροί</a:t>
            </a:r>
            <a:r>
              <a:rPr lang="el-GR" dirty="0"/>
              <a:t>) για προσδιορισμό ομάδος ΑΒΟ - Φαινοτύπου </a:t>
            </a:r>
            <a:r>
              <a:rPr lang="el-GR" dirty="0" err="1"/>
              <a:t>Rh</a:t>
            </a:r>
            <a:r>
              <a:rPr lang="el-GR" dirty="0"/>
              <a:t>-K, έχουμε θετικό </a:t>
            </a:r>
            <a:r>
              <a:rPr lang="el-GR" dirty="0" err="1"/>
              <a:t>αυτοκοντρόλ</a:t>
            </a:r>
            <a:r>
              <a:rPr lang="el-GR" dirty="0"/>
              <a:t> και ψευδώς θετικές αντιδράσεις στα ελλείποντα αντιγόνα ίδιας έντασης θετικότητας με το </a:t>
            </a:r>
            <a:r>
              <a:rPr lang="el-GR" dirty="0" err="1"/>
              <a:t>αυτοκοντρόλ</a:t>
            </a:r>
            <a:r>
              <a:rPr lang="el-GR" dirty="0"/>
              <a:t>. οι οποίες δεν πρέπει να αξιολογούνται.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803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1" name="Picture 5" descr="Figure 1.—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700" y="1988840"/>
            <a:ext cx="7086600" cy="32543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two notations for the Rhesus antigens from Fisher (1947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420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el-GR" dirty="0"/>
              <a:t>Συμπεράσματα</a:t>
            </a:r>
            <a:br>
              <a:rPr lang="el-GR" dirty="0"/>
            </a:br>
            <a:r>
              <a:rPr lang="el-GR" sz="3100" b="0" dirty="0"/>
              <a:t>Σε περίπτωση Θετικής Αμέσου </a:t>
            </a:r>
            <a:r>
              <a:rPr lang="el-GR" sz="3100" b="0" dirty="0" err="1"/>
              <a:t>Coombs</a:t>
            </a:r>
            <a:r>
              <a:rPr lang="el-GR" sz="3100" b="0" dirty="0"/>
              <a:t> οφειλόμενης σε </a:t>
            </a:r>
            <a:r>
              <a:rPr lang="el-GR" sz="3100" b="0" dirty="0" err="1"/>
              <a:t>αυτοαντίσωμα</a:t>
            </a:r>
            <a:r>
              <a:rPr lang="el-GR" sz="3100" b="0" dirty="0"/>
              <a:t> θερμού τύπου (</a:t>
            </a:r>
            <a:r>
              <a:rPr lang="el-GR" sz="3100" b="0" dirty="0" err="1"/>
              <a:t>IgG</a:t>
            </a:r>
            <a:r>
              <a:rPr lang="el-GR" sz="3100" b="0" dirty="0" smtClean="0"/>
              <a:t>) 2/2</a:t>
            </a:r>
            <a:endParaRPr lang="el-GR" sz="31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464496"/>
          </a:xfrm>
        </p:spPr>
        <p:txBody>
          <a:bodyPr>
            <a:normAutofit/>
          </a:bodyPr>
          <a:lstStyle/>
          <a:p>
            <a:r>
              <a:rPr lang="el-GR" dirty="0"/>
              <a:t>Δεν αξιολογείται το θετικό </a:t>
            </a:r>
            <a:r>
              <a:rPr lang="el-GR" dirty="0" err="1" smtClean="0"/>
              <a:t>Du</a:t>
            </a:r>
            <a:r>
              <a:rPr lang="el-GR" dirty="0" smtClean="0"/>
              <a:t>.</a:t>
            </a:r>
          </a:p>
          <a:p>
            <a:r>
              <a:rPr lang="el-GR" dirty="0" err="1"/>
              <a:t>Οταν</a:t>
            </a:r>
            <a:r>
              <a:rPr lang="el-GR" dirty="0"/>
              <a:t> από την εφαρμογή του ID-</a:t>
            </a:r>
            <a:r>
              <a:rPr lang="el-GR" dirty="0" err="1"/>
              <a:t>DiaPanel</a:t>
            </a:r>
            <a:r>
              <a:rPr lang="el-GR" dirty="0"/>
              <a:t> </a:t>
            </a:r>
            <a:r>
              <a:rPr lang="el-GR" dirty="0" err="1"/>
              <a:t>ταυτοποιείται</a:t>
            </a:r>
            <a:r>
              <a:rPr lang="el-GR" dirty="0"/>
              <a:t> </a:t>
            </a:r>
            <a:r>
              <a:rPr lang="el-GR" dirty="0" err="1"/>
              <a:t>παναντίσωμα</a:t>
            </a:r>
            <a:r>
              <a:rPr lang="el-GR" dirty="0"/>
              <a:t> με απουσία </a:t>
            </a:r>
            <a:r>
              <a:rPr lang="el-GR" dirty="0" err="1"/>
              <a:t>αλλοαντισώματος</a:t>
            </a:r>
            <a:r>
              <a:rPr lang="el-GR" dirty="0"/>
              <a:t>. η δοκιμασία συμβατότητας γίνεται με μονάδες Σ.Ε. συμβατών με τον ασθενή ως προς ΑΒΟ </a:t>
            </a:r>
            <a:r>
              <a:rPr lang="el-GR" dirty="0" err="1"/>
              <a:t>Rh</a:t>
            </a:r>
            <a:r>
              <a:rPr lang="el-GR" dirty="0"/>
              <a:t>-K και χορηγούνται για μετάγγιση σε ανάγκη οι πλέον συμβατές.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08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9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0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Σημείωμα </a:t>
            </a:r>
            <a:r>
              <a:rPr lang="el-GR" dirty="0" smtClean="0">
                <a:solidFill>
                  <a:schemeClr val="tx1"/>
                </a:solidFill>
              </a:rPr>
              <a:t>Αναφοράς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Αναστάσιος </a:t>
            </a:r>
            <a:r>
              <a:rPr lang="el-GR" sz="2000" dirty="0" err="1" smtClean="0"/>
              <a:t>Κριεμπάρδης</a:t>
            </a:r>
            <a:r>
              <a:rPr lang="el-GR" sz="2000" dirty="0" smtClean="0"/>
              <a:t> 2014. </a:t>
            </a:r>
            <a:r>
              <a:rPr lang="el-GR" sz="2000" dirty="0"/>
              <a:t>Αναστάσιος </a:t>
            </a:r>
            <a:r>
              <a:rPr lang="el-GR" sz="2000" dirty="0" err="1" smtClean="0"/>
              <a:t>Κριεμπάρδης</a:t>
            </a:r>
            <a:r>
              <a:rPr lang="el-GR" sz="2000" dirty="0"/>
              <a:t>. </a:t>
            </a:r>
            <a:r>
              <a:rPr lang="el-GR" sz="2000" dirty="0" smtClean="0"/>
              <a:t>«</a:t>
            </a:r>
            <a:r>
              <a:rPr lang="el-GR" sz="2000" smtClean="0"/>
              <a:t>Αιμοδοσία </a:t>
            </a:r>
            <a:r>
              <a:rPr lang="el-GR" sz="2000"/>
              <a:t>(</a:t>
            </a:r>
            <a:r>
              <a:rPr lang="el-GR" sz="2000" smtClean="0"/>
              <a:t>Θ). </a:t>
            </a:r>
            <a:r>
              <a:rPr lang="el-GR" sz="2000" dirty="0" smtClean="0"/>
              <a:t>Ενότητα </a:t>
            </a:r>
            <a:r>
              <a:rPr lang="en-US" sz="2000" dirty="0" smtClean="0"/>
              <a:t>5:</a:t>
            </a:r>
            <a:r>
              <a:rPr lang="el-GR" sz="2000" dirty="0"/>
              <a:t> Σύστημα </a:t>
            </a:r>
            <a:r>
              <a:rPr lang="en-US" sz="2000" dirty="0"/>
              <a:t>Rhesus (Rh</a:t>
            </a:r>
            <a:r>
              <a:rPr lang="en-US" sz="2000" dirty="0" smtClean="0"/>
              <a:t>)</a:t>
            </a:r>
            <a:r>
              <a:rPr lang="el-GR" sz="2000" dirty="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808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55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Διατήρηση </a:t>
            </a:r>
            <a:r>
              <a:rPr lang="el-GR" dirty="0" smtClean="0">
                <a:solidFill>
                  <a:schemeClr val="tx1"/>
                </a:solidFill>
              </a:rPr>
              <a:t>Σημειωμάτων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Χρηματοδότηση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098550"/>
            <a:ext cx="8467725" cy="52260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323528" y="6485781"/>
            <a:ext cx="431958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431800" indent="-2159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647700" indent="-2159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863600" indent="-2159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1079500" indent="-2159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1536700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1993900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2451100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2908300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l-GR" sz="1200" b="1" dirty="0">
                <a:latin typeface="Arial" charset="0"/>
              </a:rPr>
              <a:t>Edwards A W F Genetics 2007;175:471-476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Fisher's 1943 solution to the Rhesus </a:t>
            </a:r>
            <a:r>
              <a:rPr lang="en-US" dirty="0" smtClean="0"/>
              <a:t>complex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643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714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830320"/>
              </p:ext>
            </p:extLst>
          </p:nvPr>
        </p:nvGraphicFramePr>
        <p:xfrm>
          <a:off x="611560" y="3140968"/>
          <a:ext cx="8001000" cy="2874888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520328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Συνδυασμοί γονιδίων ανά χρωμόσωμα κατά </a:t>
                      </a:r>
                      <a:r>
                        <a:rPr kumimoji="0" lang="en-US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Fisher</a:t>
                      </a:r>
                      <a:endParaRPr kumimoji="0" lang="el-GR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4A8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Rhesus (+)</a:t>
                      </a:r>
                      <a:endParaRPr kumimoji="0" lang="el-GR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Rhesus (-)</a:t>
                      </a:r>
                      <a:endParaRPr kumimoji="0" lang="el-GR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DC</a:t>
                      </a:r>
                      <a:r>
                        <a:rPr kumimoji="0" lang="en-US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e</a:t>
                      </a:r>
                      <a:endParaRPr kumimoji="0" lang="el-GR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4A8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dce</a:t>
                      </a:r>
                      <a:endParaRPr kumimoji="0" lang="el-GR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</a:t>
                      </a:r>
                      <a:r>
                        <a:rPr kumimoji="0" lang="en-US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c</a:t>
                      </a:r>
                      <a:r>
                        <a:rPr kumimoji="0" lang="en-US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E</a:t>
                      </a:r>
                      <a:endParaRPr kumimoji="0" lang="el-GR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</a:t>
                      </a:r>
                      <a:r>
                        <a:rPr kumimoji="0" lang="en-US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C</a:t>
                      </a:r>
                      <a:r>
                        <a:rPr kumimoji="0" lang="en-US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e</a:t>
                      </a:r>
                      <a:endParaRPr kumimoji="0" lang="el-GR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9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</a:t>
                      </a:r>
                      <a:r>
                        <a:rPr kumimoji="0" lang="en-US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ce</a:t>
                      </a:r>
                      <a:endParaRPr kumimoji="0" lang="el-GR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4A8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dc</a:t>
                      </a:r>
                      <a:r>
                        <a:rPr kumimoji="0" lang="en-US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E</a:t>
                      </a:r>
                      <a:endParaRPr kumimoji="0" lang="el-GR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4A8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DCE</a:t>
                      </a:r>
                      <a:endParaRPr kumimoji="0" lang="el-GR" altLang="el-G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</a:t>
                      </a:r>
                      <a:r>
                        <a:rPr kumimoji="0" lang="en-US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CE</a:t>
                      </a:r>
                      <a:endParaRPr kumimoji="0" lang="el-GR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4A8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Γενετική – Θεωρία </a:t>
            </a:r>
            <a:r>
              <a:rPr lang="en-US" dirty="0" smtClean="0"/>
              <a:t>Fisher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Τα γονίδια:</a:t>
            </a:r>
          </a:p>
          <a:p>
            <a:r>
              <a:rPr lang="el-GR" dirty="0"/>
              <a:t>D, c, e δεν είναι υπολειπόμενα </a:t>
            </a:r>
          </a:p>
          <a:p>
            <a:r>
              <a:rPr lang="el-GR" dirty="0"/>
              <a:t>Τα γονίδια συνυπάρχουν σε </a:t>
            </a:r>
            <a:r>
              <a:rPr lang="el-GR" dirty="0" smtClean="0"/>
              <a:t>τριάδες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286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8" name="Object 28"/>
          <p:cNvGraphicFramePr>
            <a:graphicFrameLocks noChangeAspect="1"/>
          </p:cNvGraphicFramePr>
          <p:nvPr/>
        </p:nvGraphicFramePr>
        <p:xfrm>
          <a:off x="762000" y="3276600"/>
          <a:ext cx="7620000" cy="335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Εικόνα Bitmap" r:id="rId3" imgW="0" imgH="0" progId="PBrush">
                  <p:embed/>
                </p:oleObj>
              </mc:Choice>
              <mc:Fallback>
                <p:oleObj name="Εικόνα Bitmap" r:id="rId3" imgW="0" imgH="0" progId="PBrush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276600"/>
                        <a:ext cx="7620000" cy="335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Γενετική – Θεωρία </a:t>
            </a:r>
            <a:r>
              <a:rPr lang="en-US" dirty="0" smtClean="0"/>
              <a:t>Wiener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μεταβίβαση των </a:t>
            </a:r>
            <a:r>
              <a:rPr lang="el-GR" dirty="0" err="1"/>
              <a:t>Ags</a:t>
            </a:r>
            <a:r>
              <a:rPr lang="el-GR" dirty="0"/>
              <a:t> </a:t>
            </a:r>
            <a:r>
              <a:rPr lang="el-GR" dirty="0" err="1"/>
              <a:t>Rh</a:t>
            </a:r>
            <a:r>
              <a:rPr lang="el-GR" dirty="0"/>
              <a:t> δεν οφείλεται σε 3 </a:t>
            </a:r>
            <a:r>
              <a:rPr lang="el-GR" dirty="0" smtClean="0"/>
              <a:t>ξεχωριστά γονίδια.</a:t>
            </a:r>
            <a:endParaRPr lang="el-GR" dirty="0"/>
          </a:p>
          <a:p>
            <a:r>
              <a:rPr lang="el-GR" dirty="0"/>
              <a:t>Οφείλεται σε μία γονιδιακή </a:t>
            </a:r>
            <a:r>
              <a:rPr lang="el-GR" dirty="0" smtClean="0"/>
              <a:t>θέση.</a:t>
            </a:r>
            <a:endParaRPr lang="el-GR" dirty="0"/>
          </a:p>
          <a:p>
            <a:r>
              <a:rPr lang="el-GR" dirty="0"/>
              <a:t>Η θέση αυτή εμφανίζει πολλαπλά </a:t>
            </a:r>
            <a:r>
              <a:rPr lang="el-GR" dirty="0" err="1"/>
              <a:t>αλληλόμορφα</a:t>
            </a:r>
            <a:r>
              <a:rPr lang="el-GR" dirty="0"/>
              <a:t> (R1, R2, R0, κτλ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Πολύπλοκη σε σχέση με τη θεωρία </a:t>
            </a:r>
            <a:r>
              <a:rPr lang="el-GR" dirty="0" err="1" smtClean="0"/>
              <a:t>Fisher</a:t>
            </a:r>
            <a:r>
              <a:rPr lang="el-GR" dirty="0" smtClean="0"/>
              <a:t>.</a:t>
            </a:r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563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7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430430"/>
              </p:ext>
            </p:extLst>
          </p:nvPr>
        </p:nvGraphicFramePr>
        <p:xfrm>
          <a:off x="1482080" y="1268760"/>
          <a:ext cx="6330280" cy="525658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65381"/>
                <a:gridCol w="3664899"/>
              </a:tblGrid>
              <a:tr h="463106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Ονοματολογία</a:t>
                      </a:r>
                      <a:endParaRPr kumimoji="0" lang="el-GR" alt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531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Fisher</a:t>
                      </a:r>
                      <a:endParaRPr kumimoji="0" lang="el-GR" altLang="el-GR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808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Wiener</a:t>
                      </a:r>
                      <a:endParaRPr kumimoji="0" lang="el-GR" alt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8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DCe</a:t>
                      </a:r>
                      <a:endParaRPr kumimoji="0" lang="el-GR" altLang="el-GR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R1</a:t>
                      </a:r>
                      <a:endParaRPr kumimoji="0" lang="el-GR" altLang="el-GR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DcE</a:t>
                      </a:r>
                      <a:endParaRPr kumimoji="0" lang="el-GR" altLang="el-GR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R2</a:t>
                      </a:r>
                      <a:endParaRPr kumimoji="0" lang="el-GR" altLang="el-GR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Dce</a:t>
                      </a:r>
                      <a:endParaRPr kumimoji="0" lang="el-GR" altLang="el-G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R0</a:t>
                      </a:r>
                      <a:endParaRPr kumimoji="0" lang="el-GR" altLang="el-GR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DCE</a:t>
                      </a:r>
                      <a:endParaRPr kumimoji="0" lang="el-GR" altLang="el-GR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Rz</a:t>
                      </a:r>
                      <a:endParaRPr kumimoji="0" lang="el-GR" altLang="el-GR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dce</a:t>
                      </a:r>
                      <a:endParaRPr kumimoji="0" lang="el-GR" altLang="el-GR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R</a:t>
                      </a:r>
                      <a:endParaRPr kumimoji="0" lang="el-GR" altLang="el-GR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dCe</a:t>
                      </a:r>
                      <a:endParaRPr kumimoji="0" lang="el-GR" altLang="el-G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r’</a:t>
                      </a:r>
                      <a:endParaRPr kumimoji="0" lang="el-GR" altLang="el-GR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dcE</a:t>
                      </a:r>
                      <a:endParaRPr kumimoji="0" lang="el-GR" altLang="el-GR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r’’</a:t>
                      </a:r>
                      <a:endParaRPr kumimoji="0" lang="el-GR" altLang="el-GR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dCE</a:t>
                      </a:r>
                      <a:endParaRPr kumimoji="0" lang="el-GR" altLang="el-G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ry</a:t>
                      </a:r>
                      <a:endParaRPr kumimoji="0" lang="el-GR" altLang="el-G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Fisher Vs Wiener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488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06916"/>
              </p:ext>
            </p:extLst>
          </p:nvPr>
        </p:nvGraphicFramePr>
        <p:xfrm>
          <a:off x="179512" y="1196752"/>
          <a:ext cx="8801100" cy="454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Εικόνα Bitmap" r:id="rId3" imgW="0" imgH="0" progId="PBrush">
                  <p:embed/>
                </p:oleObj>
              </mc:Choice>
              <mc:Fallback>
                <p:oleObj name="Εικόνα Bitmap" r:id="rId3" imgW="0" imgH="0" progId="PBrush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196752"/>
                        <a:ext cx="8801100" cy="454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Γενετική – Θεωρία </a:t>
            </a:r>
            <a:r>
              <a:rPr lang="en-US" dirty="0"/>
              <a:t>Wiener - </a:t>
            </a:r>
            <a:r>
              <a:rPr lang="en-US" dirty="0" smtClean="0"/>
              <a:t>Fisher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973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Γενετική – Θεωρία </a:t>
            </a:r>
            <a:r>
              <a:rPr lang="en-US" dirty="0" err="1" smtClean="0"/>
              <a:t>Tippett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1986 νέα </a:t>
            </a:r>
            <a:r>
              <a:rPr lang="el-GR" dirty="0" smtClean="0"/>
              <a:t>θεωρία.</a:t>
            </a:r>
            <a:endParaRPr lang="el-GR" dirty="0"/>
          </a:p>
          <a:p>
            <a:r>
              <a:rPr lang="el-GR" dirty="0"/>
              <a:t>Δύο διαφορετικά γονίδια (</a:t>
            </a:r>
            <a:r>
              <a:rPr lang="el-GR" dirty="0" err="1"/>
              <a:t>RhD</a:t>
            </a:r>
            <a:r>
              <a:rPr lang="el-GR" dirty="0"/>
              <a:t>, </a:t>
            </a:r>
            <a:r>
              <a:rPr lang="el-GR" dirty="0" err="1"/>
              <a:t>RhCE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Μετά τη αποκρυπτογράφηση του DNA (2001) φάνηκε ότι ο </a:t>
            </a:r>
            <a:r>
              <a:rPr lang="el-GR" dirty="0" err="1"/>
              <a:t>Tippett</a:t>
            </a:r>
            <a:r>
              <a:rPr lang="el-GR" dirty="0"/>
              <a:t> ήταν </a:t>
            </a:r>
            <a:r>
              <a:rPr lang="el-GR" dirty="0" smtClean="0"/>
              <a:t>σωστός.</a:t>
            </a:r>
            <a:endParaRPr lang="el-GR" dirty="0"/>
          </a:p>
          <a:p>
            <a:r>
              <a:rPr lang="el-GR" dirty="0"/>
              <a:t>Στο χρωμόσωμα 1 βρίσκονται 2 γονίδια στενά μεταξύ </a:t>
            </a:r>
            <a:r>
              <a:rPr lang="el-GR" dirty="0" smtClean="0"/>
              <a:t>τους.</a:t>
            </a:r>
            <a:endParaRPr lang="el-GR" dirty="0"/>
          </a:p>
          <a:p>
            <a:r>
              <a:rPr lang="el-GR" dirty="0"/>
              <a:t>Το γονίδιο </a:t>
            </a:r>
            <a:r>
              <a:rPr lang="el-GR" dirty="0" err="1"/>
              <a:t>RhD</a:t>
            </a:r>
            <a:r>
              <a:rPr lang="el-GR" dirty="0"/>
              <a:t>: κωδικοποιεί το αντιγόνο </a:t>
            </a:r>
            <a:r>
              <a:rPr lang="el-GR" dirty="0" smtClean="0"/>
              <a:t>D.</a:t>
            </a:r>
            <a:endParaRPr lang="el-GR" dirty="0"/>
          </a:p>
          <a:p>
            <a:r>
              <a:rPr lang="el-GR" dirty="0"/>
              <a:t>Το γονίδιο </a:t>
            </a:r>
            <a:r>
              <a:rPr lang="el-GR" dirty="0" err="1"/>
              <a:t>RhCE</a:t>
            </a:r>
            <a:r>
              <a:rPr lang="el-GR" dirty="0"/>
              <a:t>: κωδικοποιεί τα αντιγόνα C ή c και E ή </a:t>
            </a:r>
            <a:r>
              <a:rPr lang="el-GR" dirty="0" smtClean="0"/>
              <a:t>e.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774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2" name="Picture 4" descr="1-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553200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Γενετική – Θεωρία </a:t>
            </a:r>
            <a:r>
              <a:rPr lang="en-US" dirty="0" err="1" smtClean="0"/>
              <a:t>Tippett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139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583" y="908720"/>
            <a:ext cx="7787208" cy="488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8"/>
          <p:cNvSpPr>
            <a:spLocks noChangeArrowheads="1"/>
          </p:cNvSpPr>
          <p:nvPr/>
        </p:nvSpPr>
        <p:spPr bwMode="auto">
          <a:xfrm>
            <a:off x="304800" y="6096000"/>
            <a:ext cx="2286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27653" name="Rectangle 9"/>
          <p:cNvSpPr>
            <a:spLocks noChangeArrowheads="1"/>
          </p:cNvSpPr>
          <p:nvPr/>
        </p:nvSpPr>
        <p:spPr bwMode="auto">
          <a:xfrm>
            <a:off x="304800" y="6553200"/>
            <a:ext cx="228600" cy="228600"/>
          </a:xfrm>
          <a:prstGeom prst="rect">
            <a:avLst/>
          </a:prstGeom>
          <a:solidFill>
            <a:srgbClr val="969696"/>
          </a:solidFill>
          <a:ln w="952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533400" y="6019800"/>
            <a:ext cx="17357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000">
                <a:solidFill>
                  <a:srgbClr val="080808"/>
                </a:solidFill>
                <a:latin typeface="+mn-lt"/>
              </a:rPr>
              <a:t>10</a:t>
            </a:r>
            <a:r>
              <a:rPr lang="el-GR" altLang="el-GR" sz="2000">
                <a:solidFill>
                  <a:srgbClr val="080808"/>
                </a:solidFill>
                <a:latin typeface="+mn-lt"/>
              </a:rPr>
              <a:t> RHD εξώνια</a:t>
            </a:r>
          </a:p>
        </p:txBody>
      </p: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533400" y="6467445"/>
            <a:ext cx="18399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dirty="0">
                <a:solidFill>
                  <a:srgbClr val="080808"/>
                </a:solidFill>
                <a:latin typeface="+mn-lt"/>
              </a:rPr>
              <a:t>10 RH</a:t>
            </a:r>
            <a:r>
              <a:rPr lang="en-US" altLang="el-GR" sz="2000" dirty="0">
                <a:solidFill>
                  <a:srgbClr val="080808"/>
                </a:solidFill>
                <a:latin typeface="+mn-lt"/>
              </a:rPr>
              <a:t>CE</a:t>
            </a:r>
            <a:r>
              <a:rPr lang="el-GR" altLang="el-GR" sz="2000" dirty="0">
                <a:solidFill>
                  <a:srgbClr val="080808"/>
                </a:solidFill>
                <a:latin typeface="+mn-lt"/>
              </a:rPr>
              <a:t> </a:t>
            </a:r>
            <a:r>
              <a:rPr lang="el-GR" altLang="el-GR" sz="2000" dirty="0" err="1">
                <a:solidFill>
                  <a:srgbClr val="080808"/>
                </a:solidFill>
                <a:latin typeface="+mn-lt"/>
              </a:rPr>
              <a:t>εξώνια</a:t>
            </a:r>
            <a:endParaRPr lang="el-GR" altLang="el-GR" sz="2000" dirty="0">
              <a:solidFill>
                <a:srgbClr val="080808"/>
              </a:solidFill>
              <a:latin typeface="+mn-lt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Διάγραμμα των Γονιδίων RHD και </a:t>
            </a:r>
            <a:r>
              <a:rPr lang="el-GR" dirty="0" smtClean="0"/>
              <a:t>RHCE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  <p:pic>
        <p:nvPicPr>
          <p:cNvPr id="117762" name="Picture 2" descr="File:Gene structure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882977"/>
            <a:ext cx="4572000" cy="7143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7"/>
          <p:cNvSpPr/>
          <p:nvPr/>
        </p:nvSpPr>
        <p:spPr>
          <a:xfrm>
            <a:off x="3941676" y="6565491"/>
            <a:ext cx="43924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100" dirty="0">
                <a:latin typeface="+mn-lt"/>
                <a:hlinkClick r:id="rId5"/>
              </a:rPr>
              <a:t>Gene </a:t>
            </a:r>
            <a:r>
              <a:rPr lang="en-US" sz="1100" dirty="0" smtClean="0">
                <a:latin typeface="+mn-lt"/>
                <a:hlinkClick r:id="rId5"/>
              </a:rPr>
              <a:t>structure</a:t>
            </a:r>
            <a:r>
              <a:rPr 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100" dirty="0" err="1" smtClean="0">
                <a:latin typeface="+mn-lt"/>
                <a:hlinkClick r:id="rId6" tooltip="User:Hoffmeier"/>
              </a:rPr>
              <a:t>Hoffmeier</a:t>
            </a:r>
            <a:r>
              <a:rPr lang="el-GR" sz="1100" dirty="0" smtClean="0">
                <a:latin typeface="+mn-lt"/>
              </a:rPr>
              <a:t> </a:t>
            </a:r>
            <a:r>
              <a:rPr lang="el-GR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100" dirty="0">
                <a:latin typeface="+mn-lt"/>
                <a:hlinkClick r:id="rId7"/>
              </a:rPr>
              <a:t>CC BY-SA 3.0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15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Ιστορική </a:t>
            </a:r>
            <a:r>
              <a:rPr lang="el-GR" dirty="0" smtClean="0"/>
              <a:t>Αναδρομή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/>
          </a:bodyPr>
          <a:lstStyle/>
          <a:p>
            <a:r>
              <a:rPr lang="en-US" b="1" dirty="0"/>
              <a:t>1939</a:t>
            </a:r>
            <a:r>
              <a:rPr lang="en-US" dirty="0"/>
              <a:t> Levine &amp; Stetson (</a:t>
            </a:r>
            <a:r>
              <a:rPr lang="el-GR" dirty="0"/>
              <a:t>αιμολυτική νόσος/νεκρό έμβρυο</a:t>
            </a:r>
            <a:r>
              <a:rPr lang="el-GR" dirty="0" smtClean="0"/>
              <a:t>)</a:t>
            </a:r>
            <a:r>
              <a:rPr lang="en-US" dirty="0" smtClean="0"/>
              <a:t>.</a:t>
            </a:r>
            <a:endParaRPr lang="el-GR" dirty="0"/>
          </a:p>
          <a:p>
            <a:r>
              <a:rPr lang="el-GR" b="1" dirty="0"/>
              <a:t>1940</a:t>
            </a:r>
            <a:r>
              <a:rPr lang="el-GR" dirty="0"/>
              <a:t> </a:t>
            </a:r>
            <a:r>
              <a:rPr lang="en-US" dirty="0"/>
              <a:t>Wiener &amp; Peters (</a:t>
            </a:r>
            <a:r>
              <a:rPr lang="el-GR" dirty="0" err="1"/>
              <a:t>αιμόλυση</a:t>
            </a:r>
            <a:r>
              <a:rPr lang="el-GR" dirty="0"/>
              <a:t> ύστερα από συμβατότητα</a:t>
            </a:r>
            <a:r>
              <a:rPr lang="el-GR" dirty="0" smtClean="0"/>
              <a:t>)</a:t>
            </a:r>
            <a:r>
              <a:rPr lang="en-US" dirty="0" smtClean="0"/>
              <a:t>.</a:t>
            </a:r>
            <a:endParaRPr lang="el-GR" dirty="0"/>
          </a:p>
          <a:p>
            <a:r>
              <a:rPr lang="el-GR" b="1" dirty="0"/>
              <a:t>1940 </a:t>
            </a:r>
            <a:r>
              <a:rPr lang="en-US" dirty="0"/>
              <a:t>Wiener &amp; Landsteiner (</a:t>
            </a:r>
            <a:r>
              <a:rPr lang="el-GR" dirty="0"/>
              <a:t>φτιάχνουν αντισώματα </a:t>
            </a:r>
            <a:r>
              <a:rPr lang="en-US" dirty="0"/>
              <a:t>Rh </a:t>
            </a:r>
            <a:r>
              <a:rPr lang="el-GR" dirty="0" smtClean="0"/>
              <a:t>ανοσοποιώντας </a:t>
            </a:r>
            <a:r>
              <a:rPr lang="el-GR" dirty="0"/>
              <a:t>ινδικά χοιρίδια και κουνέλια από το </a:t>
            </a:r>
            <a:r>
              <a:rPr lang="el-GR" dirty="0" smtClean="0"/>
              <a:t>αίμα</a:t>
            </a:r>
            <a:r>
              <a:rPr lang="en-US" dirty="0" smtClean="0"/>
              <a:t> </a:t>
            </a:r>
            <a:r>
              <a:rPr lang="el-GR" dirty="0" smtClean="0"/>
              <a:t>πιθήκου </a:t>
            </a:r>
            <a:r>
              <a:rPr lang="en-US" dirty="0" err="1"/>
              <a:t>Macacus</a:t>
            </a:r>
            <a:r>
              <a:rPr lang="en-US" dirty="0"/>
              <a:t> Rhesus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b="1" dirty="0"/>
              <a:t>1941</a:t>
            </a:r>
            <a:r>
              <a:rPr lang="en-US" dirty="0"/>
              <a:t> Wiener &amp; Landsteiner {85% Rh </a:t>
            </a:r>
            <a:r>
              <a:rPr lang="en-US" dirty="0" smtClean="0"/>
              <a:t>(+)}.</a:t>
            </a:r>
            <a:endParaRPr lang="en-US" dirty="0"/>
          </a:p>
          <a:p>
            <a:r>
              <a:rPr lang="en-US" b="1" dirty="0"/>
              <a:t>1961</a:t>
            </a:r>
            <a:r>
              <a:rPr lang="en-US" dirty="0"/>
              <a:t> </a:t>
            </a:r>
            <a:r>
              <a:rPr lang="el-GR" dirty="0"/>
              <a:t>τα ανθρώπινα </a:t>
            </a:r>
            <a:r>
              <a:rPr lang="en-US" dirty="0"/>
              <a:t>anti-Rh Abs # anti-Rh Abs M. </a:t>
            </a:r>
            <a:r>
              <a:rPr lang="en-US" dirty="0" smtClean="0"/>
              <a:t>Rhesus. </a:t>
            </a:r>
            <a:r>
              <a:rPr lang="el-GR" dirty="0" smtClean="0"/>
              <a:t>Προτάθηκε </a:t>
            </a:r>
            <a:r>
              <a:rPr lang="el-GR" dirty="0"/>
              <a:t>από </a:t>
            </a:r>
            <a:r>
              <a:rPr lang="en-US" b="1" dirty="0">
                <a:solidFill>
                  <a:srgbClr val="004A82"/>
                </a:solidFill>
              </a:rPr>
              <a:t>W</a:t>
            </a:r>
            <a:r>
              <a:rPr lang="en-US" dirty="0"/>
              <a:t>iener &amp; </a:t>
            </a:r>
            <a:r>
              <a:rPr lang="en-US" b="1" dirty="0">
                <a:solidFill>
                  <a:srgbClr val="004A82"/>
                </a:solidFill>
              </a:rPr>
              <a:t>L</a:t>
            </a:r>
            <a:r>
              <a:rPr lang="en-US" dirty="0"/>
              <a:t>andsteiner </a:t>
            </a:r>
            <a:r>
              <a:rPr lang="el-GR" dirty="0"/>
              <a:t>το </a:t>
            </a:r>
            <a:r>
              <a:rPr lang="en-US" dirty="0"/>
              <a:t>Rh </a:t>
            </a:r>
            <a:r>
              <a:rPr lang="el-GR" dirty="0"/>
              <a:t>του </a:t>
            </a:r>
            <a:r>
              <a:rPr lang="el-GR" dirty="0" smtClean="0"/>
              <a:t>κουνελιού </a:t>
            </a:r>
            <a:r>
              <a:rPr lang="el-GR" dirty="0"/>
              <a:t>να ονομαστεί </a:t>
            </a:r>
            <a:r>
              <a:rPr lang="en-US" b="1" dirty="0" smtClean="0">
                <a:solidFill>
                  <a:srgbClr val="004A82"/>
                </a:solidFill>
              </a:rPr>
              <a:t>LW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782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Fig. 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272623"/>
            <a:ext cx="7350968" cy="5128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Θετικός </a:t>
            </a:r>
            <a:r>
              <a:rPr lang="en-US" dirty="0"/>
              <a:t>D </a:t>
            </a:r>
            <a:r>
              <a:rPr lang="el-GR" dirty="0"/>
              <a:t>και </a:t>
            </a:r>
            <a:r>
              <a:rPr lang="en-US" dirty="0"/>
              <a:t>A</a:t>
            </a:r>
            <a:r>
              <a:rPr lang="el-GR" dirty="0" err="1" smtClean="0"/>
              <a:t>ρνητικός</a:t>
            </a:r>
            <a:r>
              <a:rPr lang="el-GR" dirty="0" smtClean="0"/>
              <a:t> </a:t>
            </a:r>
            <a:r>
              <a:rPr lang="en-US" dirty="0" smtClean="0"/>
              <a:t>D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78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/>
              <a:t>Μοντέλο Τοπολογίας </a:t>
            </a:r>
            <a:r>
              <a:rPr lang="el-GR" dirty="0" err="1" smtClean="0"/>
              <a:t>RhAG</a:t>
            </a:r>
            <a:r>
              <a:rPr lang="el-GR" dirty="0"/>
              <a:t>, </a:t>
            </a:r>
            <a:r>
              <a:rPr lang="el-GR" dirty="0" err="1"/>
              <a:t>RhCE</a:t>
            </a:r>
            <a:r>
              <a:rPr lang="el-GR" dirty="0"/>
              <a:t> και </a:t>
            </a:r>
            <a:r>
              <a:rPr lang="el-GR" dirty="0" err="1" smtClean="0"/>
              <a:t>RhD</a:t>
            </a:r>
            <a:r>
              <a:rPr lang="el-GR" dirty="0" smtClean="0"/>
              <a:t> γονιδίων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2286000" y="568419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clinicalcenter.nih.gov</a:t>
            </a:r>
            <a:endParaRPr lang="el-GR" sz="1200" dirty="0">
              <a:latin typeface="+mn-lt"/>
            </a:endParaRPr>
          </a:p>
        </p:txBody>
      </p:sp>
      <p:pic>
        <p:nvPicPr>
          <p:cNvPr id="53250" name="Picture 2" descr="Figure 1. Molecular basis of Rh negativ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9408" y="1916832"/>
            <a:ext cx="6405185" cy="3456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234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Κλινική </a:t>
            </a:r>
            <a:r>
              <a:rPr lang="el-GR" dirty="0" smtClean="0"/>
              <a:t>Επαγρύπνηση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Τα αντιγόνα του συστήματος </a:t>
            </a:r>
            <a:r>
              <a:rPr lang="el-GR" dirty="0" err="1"/>
              <a:t>Rh</a:t>
            </a:r>
            <a:r>
              <a:rPr lang="el-GR" dirty="0"/>
              <a:t> ανιχνεύονται μόνα στα </a:t>
            </a:r>
            <a:r>
              <a:rPr lang="el-GR" dirty="0" err="1" smtClean="0"/>
              <a:t>RBCs</a:t>
            </a:r>
            <a:r>
              <a:rPr lang="el-GR" dirty="0" smtClean="0"/>
              <a:t>.</a:t>
            </a:r>
            <a:endParaRPr lang="el-GR" dirty="0"/>
          </a:p>
          <a:p>
            <a:r>
              <a:rPr lang="el-GR" dirty="0"/>
              <a:t>H έκφραση τους ξεκινάει από τις πρόδρομες </a:t>
            </a:r>
            <a:r>
              <a:rPr lang="el-GR" dirty="0" smtClean="0"/>
              <a:t>μορφές.</a:t>
            </a:r>
            <a:endParaRPr lang="el-GR" dirty="0"/>
          </a:p>
          <a:p>
            <a:r>
              <a:rPr lang="el-GR" dirty="0"/>
              <a:t>Καθώς ωριμάζει το RBC αυξάνει και η </a:t>
            </a:r>
            <a:r>
              <a:rPr lang="el-GR" dirty="0" err="1"/>
              <a:t>ανοσογονική</a:t>
            </a:r>
            <a:r>
              <a:rPr lang="el-GR" dirty="0"/>
              <a:t> του </a:t>
            </a:r>
            <a:r>
              <a:rPr lang="el-GR" dirty="0" smtClean="0"/>
              <a:t>ισχύς.</a:t>
            </a:r>
            <a:endParaRPr lang="el-GR" dirty="0"/>
          </a:p>
          <a:p>
            <a:r>
              <a:rPr lang="el-GR" dirty="0"/>
              <a:t>Στα νεογνά οι </a:t>
            </a:r>
            <a:r>
              <a:rPr lang="el-GR" dirty="0" err="1"/>
              <a:t>αντιγονικοί</a:t>
            </a:r>
            <a:r>
              <a:rPr lang="el-GR" dirty="0"/>
              <a:t> </a:t>
            </a:r>
            <a:r>
              <a:rPr lang="el-GR" dirty="0" err="1"/>
              <a:t>καθοριστές</a:t>
            </a:r>
            <a:r>
              <a:rPr lang="el-GR" dirty="0"/>
              <a:t> του συστήματος </a:t>
            </a:r>
            <a:r>
              <a:rPr lang="el-GR" dirty="0" err="1"/>
              <a:t>Rh</a:t>
            </a:r>
            <a:r>
              <a:rPr lang="el-GR" dirty="0"/>
              <a:t> είναι πλήρως </a:t>
            </a:r>
            <a:r>
              <a:rPr lang="el-GR" dirty="0" smtClean="0"/>
              <a:t>ανεπτυγμένοι.</a:t>
            </a:r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45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dirty="0"/>
              <a:t>Παραλλαγές του Συστήματος </a:t>
            </a:r>
            <a:r>
              <a:rPr lang="el-GR" dirty="0" err="1"/>
              <a:t>Rh</a:t>
            </a:r>
            <a:r>
              <a:rPr lang="el-GR" dirty="0"/>
              <a:t/>
            </a:r>
            <a:br>
              <a:rPr lang="el-GR" dirty="0"/>
            </a:br>
            <a:r>
              <a:rPr lang="el-GR" dirty="0"/>
              <a:t>Φαινότυπος D</a:t>
            </a:r>
            <a:r>
              <a:rPr lang="el-GR" dirty="0" smtClean="0"/>
              <a:t>(-)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680520"/>
          </a:xfrm>
        </p:spPr>
        <p:txBody>
          <a:bodyPr>
            <a:normAutofit/>
          </a:bodyPr>
          <a:lstStyle/>
          <a:p>
            <a:r>
              <a:rPr lang="el-GR" sz="2400" dirty="0"/>
              <a:t>85% της λευκής φυλής είναι </a:t>
            </a:r>
            <a:r>
              <a:rPr lang="el-GR" sz="2400" dirty="0" err="1"/>
              <a:t>RhD</a:t>
            </a:r>
            <a:r>
              <a:rPr lang="el-GR" sz="2400" dirty="0"/>
              <a:t>(+) άρα έχουν το </a:t>
            </a:r>
            <a:r>
              <a:rPr lang="el-GR" sz="2400" dirty="0" err="1" smtClean="0"/>
              <a:t>Ag</a:t>
            </a:r>
            <a:r>
              <a:rPr lang="el-GR" sz="2400" dirty="0" smtClean="0"/>
              <a:t>-D.</a:t>
            </a:r>
            <a:endParaRPr lang="el-GR" sz="2400" dirty="0"/>
          </a:p>
          <a:p>
            <a:r>
              <a:rPr lang="el-GR" sz="2400" dirty="0"/>
              <a:t>Η πλειοψηφία των </a:t>
            </a:r>
            <a:r>
              <a:rPr lang="el-GR" sz="2400" dirty="0" err="1"/>
              <a:t>Rh</a:t>
            </a:r>
            <a:r>
              <a:rPr lang="el-GR" sz="2400" dirty="0"/>
              <a:t>(-) είναι d/d (πλήρης έλλειψη του </a:t>
            </a:r>
            <a:r>
              <a:rPr lang="el-GR" sz="2400" dirty="0" err="1"/>
              <a:t>Ag</a:t>
            </a:r>
            <a:r>
              <a:rPr lang="el-GR" sz="2400" dirty="0"/>
              <a:t>-D</a:t>
            </a:r>
            <a:r>
              <a:rPr lang="el-GR" sz="2400" dirty="0" smtClean="0"/>
              <a:t>).</a:t>
            </a:r>
            <a:endParaRPr lang="el-GR" sz="2400" dirty="0"/>
          </a:p>
          <a:p>
            <a:r>
              <a:rPr lang="el-GR" sz="2400" dirty="0"/>
              <a:t>Έρευνες δείχνουν ετερογένεια </a:t>
            </a:r>
            <a:r>
              <a:rPr lang="el-GR" sz="2400" dirty="0" err="1"/>
              <a:t>αλληλίων</a:t>
            </a:r>
            <a:r>
              <a:rPr lang="el-GR" sz="2400" dirty="0"/>
              <a:t> </a:t>
            </a:r>
            <a:r>
              <a:rPr lang="el-GR" sz="2400" dirty="0" err="1"/>
              <a:t>RhD</a:t>
            </a:r>
            <a:r>
              <a:rPr lang="el-GR" sz="2400" dirty="0"/>
              <a:t> [D</a:t>
            </a:r>
            <a:r>
              <a:rPr lang="el-GR" sz="2400" dirty="0" smtClean="0"/>
              <a:t>(-)].</a:t>
            </a:r>
            <a:endParaRPr lang="el-GR" sz="2400" dirty="0"/>
          </a:p>
          <a:p>
            <a:r>
              <a:rPr lang="el-GR" sz="2400" dirty="0"/>
              <a:t>O φαινότυπος </a:t>
            </a:r>
            <a:r>
              <a:rPr lang="el-GR" sz="2400" dirty="0" err="1"/>
              <a:t>RhD</a:t>
            </a:r>
            <a:r>
              <a:rPr lang="el-GR" sz="2400" dirty="0"/>
              <a:t> [D(-)] απαντάται στη μαύρη φυλή, </a:t>
            </a:r>
            <a:r>
              <a:rPr lang="el-GR" sz="2400" dirty="0" smtClean="0"/>
              <a:t>Ιαπωνία </a:t>
            </a:r>
            <a:r>
              <a:rPr lang="el-GR" sz="2400" dirty="0"/>
              <a:t>και </a:t>
            </a:r>
            <a:r>
              <a:rPr lang="el-GR" sz="2400" dirty="0" smtClean="0"/>
              <a:t>Κίνα.</a:t>
            </a:r>
            <a:endParaRPr lang="el-GR" sz="2400" dirty="0"/>
          </a:p>
          <a:p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13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dirty="0"/>
              <a:t>Παραλλαγές του Συστήματος </a:t>
            </a:r>
            <a:r>
              <a:rPr lang="el-GR" dirty="0" err="1"/>
              <a:t>Rh</a:t>
            </a:r>
            <a:r>
              <a:rPr lang="el-GR" dirty="0"/>
              <a:t/>
            </a:r>
            <a:br>
              <a:rPr lang="el-GR" dirty="0"/>
            </a:br>
            <a:r>
              <a:rPr lang="el-GR" dirty="0"/>
              <a:t>Φαινότυπος </a:t>
            </a:r>
            <a:r>
              <a:rPr lang="el-GR" dirty="0" err="1"/>
              <a:t>Dw</a:t>
            </a:r>
            <a:r>
              <a:rPr lang="el-GR" dirty="0"/>
              <a:t> (D-</a:t>
            </a:r>
            <a:r>
              <a:rPr lang="el-GR" dirty="0" err="1"/>
              <a:t>wea</a:t>
            </a:r>
            <a:r>
              <a:rPr lang="el-GR" dirty="0"/>
              <a:t>k</a:t>
            </a:r>
            <a:r>
              <a:rPr lang="el-GR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2528"/>
          </a:xfrm>
        </p:spPr>
        <p:txBody>
          <a:bodyPr>
            <a:normAutofit/>
          </a:bodyPr>
          <a:lstStyle/>
          <a:p>
            <a:r>
              <a:rPr lang="el-GR" sz="2400" dirty="0"/>
              <a:t>Άτομα </a:t>
            </a:r>
            <a:r>
              <a:rPr lang="el-GR" sz="2400" dirty="0" err="1"/>
              <a:t>RhD</a:t>
            </a:r>
            <a:r>
              <a:rPr lang="el-GR" sz="2400" dirty="0"/>
              <a:t>(+) εμφανίζουν ασθενή έκφραση </a:t>
            </a:r>
            <a:r>
              <a:rPr lang="el-GR" sz="2400" dirty="0" err="1" smtClean="0"/>
              <a:t>Ag</a:t>
            </a:r>
            <a:r>
              <a:rPr lang="el-GR" sz="2400" dirty="0" smtClean="0"/>
              <a:t>-D.</a:t>
            </a:r>
            <a:endParaRPr lang="el-GR" sz="2400" dirty="0"/>
          </a:p>
          <a:p>
            <a:r>
              <a:rPr lang="el-GR" sz="2400" dirty="0"/>
              <a:t>Φυσιολογικά το </a:t>
            </a:r>
            <a:r>
              <a:rPr lang="el-GR" sz="2400" dirty="0" err="1"/>
              <a:t>Ag</a:t>
            </a:r>
            <a:r>
              <a:rPr lang="el-GR" sz="2400" dirty="0"/>
              <a:t>-D είναι </a:t>
            </a:r>
            <a:r>
              <a:rPr lang="el-GR" sz="2400" dirty="0" smtClean="0"/>
              <a:t>10.000-30.000/RBC.</a:t>
            </a:r>
            <a:endParaRPr lang="el-GR" sz="2400" dirty="0"/>
          </a:p>
          <a:p>
            <a:r>
              <a:rPr lang="el-GR" sz="2400" dirty="0"/>
              <a:t>Άτομα D-</a:t>
            </a:r>
            <a:r>
              <a:rPr lang="el-GR" sz="2400" dirty="0" err="1"/>
              <a:t>weak</a:t>
            </a:r>
            <a:r>
              <a:rPr lang="el-GR" sz="2400" dirty="0"/>
              <a:t> έχουν το </a:t>
            </a:r>
            <a:r>
              <a:rPr lang="el-GR" sz="2400" dirty="0" err="1"/>
              <a:t>Ag</a:t>
            </a:r>
            <a:r>
              <a:rPr lang="el-GR" sz="2400" dirty="0"/>
              <a:t>-D σε 500-1.000 </a:t>
            </a:r>
            <a:r>
              <a:rPr lang="el-GR" sz="2400" dirty="0" smtClean="0"/>
              <a:t>αντίγραφα/</a:t>
            </a:r>
            <a:r>
              <a:rPr lang="el-GR" sz="2400" dirty="0" err="1" smtClean="0"/>
              <a:t>RBCs</a:t>
            </a:r>
            <a:r>
              <a:rPr lang="el-GR" sz="2400" dirty="0" smtClean="0"/>
              <a:t>.</a:t>
            </a:r>
            <a:endParaRPr lang="el-GR" sz="2400" dirty="0"/>
          </a:p>
          <a:p>
            <a:r>
              <a:rPr lang="el-GR" sz="2400" dirty="0"/>
              <a:t> </a:t>
            </a:r>
            <a:r>
              <a:rPr lang="el-GR" sz="2400" dirty="0" err="1"/>
              <a:t>Oι</a:t>
            </a:r>
            <a:r>
              <a:rPr lang="el-GR" sz="2400" dirty="0"/>
              <a:t> </a:t>
            </a:r>
            <a:r>
              <a:rPr lang="el-GR" sz="2400" dirty="0" err="1"/>
              <a:t>Dw</a:t>
            </a:r>
            <a:r>
              <a:rPr lang="el-GR" sz="2400" dirty="0"/>
              <a:t> διαφέρουν από τον φυσιολογικό </a:t>
            </a:r>
            <a:r>
              <a:rPr lang="el-GR" sz="2400" b="1" dirty="0">
                <a:solidFill>
                  <a:srgbClr val="004A82"/>
                </a:solidFill>
              </a:rPr>
              <a:t>μόνο </a:t>
            </a:r>
            <a:r>
              <a:rPr lang="el-GR" sz="2400" b="1" dirty="0" smtClean="0">
                <a:solidFill>
                  <a:srgbClr val="004A82"/>
                </a:solidFill>
              </a:rPr>
              <a:t>ποσοτικά (</a:t>
            </a:r>
            <a:r>
              <a:rPr lang="el-GR" sz="2400" b="1" dirty="0">
                <a:solidFill>
                  <a:srgbClr val="004A82"/>
                </a:solidFill>
              </a:rPr>
              <a:t>έλλειψη </a:t>
            </a:r>
            <a:r>
              <a:rPr lang="el-GR" sz="2400" b="1" dirty="0" err="1">
                <a:solidFill>
                  <a:srgbClr val="004A82"/>
                </a:solidFill>
              </a:rPr>
              <a:t>επιτόπων</a:t>
            </a:r>
            <a:r>
              <a:rPr lang="el-GR" sz="2400" b="1" dirty="0" smtClean="0">
                <a:solidFill>
                  <a:srgbClr val="004A82"/>
                </a:solidFill>
              </a:rPr>
              <a:t>).</a:t>
            </a:r>
            <a:endParaRPr lang="el-GR" sz="2400" b="1" dirty="0">
              <a:solidFill>
                <a:srgbClr val="004A82"/>
              </a:solidFill>
            </a:endParaRPr>
          </a:p>
          <a:p>
            <a:r>
              <a:rPr lang="el-GR" sz="2400" dirty="0" smtClean="0"/>
              <a:t>Τελευταίες </a:t>
            </a:r>
            <a:r>
              <a:rPr lang="el-GR" sz="2400" dirty="0"/>
              <a:t>μελέτες δείχνουν και πιθανή ποιοτική </a:t>
            </a:r>
            <a:r>
              <a:rPr lang="el-GR" sz="2400" dirty="0" smtClean="0"/>
              <a:t>διαφορά.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793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dirty="0"/>
              <a:t>Παραλλαγές του Συστήματος </a:t>
            </a:r>
            <a:r>
              <a:rPr lang="el-GR" dirty="0" err="1"/>
              <a:t>Rh</a:t>
            </a:r>
            <a:r>
              <a:rPr lang="el-GR" dirty="0"/>
              <a:t/>
            </a:r>
            <a:br>
              <a:rPr lang="el-GR" dirty="0"/>
            </a:br>
            <a:r>
              <a:rPr lang="el-GR" dirty="0"/>
              <a:t>Φαινότυπος D-</a:t>
            </a:r>
            <a:r>
              <a:rPr lang="el-GR" dirty="0" err="1"/>
              <a:t>partial</a:t>
            </a:r>
            <a:r>
              <a:rPr lang="el-GR" dirty="0"/>
              <a:t> ή </a:t>
            </a:r>
            <a:r>
              <a:rPr lang="el-GR" dirty="0" smtClean="0"/>
              <a:t>D-</a:t>
            </a:r>
            <a:r>
              <a:rPr lang="el-GR" dirty="0" err="1" smtClean="0"/>
              <a:t>variant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680520"/>
          </a:xfrm>
        </p:spPr>
        <p:txBody>
          <a:bodyPr>
            <a:normAutofit/>
          </a:bodyPr>
          <a:lstStyle/>
          <a:p>
            <a:r>
              <a:rPr lang="el-GR" sz="2400" dirty="0"/>
              <a:t>Δομική διαταραχή του γονιδίου </a:t>
            </a:r>
            <a:r>
              <a:rPr lang="el-GR" sz="2400" dirty="0" err="1" smtClean="0"/>
              <a:t>RhD</a:t>
            </a:r>
            <a:r>
              <a:rPr lang="el-GR" sz="2400" dirty="0" smtClean="0"/>
              <a:t>.</a:t>
            </a:r>
            <a:endParaRPr lang="el-GR" sz="2400" dirty="0"/>
          </a:p>
          <a:p>
            <a:r>
              <a:rPr lang="el-GR" sz="2400" dirty="0"/>
              <a:t>Φυσιολογικός αριθμός </a:t>
            </a:r>
            <a:r>
              <a:rPr lang="el-GR" sz="2400" dirty="0" err="1" smtClean="0"/>
              <a:t>επιτόπων</a:t>
            </a:r>
            <a:r>
              <a:rPr lang="el-GR" sz="2400" dirty="0" smtClean="0"/>
              <a:t>.</a:t>
            </a:r>
            <a:endParaRPr lang="el-GR" sz="2400" dirty="0"/>
          </a:p>
          <a:p>
            <a:r>
              <a:rPr lang="el-GR" sz="2400" dirty="0"/>
              <a:t>Ασθενής έκφραση </a:t>
            </a:r>
            <a:r>
              <a:rPr lang="el-GR" sz="2400" dirty="0" err="1" smtClean="0"/>
              <a:t>Ag</a:t>
            </a:r>
            <a:r>
              <a:rPr lang="el-GR" sz="2400" dirty="0" smtClean="0"/>
              <a:t>-D.</a:t>
            </a:r>
            <a:endParaRPr lang="el-GR" sz="2400" dirty="0"/>
          </a:p>
          <a:p>
            <a:r>
              <a:rPr lang="el-GR" sz="2400" dirty="0"/>
              <a:t>Συνήθως απαντάται στον Ασιατικό </a:t>
            </a:r>
            <a:r>
              <a:rPr lang="el-GR" sz="2400" dirty="0" smtClean="0"/>
              <a:t>πληθυσμό.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13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1" name="Picture 5" descr="Fig. 5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" y="1550722"/>
            <a:ext cx="8305800" cy="41322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419100" y="5866823"/>
            <a:ext cx="4319588" cy="2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431800" indent="-215900" defTabSz="457200" eaLnBrk="0" hangingPunct="0">
              <a:spcBef>
                <a:spcPct val="20000"/>
              </a:spcBef>
              <a:buFont typeface="Arial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647700" indent="-215900" defTabSz="457200" eaLnBrk="0" hangingPunct="0">
              <a:spcBef>
                <a:spcPct val="20000"/>
              </a:spcBef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863600" indent="-215900" defTabSz="457200" eaLnBrk="0" hangingPunct="0">
              <a:spcBef>
                <a:spcPct val="20000"/>
              </a:spcBef>
              <a:buFont typeface="Arial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1079500" indent="-215900" defTabSz="457200" eaLnBrk="0" hangingPunct="0">
              <a:spcBef>
                <a:spcPct val="20000"/>
              </a:spcBef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1536700" indent="-215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1993900" indent="-215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2451100" indent="-215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2908300" indent="-215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l-GR" sz="1200">
                <a:latin typeface="+mn-lt"/>
              </a:rPr>
              <a:t>Avent N D , Reid M E Blood 2000;95:375-387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Μοριακή Θεμελίωση των Φαινοτύπων</a:t>
            </a:r>
            <a:br>
              <a:rPr lang="el-GR" dirty="0"/>
            </a:br>
            <a:r>
              <a:rPr lang="el-GR" dirty="0"/>
              <a:t>D </a:t>
            </a:r>
            <a:r>
              <a:rPr lang="el-GR" dirty="0" err="1" smtClean="0"/>
              <a:t>weak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638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dirty="0"/>
              <a:t>Παραλλαγές του Συστήματος </a:t>
            </a:r>
            <a:r>
              <a:rPr lang="el-GR" dirty="0" err="1"/>
              <a:t>Rh</a:t>
            </a:r>
            <a:r>
              <a:rPr lang="el-GR" dirty="0"/>
              <a:t/>
            </a:r>
            <a:br>
              <a:rPr lang="el-GR" dirty="0"/>
            </a:br>
            <a:r>
              <a:rPr lang="el-GR" dirty="0"/>
              <a:t>Φαινότυπος </a:t>
            </a:r>
            <a:r>
              <a:rPr lang="el-GR" dirty="0" err="1" smtClean="0"/>
              <a:t>Du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1412776"/>
            <a:ext cx="8676456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300" dirty="0"/>
              <a:t>O </a:t>
            </a:r>
            <a:r>
              <a:rPr lang="el-GR" sz="2300" dirty="0" err="1"/>
              <a:t>Statton</a:t>
            </a:r>
            <a:r>
              <a:rPr lang="el-GR" sz="2300" dirty="0"/>
              <a:t> απόδωσε τον όρο </a:t>
            </a:r>
            <a:r>
              <a:rPr lang="el-GR" sz="2300" dirty="0" err="1"/>
              <a:t>Du</a:t>
            </a:r>
            <a:r>
              <a:rPr lang="el-GR" sz="2300" dirty="0"/>
              <a:t> στα </a:t>
            </a:r>
            <a:r>
              <a:rPr lang="el-GR" sz="2300" dirty="0" err="1"/>
              <a:t>Ags</a:t>
            </a:r>
            <a:r>
              <a:rPr lang="el-GR" sz="2300" dirty="0"/>
              <a:t>-D που δε </a:t>
            </a:r>
            <a:r>
              <a:rPr lang="el-GR" sz="2300" dirty="0" smtClean="0"/>
              <a:t>προκαλούσαν </a:t>
            </a:r>
            <a:r>
              <a:rPr lang="el-GR" sz="2300" dirty="0"/>
              <a:t>άμεση συγκόλληση σε όλου τους </a:t>
            </a:r>
            <a:r>
              <a:rPr lang="el-GR" sz="2300" dirty="0" err="1"/>
              <a:t>anti</a:t>
            </a:r>
            <a:r>
              <a:rPr lang="el-GR" sz="2300" dirty="0"/>
              <a:t>-D </a:t>
            </a:r>
            <a:r>
              <a:rPr lang="el-GR" sz="2300" dirty="0" smtClean="0"/>
              <a:t>ορούς.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300" b="1" dirty="0" err="1"/>
              <a:t>Ags</a:t>
            </a:r>
            <a:r>
              <a:rPr lang="el-GR" sz="2300" b="1" dirty="0"/>
              <a:t>-D φυσιολογικά σε ποιότητα αλλά λίγα &lt;1000/RBC</a:t>
            </a:r>
          </a:p>
          <a:p>
            <a:pPr marL="0" indent="0" algn="ctr">
              <a:buNone/>
            </a:pPr>
            <a:r>
              <a:rPr lang="el-GR" sz="2300" b="1" dirty="0" smtClean="0">
                <a:solidFill>
                  <a:srgbClr val="004A82"/>
                </a:solidFill>
              </a:rPr>
              <a:t>(</a:t>
            </a:r>
            <a:r>
              <a:rPr lang="el-GR" sz="2300" b="1" dirty="0">
                <a:solidFill>
                  <a:srgbClr val="004A82"/>
                </a:solidFill>
              </a:rPr>
              <a:t>ποσοτικό πρόβλημα) </a:t>
            </a:r>
            <a:r>
              <a:rPr lang="el-GR" sz="2300" b="1" dirty="0" smtClean="0">
                <a:solidFill>
                  <a:srgbClr val="004A82"/>
                </a:solidFill>
              </a:rPr>
              <a:t>D-</a:t>
            </a:r>
            <a:r>
              <a:rPr lang="el-GR" sz="2300" b="1" dirty="0" err="1" smtClean="0">
                <a:solidFill>
                  <a:srgbClr val="004A82"/>
                </a:solidFill>
              </a:rPr>
              <a:t>weak</a:t>
            </a:r>
            <a:endParaRPr lang="el-GR" sz="2300" dirty="0"/>
          </a:p>
          <a:p>
            <a:pPr marL="457200" indent="-457200">
              <a:buFont typeface="+mj-lt"/>
              <a:buAutoNum type="arabicPeriod" startAt="2"/>
            </a:pPr>
            <a:r>
              <a:rPr lang="el-GR" sz="2300" b="1" dirty="0" err="1" smtClean="0"/>
              <a:t>Ags</a:t>
            </a:r>
            <a:r>
              <a:rPr lang="el-GR" sz="2300" b="1" dirty="0" smtClean="0"/>
              <a:t>-D </a:t>
            </a:r>
            <a:r>
              <a:rPr lang="el-GR" sz="2300" b="1" dirty="0"/>
              <a:t>φυσιολογικά σε αριθμό αλλά υπάρχει ποιοτική </a:t>
            </a:r>
            <a:r>
              <a:rPr lang="el-GR" sz="2300" b="1" dirty="0" smtClean="0"/>
              <a:t>ανωμαλία</a:t>
            </a:r>
            <a:endParaRPr lang="el-GR" sz="2300" b="1" dirty="0"/>
          </a:p>
          <a:p>
            <a:pPr marL="0" indent="0" algn="ctr">
              <a:buNone/>
            </a:pPr>
            <a:r>
              <a:rPr lang="el-GR" sz="2300" b="1" dirty="0" smtClean="0">
                <a:solidFill>
                  <a:srgbClr val="004A82"/>
                </a:solidFill>
              </a:rPr>
              <a:t>(</a:t>
            </a:r>
            <a:r>
              <a:rPr lang="el-GR" sz="2300" b="1" dirty="0">
                <a:solidFill>
                  <a:srgbClr val="004A82"/>
                </a:solidFill>
              </a:rPr>
              <a:t>ποιοτικό πρόβλημα) </a:t>
            </a:r>
            <a:r>
              <a:rPr lang="el-GR" sz="2300" b="1" dirty="0" smtClean="0">
                <a:solidFill>
                  <a:srgbClr val="004A82"/>
                </a:solidFill>
              </a:rPr>
              <a:t>D-</a:t>
            </a:r>
            <a:r>
              <a:rPr lang="el-GR" sz="2300" b="1" dirty="0" err="1" smtClean="0">
                <a:solidFill>
                  <a:srgbClr val="004A82"/>
                </a:solidFill>
              </a:rPr>
              <a:t>partial</a:t>
            </a:r>
            <a:endParaRPr lang="el-GR" sz="2300" b="1" dirty="0">
              <a:solidFill>
                <a:srgbClr val="004A82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113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Παραλλαγές του Συστήματος </a:t>
            </a:r>
            <a:r>
              <a:rPr lang="el-GR" dirty="0" err="1"/>
              <a:t>Rh</a:t>
            </a:r>
            <a:r>
              <a:rPr lang="el-GR" dirty="0"/>
              <a:t/>
            </a:r>
            <a:br>
              <a:rPr lang="el-GR" dirty="0"/>
            </a:br>
            <a:r>
              <a:rPr lang="el-GR" dirty="0"/>
              <a:t>Φαινότυπος </a:t>
            </a:r>
            <a:r>
              <a:rPr lang="el-GR" dirty="0" err="1" smtClean="0"/>
              <a:t>Rhnull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4968552"/>
          </a:xfrm>
        </p:spPr>
        <p:txBody>
          <a:bodyPr/>
          <a:lstStyle/>
          <a:p>
            <a:r>
              <a:rPr lang="el-GR" dirty="0"/>
              <a:t>Απώλεια όλων των γονιδίων του συστήματος </a:t>
            </a:r>
            <a:r>
              <a:rPr lang="el-GR" dirty="0" err="1" smtClean="0"/>
              <a:t>Rh</a:t>
            </a:r>
            <a:r>
              <a:rPr lang="el-GR" dirty="0" smtClean="0"/>
              <a:t>.</a:t>
            </a:r>
            <a:endParaRPr lang="el-GR" dirty="0"/>
          </a:p>
          <a:p>
            <a:r>
              <a:rPr lang="el-GR" dirty="0"/>
              <a:t>H </a:t>
            </a:r>
            <a:r>
              <a:rPr lang="el-GR" dirty="0" err="1"/>
              <a:t>ερυθροκυτταρική</a:t>
            </a:r>
            <a:r>
              <a:rPr lang="el-GR" dirty="0"/>
              <a:t> μεμβράνη δεν έχει κανένα </a:t>
            </a:r>
            <a:r>
              <a:rPr lang="el-GR" dirty="0" err="1" smtClean="0"/>
              <a:t>Ag</a:t>
            </a:r>
            <a:r>
              <a:rPr lang="el-GR" dirty="0" smtClean="0"/>
              <a:t>-</a:t>
            </a:r>
            <a:r>
              <a:rPr lang="el-GR" dirty="0" err="1" smtClean="0"/>
              <a:t>Rh</a:t>
            </a:r>
            <a:r>
              <a:rPr lang="el-GR" dirty="0" smtClean="0"/>
              <a:t>.</a:t>
            </a:r>
            <a:endParaRPr lang="el-GR" dirty="0"/>
          </a:p>
          <a:p>
            <a:r>
              <a:rPr lang="el-GR" dirty="0"/>
              <a:t>Διαταραχές των </a:t>
            </a:r>
            <a:r>
              <a:rPr lang="el-GR" dirty="0" err="1"/>
              <a:t>RBCs</a:t>
            </a:r>
            <a:r>
              <a:rPr lang="el-GR" dirty="0"/>
              <a:t> (μορφολογία και λειτουργικότητα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Ελαφρά αιμολυτική </a:t>
            </a:r>
            <a:r>
              <a:rPr lang="el-GR" dirty="0" smtClean="0"/>
              <a:t>αναιμία.</a:t>
            </a:r>
            <a:endParaRPr lang="el-GR" dirty="0"/>
          </a:p>
          <a:p>
            <a:r>
              <a:rPr lang="el-GR" dirty="0"/>
              <a:t>Μικρότερη επιβίωση </a:t>
            </a:r>
            <a:r>
              <a:rPr lang="el-GR" dirty="0" err="1" smtClean="0"/>
              <a:t>RBCs</a:t>
            </a:r>
            <a:r>
              <a:rPr lang="el-GR" dirty="0" smtClean="0"/>
              <a:t>.</a:t>
            </a:r>
            <a:endParaRPr lang="el-GR" dirty="0"/>
          </a:p>
          <a:p>
            <a:r>
              <a:rPr lang="el-GR" dirty="0"/>
              <a:t>Αυξημένη ωσμωτική </a:t>
            </a:r>
            <a:r>
              <a:rPr lang="el-GR" dirty="0" smtClean="0"/>
              <a:t>ευθραυστότητα.</a:t>
            </a:r>
            <a:endParaRPr lang="el-GR" dirty="0"/>
          </a:p>
          <a:p>
            <a:r>
              <a:rPr lang="el-GR" dirty="0"/>
              <a:t>Εμφάνιση </a:t>
            </a:r>
            <a:r>
              <a:rPr lang="el-GR" dirty="0" err="1"/>
              <a:t>σφαιροκυττάρων</a:t>
            </a:r>
            <a:r>
              <a:rPr lang="el-GR" dirty="0"/>
              <a:t> και </a:t>
            </a:r>
            <a:r>
              <a:rPr lang="el-GR" dirty="0" err="1" smtClean="0"/>
              <a:t>στοματοκυττάρων</a:t>
            </a:r>
            <a:r>
              <a:rPr lang="el-GR" dirty="0" smtClean="0"/>
              <a:t>.</a:t>
            </a:r>
            <a:endParaRPr lang="el-GR" dirty="0"/>
          </a:p>
          <a:p>
            <a:r>
              <a:rPr lang="el-GR" dirty="0"/>
              <a:t>Μπορεί να συνυπάρχει και διαταραχή σε άλλα </a:t>
            </a:r>
            <a:r>
              <a:rPr lang="el-GR" dirty="0" err="1" smtClean="0"/>
              <a:t>αντιγονικά</a:t>
            </a:r>
            <a:r>
              <a:rPr lang="el-GR" dirty="0" smtClean="0"/>
              <a:t> συστήματα </a:t>
            </a:r>
            <a:r>
              <a:rPr lang="el-GR" dirty="0"/>
              <a:t>(π.χ. </a:t>
            </a:r>
            <a:r>
              <a:rPr lang="el-GR" dirty="0" err="1"/>
              <a:t>Duffy</a:t>
            </a:r>
            <a:r>
              <a:rPr lang="el-GR" dirty="0" smtClean="0"/>
              <a:t>).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92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9" name="Picture 5" descr="texte_alt_jlehma00010_gr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268760"/>
            <a:ext cx="7344816" cy="51098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Σύμπλοκο</a:t>
            </a:r>
            <a:r>
              <a:rPr lang="el-GR" dirty="0"/>
              <a:t> του </a:t>
            </a:r>
            <a:r>
              <a:rPr lang="en-US" dirty="0" smtClean="0"/>
              <a:t>Rhesus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889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</a:t>
            </a:r>
            <a:r>
              <a:rPr lang="en-US" dirty="0"/>
              <a:t>o </a:t>
            </a:r>
            <a:r>
              <a:rPr lang="el-GR" dirty="0"/>
              <a:t>Σύστημα </a:t>
            </a:r>
            <a:r>
              <a:rPr lang="en-US" dirty="0" smtClean="0"/>
              <a:t>Rhesus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l-GR" sz="2400" dirty="0"/>
              <a:t>Πολυπλοκότερο και μεγάλης σημασίας σύστημα</a:t>
            </a:r>
          </a:p>
          <a:p>
            <a:pPr lvl="1">
              <a:lnSpc>
                <a:spcPct val="110000"/>
              </a:lnSpc>
            </a:pPr>
            <a:r>
              <a:rPr lang="el-GR" altLang="el-GR" sz="2400" dirty="0"/>
              <a:t>49</a:t>
            </a:r>
            <a:r>
              <a:rPr lang="en-US" altLang="el-GR" sz="2400" dirty="0"/>
              <a:t> </a:t>
            </a:r>
            <a:r>
              <a:rPr lang="el-GR" altLang="el-GR" sz="2400" dirty="0"/>
              <a:t>αντιγόνα του συστήματος </a:t>
            </a:r>
            <a:r>
              <a:rPr lang="en-US" altLang="el-GR" sz="2400" dirty="0"/>
              <a:t>Rh</a:t>
            </a:r>
          </a:p>
          <a:p>
            <a:pPr lvl="1">
              <a:lnSpc>
                <a:spcPct val="110000"/>
              </a:lnSpc>
            </a:pPr>
            <a:r>
              <a:rPr lang="el-GR" altLang="el-GR" sz="2400" dirty="0"/>
              <a:t>5 τα σπουδαιότερα (κλινική σημασία)</a:t>
            </a:r>
          </a:p>
          <a:p>
            <a:pPr lvl="1">
              <a:lnSpc>
                <a:spcPct val="110000"/>
              </a:lnSpc>
            </a:pPr>
            <a:r>
              <a:rPr lang="en-US" altLang="el-GR" sz="2400" b="1" dirty="0" smtClean="0">
                <a:solidFill>
                  <a:srgbClr val="004A82"/>
                </a:solidFill>
              </a:rPr>
              <a:t>D </a:t>
            </a:r>
            <a:r>
              <a:rPr lang="el-GR" altLang="el-GR" sz="2400" dirty="0"/>
              <a:t>ανάλογα με την παρουσία του ή την απουσία του κατατάσσεται κάποιος σε </a:t>
            </a:r>
            <a:r>
              <a:rPr lang="en-US" altLang="el-GR" sz="2400" dirty="0"/>
              <a:t>Rh (+) </a:t>
            </a:r>
            <a:r>
              <a:rPr lang="el-GR" altLang="el-GR" sz="2400" dirty="0"/>
              <a:t>ή </a:t>
            </a:r>
            <a:r>
              <a:rPr lang="en-US" altLang="el-GR" sz="2400" dirty="0"/>
              <a:t>Rh(-)</a:t>
            </a:r>
            <a:endParaRPr lang="el-GR" altLang="el-GR" sz="2400" dirty="0"/>
          </a:p>
          <a:p>
            <a:pPr lvl="1">
              <a:lnSpc>
                <a:spcPct val="110000"/>
              </a:lnSpc>
            </a:pPr>
            <a:r>
              <a:rPr lang="en-US" altLang="el-GR" sz="2400" b="1" dirty="0" smtClean="0">
                <a:solidFill>
                  <a:srgbClr val="004A82"/>
                </a:solidFill>
              </a:rPr>
              <a:t>C </a:t>
            </a:r>
            <a:endParaRPr lang="en-US" altLang="el-GR" sz="2400" b="1" dirty="0">
              <a:solidFill>
                <a:srgbClr val="004A82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el-GR" sz="2400" b="1" dirty="0" smtClean="0">
                <a:solidFill>
                  <a:srgbClr val="004A82"/>
                </a:solidFill>
              </a:rPr>
              <a:t>c</a:t>
            </a:r>
            <a:endParaRPr lang="en-US" altLang="el-GR" sz="2400" b="1" dirty="0">
              <a:solidFill>
                <a:srgbClr val="004A82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el-GR" sz="2400" b="1" dirty="0" smtClean="0">
                <a:solidFill>
                  <a:srgbClr val="004A82"/>
                </a:solidFill>
              </a:rPr>
              <a:t>E</a:t>
            </a:r>
            <a:endParaRPr lang="en-US" altLang="el-GR" sz="2400" b="1" dirty="0">
              <a:solidFill>
                <a:srgbClr val="004A82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el-GR" sz="2400" b="1" dirty="0" smtClean="0">
                <a:solidFill>
                  <a:srgbClr val="004A82"/>
                </a:solidFill>
              </a:rPr>
              <a:t>e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48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5" name="Picture 5" descr="texte_alt_jlehma00010_gr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308" y="1318453"/>
            <a:ext cx="7647384" cy="48468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Φαινότυπος </a:t>
            </a:r>
            <a:r>
              <a:rPr lang="en-US" dirty="0" err="1" smtClean="0"/>
              <a:t>Rhnull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117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dirty="0"/>
              <a:t>Φαινότυπος </a:t>
            </a:r>
            <a:r>
              <a:rPr lang="en-US" dirty="0" err="1"/>
              <a:t>Rhnull</a:t>
            </a:r>
            <a:r>
              <a:rPr lang="en-US" dirty="0"/>
              <a:t> </a:t>
            </a:r>
            <a:br>
              <a:rPr lang="en-US" dirty="0"/>
            </a:br>
            <a:r>
              <a:rPr lang="el-GR" dirty="0"/>
              <a:t>Τρόπος </a:t>
            </a:r>
            <a:r>
              <a:rPr lang="el-GR" dirty="0" smtClean="0"/>
              <a:t>Εμφάνισης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25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sz="2400" b="1" dirty="0">
                <a:solidFill>
                  <a:srgbClr val="004A82"/>
                </a:solidFill>
              </a:rPr>
              <a:t>Άμορφος τύπος. </a:t>
            </a:r>
            <a:r>
              <a:rPr lang="el-GR" sz="2400" dirty="0"/>
              <a:t>Υπολειπόμενο γονίδιο (r) </a:t>
            </a:r>
          </a:p>
          <a:p>
            <a:pPr lvl="1"/>
            <a:r>
              <a:rPr lang="el-GR" sz="2400" dirty="0" smtClean="0"/>
              <a:t>Φυσιολογικά </a:t>
            </a:r>
            <a:r>
              <a:rPr lang="el-GR" sz="2400" dirty="0"/>
              <a:t>δεν </a:t>
            </a:r>
            <a:r>
              <a:rPr lang="el-GR" sz="2400" dirty="0" smtClean="0"/>
              <a:t>εκφράζεται.</a:t>
            </a:r>
            <a:endParaRPr lang="el-GR" sz="2400" dirty="0"/>
          </a:p>
          <a:p>
            <a:pPr lvl="1"/>
            <a:r>
              <a:rPr lang="el-GR" sz="2400" dirty="0"/>
              <a:t>r/r μορφή αναστέλλει τα γονίδια </a:t>
            </a:r>
            <a:r>
              <a:rPr lang="el-GR" sz="2400" dirty="0" err="1"/>
              <a:t>RhD</a:t>
            </a:r>
            <a:r>
              <a:rPr lang="el-GR" sz="2400" dirty="0"/>
              <a:t>, </a:t>
            </a:r>
            <a:r>
              <a:rPr lang="el-GR" sz="2400" dirty="0" err="1" smtClean="0"/>
              <a:t>RhCE</a:t>
            </a:r>
            <a:r>
              <a:rPr lang="el-GR" sz="2400" dirty="0" smtClean="0"/>
              <a:t>.</a:t>
            </a:r>
            <a:endParaRPr lang="el-GR" sz="2400" dirty="0"/>
          </a:p>
          <a:p>
            <a:pPr marL="457200" indent="-457200">
              <a:buFont typeface="+mj-lt"/>
              <a:buAutoNum type="arabicPeriod" startAt="2"/>
            </a:pPr>
            <a:r>
              <a:rPr lang="el-GR" sz="2400" b="1" dirty="0" smtClean="0">
                <a:solidFill>
                  <a:srgbClr val="004A82"/>
                </a:solidFill>
              </a:rPr>
              <a:t>Ρυθμιστικός </a:t>
            </a:r>
            <a:r>
              <a:rPr lang="el-GR" sz="2400" b="1" dirty="0">
                <a:solidFill>
                  <a:srgbClr val="004A82"/>
                </a:solidFill>
              </a:rPr>
              <a:t>τύπος (</a:t>
            </a:r>
            <a:r>
              <a:rPr lang="el-GR" sz="2400" b="1" dirty="0" err="1">
                <a:solidFill>
                  <a:srgbClr val="004A82"/>
                </a:solidFill>
              </a:rPr>
              <a:t>Regulator</a:t>
            </a:r>
            <a:r>
              <a:rPr lang="el-GR" sz="2400" b="1" dirty="0">
                <a:solidFill>
                  <a:srgbClr val="004A82"/>
                </a:solidFill>
              </a:rPr>
              <a:t> </a:t>
            </a:r>
            <a:r>
              <a:rPr lang="el-GR" sz="2400" b="1" dirty="0" err="1">
                <a:solidFill>
                  <a:srgbClr val="004A82"/>
                </a:solidFill>
              </a:rPr>
              <a:t>type</a:t>
            </a:r>
            <a:r>
              <a:rPr lang="el-GR" sz="2400" b="1" dirty="0">
                <a:solidFill>
                  <a:srgbClr val="004A82"/>
                </a:solidFill>
              </a:rPr>
              <a:t>) ή </a:t>
            </a:r>
            <a:r>
              <a:rPr lang="el-GR" sz="2400" b="1" dirty="0" err="1">
                <a:solidFill>
                  <a:srgbClr val="004A82"/>
                </a:solidFill>
              </a:rPr>
              <a:t>Rhmod</a:t>
            </a:r>
            <a:r>
              <a:rPr lang="el-GR" sz="2400" b="1" dirty="0">
                <a:solidFill>
                  <a:srgbClr val="004A82"/>
                </a:solidFill>
              </a:rPr>
              <a:t>. </a:t>
            </a:r>
          </a:p>
          <a:p>
            <a:pPr lvl="1"/>
            <a:r>
              <a:rPr lang="el-GR" sz="2400" dirty="0" smtClean="0"/>
              <a:t>Τα </a:t>
            </a:r>
            <a:r>
              <a:rPr lang="el-GR" sz="2400" dirty="0"/>
              <a:t>γονίδια </a:t>
            </a:r>
            <a:r>
              <a:rPr lang="el-GR" sz="2400" dirty="0" err="1"/>
              <a:t>RhD</a:t>
            </a:r>
            <a:r>
              <a:rPr lang="el-GR" sz="2400" dirty="0"/>
              <a:t>, </a:t>
            </a:r>
            <a:r>
              <a:rPr lang="el-GR" sz="2400" dirty="0" err="1"/>
              <a:t>RhCE</a:t>
            </a:r>
            <a:r>
              <a:rPr lang="el-GR" sz="2400" dirty="0"/>
              <a:t> υπάρχουν αλλά το γονίδιο </a:t>
            </a:r>
            <a:r>
              <a:rPr lang="el-GR" sz="2400" dirty="0" err="1"/>
              <a:t>Xor</a:t>
            </a:r>
            <a:r>
              <a:rPr lang="el-GR" sz="2400" dirty="0"/>
              <a:t>/</a:t>
            </a:r>
            <a:r>
              <a:rPr lang="el-GR" sz="2400" dirty="0" err="1"/>
              <a:t>Xor</a:t>
            </a:r>
            <a:r>
              <a:rPr lang="el-GR" sz="2400" dirty="0"/>
              <a:t> αδρανοποιεί την </a:t>
            </a:r>
            <a:r>
              <a:rPr lang="el-GR" sz="2400" dirty="0" err="1"/>
              <a:t>αντιγονική</a:t>
            </a:r>
            <a:r>
              <a:rPr lang="el-GR" sz="2400" dirty="0"/>
              <a:t> δραστικότητα των </a:t>
            </a:r>
            <a:r>
              <a:rPr lang="el-GR" sz="2400" dirty="0" err="1" smtClean="0"/>
              <a:t>Ags</a:t>
            </a:r>
            <a:r>
              <a:rPr lang="el-GR" sz="2400" dirty="0" smtClean="0"/>
              <a:t>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68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3886200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114800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Παραλλαγές του Συστήματος </a:t>
            </a:r>
            <a:r>
              <a:rPr lang="el-GR" dirty="0" err="1"/>
              <a:t>Rh</a:t>
            </a:r>
            <a:r>
              <a:rPr lang="el-GR" dirty="0"/>
              <a:t/>
            </a:r>
            <a:br>
              <a:rPr lang="el-GR" dirty="0"/>
            </a:br>
            <a:r>
              <a:rPr lang="el-GR" dirty="0" err="1"/>
              <a:t>Rh</a:t>
            </a:r>
            <a:r>
              <a:rPr lang="el-GR" dirty="0"/>
              <a:t>-</a:t>
            </a:r>
            <a:r>
              <a:rPr lang="el-GR" dirty="0" err="1"/>
              <a:t>deficiency</a:t>
            </a:r>
            <a:r>
              <a:rPr lang="el-GR" dirty="0"/>
              <a:t> </a:t>
            </a:r>
            <a:r>
              <a:rPr lang="el-GR" dirty="0" err="1" smtClean="0"/>
              <a:t>syndrome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2088232"/>
          </a:xfrm>
        </p:spPr>
        <p:txBody>
          <a:bodyPr/>
          <a:lstStyle/>
          <a:p>
            <a:r>
              <a:rPr lang="el-GR" dirty="0"/>
              <a:t>Απουσία </a:t>
            </a:r>
            <a:r>
              <a:rPr lang="el-GR" dirty="0" err="1"/>
              <a:t>Ags</a:t>
            </a:r>
            <a:r>
              <a:rPr lang="el-GR" dirty="0"/>
              <a:t>- C, c, E, </a:t>
            </a:r>
            <a:r>
              <a:rPr lang="el-GR" dirty="0" smtClean="0"/>
              <a:t>e.</a:t>
            </a:r>
            <a:endParaRPr lang="el-GR" dirty="0"/>
          </a:p>
          <a:p>
            <a:r>
              <a:rPr lang="el-GR" dirty="0"/>
              <a:t>Το φαινόμενο οφείλεται σε αναδιάταξη των γονιδίων </a:t>
            </a:r>
            <a:r>
              <a:rPr lang="el-GR" dirty="0" err="1" smtClean="0"/>
              <a:t>RhCE</a:t>
            </a:r>
            <a:r>
              <a:rPr lang="el-GR" dirty="0" smtClean="0"/>
              <a:t>.</a:t>
            </a:r>
            <a:endParaRPr lang="el-GR" dirty="0"/>
          </a:p>
          <a:p>
            <a:r>
              <a:rPr lang="el-GR" dirty="0"/>
              <a:t>Υπεύθυνο είναι το γονίδιο </a:t>
            </a:r>
            <a:r>
              <a:rPr lang="el-GR" dirty="0" err="1"/>
              <a:t>RhD</a:t>
            </a:r>
            <a:r>
              <a:rPr lang="el-GR" dirty="0"/>
              <a:t> που καταλαμβάνει  τοπογραφικά και τη θέση του γονιδίου </a:t>
            </a:r>
            <a:r>
              <a:rPr lang="el-GR" dirty="0" err="1" smtClean="0"/>
              <a:t>RhCE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05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35439"/>
              </p:ext>
            </p:extLst>
          </p:nvPr>
        </p:nvGraphicFramePr>
        <p:xfrm>
          <a:off x="611560" y="1700808"/>
          <a:ext cx="8001000" cy="420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Εικόνα Bitmap" r:id="rId3" imgW="0" imgH="0" progId="PBrush">
                  <p:embed/>
                </p:oleObj>
              </mc:Choice>
              <mc:Fallback>
                <p:oleObj name="Εικόνα Bitmap" r:id="rId3" imgW="0" imgH="0" progId="PBrush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700808"/>
                        <a:ext cx="8001000" cy="420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Παραλλαγές του Συστήματος </a:t>
            </a:r>
            <a:r>
              <a:rPr lang="el-GR" dirty="0" err="1"/>
              <a:t>Rh</a:t>
            </a:r>
            <a:r>
              <a:rPr lang="el-GR" dirty="0"/>
              <a:t/>
            </a:r>
            <a:br>
              <a:rPr lang="el-GR" dirty="0"/>
            </a:br>
            <a:r>
              <a:rPr lang="el-GR" dirty="0" err="1"/>
              <a:t>Rh</a:t>
            </a:r>
            <a:r>
              <a:rPr lang="el-GR" dirty="0"/>
              <a:t>-</a:t>
            </a:r>
            <a:r>
              <a:rPr lang="el-GR" dirty="0" err="1"/>
              <a:t>deficiency</a:t>
            </a:r>
            <a:r>
              <a:rPr lang="el-GR" dirty="0"/>
              <a:t> </a:t>
            </a:r>
            <a:r>
              <a:rPr lang="el-GR" dirty="0" err="1" smtClean="0"/>
              <a:t>syndrome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27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8"/>
          <p:cNvSpPr>
            <a:spLocks noChangeArrowheads="1"/>
          </p:cNvSpPr>
          <p:nvPr/>
        </p:nvSpPr>
        <p:spPr bwMode="auto">
          <a:xfrm>
            <a:off x="430177" y="5373216"/>
            <a:ext cx="632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 dirty="0" err="1">
                <a:latin typeface="+mn-lt"/>
              </a:rPr>
              <a:t>Human</a:t>
            </a:r>
            <a:r>
              <a:rPr lang="el-GR" altLang="el-GR" sz="1800" b="1" dirty="0">
                <a:latin typeface="+mn-lt"/>
              </a:rPr>
              <a:t> </a:t>
            </a:r>
            <a:r>
              <a:rPr lang="el-GR" altLang="el-GR" sz="1800" b="1" dirty="0" err="1">
                <a:latin typeface="+mn-lt"/>
              </a:rPr>
              <a:t>RhDel</a:t>
            </a:r>
            <a:r>
              <a:rPr lang="el-GR" altLang="el-GR" sz="1800" b="1" dirty="0">
                <a:latin typeface="+mn-lt"/>
              </a:rPr>
              <a:t> </a:t>
            </a:r>
            <a:r>
              <a:rPr lang="el-GR" altLang="el-GR" sz="1800" b="1" dirty="0" err="1">
                <a:latin typeface="+mn-lt"/>
              </a:rPr>
              <a:t>Is</a:t>
            </a:r>
            <a:r>
              <a:rPr lang="el-GR" altLang="el-GR" sz="1800" b="1" dirty="0">
                <a:latin typeface="+mn-lt"/>
              </a:rPr>
              <a:t> </a:t>
            </a:r>
            <a:r>
              <a:rPr lang="el-GR" altLang="el-GR" sz="1800" b="1" dirty="0" err="1">
                <a:latin typeface="+mn-lt"/>
              </a:rPr>
              <a:t>Caused</a:t>
            </a:r>
            <a:r>
              <a:rPr lang="el-GR" altLang="el-GR" sz="1800" b="1" dirty="0">
                <a:latin typeface="+mn-lt"/>
              </a:rPr>
              <a:t> </a:t>
            </a:r>
            <a:r>
              <a:rPr lang="el-GR" altLang="el-GR" sz="1800" b="1" dirty="0" err="1">
                <a:latin typeface="+mn-lt"/>
              </a:rPr>
              <a:t>by</a:t>
            </a:r>
            <a:r>
              <a:rPr lang="el-GR" altLang="el-GR" sz="1800" b="1" dirty="0">
                <a:latin typeface="+mn-lt"/>
              </a:rPr>
              <a:t> a </a:t>
            </a:r>
            <a:r>
              <a:rPr lang="el-GR" altLang="el-GR" sz="1800" b="1" dirty="0" err="1">
                <a:latin typeface="+mn-lt"/>
              </a:rPr>
              <a:t>Deletion</a:t>
            </a:r>
            <a:r>
              <a:rPr lang="el-GR" altLang="el-GR" sz="1800" b="1" dirty="0">
                <a:latin typeface="+mn-lt"/>
              </a:rPr>
              <a:t> </a:t>
            </a:r>
            <a:r>
              <a:rPr lang="el-GR" altLang="el-GR" sz="1800" b="1" dirty="0" err="1">
                <a:latin typeface="+mn-lt"/>
              </a:rPr>
              <a:t>of</a:t>
            </a:r>
            <a:r>
              <a:rPr lang="el-GR" altLang="el-GR" sz="1800" b="1" dirty="0">
                <a:latin typeface="+mn-lt"/>
              </a:rPr>
              <a:t> 1,013 </a:t>
            </a:r>
            <a:r>
              <a:rPr lang="el-GR" altLang="el-GR" sz="1800" b="1" dirty="0" err="1">
                <a:latin typeface="+mn-lt"/>
              </a:rPr>
              <a:t>bp</a:t>
            </a:r>
            <a:r>
              <a:rPr lang="el-GR" altLang="el-GR" sz="1800" b="1" dirty="0">
                <a:latin typeface="+mn-lt"/>
              </a:rPr>
              <a:t> </a:t>
            </a:r>
            <a:r>
              <a:rPr lang="el-GR" altLang="el-GR" sz="1800" b="1" dirty="0" err="1">
                <a:latin typeface="+mn-lt"/>
              </a:rPr>
              <a:t>Between</a:t>
            </a:r>
            <a:r>
              <a:rPr lang="el-GR" altLang="el-GR" sz="1800" b="1" dirty="0">
                <a:latin typeface="+mn-lt"/>
              </a:rPr>
              <a:t> </a:t>
            </a:r>
            <a:r>
              <a:rPr lang="el-GR" altLang="el-GR" sz="1800" b="1" dirty="0" err="1">
                <a:latin typeface="+mn-lt"/>
              </a:rPr>
              <a:t>Introns</a:t>
            </a:r>
            <a:r>
              <a:rPr lang="el-GR" altLang="el-GR" sz="1800" b="1" dirty="0">
                <a:latin typeface="+mn-lt"/>
              </a:rPr>
              <a:t> 8 </a:t>
            </a:r>
            <a:r>
              <a:rPr lang="el-GR" altLang="el-GR" sz="1800" b="1" dirty="0" err="1">
                <a:latin typeface="+mn-lt"/>
              </a:rPr>
              <a:t>and</a:t>
            </a:r>
            <a:r>
              <a:rPr lang="el-GR" altLang="el-GR" sz="1800" b="1" dirty="0">
                <a:latin typeface="+mn-lt"/>
              </a:rPr>
              <a:t> 9</a:t>
            </a:r>
            <a:r>
              <a:rPr lang="en-US" altLang="el-GR" sz="1800" b="1" dirty="0">
                <a:latin typeface="+mn-lt"/>
              </a:rPr>
              <a:t> </a:t>
            </a:r>
            <a:r>
              <a:rPr lang="el-GR" altLang="el-GR" sz="1800" b="1" dirty="0" err="1">
                <a:latin typeface="+mn-lt"/>
              </a:rPr>
              <a:t>Including</a:t>
            </a:r>
            <a:r>
              <a:rPr lang="el-GR" altLang="el-GR" sz="1800" b="1" dirty="0">
                <a:latin typeface="+mn-lt"/>
              </a:rPr>
              <a:t> </a:t>
            </a:r>
            <a:r>
              <a:rPr lang="el-GR" altLang="el-GR" sz="1800" b="1" dirty="0" err="1">
                <a:latin typeface="+mn-lt"/>
              </a:rPr>
              <a:t>Exon</a:t>
            </a:r>
            <a:r>
              <a:rPr lang="el-GR" altLang="el-GR" sz="1800" b="1" dirty="0">
                <a:latin typeface="+mn-lt"/>
              </a:rPr>
              <a:t> 9 </a:t>
            </a:r>
            <a:r>
              <a:rPr lang="el-GR" altLang="el-GR" sz="1800" b="1" dirty="0" err="1">
                <a:latin typeface="+mn-lt"/>
              </a:rPr>
              <a:t>of</a:t>
            </a:r>
            <a:r>
              <a:rPr lang="el-GR" altLang="el-GR" sz="1800" b="1" dirty="0">
                <a:latin typeface="+mn-lt"/>
              </a:rPr>
              <a:t> RHD </a:t>
            </a:r>
            <a:r>
              <a:rPr lang="el-GR" altLang="el-GR" sz="1800" b="1" dirty="0" err="1">
                <a:latin typeface="+mn-lt"/>
              </a:rPr>
              <a:t>Gene</a:t>
            </a:r>
            <a:endParaRPr lang="el-GR" altLang="el-GR" sz="1800" b="1" dirty="0">
              <a:latin typeface="+mn-lt"/>
            </a:endParaRPr>
          </a:p>
        </p:txBody>
      </p:sp>
      <p:grpSp>
        <p:nvGrpSpPr>
          <p:cNvPr id="5" name="Ομάδα 4"/>
          <p:cNvGrpSpPr/>
          <p:nvPr/>
        </p:nvGrpSpPr>
        <p:grpSpPr>
          <a:xfrm>
            <a:off x="6713502" y="1052736"/>
            <a:ext cx="2184400" cy="5229225"/>
            <a:chOff x="6762973" y="935831"/>
            <a:chExt cx="2184400" cy="5229225"/>
          </a:xfrm>
        </p:grpSpPr>
        <p:pic>
          <p:nvPicPr>
            <p:cNvPr id="44037" name="Picture 9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010"/>
            <a:stretch>
              <a:fillRect/>
            </a:stretch>
          </p:blipFill>
          <p:spPr bwMode="auto">
            <a:xfrm>
              <a:off x="6804248" y="1607343"/>
              <a:ext cx="2133600" cy="4557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038" name="Text Box 10"/>
            <p:cNvSpPr txBox="1">
              <a:spLocks noChangeArrowheads="1"/>
            </p:cNvSpPr>
            <p:nvPr/>
          </p:nvSpPr>
          <p:spPr bwMode="auto">
            <a:xfrm>
              <a:off x="6762973" y="1316831"/>
              <a:ext cx="85792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>
                  <a:latin typeface="+mn-lt"/>
                </a:rPr>
                <a:t>A C G T</a:t>
              </a:r>
              <a:endParaRPr lang="el-GR" altLang="el-GR" sz="1800">
                <a:latin typeface="+mn-lt"/>
              </a:endParaRPr>
            </a:p>
          </p:txBody>
        </p:sp>
        <p:sp>
          <p:nvSpPr>
            <p:cNvPr id="44039" name="Text Box 11"/>
            <p:cNvSpPr txBox="1">
              <a:spLocks noChangeArrowheads="1"/>
            </p:cNvSpPr>
            <p:nvPr/>
          </p:nvSpPr>
          <p:spPr bwMode="auto">
            <a:xfrm>
              <a:off x="8075836" y="1316831"/>
              <a:ext cx="85792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>
                  <a:latin typeface="+mn-lt"/>
                </a:rPr>
                <a:t>A C G T</a:t>
              </a:r>
              <a:endParaRPr lang="el-GR" altLang="el-GR" sz="1800">
                <a:latin typeface="+mn-lt"/>
              </a:endParaRPr>
            </a:p>
          </p:txBody>
        </p:sp>
        <p:sp>
          <p:nvSpPr>
            <p:cNvPr id="44040" name="Text Box 13"/>
            <p:cNvSpPr txBox="1">
              <a:spLocks noChangeArrowheads="1"/>
            </p:cNvSpPr>
            <p:nvPr/>
          </p:nvSpPr>
          <p:spPr bwMode="auto">
            <a:xfrm>
              <a:off x="6915373" y="970756"/>
              <a:ext cx="57419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>
                  <a:latin typeface="+mn-lt"/>
                </a:rPr>
                <a:t>RhD</a:t>
              </a:r>
              <a:endParaRPr lang="el-GR" altLang="el-GR" sz="1800">
                <a:latin typeface="+mn-lt"/>
              </a:endParaRPr>
            </a:p>
          </p:txBody>
        </p:sp>
        <p:sp>
          <p:nvSpPr>
            <p:cNvPr id="44041" name="Text Box 14"/>
            <p:cNvSpPr txBox="1">
              <a:spLocks noChangeArrowheads="1"/>
            </p:cNvSpPr>
            <p:nvPr/>
          </p:nvSpPr>
          <p:spPr bwMode="auto">
            <a:xfrm>
              <a:off x="8210773" y="935831"/>
              <a:ext cx="736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>
                  <a:latin typeface="+mn-lt"/>
                </a:rPr>
                <a:t>RhD</a:t>
              </a:r>
              <a:r>
                <a:rPr lang="en-US" altLang="el-GR" sz="1800" i="1">
                  <a:latin typeface="+mn-lt"/>
                </a:rPr>
                <a:t>el</a:t>
              </a:r>
              <a:endParaRPr lang="el-GR" altLang="el-GR" sz="1800" i="1">
                <a:latin typeface="+mn-lt"/>
              </a:endParaRPr>
            </a:p>
          </p:txBody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Rh - </a:t>
            </a:r>
            <a:r>
              <a:rPr lang="en-US" dirty="0" smtClean="0"/>
              <a:t>DEL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Μικρή </a:t>
            </a:r>
            <a:r>
              <a:rPr lang="el-GR" dirty="0" err="1"/>
              <a:t>έφραση</a:t>
            </a:r>
            <a:r>
              <a:rPr lang="el-GR" dirty="0"/>
              <a:t> του </a:t>
            </a:r>
            <a:r>
              <a:rPr lang="el-GR" dirty="0" err="1"/>
              <a:t>Ag</a:t>
            </a:r>
            <a:r>
              <a:rPr lang="el-GR" dirty="0"/>
              <a:t>-D (DEL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500 ή &lt; αντίγραφα </a:t>
            </a:r>
            <a:r>
              <a:rPr lang="el-GR" dirty="0" smtClean="0"/>
              <a:t>AD-D/RBC.</a:t>
            </a:r>
            <a:endParaRPr lang="el-GR" dirty="0"/>
          </a:p>
          <a:p>
            <a:r>
              <a:rPr lang="el-GR" dirty="0"/>
              <a:t>Πολύ συχνό στους Ασιάτες (</a:t>
            </a:r>
            <a:r>
              <a:rPr lang="el-GR" dirty="0" err="1"/>
              <a:t>Asian</a:t>
            </a:r>
            <a:r>
              <a:rPr lang="el-GR" dirty="0"/>
              <a:t> </a:t>
            </a:r>
            <a:r>
              <a:rPr lang="el-GR" dirty="0" err="1"/>
              <a:t>type</a:t>
            </a:r>
            <a:r>
              <a:rPr lang="el-GR" dirty="0"/>
              <a:t> DEL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Προσοχή στην τυποποίηση του </a:t>
            </a:r>
            <a:r>
              <a:rPr lang="el-GR" dirty="0" smtClean="0"/>
              <a:t>D.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13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3" name="Picture 5" descr="Fig.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085778"/>
            <a:ext cx="7651576" cy="55835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D – Partial D - D</a:t>
            </a:r>
            <a:r>
              <a:rPr lang="en-US" baseline="-25000" dirty="0" smtClean="0"/>
              <a:t>el</a:t>
            </a:r>
            <a:endParaRPr lang="el-GR" baseline="-250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679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 </a:t>
            </a:r>
            <a:r>
              <a:rPr lang="el-GR" dirty="0"/>
              <a:t>Πρωτεΐνη </a:t>
            </a:r>
            <a:r>
              <a:rPr lang="en-US" dirty="0"/>
              <a:t>Rh (Rh Protein</a:t>
            </a:r>
            <a:r>
              <a:rPr lang="en-US" dirty="0" smtClean="0"/>
              <a:t>)</a:t>
            </a:r>
            <a:r>
              <a:rPr lang="el-GR" dirty="0" smtClean="0"/>
              <a:t>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5328592"/>
          </a:xfrm>
        </p:spPr>
        <p:txBody>
          <a:bodyPr>
            <a:noAutofit/>
          </a:bodyPr>
          <a:lstStyle/>
          <a:p>
            <a:r>
              <a:rPr lang="el-GR" dirty="0"/>
              <a:t> Τα γονίδια RHD και RHCE κωδικοποιούν μία </a:t>
            </a:r>
            <a:r>
              <a:rPr lang="el-GR" dirty="0" err="1"/>
              <a:t>διαμεμβρανική</a:t>
            </a:r>
            <a:r>
              <a:rPr lang="el-GR" dirty="0"/>
              <a:t> πρωτεΐνη (&gt;400 κατάλοιπα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Διαπερνάει τη μεμβράνη 12 </a:t>
            </a:r>
            <a:r>
              <a:rPr lang="el-GR" dirty="0" smtClean="0"/>
              <a:t>φορές.</a:t>
            </a:r>
            <a:endParaRPr lang="el-GR" dirty="0"/>
          </a:p>
          <a:p>
            <a:r>
              <a:rPr lang="el-GR" dirty="0"/>
              <a:t>Η πρωτεΐνη </a:t>
            </a:r>
            <a:r>
              <a:rPr lang="el-GR" dirty="0" err="1"/>
              <a:t>RhD</a:t>
            </a:r>
            <a:r>
              <a:rPr lang="el-GR" dirty="0"/>
              <a:t> διαφέρει από τη </a:t>
            </a:r>
            <a:r>
              <a:rPr lang="el-GR" dirty="0" err="1"/>
              <a:t>RhCE</a:t>
            </a:r>
            <a:r>
              <a:rPr lang="el-GR" dirty="0"/>
              <a:t> σε 35 </a:t>
            </a:r>
            <a:r>
              <a:rPr lang="el-GR" dirty="0" smtClean="0"/>
              <a:t>αμινοξέα.</a:t>
            </a:r>
            <a:endParaRPr lang="el-GR" dirty="0"/>
          </a:p>
          <a:p>
            <a:r>
              <a:rPr lang="el-GR" dirty="0"/>
              <a:t>Η πρωτεΐνη </a:t>
            </a:r>
            <a:r>
              <a:rPr lang="el-GR" dirty="0" err="1"/>
              <a:t>RhD</a:t>
            </a:r>
            <a:r>
              <a:rPr lang="el-GR" dirty="0"/>
              <a:t> δημιουργεί το αντιγόνο D (30 </a:t>
            </a:r>
            <a:r>
              <a:rPr lang="el-GR" dirty="0" err="1"/>
              <a:t>επίτοπους</a:t>
            </a:r>
            <a:r>
              <a:rPr lang="el-GR" dirty="0"/>
              <a:t>)</a:t>
            </a:r>
          </a:p>
          <a:p>
            <a:r>
              <a:rPr lang="el-GR" dirty="0"/>
              <a:t>Η </a:t>
            </a:r>
            <a:r>
              <a:rPr lang="el-GR" dirty="0" err="1"/>
              <a:t>RhCE</a:t>
            </a:r>
            <a:r>
              <a:rPr lang="el-GR" dirty="0"/>
              <a:t> πρωτεΐνη μεταφέρει τους </a:t>
            </a:r>
            <a:r>
              <a:rPr lang="el-GR" dirty="0" err="1"/>
              <a:t>επίτοπους</a:t>
            </a:r>
            <a:r>
              <a:rPr lang="el-GR" dirty="0"/>
              <a:t> για τα αντιγόνα C/c (2η </a:t>
            </a:r>
            <a:r>
              <a:rPr lang="el-GR" dirty="0" err="1"/>
              <a:t>εξωκυττάρια</a:t>
            </a:r>
            <a:r>
              <a:rPr lang="el-GR" dirty="0"/>
              <a:t> περιοχή) και τον </a:t>
            </a:r>
            <a:r>
              <a:rPr lang="el-GR" dirty="0" err="1"/>
              <a:t>επίτοπο</a:t>
            </a:r>
            <a:r>
              <a:rPr lang="el-GR" dirty="0"/>
              <a:t> για το αντιγόνο E/e (4η </a:t>
            </a:r>
            <a:r>
              <a:rPr lang="el-GR" dirty="0" err="1"/>
              <a:t>εξωκυττάρια</a:t>
            </a:r>
            <a:r>
              <a:rPr lang="el-GR" dirty="0"/>
              <a:t> περιοχή</a:t>
            </a:r>
            <a:r>
              <a:rPr lang="el-GR" dirty="0" smtClean="0"/>
              <a:t>).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7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 </a:t>
            </a:r>
            <a:r>
              <a:rPr lang="el-GR" dirty="0"/>
              <a:t>Πρωτεΐνη </a:t>
            </a:r>
            <a:r>
              <a:rPr lang="en-US" dirty="0"/>
              <a:t>Rh (Rh Protein</a:t>
            </a:r>
            <a:r>
              <a:rPr lang="en-US" dirty="0" smtClean="0"/>
              <a:t>)</a:t>
            </a:r>
            <a:r>
              <a:rPr lang="el-GR" dirty="0" smtClean="0"/>
              <a:t> </a:t>
            </a:r>
            <a:r>
              <a:rPr lang="el-GR" sz="3000" b="0" dirty="0"/>
              <a:t>2</a:t>
            </a:r>
            <a:r>
              <a:rPr lang="el-GR" sz="3000" b="0" dirty="0" smtClean="0"/>
              <a:t>/2</a:t>
            </a:r>
            <a:endParaRPr lang="el-GR" sz="30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5328592"/>
          </a:xfrm>
        </p:spPr>
        <p:txBody>
          <a:bodyPr>
            <a:noAutofit/>
          </a:bodyPr>
          <a:lstStyle/>
          <a:p>
            <a:r>
              <a:rPr lang="el-GR" dirty="0" smtClean="0"/>
              <a:t>Ένας </a:t>
            </a:r>
            <a:r>
              <a:rPr lang="el-GR" dirty="0"/>
              <a:t>αριθμός </a:t>
            </a:r>
            <a:r>
              <a:rPr lang="el-GR" dirty="0" err="1"/>
              <a:t>νουκλεοτιδίων</a:t>
            </a:r>
            <a:r>
              <a:rPr lang="el-GR" dirty="0"/>
              <a:t> πιθανά να αντικαταστούν άλλα στο γονίδιο </a:t>
            </a:r>
            <a:r>
              <a:rPr lang="el-GR" dirty="0" err="1"/>
              <a:t>RhCE</a:t>
            </a:r>
            <a:r>
              <a:rPr lang="el-GR" dirty="0"/>
              <a:t> και να δημιουργούνται </a:t>
            </a:r>
            <a:r>
              <a:rPr lang="el-GR" dirty="0" err="1"/>
              <a:t>νουκλεοτιδικές</a:t>
            </a:r>
            <a:r>
              <a:rPr lang="el-GR" dirty="0"/>
              <a:t> αλλαγές στη πρωτεΐνη </a:t>
            </a:r>
            <a:r>
              <a:rPr lang="el-GR" dirty="0" err="1" smtClean="0"/>
              <a:t>RhCE</a:t>
            </a:r>
            <a:r>
              <a:rPr lang="el-GR" dirty="0" smtClean="0"/>
              <a:t>.</a:t>
            </a:r>
            <a:endParaRPr lang="el-GR" dirty="0"/>
          </a:p>
          <a:p>
            <a:r>
              <a:rPr lang="el-GR" dirty="0"/>
              <a:t>2 πολυμορφισμοί έχουν κλινική σημασία:</a:t>
            </a:r>
          </a:p>
          <a:p>
            <a:pPr marL="355600" indent="0">
              <a:buNone/>
            </a:pPr>
            <a:r>
              <a:rPr lang="el-GR" b="1" dirty="0">
                <a:solidFill>
                  <a:srgbClr val="004A82"/>
                </a:solidFill>
              </a:rPr>
              <a:t>_S103P πολυμορφισμός (παράγει το C ή c </a:t>
            </a:r>
            <a:r>
              <a:rPr lang="el-GR" b="1" dirty="0" err="1">
                <a:solidFill>
                  <a:srgbClr val="004A82"/>
                </a:solidFill>
              </a:rPr>
              <a:t>Ag</a:t>
            </a:r>
            <a:r>
              <a:rPr lang="el-GR" b="1" dirty="0">
                <a:solidFill>
                  <a:srgbClr val="004A82"/>
                </a:solidFill>
              </a:rPr>
              <a:t>), </a:t>
            </a:r>
          </a:p>
          <a:p>
            <a:pPr marL="355600" indent="0">
              <a:buNone/>
            </a:pPr>
            <a:r>
              <a:rPr lang="el-GR" b="1" dirty="0">
                <a:solidFill>
                  <a:srgbClr val="004A82"/>
                </a:solidFill>
              </a:rPr>
              <a:t>_P226A πολυμορφισμός (παράγει το E ή e </a:t>
            </a:r>
            <a:r>
              <a:rPr lang="el-GR" b="1" dirty="0" err="1">
                <a:solidFill>
                  <a:srgbClr val="004A82"/>
                </a:solidFill>
              </a:rPr>
              <a:t>Ag</a:t>
            </a:r>
            <a:r>
              <a:rPr lang="el-GR" b="1" dirty="0" smtClean="0">
                <a:solidFill>
                  <a:srgbClr val="004A82"/>
                </a:solidFill>
              </a:rPr>
              <a:t>).</a:t>
            </a:r>
            <a:endParaRPr lang="el-GR" b="1" dirty="0">
              <a:solidFill>
                <a:srgbClr val="004A82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Λειτουργία των </a:t>
            </a:r>
            <a:r>
              <a:rPr lang="en-US" dirty="0"/>
              <a:t>Rh </a:t>
            </a:r>
            <a:r>
              <a:rPr lang="el-GR" dirty="0" smtClean="0"/>
              <a:t>Πρωτεϊνών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5544616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Το κλειδί για τη δομική ακεραιότητα της </a:t>
            </a:r>
            <a:r>
              <a:rPr lang="el-GR" dirty="0" smtClean="0"/>
              <a:t>μεμβράνης.</a:t>
            </a:r>
            <a:endParaRPr lang="el-GR" dirty="0"/>
          </a:p>
          <a:p>
            <a:r>
              <a:rPr lang="el-GR" dirty="0"/>
              <a:t>Απουσία αυτών τα ερυθροκύτταρα έχουν ανώμαλο σχήμα, έχουν μειωμένη επιβίωση, είναι εύθρυπτα (αιμολυτική αναιμία), αυξημένη οσμωτική </a:t>
            </a:r>
            <a:r>
              <a:rPr lang="el-GR" dirty="0" smtClean="0"/>
              <a:t>ευθραυστότητα.</a:t>
            </a:r>
            <a:endParaRPr lang="el-GR" dirty="0"/>
          </a:p>
          <a:p>
            <a:r>
              <a:rPr lang="el-GR" dirty="0" err="1"/>
              <a:t>Rh(null</a:t>
            </a:r>
            <a:r>
              <a:rPr lang="el-GR" dirty="0"/>
              <a:t>) δε κωδικοποιούν καμία πρωτεΐνη (απουσία </a:t>
            </a:r>
            <a:r>
              <a:rPr lang="el-GR" dirty="0" err="1"/>
              <a:t>RhAG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Οι </a:t>
            </a:r>
            <a:r>
              <a:rPr lang="el-GR" dirty="0" err="1"/>
              <a:t>Rh(null</a:t>
            </a:r>
            <a:r>
              <a:rPr lang="el-GR" dirty="0"/>
              <a:t>) έχουν αναπτύξει </a:t>
            </a:r>
            <a:r>
              <a:rPr lang="el-GR" dirty="0" err="1"/>
              <a:t>Abs</a:t>
            </a:r>
            <a:r>
              <a:rPr lang="el-GR" dirty="0"/>
              <a:t> για πολλά </a:t>
            </a:r>
            <a:r>
              <a:rPr lang="el-GR" dirty="0" err="1"/>
              <a:t>Rh</a:t>
            </a:r>
            <a:r>
              <a:rPr lang="el-GR" dirty="0"/>
              <a:t>-</a:t>
            </a:r>
            <a:r>
              <a:rPr lang="el-GR" dirty="0" err="1"/>
              <a:t>Ag</a:t>
            </a:r>
            <a:r>
              <a:rPr lang="el-GR" dirty="0"/>
              <a:t> (πολλές </a:t>
            </a:r>
            <a:r>
              <a:rPr lang="el-GR" dirty="0" err="1"/>
              <a:t>μεταγγισιακές</a:t>
            </a:r>
            <a:r>
              <a:rPr lang="el-GR" dirty="0"/>
              <a:t> επιπλοκές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Επιπλέον οι πρωτεΐνες του </a:t>
            </a:r>
            <a:r>
              <a:rPr lang="el-GR" dirty="0" err="1"/>
              <a:t>Rh</a:t>
            </a:r>
            <a:r>
              <a:rPr lang="el-GR" dirty="0"/>
              <a:t> μεταφέρουν αμμώνιο κατά μήκος της </a:t>
            </a:r>
            <a:r>
              <a:rPr lang="el-GR" dirty="0" smtClean="0"/>
              <a:t>μεμβράνης.</a:t>
            </a:r>
            <a:endParaRPr lang="el-GR" dirty="0"/>
          </a:p>
          <a:p>
            <a:r>
              <a:rPr lang="el-GR" dirty="0"/>
              <a:t>Η πρώτη οικογένεια των καναλιών νερού (</a:t>
            </a:r>
            <a:r>
              <a:rPr lang="el-GR" dirty="0" err="1"/>
              <a:t>aquaporins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H πρώτη οικογένεια των πρωτεϊνών μεταφοράς </a:t>
            </a:r>
            <a:r>
              <a:rPr lang="el-GR" dirty="0" smtClean="0"/>
              <a:t>ουρίας.</a:t>
            </a:r>
            <a:endParaRPr lang="el-GR" dirty="0"/>
          </a:p>
          <a:p>
            <a:pPr marL="355600" indent="0">
              <a:buNone/>
            </a:pPr>
            <a:r>
              <a:rPr lang="el-GR" sz="1800" dirty="0"/>
              <a:t>(</a:t>
            </a:r>
            <a:r>
              <a:rPr lang="el-GR" sz="1800" dirty="0" err="1"/>
              <a:t>Colton</a:t>
            </a:r>
            <a:r>
              <a:rPr lang="el-GR" sz="1800" dirty="0"/>
              <a:t> και </a:t>
            </a:r>
            <a:r>
              <a:rPr lang="el-GR" sz="1800" dirty="0" err="1"/>
              <a:t>Kidd</a:t>
            </a:r>
            <a:r>
              <a:rPr lang="el-GR" sz="1800" dirty="0" smtClean="0"/>
              <a:t>)</a:t>
            </a:r>
            <a:endParaRPr lang="el-GR" sz="18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39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Text Box 12"/>
          <p:cNvSpPr txBox="1">
            <a:spLocks noChangeArrowheads="1"/>
          </p:cNvSpPr>
          <p:nvPr/>
        </p:nvSpPr>
        <p:spPr bwMode="auto">
          <a:xfrm>
            <a:off x="1110507" y="5157192"/>
            <a:ext cx="6922985" cy="461665"/>
          </a:xfrm>
          <a:prstGeom prst="rect">
            <a:avLst/>
          </a:prstGeom>
          <a:noFill/>
          <a:ln w="19050">
            <a:solidFill>
              <a:srgbClr val="004A8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>
                <a:latin typeface="+mn-lt"/>
              </a:rPr>
              <a:t>Αντισώματα του συστήματος ΑΒΟ και </a:t>
            </a:r>
            <a:r>
              <a:rPr lang="en-US" altLang="el-GR" sz="2400" b="1" dirty="0">
                <a:latin typeface="+mn-lt"/>
              </a:rPr>
              <a:t>Rh</a:t>
            </a:r>
            <a:r>
              <a:rPr lang="el-GR" altLang="el-GR" sz="2400" b="1" dirty="0">
                <a:latin typeface="+mn-lt"/>
              </a:rPr>
              <a:t>. Διαφορές;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l-GR" dirty="0"/>
              <a:t>α Αντισώματα (γενικά</a:t>
            </a:r>
            <a:r>
              <a:rPr lang="el-GR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2664296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Τα </a:t>
            </a:r>
            <a:r>
              <a:rPr lang="el-GR" dirty="0" err="1"/>
              <a:t>Abs</a:t>
            </a:r>
            <a:r>
              <a:rPr lang="el-GR" dirty="0"/>
              <a:t> του συστήματος </a:t>
            </a:r>
            <a:r>
              <a:rPr lang="el-GR" dirty="0" err="1"/>
              <a:t>Rh</a:t>
            </a:r>
            <a:r>
              <a:rPr lang="el-GR" dirty="0"/>
              <a:t> είναι: </a:t>
            </a:r>
          </a:p>
          <a:p>
            <a:r>
              <a:rPr lang="el-GR" dirty="0" smtClean="0"/>
              <a:t>Άνοσα.</a:t>
            </a:r>
            <a:endParaRPr lang="el-GR" dirty="0"/>
          </a:p>
          <a:p>
            <a:r>
              <a:rPr lang="el-GR" dirty="0" err="1" smtClean="0"/>
              <a:t>IgGs</a:t>
            </a:r>
            <a:r>
              <a:rPr lang="el-GR" dirty="0" smtClean="0"/>
              <a:t>.</a:t>
            </a:r>
            <a:endParaRPr lang="el-GR" dirty="0"/>
          </a:p>
          <a:p>
            <a:r>
              <a:rPr lang="el-GR" dirty="0" smtClean="0"/>
              <a:t>Θερμά.</a:t>
            </a:r>
            <a:endParaRPr lang="el-GR" dirty="0"/>
          </a:p>
          <a:p>
            <a:r>
              <a:rPr lang="el-GR" dirty="0" smtClean="0"/>
              <a:t>Ατελή.</a:t>
            </a:r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/>
          </a:p>
        </p:txBody>
      </p:sp>
      <p:pic>
        <p:nvPicPr>
          <p:cNvPr id="4098" name="Picture 2" descr="File:Antibody svg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431537" cy="31683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/>
          <p:cNvSpPr/>
          <p:nvPr/>
        </p:nvSpPr>
        <p:spPr>
          <a:xfrm>
            <a:off x="5147108" y="4394947"/>
            <a:ext cx="3145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Antibody </a:t>
            </a:r>
            <a:r>
              <a:rPr lang="en-US" sz="1200" dirty="0" err="1" smtClean="0">
                <a:latin typeface="+mn-lt"/>
                <a:hlinkClick r:id="rId3"/>
              </a:rPr>
              <a:t>svg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 smtClean="0">
                <a:latin typeface="+mn-lt"/>
                <a:hlinkClick r:id="rId4" tooltip="User:DigitalShuttermonkey (page does not exist)"/>
              </a:rPr>
              <a:t>DigitalShuttermonkey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latin typeface="+mn-lt"/>
                <a:hlinkClick r:id="rId5"/>
              </a:rPr>
              <a:t>CC BY-SA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873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</a:t>
            </a:r>
            <a:r>
              <a:rPr lang="en-US" dirty="0"/>
              <a:t>o </a:t>
            </a:r>
            <a:r>
              <a:rPr lang="el-GR" dirty="0"/>
              <a:t>Σύστημα </a:t>
            </a:r>
            <a:r>
              <a:rPr lang="en-US" dirty="0" smtClean="0"/>
              <a:t>Rhesus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  <p:pic>
        <p:nvPicPr>
          <p:cNvPr id="15362" name="Picture 2" descr="614619.fig.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340768"/>
            <a:ext cx="6480720" cy="4104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Ορθογώνιο 2"/>
          <p:cNvSpPr/>
          <p:nvPr/>
        </p:nvSpPr>
        <p:spPr>
          <a:xfrm>
            <a:off x="539552" y="5589240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Per-Arne </a:t>
            </a:r>
            <a:r>
              <a:rPr lang="en-US" sz="1200" dirty="0" err="1">
                <a:latin typeface="+mn-lt"/>
              </a:rPr>
              <a:t>Oldenborg</a:t>
            </a:r>
            <a:r>
              <a:rPr lang="en-US" sz="1200" dirty="0">
                <a:latin typeface="+mn-lt"/>
              </a:rPr>
              <a:t>, “</a:t>
            </a:r>
            <a:r>
              <a:rPr lang="en-US" sz="1200" dirty="0">
                <a:latin typeface="+mn-lt"/>
                <a:hlinkClick r:id="rId4"/>
              </a:rPr>
              <a:t>CD47: A Cell Surface Glycoprotein Which Regulates Multiple Functions of Hematopoietic Cells in Health and Disease</a:t>
            </a:r>
            <a:r>
              <a:rPr lang="en-US" sz="1200" dirty="0">
                <a:latin typeface="+mn-lt"/>
              </a:rPr>
              <a:t>,” ISRN Hematology, vol. 2013, Article ID 614619, 19 pages, 2013. </a:t>
            </a:r>
            <a:r>
              <a:rPr lang="en-US" sz="1200" dirty="0" smtClean="0">
                <a:latin typeface="+mn-lt"/>
              </a:rPr>
              <a:t>doi:10.1155/2013/614619 </a:t>
            </a:r>
            <a:r>
              <a:rPr lang="el-GR" sz="1200" dirty="0" smtClean="0">
                <a:latin typeface="+mn-lt"/>
              </a:rPr>
              <a:t>διαθέσιμο με άδεια </a:t>
            </a:r>
            <a:r>
              <a:rPr lang="en-US" sz="1200" dirty="0">
                <a:latin typeface="+mn-lt"/>
                <a:hlinkClick r:id="rId5"/>
              </a:rPr>
              <a:t>CC BY </a:t>
            </a:r>
            <a:r>
              <a:rPr lang="en-US" sz="1200" dirty="0" smtClean="0">
                <a:latin typeface="+mn-lt"/>
                <a:hlinkClick r:id="rId5"/>
              </a:rPr>
              <a:t>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9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23" name="Group 7"/>
          <p:cNvGrpSpPr>
            <a:grpSpLocks/>
          </p:cNvGrpSpPr>
          <p:nvPr/>
        </p:nvGrpSpPr>
        <p:grpSpPr bwMode="auto">
          <a:xfrm>
            <a:off x="5187950" y="3711575"/>
            <a:ext cx="2209800" cy="2514600"/>
            <a:chOff x="2592" y="1488"/>
            <a:chExt cx="1392" cy="2208"/>
          </a:xfrm>
        </p:grpSpPr>
        <p:sp>
          <p:nvSpPr>
            <p:cNvPr id="53261" name="Rectangle 8"/>
            <p:cNvSpPr>
              <a:spLocks noChangeArrowheads="1"/>
            </p:cNvSpPr>
            <p:nvPr/>
          </p:nvSpPr>
          <p:spPr bwMode="auto">
            <a:xfrm>
              <a:off x="2592" y="1488"/>
              <a:ext cx="1392" cy="2208"/>
            </a:xfrm>
            <a:prstGeom prst="rect">
              <a:avLst/>
            </a:prstGeom>
            <a:solidFill>
              <a:srgbClr val="FFFF00"/>
            </a:solidFill>
            <a:ln w="476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Garamond" pitchFamily="18" charset="0"/>
              </a:endParaRPr>
            </a:p>
          </p:txBody>
        </p:sp>
        <p:grpSp>
          <p:nvGrpSpPr>
            <p:cNvPr id="53262" name="Group 9"/>
            <p:cNvGrpSpPr>
              <a:grpSpLocks/>
            </p:cNvGrpSpPr>
            <p:nvPr/>
          </p:nvGrpSpPr>
          <p:grpSpPr bwMode="auto">
            <a:xfrm>
              <a:off x="2736" y="1872"/>
              <a:ext cx="696" cy="1392"/>
              <a:chOff x="912" y="2016"/>
              <a:chExt cx="696" cy="1392"/>
            </a:xfrm>
          </p:grpSpPr>
          <p:grpSp>
            <p:nvGrpSpPr>
              <p:cNvPr id="53275" name="Group 10"/>
              <p:cNvGrpSpPr>
                <a:grpSpLocks/>
              </p:cNvGrpSpPr>
              <p:nvPr/>
            </p:nvGrpSpPr>
            <p:grpSpPr bwMode="auto">
              <a:xfrm rot="-7838512">
                <a:off x="1028" y="1900"/>
                <a:ext cx="192" cy="424"/>
                <a:chOff x="3912" y="2864"/>
                <a:chExt cx="239" cy="528"/>
              </a:xfrm>
            </p:grpSpPr>
            <p:sp>
              <p:nvSpPr>
                <p:cNvPr id="53284" name="Rectangle 11"/>
                <p:cNvSpPr>
                  <a:spLocks noChangeArrowheads="1"/>
                </p:cNvSpPr>
                <p:nvPr/>
              </p:nvSpPr>
              <p:spPr bwMode="auto">
                <a:xfrm>
                  <a:off x="4016" y="3072"/>
                  <a:ext cx="47" cy="320"/>
                </a:xfrm>
                <a:prstGeom prst="rect">
                  <a:avLst/>
                </a:prstGeom>
                <a:solidFill>
                  <a:srgbClr val="990033"/>
                </a:solidFill>
                <a:ln w="28575">
                  <a:solidFill>
                    <a:srgbClr val="A5002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1800">
                    <a:latin typeface="Garamond" pitchFamily="18" charset="0"/>
                  </a:endParaRPr>
                </a:p>
              </p:txBody>
            </p:sp>
            <p:sp>
              <p:nvSpPr>
                <p:cNvPr id="53285" name="Rectangle 12"/>
                <p:cNvSpPr>
                  <a:spLocks noChangeArrowheads="1"/>
                </p:cNvSpPr>
                <p:nvPr/>
              </p:nvSpPr>
              <p:spPr bwMode="auto">
                <a:xfrm rot="-2043387">
                  <a:off x="3912" y="2864"/>
                  <a:ext cx="55" cy="248"/>
                </a:xfrm>
                <a:prstGeom prst="rect">
                  <a:avLst/>
                </a:prstGeom>
                <a:solidFill>
                  <a:srgbClr val="990033"/>
                </a:solidFill>
                <a:ln w="28575">
                  <a:solidFill>
                    <a:srgbClr val="A5002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1800">
                    <a:latin typeface="Garamond" pitchFamily="18" charset="0"/>
                  </a:endParaRPr>
                </a:p>
              </p:txBody>
            </p:sp>
            <p:sp>
              <p:nvSpPr>
                <p:cNvPr id="53286" name="Rectangle 13"/>
                <p:cNvSpPr>
                  <a:spLocks noChangeArrowheads="1"/>
                </p:cNvSpPr>
                <p:nvPr/>
              </p:nvSpPr>
              <p:spPr bwMode="auto">
                <a:xfrm rot="1930023">
                  <a:off x="4096" y="2864"/>
                  <a:ext cx="55" cy="248"/>
                </a:xfrm>
                <a:prstGeom prst="rect">
                  <a:avLst/>
                </a:prstGeom>
                <a:solidFill>
                  <a:srgbClr val="990033"/>
                </a:solidFill>
                <a:ln w="28575">
                  <a:solidFill>
                    <a:srgbClr val="A5002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1800">
                    <a:latin typeface="Garamond" pitchFamily="18" charset="0"/>
                  </a:endParaRPr>
                </a:p>
              </p:txBody>
            </p:sp>
          </p:grpSp>
          <p:grpSp>
            <p:nvGrpSpPr>
              <p:cNvPr id="53276" name="Group 14"/>
              <p:cNvGrpSpPr>
                <a:grpSpLocks/>
              </p:cNvGrpSpPr>
              <p:nvPr/>
            </p:nvGrpSpPr>
            <p:grpSpPr bwMode="auto">
              <a:xfrm rot="-5545353">
                <a:off x="1300" y="2484"/>
                <a:ext cx="192" cy="424"/>
                <a:chOff x="3912" y="2864"/>
                <a:chExt cx="239" cy="528"/>
              </a:xfrm>
            </p:grpSpPr>
            <p:sp>
              <p:nvSpPr>
                <p:cNvPr id="53281" name="Rectangle 15"/>
                <p:cNvSpPr>
                  <a:spLocks noChangeArrowheads="1"/>
                </p:cNvSpPr>
                <p:nvPr/>
              </p:nvSpPr>
              <p:spPr bwMode="auto">
                <a:xfrm>
                  <a:off x="4016" y="3072"/>
                  <a:ext cx="47" cy="320"/>
                </a:xfrm>
                <a:prstGeom prst="rect">
                  <a:avLst/>
                </a:prstGeom>
                <a:solidFill>
                  <a:srgbClr val="990033"/>
                </a:solidFill>
                <a:ln w="28575">
                  <a:solidFill>
                    <a:srgbClr val="A5002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1800">
                    <a:latin typeface="Garamond" pitchFamily="18" charset="0"/>
                  </a:endParaRPr>
                </a:p>
              </p:txBody>
            </p:sp>
            <p:sp>
              <p:nvSpPr>
                <p:cNvPr id="53282" name="Rectangle 16"/>
                <p:cNvSpPr>
                  <a:spLocks noChangeArrowheads="1"/>
                </p:cNvSpPr>
                <p:nvPr/>
              </p:nvSpPr>
              <p:spPr bwMode="auto">
                <a:xfrm rot="-2043387">
                  <a:off x="3912" y="2864"/>
                  <a:ext cx="55" cy="248"/>
                </a:xfrm>
                <a:prstGeom prst="rect">
                  <a:avLst/>
                </a:prstGeom>
                <a:solidFill>
                  <a:srgbClr val="990033"/>
                </a:solidFill>
                <a:ln w="28575">
                  <a:solidFill>
                    <a:srgbClr val="A5002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1800">
                    <a:latin typeface="Garamond" pitchFamily="18" charset="0"/>
                  </a:endParaRPr>
                </a:p>
              </p:txBody>
            </p:sp>
            <p:sp>
              <p:nvSpPr>
                <p:cNvPr id="53283" name="Rectangle 17"/>
                <p:cNvSpPr>
                  <a:spLocks noChangeArrowheads="1"/>
                </p:cNvSpPr>
                <p:nvPr/>
              </p:nvSpPr>
              <p:spPr bwMode="auto">
                <a:xfrm rot="1930023">
                  <a:off x="4096" y="2864"/>
                  <a:ext cx="55" cy="248"/>
                </a:xfrm>
                <a:prstGeom prst="rect">
                  <a:avLst/>
                </a:prstGeom>
                <a:solidFill>
                  <a:srgbClr val="990033"/>
                </a:solidFill>
                <a:ln w="28575">
                  <a:solidFill>
                    <a:srgbClr val="A5002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1800">
                    <a:latin typeface="Garamond" pitchFamily="18" charset="0"/>
                  </a:endParaRPr>
                </a:p>
              </p:txBody>
            </p:sp>
          </p:grpSp>
          <p:grpSp>
            <p:nvGrpSpPr>
              <p:cNvPr id="53277" name="Group 18"/>
              <p:cNvGrpSpPr>
                <a:grpSpLocks/>
              </p:cNvGrpSpPr>
              <p:nvPr/>
            </p:nvGrpSpPr>
            <p:grpSpPr bwMode="auto">
              <a:xfrm rot="-3494277">
                <a:off x="1124" y="3100"/>
                <a:ext cx="192" cy="424"/>
                <a:chOff x="3912" y="2864"/>
                <a:chExt cx="239" cy="528"/>
              </a:xfrm>
            </p:grpSpPr>
            <p:sp>
              <p:nvSpPr>
                <p:cNvPr id="53278" name="Rectangle 19"/>
                <p:cNvSpPr>
                  <a:spLocks noChangeArrowheads="1"/>
                </p:cNvSpPr>
                <p:nvPr/>
              </p:nvSpPr>
              <p:spPr bwMode="auto">
                <a:xfrm>
                  <a:off x="4016" y="3072"/>
                  <a:ext cx="47" cy="320"/>
                </a:xfrm>
                <a:prstGeom prst="rect">
                  <a:avLst/>
                </a:prstGeom>
                <a:solidFill>
                  <a:srgbClr val="990033"/>
                </a:solidFill>
                <a:ln w="28575">
                  <a:solidFill>
                    <a:srgbClr val="A5002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1800">
                    <a:latin typeface="Garamond" pitchFamily="18" charset="0"/>
                  </a:endParaRPr>
                </a:p>
              </p:txBody>
            </p:sp>
            <p:sp>
              <p:nvSpPr>
                <p:cNvPr id="53279" name="Rectangle 20"/>
                <p:cNvSpPr>
                  <a:spLocks noChangeArrowheads="1"/>
                </p:cNvSpPr>
                <p:nvPr/>
              </p:nvSpPr>
              <p:spPr bwMode="auto">
                <a:xfrm rot="-2043387">
                  <a:off x="3912" y="2864"/>
                  <a:ext cx="55" cy="248"/>
                </a:xfrm>
                <a:prstGeom prst="rect">
                  <a:avLst/>
                </a:prstGeom>
                <a:solidFill>
                  <a:srgbClr val="990033"/>
                </a:solidFill>
                <a:ln w="28575">
                  <a:solidFill>
                    <a:srgbClr val="A5002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1800">
                    <a:latin typeface="Garamond" pitchFamily="18" charset="0"/>
                  </a:endParaRPr>
                </a:p>
              </p:txBody>
            </p:sp>
            <p:sp>
              <p:nvSpPr>
                <p:cNvPr id="53280" name="Rectangle 21"/>
                <p:cNvSpPr>
                  <a:spLocks noChangeArrowheads="1"/>
                </p:cNvSpPr>
                <p:nvPr/>
              </p:nvSpPr>
              <p:spPr bwMode="auto">
                <a:xfrm rot="1930023">
                  <a:off x="4096" y="2864"/>
                  <a:ext cx="55" cy="248"/>
                </a:xfrm>
                <a:prstGeom prst="rect">
                  <a:avLst/>
                </a:prstGeom>
                <a:solidFill>
                  <a:srgbClr val="990033"/>
                </a:solidFill>
                <a:ln w="28575">
                  <a:solidFill>
                    <a:srgbClr val="A5002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1800">
                    <a:latin typeface="Garamond" pitchFamily="18" charset="0"/>
                  </a:endParaRPr>
                </a:p>
              </p:txBody>
            </p:sp>
          </p:grpSp>
        </p:grpSp>
        <p:grpSp>
          <p:nvGrpSpPr>
            <p:cNvPr id="53263" name="Group 22"/>
            <p:cNvGrpSpPr>
              <a:grpSpLocks/>
            </p:cNvGrpSpPr>
            <p:nvPr/>
          </p:nvGrpSpPr>
          <p:grpSpPr bwMode="auto">
            <a:xfrm rot="-7838512">
              <a:off x="3116" y="1516"/>
              <a:ext cx="192" cy="424"/>
              <a:chOff x="3912" y="2864"/>
              <a:chExt cx="239" cy="528"/>
            </a:xfrm>
          </p:grpSpPr>
          <p:sp>
            <p:nvSpPr>
              <p:cNvPr id="53272" name="Rectangle 23"/>
              <p:cNvSpPr>
                <a:spLocks noChangeArrowheads="1"/>
              </p:cNvSpPr>
              <p:nvPr/>
            </p:nvSpPr>
            <p:spPr bwMode="auto">
              <a:xfrm>
                <a:off x="4016" y="3072"/>
                <a:ext cx="47" cy="320"/>
              </a:xfrm>
              <a:prstGeom prst="rect">
                <a:avLst/>
              </a:prstGeom>
              <a:solidFill>
                <a:srgbClr val="990033"/>
              </a:solidFill>
              <a:ln w="28575">
                <a:solidFill>
                  <a:srgbClr val="A5002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1800">
                  <a:latin typeface="Garamond" pitchFamily="18" charset="0"/>
                </a:endParaRPr>
              </a:p>
            </p:txBody>
          </p:sp>
          <p:sp>
            <p:nvSpPr>
              <p:cNvPr id="53273" name="Rectangle 24"/>
              <p:cNvSpPr>
                <a:spLocks noChangeArrowheads="1"/>
              </p:cNvSpPr>
              <p:nvPr/>
            </p:nvSpPr>
            <p:spPr bwMode="auto">
              <a:xfrm rot="-2043387">
                <a:off x="3912" y="2864"/>
                <a:ext cx="55" cy="248"/>
              </a:xfrm>
              <a:prstGeom prst="rect">
                <a:avLst/>
              </a:prstGeom>
              <a:solidFill>
                <a:srgbClr val="990033"/>
              </a:solidFill>
              <a:ln w="28575">
                <a:solidFill>
                  <a:srgbClr val="A5002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1800">
                  <a:latin typeface="Garamond" pitchFamily="18" charset="0"/>
                </a:endParaRPr>
              </a:p>
            </p:txBody>
          </p:sp>
          <p:sp>
            <p:nvSpPr>
              <p:cNvPr id="53274" name="Rectangle 25"/>
              <p:cNvSpPr>
                <a:spLocks noChangeArrowheads="1"/>
              </p:cNvSpPr>
              <p:nvPr/>
            </p:nvSpPr>
            <p:spPr bwMode="auto">
              <a:xfrm rot="1930023">
                <a:off x="4096" y="2864"/>
                <a:ext cx="55" cy="248"/>
              </a:xfrm>
              <a:prstGeom prst="rect">
                <a:avLst/>
              </a:prstGeom>
              <a:solidFill>
                <a:srgbClr val="990033"/>
              </a:solidFill>
              <a:ln w="28575">
                <a:solidFill>
                  <a:srgbClr val="A5002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1800">
                  <a:latin typeface="Garamond" pitchFamily="18" charset="0"/>
                </a:endParaRPr>
              </a:p>
            </p:txBody>
          </p:sp>
        </p:grpSp>
        <p:grpSp>
          <p:nvGrpSpPr>
            <p:cNvPr id="53264" name="Group 26"/>
            <p:cNvGrpSpPr>
              <a:grpSpLocks/>
            </p:cNvGrpSpPr>
            <p:nvPr/>
          </p:nvGrpSpPr>
          <p:grpSpPr bwMode="auto">
            <a:xfrm rot="-5545353">
              <a:off x="3532" y="2284"/>
              <a:ext cx="192" cy="424"/>
              <a:chOff x="3912" y="2864"/>
              <a:chExt cx="239" cy="528"/>
            </a:xfrm>
          </p:grpSpPr>
          <p:sp>
            <p:nvSpPr>
              <p:cNvPr id="53269" name="Rectangle 27"/>
              <p:cNvSpPr>
                <a:spLocks noChangeArrowheads="1"/>
              </p:cNvSpPr>
              <p:nvPr/>
            </p:nvSpPr>
            <p:spPr bwMode="auto">
              <a:xfrm>
                <a:off x="4016" y="3072"/>
                <a:ext cx="47" cy="320"/>
              </a:xfrm>
              <a:prstGeom prst="rect">
                <a:avLst/>
              </a:prstGeom>
              <a:solidFill>
                <a:srgbClr val="990033"/>
              </a:solidFill>
              <a:ln w="28575">
                <a:solidFill>
                  <a:srgbClr val="A5002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1800">
                  <a:latin typeface="Garamond" pitchFamily="18" charset="0"/>
                </a:endParaRPr>
              </a:p>
            </p:txBody>
          </p:sp>
          <p:sp>
            <p:nvSpPr>
              <p:cNvPr id="53270" name="Rectangle 28"/>
              <p:cNvSpPr>
                <a:spLocks noChangeArrowheads="1"/>
              </p:cNvSpPr>
              <p:nvPr/>
            </p:nvSpPr>
            <p:spPr bwMode="auto">
              <a:xfrm rot="-2043387">
                <a:off x="3912" y="2864"/>
                <a:ext cx="55" cy="248"/>
              </a:xfrm>
              <a:prstGeom prst="rect">
                <a:avLst/>
              </a:prstGeom>
              <a:solidFill>
                <a:srgbClr val="990033"/>
              </a:solidFill>
              <a:ln w="28575">
                <a:solidFill>
                  <a:srgbClr val="A5002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1800">
                  <a:latin typeface="Garamond" pitchFamily="18" charset="0"/>
                </a:endParaRPr>
              </a:p>
            </p:txBody>
          </p:sp>
          <p:sp>
            <p:nvSpPr>
              <p:cNvPr id="53271" name="Rectangle 29"/>
              <p:cNvSpPr>
                <a:spLocks noChangeArrowheads="1"/>
              </p:cNvSpPr>
              <p:nvPr/>
            </p:nvSpPr>
            <p:spPr bwMode="auto">
              <a:xfrm rot="1930023">
                <a:off x="4096" y="2864"/>
                <a:ext cx="55" cy="248"/>
              </a:xfrm>
              <a:prstGeom prst="rect">
                <a:avLst/>
              </a:prstGeom>
              <a:solidFill>
                <a:srgbClr val="990033"/>
              </a:solidFill>
              <a:ln w="28575">
                <a:solidFill>
                  <a:srgbClr val="A5002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1800">
                  <a:latin typeface="Garamond" pitchFamily="18" charset="0"/>
                </a:endParaRPr>
              </a:p>
            </p:txBody>
          </p:sp>
        </p:grpSp>
        <p:grpSp>
          <p:nvGrpSpPr>
            <p:cNvPr id="53265" name="Group 30"/>
            <p:cNvGrpSpPr>
              <a:grpSpLocks/>
            </p:cNvGrpSpPr>
            <p:nvPr/>
          </p:nvGrpSpPr>
          <p:grpSpPr bwMode="auto">
            <a:xfrm rot="-3494277">
              <a:off x="3244" y="3148"/>
              <a:ext cx="192" cy="424"/>
              <a:chOff x="3912" y="2864"/>
              <a:chExt cx="239" cy="528"/>
            </a:xfrm>
          </p:grpSpPr>
          <p:sp>
            <p:nvSpPr>
              <p:cNvPr id="53266" name="Rectangle 31"/>
              <p:cNvSpPr>
                <a:spLocks noChangeArrowheads="1"/>
              </p:cNvSpPr>
              <p:nvPr/>
            </p:nvSpPr>
            <p:spPr bwMode="auto">
              <a:xfrm>
                <a:off x="4016" y="3072"/>
                <a:ext cx="47" cy="320"/>
              </a:xfrm>
              <a:prstGeom prst="rect">
                <a:avLst/>
              </a:prstGeom>
              <a:solidFill>
                <a:srgbClr val="990033"/>
              </a:solidFill>
              <a:ln w="28575">
                <a:solidFill>
                  <a:srgbClr val="A5002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1800">
                  <a:latin typeface="Garamond" pitchFamily="18" charset="0"/>
                </a:endParaRPr>
              </a:p>
            </p:txBody>
          </p:sp>
          <p:sp>
            <p:nvSpPr>
              <p:cNvPr id="53267" name="Rectangle 32"/>
              <p:cNvSpPr>
                <a:spLocks noChangeArrowheads="1"/>
              </p:cNvSpPr>
              <p:nvPr/>
            </p:nvSpPr>
            <p:spPr bwMode="auto">
              <a:xfrm rot="-2043387">
                <a:off x="3912" y="2864"/>
                <a:ext cx="55" cy="248"/>
              </a:xfrm>
              <a:prstGeom prst="rect">
                <a:avLst/>
              </a:prstGeom>
              <a:solidFill>
                <a:srgbClr val="990033"/>
              </a:solidFill>
              <a:ln w="28575">
                <a:solidFill>
                  <a:srgbClr val="A5002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1800">
                  <a:latin typeface="Garamond" pitchFamily="18" charset="0"/>
                </a:endParaRPr>
              </a:p>
            </p:txBody>
          </p:sp>
          <p:sp>
            <p:nvSpPr>
              <p:cNvPr id="53268" name="Rectangle 33"/>
              <p:cNvSpPr>
                <a:spLocks noChangeArrowheads="1"/>
              </p:cNvSpPr>
              <p:nvPr/>
            </p:nvSpPr>
            <p:spPr bwMode="auto">
              <a:xfrm rot="1930023">
                <a:off x="4096" y="2864"/>
                <a:ext cx="55" cy="248"/>
              </a:xfrm>
              <a:prstGeom prst="rect">
                <a:avLst/>
              </a:prstGeom>
              <a:solidFill>
                <a:srgbClr val="990033"/>
              </a:solidFill>
              <a:ln w="28575">
                <a:solidFill>
                  <a:srgbClr val="A5002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1800">
                  <a:latin typeface="Garamond" pitchFamily="18" charset="0"/>
                </a:endParaRPr>
              </a:p>
            </p:txBody>
          </p:sp>
        </p:grpSp>
      </p:grpSp>
      <p:grpSp>
        <p:nvGrpSpPr>
          <p:cNvPr id="86050" name="Group 34"/>
          <p:cNvGrpSpPr>
            <a:grpSpLocks/>
          </p:cNvGrpSpPr>
          <p:nvPr/>
        </p:nvGrpSpPr>
        <p:grpSpPr bwMode="auto">
          <a:xfrm>
            <a:off x="1576388" y="3733800"/>
            <a:ext cx="2209800" cy="2514600"/>
            <a:chOff x="1056" y="1488"/>
            <a:chExt cx="1392" cy="2208"/>
          </a:xfrm>
        </p:grpSpPr>
        <p:sp>
          <p:nvSpPr>
            <p:cNvPr id="53257" name="Rectangle 35"/>
            <p:cNvSpPr>
              <a:spLocks noChangeArrowheads="1"/>
            </p:cNvSpPr>
            <p:nvPr/>
          </p:nvSpPr>
          <p:spPr bwMode="auto">
            <a:xfrm>
              <a:off x="1056" y="1488"/>
              <a:ext cx="1392" cy="2208"/>
            </a:xfrm>
            <a:prstGeom prst="rect">
              <a:avLst/>
            </a:prstGeom>
            <a:solidFill>
              <a:srgbClr val="FFFF00"/>
            </a:solidFill>
            <a:ln w="476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Garamond" pitchFamily="18" charset="0"/>
              </a:endParaRPr>
            </a:p>
          </p:txBody>
        </p:sp>
        <p:sp>
          <p:nvSpPr>
            <p:cNvPr id="53258" name="AutoShape 36"/>
            <p:cNvSpPr>
              <a:spLocks noChangeArrowheads="1"/>
            </p:cNvSpPr>
            <p:nvPr/>
          </p:nvSpPr>
          <p:spPr bwMode="auto">
            <a:xfrm rot="2224172">
              <a:off x="1824" y="2592"/>
              <a:ext cx="288" cy="288"/>
            </a:xfrm>
            <a:prstGeom prst="triangle">
              <a:avLst>
                <a:gd name="adj" fmla="val 50000"/>
              </a:avLst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Garamond" pitchFamily="18" charset="0"/>
              </a:endParaRPr>
            </a:p>
          </p:txBody>
        </p:sp>
        <p:sp>
          <p:nvSpPr>
            <p:cNvPr id="53259" name="AutoShape 37"/>
            <p:cNvSpPr>
              <a:spLocks noChangeArrowheads="1"/>
            </p:cNvSpPr>
            <p:nvPr/>
          </p:nvSpPr>
          <p:spPr bwMode="auto">
            <a:xfrm rot="3748364">
              <a:off x="1584" y="2304"/>
              <a:ext cx="288" cy="288"/>
            </a:xfrm>
            <a:prstGeom prst="triangle">
              <a:avLst>
                <a:gd name="adj" fmla="val 50000"/>
              </a:avLst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Garamond" pitchFamily="18" charset="0"/>
              </a:endParaRPr>
            </a:p>
          </p:txBody>
        </p:sp>
        <p:sp>
          <p:nvSpPr>
            <p:cNvPr id="53260" name="AutoShape 38"/>
            <p:cNvSpPr>
              <a:spLocks noChangeArrowheads="1"/>
            </p:cNvSpPr>
            <p:nvPr/>
          </p:nvSpPr>
          <p:spPr bwMode="auto">
            <a:xfrm rot="6828372">
              <a:off x="1536" y="2880"/>
              <a:ext cx="288" cy="288"/>
            </a:xfrm>
            <a:prstGeom prst="triangle">
              <a:avLst>
                <a:gd name="adj" fmla="val 50000"/>
              </a:avLst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Garamond" pitchFamily="18" charset="0"/>
              </a:endParaRPr>
            </a:p>
          </p:txBody>
        </p:sp>
      </p:grpSp>
      <p:sp>
        <p:nvSpPr>
          <p:cNvPr id="86055" name="Text Box 39"/>
          <p:cNvSpPr txBox="1">
            <a:spLocks noChangeArrowheads="1"/>
          </p:cNvSpPr>
          <p:nvPr/>
        </p:nvSpPr>
        <p:spPr bwMode="auto">
          <a:xfrm>
            <a:off x="1785195" y="6248400"/>
            <a:ext cx="15038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>
                <a:latin typeface="+mn-lt"/>
              </a:rPr>
              <a:t>αντισώματα</a:t>
            </a:r>
          </a:p>
        </p:txBody>
      </p:sp>
      <p:sp>
        <p:nvSpPr>
          <p:cNvPr id="86056" name="Text Box 40"/>
          <p:cNvSpPr txBox="1">
            <a:spLocks noChangeArrowheads="1"/>
          </p:cNvSpPr>
          <p:nvPr/>
        </p:nvSpPr>
        <p:spPr bwMode="auto">
          <a:xfrm>
            <a:off x="5277091" y="6248399"/>
            <a:ext cx="20315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 dirty="0">
                <a:latin typeface="+mn-lt"/>
              </a:rPr>
              <a:t>αντί-αντισώματα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Αντισώματα </a:t>
            </a:r>
            <a:r>
              <a:rPr lang="en-US" dirty="0"/>
              <a:t>Rhesus (anti-Rh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Δεν υπάρχουν φυσικά </a:t>
            </a:r>
            <a:r>
              <a:rPr lang="el-GR" dirty="0" smtClean="0"/>
              <a:t>αντισώματα.</a:t>
            </a:r>
            <a:endParaRPr lang="el-GR" dirty="0"/>
          </a:p>
          <a:p>
            <a:r>
              <a:rPr lang="el-GR" dirty="0"/>
              <a:t>Είναι άνοσα, </a:t>
            </a:r>
            <a:r>
              <a:rPr lang="el-GR" dirty="0" err="1"/>
              <a:t>IgGs</a:t>
            </a:r>
            <a:r>
              <a:rPr lang="el-GR" dirty="0"/>
              <a:t> (σπάνια </a:t>
            </a:r>
            <a:r>
              <a:rPr lang="el-GR" dirty="0" err="1"/>
              <a:t>IgM</a:t>
            </a:r>
            <a:r>
              <a:rPr lang="el-GR" dirty="0"/>
              <a:t>), θερμά, ατελή και δε </a:t>
            </a:r>
            <a:r>
              <a:rPr lang="el-GR" dirty="0" smtClean="0"/>
              <a:t>συνδέουν </a:t>
            </a:r>
            <a:r>
              <a:rPr lang="el-GR" dirty="0"/>
              <a:t>το </a:t>
            </a:r>
            <a:r>
              <a:rPr lang="el-GR" dirty="0" smtClean="0"/>
              <a:t>συμπλήρωμα.</a:t>
            </a:r>
            <a:endParaRPr lang="el-GR" dirty="0"/>
          </a:p>
          <a:p>
            <a:r>
              <a:rPr lang="el-GR" dirty="0" err="1"/>
              <a:t>In</a:t>
            </a:r>
            <a:r>
              <a:rPr lang="el-GR" dirty="0"/>
              <a:t> </a:t>
            </a:r>
            <a:r>
              <a:rPr lang="el-GR" dirty="0" err="1"/>
              <a:t>vitro</a:t>
            </a:r>
            <a:r>
              <a:rPr lang="el-GR" dirty="0"/>
              <a:t> ανιχνεύονται με προσθήκη </a:t>
            </a:r>
            <a:r>
              <a:rPr lang="el-GR" b="1" dirty="0" err="1">
                <a:solidFill>
                  <a:srgbClr val="004A82"/>
                </a:solidFill>
              </a:rPr>
              <a:t>αντισφαιρινικού</a:t>
            </a:r>
            <a:r>
              <a:rPr lang="el-GR" b="1" dirty="0">
                <a:solidFill>
                  <a:srgbClr val="004A82"/>
                </a:solidFill>
              </a:rPr>
              <a:t> </a:t>
            </a:r>
            <a:r>
              <a:rPr lang="el-GR" b="1" dirty="0" smtClean="0">
                <a:solidFill>
                  <a:srgbClr val="004A82"/>
                </a:solidFill>
              </a:rPr>
              <a:t>ορού</a:t>
            </a:r>
            <a:r>
              <a:rPr lang="el-GR" dirty="0" smtClean="0"/>
              <a:t>.</a:t>
            </a:r>
          </a:p>
          <a:p>
            <a:pPr marL="0" indent="0" algn="ctr">
              <a:buNone/>
            </a:pPr>
            <a:r>
              <a:rPr lang="el-GR" altLang="el-GR" b="1" dirty="0" err="1" smtClean="0"/>
              <a:t>Αντισφαιρινικός</a:t>
            </a:r>
            <a:r>
              <a:rPr lang="el-GR" altLang="el-GR" b="1" dirty="0" smtClean="0"/>
              <a:t> </a:t>
            </a:r>
            <a:r>
              <a:rPr lang="el-GR" altLang="el-GR" b="1" dirty="0"/>
              <a:t>ορός ή </a:t>
            </a:r>
            <a:r>
              <a:rPr lang="el-GR" altLang="el-GR" b="1" dirty="0">
                <a:solidFill>
                  <a:srgbClr val="004A82"/>
                </a:solidFill>
              </a:rPr>
              <a:t>αντί </a:t>
            </a:r>
            <a:r>
              <a:rPr lang="el-GR" altLang="el-GR" b="1" dirty="0" smtClean="0">
                <a:solidFill>
                  <a:srgbClr val="004A82"/>
                </a:solidFill>
              </a:rPr>
              <a:t>– αντίσωμα</a:t>
            </a:r>
            <a:endParaRPr lang="el-GR" dirty="0">
              <a:solidFill>
                <a:srgbClr val="004A82"/>
              </a:solidFill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73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55" grpId="0"/>
      <p:bldP spid="8605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AutoShape 6"/>
          <p:cNvSpPr>
            <a:spLocks noChangeArrowheads="1"/>
          </p:cNvSpPr>
          <p:nvPr/>
        </p:nvSpPr>
        <p:spPr bwMode="auto">
          <a:xfrm>
            <a:off x="2661965" y="3717032"/>
            <a:ext cx="3820071" cy="1947044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  <a:ln w="635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ctr" eaLnBrk="1" hangingPunct="1">
              <a:spcBef>
                <a:spcPct val="0"/>
              </a:spcBef>
              <a:buNone/>
            </a:pPr>
            <a:r>
              <a:rPr lang="el-GR" altLang="el-GR" sz="2400" b="1" dirty="0" smtClean="0">
                <a:solidFill>
                  <a:prstClr val="black"/>
                </a:solidFill>
                <a:latin typeface="Calibri"/>
              </a:rPr>
              <a:t>Μεγάλη </a:t>
            </a:r>
            <a:endParaRPr lang="el-GR" altLang="el-GR" sz="2400" b="1" dirty="0">
              <a:solidFill>
                <a:prstClr val="black"/>
              </a:solidFill>
              <a:latin typeface="Calibri"/>
            </a:endParaRPr>
          </a:p>
          <a:p>
            <a:pPr lvl="0" algn="ctr" eaLnBrk="1" hangingPunct="1">
              <a:spcBef>
                <a:spcPct val="0"/>
              </a:spcBef>
              <a:buNone/>
            </a:pPr>
            <a:r>
              <a:rPr lang="el-GR" altLang="el-GR" sz="2400" b="1" dirty="0" err="1">
                <a:solidFill>
                  <a:prstClr val="black"/>
                </a:solidFill>
                <a:latin typeface="Calibri"/>
              </a:rPr>
              <a:t>αντιγονικότητα</a:t>
            </a:r>
            <a:endParaRPr lang="el-GR" altLang="el-GR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Ισχυρή Ανοσολογική </a:t>
            </a:r>
            <a:r>
              <a:rPr lang="el-GR" dirty="0" smtClean="0"/>
              <a:t>Απάντηση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2016224"/>
          </a:xfrm>
        </p:spPr>
        <p:txBody>
          <a:bodyPr/>
          <a:lstStyle/>
          <a:p>
            <a:r>
              <a:rPr lang="el-GR" dirty="0"/>
              <a:t>Τα περισσότερα </a:t>
            </a:r>
            <a:r>
              <a:rPr lang="el-GR" dirty="0" err="1"/>
              <a:t>Ag</a:t>
            </a:r>
            <a:r>
              <a:rPr lang="el-GR" dirty="0"/>
              <a:t> των ομάδων αίματος διαφέρουν σε 1-2 </a:t>
            </a:r>
            <a:r>
              <a:rPr lang="el-GR" dirty="0" smtClean="0"/>
              <a:t>αμινοξέα.</a:t>
            </a:r>
            <a:endParaRPr lang="el-GR" dirty="0"/>
          </a:p>
          <a:p>
            <a:r>
              <a:rPr lang="el-GR" dirty="0"/>
              <a:t>Το </a:t>
            </a:r>
            <a:r>
              <a:rPr lang="el-GR" dirty="0" err="1"/>
              <a:t>Ag</a:t>
            </a:r>
            <a:r>
              <a:rPr lang="el-GR" dirty="0"/>
              <a:t>-D διαφέρει από το </a:t>
            </a:r>
            <a:r>
              <a:rPr lang="el-GR" dirty="0" err="1"/>
              <a:t>Ag</a:t>
            </a:r>
            <a:r>
              <a:rPr lang="el-GR" dirty="0"/>
              <a:t>-E/e και </a:t>
            </a:r>
            <a:r>
              <a:rPr lang="el-GR" dirty="0" err="1"/>
              <a:t>Ag</a:t>
            </a:r>
            <a:r>
              <a:rPr lang="el-GR" dirty="0"/>
              <a:t>-C/c σε 35 </a:t>
            </a:r>
            <a:r>
              <a:rPr lang="el-GR" dirty="0" smtClean="0"/>
              <a:t>αμινοξέα.</a:t>
            </a:r>
            <a:endParaRPr lang="el-GR" dirty="0"/>
          </a:p>
          <a:p>
            <a:r>
              <a:rPr lang="el-GR" dirty="0"/>
              <a:t>Μεγάλη </a:t>
            </a:r>
            <a:r>
              <a:rPr lang="el-GR" dirty="0" smtClean="0"/>
              <a:t>ποικιλομορφία.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549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Παραγωγή </a:t>
            </a:r>
            <a:r>
              <a:rPr lang="el-GR" dirty="0" err="1"/>
              <a:t>Abs</a:t>
            </a:r>
            <a:r>
              <a:rPr lang="el-GR" dirty="0"/>
              <a:t>-</a:t>
            </a:r>
            <a:r>
              <a:rPr lang="el-GR" dirty="0" err="1"/>
              <a:t>Rh</a:t>
            </a:r>
            <a:r>
              <a:rPr lang="el-GR" dirty="0"/>
              <a:t> (</a:t>
            </a:r>
            <a:r>
              <a:rPr lang="el-GR" dirty="0" smtClean="0"/>
              <a:t>1)</a:t>
            </a:r>
            <a:br>
              <a:rPr lang="el-GR" dirty="0" smtClean="0"/>
            </a:br>
            <a:r>
              <a:rPr lang="el-GR" dirty="0" smtClean="0"/>
              <a:t>Ασύμβατη Μετάγγιση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680520"/>
          </a:xfrm>
        </p:spPr>
        <p:txBody>
          <a:bodyPr/>
          <a:lstStyle/>
          <a:p>
            <a:r>
              <a:rPr lang="el-GR" dirty="0"/>
              <a:t>Όταν </a:t>
            </a:r>
            <a:r>
              <a:rPr lang="el-GR" dirty="0" err="1"/>
              <a:t>Rh</a:t>
            </a:r>
            <a:r>
              <a:rPr lang="el-GR" dirty="0"/>
              <a:t>(-) μεταγγιστεί με </a:t>
            </a:r>
            <a:r>
              <a:rPr lang="el-GR" dirty="0" err="1"/>
              <a:t>Rh</a:t>
            </a:r>
            <a:r>
              <a:rPr lang="el-GR" dirty="0"/>
              <a:t>(+) </a:t>
            </a:r>
            <a:r>
              <a:rPr lang="el-GR" dirty="0" smtClean="0"/>
              <a:t>αίμα.</a:t>
            </a:r>
            <a:endParaRPr lang="el-GR" dirty="0"/>
          </a:p>
          <a:p>
            <a:r>
              <a:rPr lang="el-GR" dirty="0"/>
              <a:t>Η ευαισθητοποίηση είναι άμεση και η παραγωγή </a:t>
            </a:r>
            <a:r>
              <a:rPr lang="el-GR" dirty="0" err="1"/>
              <a:t>Abs</a:t>
            </a:r>
            <a:r>
              <a:rPr lang="el-GR" dirty="0"/>
              <a:t> </a:t>
            </a:r>
            <a:r>
              <a:rPr lang="el-GR" dirty="0" smtClean="0"/>
              <a:t>σε </a:t>
            </a:r>
            <a:r>
              <a:rPr lang="el-GR" dirty="0"/>
              <a:t>6-8 </a:t>
            </a:r>
            <a:r>
              <a:rPr lang="el-GR" dirty="0" smtClean="0"/>
              <a:t>εβδομάδες.</a:t>
            </a:r>
            <a:endParaRPr lang="el-GR" dirty="0"/>
          </a:p>
          <a:p>
            <a:r>
              <a:rPr lang="el-GR" dirty="0"/>
              <a:t>Νέα ασύμβατη μετάγγιση προκαλεί έντονη </a:t>
            </a:r>
            <a:r>
              <a:rPr lang="el-GR" dirty="0" err="1" smtClean="0"/>
              <a:t>αιμόλυση</a:t>
            </a:r>
            <a:r>
              <a:rPr lang="el-GR" dirty="0" smtClean="0"/>
              <a:t>.</a:t>
            </a:r>
            <a:endParaRPr lang="el-GR" dirty="0"/>
          </a:p>
          <a:p>
            <a:r>
              <a:rPr lang="el-GR" dirty="0"/>
              <a:t>Τα </a:t>
            </a:r>
            <a:r>
              <a:rPr lang="el-GR" dirty="0" err="1"/>
              <a:t>Abs</a:t>
            </a:r>
            <a:r>
              <a:rPr lang="el-GR" dirty="0"/>
              <a:t> προκαλούν </a:t>
            </a:r>
            <a:r>
              <a:rPr lang="el-GR" dirty="0" err="1"/>
              <a:t>οψωνισμό</a:t>
            </a:r>
            <a:r>
              <a:rPr lang="el-GR" dirty="0"/>
              <a:t> στα </a:t>
            </a:r>
            <a:r>
              <a:rPr lang="el-GR" dirty="0" err="1"/>
              <a:t>RBCs</a:t>
            </a:r>
            <a:r>
              <a:rPr lang="el-GR" dirty="0"/>
              <a:t> και </a:t>
            </a:r>
            <a:r>
              <a:rPr lang="el-GR" dirty="0" err="1" smtClean="0"/>
              <a:t>εξωαγγειακή</a:t>
            </a:r>
            <a:r>
              <a:rPr lang="el-GR" dirty="0" smtClean="0"/>
              <a:t> </a:t>
            </a:r>
            <a:r>
              <a:rPr lang="el-GR" dirty="0" err="1" smtClean="0"/>
              <a:t>αιμόλυση</a:t>
            </a:r>
            <a:r>
              <a:rPr lang="el-GR" dirty="0" smtClean="0"/>
              <a:t> </a:t>
            </a:r>
            <a:r>
              <a:rPr lang="el-GR" dirty="0"/>
              <a:t>(στο σπλήνα</a:t>
            </a:r>
            <a:r>
              <a:rPr lang="el-GR" dirty="0" smtClean="0"/>
              <a:t>).</a:t>
            </a:r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72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image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7719392" cy="48157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Ερυθροκυτταρική</a:t>
            </a:r>
            <a:r>
              <a:rPr lang="el-GR" dirty="0"/>
              <a:t> </a:t>
            </a:r>
            <a:r>
              <a:rPr lang="el-GR" dirty="0" smtClean="0"/>
              <a:t>Καταστροφή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2329272" y="619970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images.frompo.com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84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1" name="Picture 5" descr="extravascular%20hemolysis%20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980728"/>
            <a:ext cx="6669360" cy="55094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 err="1"/>
              <a:t>Εξωαγγειακή</a:t>
            </a:r>
            <a:r>
              <a:rPr lang="el-GR" dirty="0"/>
              <a:t> </a:t>
            </a:r>
            <a:r>
              <a:rPr lang="el-GR" dirty="0" err="1"/>
              <a:t>Ερυθροκυτταρική</a:t>
            </a:r>
            <a:r>
              <a:rPr lang="el-GR" dirty="0"/>
              <a:t> </a:t>
            </a:r>
            <a:r>
              <a:rPr lang="el-GR" dirty="0" smtClean="0"/>
              <a:t>Καταστροφή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2308312" y="64902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eclinpath.com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639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Αντιδράσεις από τη </a:t>
            </a:r>
            <a:r>
              <a:rPr lang="el-GR" dirty="0" smtClean="0"/>
              <a:t>Μετάγγιση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19256" cy="5256584"/>
          </a:xfrm>
        </p:spPr>
        <p:txBody>
          <a:bodyPr>
            <a:normAutofit/>
          </a:bodyPr>
          <a:lstStyle/>
          <a:p>
            <a:r>
              <a:rPr lang="el-GR" dirty="0" err="1"/>
              <a:t>Anti</a:t>
            </a:r>
            <a:r>
              <a:rPr lang="el-GR" dirty="0"/>
              <a:t>-D, </a:t>
            </a:r>
            <a:r>
              <a:rPr lang="el-GR" dirty="0" err="1"/>
              <a:t>anti</a:t>
            </a:r>
            <a:r>
              <a:rPr lang="el-GR" dirty="0"/>
              <a:t>-C, </a:t>
            </a:r>
            <a:r>
              <a:rPr lang="el-GR" dirty="0" err="1"/>
              <a:t>anti</a:t>
            </a:r>
            <a:r>
              <a:rPr lang="el-GR" dirty="0"/>
              <a:t>-E, και τα </a:t>
            </a:r>
            <a:r>
              <a:rPr lang="el-GR" dirty="0" err="1"/>
              <a:t>anti</a:t>
            </a:r>
            <a:r>
              <a:rPr lang="el-GR" dirty="0"/>
              <a:t>-e εμπλέκονται σε αντιδράσεις (μάλλον) </a:t>
            </a:r>
            <a:r>
              <a:rPr lang="el-GR" dirty="0" smtClean="0"/>
              <a:t>καθυστερημένες.</a:t>
            </a:r>
            <a:endParaRPr lang="el-GR" dirty="0"/>
          </a:p>
          <a:p>
            <a:r>
              <a:rPr lang="el-GR" dirty="0"/>
              <a:t>Το σύστημα </a:t>
            </a:r>
            <a:r>
              <a:rPr lang="el-GR" dirty="0" err="1"/>
              <a:t>Rh</a:t>
            </a:r>
            <a:r>
              <a:rPr lang="el-GR" dirty="0"/>
              <a:t> ως προς (D, E, e, C, c) ελέγχεται σε δότη/δέκτη </a:t>
            </a:r>
            <a:r>
              <a:rPr lang="el-GR" dirty="0" smtClean="0"/>
              <a:t>ρουτίνα.</a:t>
            </a:r>
            <a:endParaRPr lang="el-GR" dirty="0"/>
          </a:p>
          <a:p>
            <a:r>
              <a:rPr lang="el-GR" dirty="0"/>
              <a:t>Υπάρχουν άλλα αντιγόνα που δεν ελέγχονται (άλλα 44 </a:t>
            </a:r>
            <a:r>
              <a:rPr lang="el-GR" dirty="0" err="1"/>
              <a:t>Ags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Προβλήματα υπάρχουν σε ασθενείς με δρεπανοκυτταρική αναιμία (συχνές μεταγγίσεις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Η Δρεπανοκυτταρική αναιμία ενδημεί κυρίως στη μαύρη </a:t>
            </a:r>
            <a:r>
              <a:rPr lang="el-GR" dirty="0" smtClean="0"/>
              <a:t>φυλή.</a:t>
            </a:r>
            <a:endParaRPr lang="el-GR" dirty="0"/>
          </a:p>
          <a:p>
            <a:r>
              <a:rPr lang="el-GR" b="1" dirty="0">
                <a:solidFill>
                  <a:srgbClr val="004A82"/>
                </a:solidFill>
              </a:rPr>
              <a:t>Η μαύρη φυλή έχει τους περισσότερους πολυμορφισμούς ως προς τα αντιγόνα του συστήματος </a:t>
            </a:r>
            <a:r>
              <a:rPr lang="el-GR" b="1" dirty="0" err="1" smtClean="0">
                <a:solidFill>
                  <a:srgbClr val="004A82"/>
                </a:solidFill>
              </a:rPr>
              <a:t>Rh</a:t>
            </a:r>
            <a:r>
              <a:rPr lang="el-GR" b="1" dirty="0" smtClean="0">
                <a:solidFill>
                  <a:srgbClr val="004A82"/>
                </a:solidFill>
              </a:rPr>
              <a:t>.</a:t>
            </a:r>
            <a:endParaRPr lang="el-GR" b="1" dirty="0">
              <a:solidFill>
                <a:srgbClr val="004A82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45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rmAutofit fontScale="90000"/>
          </a:bodyPr>
          <a:lstStyle/>
          <a:p>
            <a:r>
              <a:rPr lang="el-GR" dirty="0"/>
              <a:t>Παραγωγή </a:t>
            </a:r>
            <a:r>
              <a:rPr lang="en-US" dirty="0"/>
              <a:t>Abs-Rh (</a:t>
            </a:r>
            <a:r>
              <a:rPr lang="en-US" dirty="0" smtClean="0"/>
              <a:t>2)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Ασύμβατη Κύηση - Αιμολυτική </a:t>
            </a:r>
            <a:r>
              <a:rPr lang="el-GR" dirty="0"/>
              <a:t>Νόσος του Νεογνού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12776"/>
            <a:ext cx="8435280" cy="48245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Hemolytic Disease of the Newborn (ΗDN</a:t>
            </a:r>
            <a:r>
              <a:rPr lang="en-US" dirty="0" smtClean="0"/>
              <a:t>)</a:t>
            </a:r>
            <a:endParaRPr lang="el-GR" dirty="0" smtClean="0"/>
          </a:p>
          <a:p>
            <a:r>
              <a:rPr lang="el-GR" dirty="0" err="1"/>
              <a:t>Tα</a:t>
            </a:r>
            <a:r>
              <a:rPr lang="el-GR" dirty="0"/>
              <a:t> </a:t>
            </a:r>
            <a:r>
              <a:rPr lang="el-GR" dirty="0" err="1"/>
              <a:t>Anti</a:t>
            </a:r>
            <a:r>
              <a:rPr lang="el-GR" dirty="0"/>
              <a:t>-D της μητέρας είναι υπεύθυνα για τη σοβαρή </a:t>
            </a:r>
            <a:r>
              <a:rPr lang="el-GR" dirty="0" smtClean="0"/>
              <a:t>HDN.</a:t>
            </a:r>
            <a:endParaRPr lang="el-GR" dirty="0"/>
          </a:p>
          <a:p>
            <a:r>
              <a:rPr lang="el-GR" dirty="0"/>
              <a:t>Θάνατος του </a:t>
            </a:r>
            <a:r>
              <a:rPr lang="el-GR" dirty="0" smtClean="0"/>
              <a:t>κυήματος.</a:t>
            </a:r>
            <a:endParaRPr lang="el-GR" dirty="0"/>
          </a:p>
          <a:p>
            <a:r>
              <a:rPr lang="el-GR" dirty="0"/>
              <a:t> Ευαισθητοποίηση με </a:t>
            </a:r>
            <a:r>
              <a:rPr lang="el-GR" dirty="0" err="1"/>
              <a:t>anti</a:t>
            </a:r>
            <a:r>
              <a:rPr lang="el-GR" dirty="0"/>
              <a:t>-D </a:t>
            </a:r>
            <a:r>
              <a:rPr lang="el-GR" dirty="0" err="1"/>
              <a:t>ανοσοσφαιρίνη</a:t>
            </a:r>
            <a:r>
              <a:rPr lang="el-GR" dirty="0"/>
              <a:t> και  καλύτερος έλεγχος των κυήσεων </a:t>
            </a:r>
            <a:r>
              <a:rPr lang="el-GR" dirty="0" smtClean="0"/>
              <a:t>.</a:t>
            </a:r>
            <a:endParaRPr lang="el-GR" dirty="0"/>
          </a:p>
          <a:p>
            <a:r>
              <a:rPr lang="el-GR" dirty="0"/>
              <a:t>Λόγω των πολυμορφισμών υπάρχουν περιστατικά </a:t>
            </a:r>
            <a:r>
              <a:rPr lang="el-GR" dirty="0" smtClean="0"/>
              <a:t>HDN.</a:t>
            </a:r>
            <a:endParaRPr lang="el-GR" dirty="0"/>
          </a:p>
          <a:p>
            <a:r>
              <a:rPr lang="el-GR" dirty="0"/>
              <a:t>Μετά το D το C είναι κλινικά σημαντικό </a:t>
            </a:r>
            <a:r>
              <a:rPr lang="el-GR" dirty="0" err="1" smtClean="0"/>
              <a:t>Ag</a:t>
            </a:r>
            <a:r>
              <a:rPr lang="el-GR" dirty="0" smtClean="0"/>
              <a:t>.</a:t>
            </a:r>
            <a:endParaRPr lang="el-GR" dirty="0"/>
          </a:p>
          <a:p>
            <a:r>
              <a:rPr lang="el-GR" dirty="0" err="1"/>
              <a:t>Aλλοαντισώματα</a:t>
            </a:r>
            <a:r>
              <a:rPr lang="el-GR" dirty="0"/>
              <a:t> που προκαλούν ήπια HDN </a:t>
            </a:r>
            <a:r>
              <a:rPr lang="el-GR" dirty="0" err="1"/>
              <a:t>anti</a:t>
            </a:r>
            <a:r>
              <a:rPr lang="el-GR" dirty="0"/>
              <a:t>-C, </a:t>
            </a:r>
            <a:r>
              <a:rPr lang="el-GR" dirty="0" err="1"/>
              <a:t>anti</a:t>
            </a:r>
            <a:r>
              <a:rPr lang="el-GR" dirty="0"/>
              <a:t>-E  και </a:t>
            </a:r>
            <a:r>
              <a:rPr lang="el-GR" dirty="0" err="1" smtClean="0"/>
              <a:t>anti</a:t>
            </a:r>
            <a:r>
              <a:rPr lang="el-GR" dirty="0" smtClean="0"/>
              <a:t>-e.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180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Hemolytic Disease of the </a:t>
            </a:r>
            <a:r>
              <a:rPr lang="en-US" dirty="0" smtClean="0"/>
              <a:t>Newborn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HDN </a:t>
            </a:r>
            <a:r>
              <a:rPr lang="el-GR" sz="2400" dirty="0"/>
              <a:t>συμβαίνει όταν διαπεράσει τον πλακούντα αντίσωμα της μάνας κατά των </a:t>
            </a:r>
            <a:r>
              <a:rPr lang="el-GR" sz="2400" dirty="0" err="1"/>
              <a:t>ερυθροκυττάρων</a:t>
            </a:r>
            <a:r>
              <a:rPr lang="el-GR" sz="2400" dirty="0"/>
              <a:t> του </a:t>
            </a:r>
            <a:r>
              <a:rPr lang="el-GR" sz="2400" dirty="0" smtClean="0"/>
              <a:t>κυήματος.</a:t>
            </a:r>
            <a:endParaRPr lang="el-GR" sz="2400" dirty="0"/>
          </a:p>
          <a:p>
            <a:r>
              <a:rPr lang="el-GR" sz="2400" dirty="0"/>
              <a:t>Τα ερυθροκύτταρα του εμβρύου επικαλύπτονται με </a:t>
            </a:r>
            <a:r>
              <a:rPr lang="en-US" sz="2400" dirty="0"/>
              <a:t>IgG </a:t>
            </a:r>
            <a:r>
              <a:rPr lang="el-GR" sz="2400" dirty="0" err="1"/>
              <a:t>αλλοαντίσωμα</a:t>
            </a:r>
            <a:r>
              <a:rPr lang="el-GR" sz="2400" dirty="0"/>
              <a:t>  </a:t>
            </a:r>
            <a:r>
              <a:rPr lang="el-GR" sz="2400" dirty="0" err="1"/>
              <a:t>αιμολύονται</a:t>
            </a:r>
            <a:r>
              <a:rPr lang="el-GR" sz="2400" dirty="0"/>
              <a:t> πριν τη </a:t>
            </a:r>
            <a:r>
              <a:rPr lang="el-GR" sz="2400" dirty="0" smtClean="0"/>
              <a:t>γέννηση.</a:t>
            </a:r>
            <a:endParaRPr lang="el-GR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Where does the baby get an antigen that is foreign to the Mom?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004A82"/>
                </a:solidFill>
              </a:rPr>
              <a:t>It’s the Dads fault</a:t>
            </a:r>
            <a:r>
              <a:rPr lang="en-US" sz="2400" b="1" dirty="0" smtClean="0">
                <a:solidFill>
                  <a:srgbClr val="004A82"/>
                </a:solidFill>
              </a:rPr>
              <a:t>!</a:t>
            </a:r>
            <a:endParaRPr lang="en-US" sz="2400" b="1" dirty="0">
              <a:solidFill>
                <a:srgbClr val="004A82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360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Κατηγορίες </a:t>
            </a:r>
            <a:r>
              <a:rPr lang="en-US" dirty="0" smtClean="0"/>
              <a:t>HDN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n-US" sz="2400" dirty="0"/>
              <a:t>Rh System </a:t>
            </a:r>
            <a:r>
              <a:rPr lang="en-US" sz="2400" dirty="0" smtClean="0"/>
              <a:t>Antibodies</a:t>
            </a:r>
            <a:r>
              <a:rPr lang="el-GR" sz="2400" dirty="0" smtClean="0"/>
              <a:t>.</a:t>
            </a:r>
            <a:endParaRPr lang="en-US" sz="2400" dirty="0"/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n-US" sz="2400" dirty="0"/>
              <a:t>Other Blood Group </a:t>
            </a:r>
            <a:r>
              <a:rPr lang="en-US" sz="2400" dirty="0" smtClean="0"/>
              <a:t>Antibodies</a:t>
            </a:r>
            <a:r>
              <a:rPr lang="el-GR" sz="2400" dirty="0" smtClean="0"/>
              <a:t>.</a:t>
            </a:r>
            <a:endParaRPr lang="en-US" sz="2400" dirty="0"/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n-US" sz="2400" dirty="0"/>
              <a:t>ABO </a:t>
            </a:r>
            <a:r>
              <a:rPr lang="en-US" sz="2400" dirty="0" smtClean="0"/>
              <a:t>Antibodies</a:t>
            </a:r>
            <a:r>
              <a:rPr lang="el-GR" sz="2400" dirty="0" smtClean="0"/>
              <a:t>.</a:t>
            </a:r>
            <a:endParaRPr lang="en-US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79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Παθοφυσιολογία</a:t>
            </a:r>
            <a:r>
              <a:rPr lang="el-GR" dirty="0"/>
              <a:t> </a:t>
            </a:r>
            <a:r>
              <a:rPr lang="en-US" dirty="0" smtClean="0"/>
              <a:t>HDN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l-GR" dirty="0" smtClean="0"/>
              <a:t>Η </a:t>
            </a:r>
            <a:r>
              <a:rPr lang="el-GR" dirty="0"/>
              <a:t>επιταχυνόμενη καταστροφή των </a:t>
            </a:r>
            <a:r>
              <a:rPr lang="el-GR" dirty="0" err="1"/>
              <a:t>RBCs</a:t>
            </a:r>
            <a:r>
              <a:rPr lang="el-GR" dirty="0"/>
              <a:t> οδηγεί στην αύξηση των </a:t>
            </a:r>
            <a:r>
              <a:rPr lang="el-GR" dirty="0" err="1"/>
              <a:t>εμπύρηνων</a:t>
            </a:r>
            <a:r>
              <a:rPr lang="el-GR" dirty="0"/>
              <a:t> (άωρων) μορφών </a:t>
            </a:r>
            <a:r>
              <a:rPr lang="el-GR" dirty="0" err="1" smtClean="0"/>
              <a:t>RBCs</a:t>
            </a:r>
            <a:r>
              <a:rPr lang="el-GR" dirty="0" smtClean="0"/>
              <a:t>.</a:t>
            </a:r>
            <a:endParaRPr lang="el-GR" dirty="0"/>
          </a:p>
          <a:p>
            <a:pPr marL="457200" indent="-457200">
              <a:buFont typeface="+mj-lt"/>
              <a:buAutoNum type="arabicPeriod"/>
            </a:pPr>
            <a:r>
              <a:rPr lang="el-GR" dirty="0" smtClean="0"/>
              <a:t>Πολλές </a:t>
            </a:r>
            <a:r>
              <a:rPr lang="el-GR" dirty="0"/>
              <a:t>περιπτώσεις HDN οδηγούνται:</a:t>
            </a:r>
          </a:p>
          <a:p>
            <a:pPr lvl="1"/>
            <a:r>
              <a:rPr lang="el-GR" dirty="0"/>
              <a:t>Γενικευμένο οίδημα του </a:t>
            </a:r>
            <a:r>
              <a:rPr lang="el-GR" dirty="0" smtClean="0"/>
              <a:t>εμβρύου,</a:t>
            </a:r>
            <a:endParaRPr lang="el-GR" dirty="0"/>
          </a:p>
          <a:p>
            <a:pPr lvl="1"/>
            <a:r>
              <a:rPr lang="el-GR" dirty="0"/>
              <a:t>Σοβαρή </a:t>
            </a:r>
            <a:r>
              <a:rPr lang="el-GR" dirty="0" smtClean="0"/>
              <a:t>αναιμία.</a:t>
            </a:r>
            <a:endParaRPr lang="el-GR" dirty="0"/>
          </a:p>
          <a:p>
            <a:pPr marL="457200" indent="-457200">
              <a:buFont typeface="+mj-lt"/>
              <a:buAutoNum type="arabicPeriod"/>
            </a:pPr>
            <a:r>
              <a:rPr lang="el-GR" dirty="0" err="1" smtClean="0"/>
              <a:t>Χολερυθριναιμία</a:t>
            </a:r>
            <a:r>
              <a:rPr lang="el-GR" dirty="0" smtClean="0"/>
              <a:t>.</a:t>
            </a:r>
            <a:endParaRPr lang="el-GR" dirty="0"/>
          </a:p>
          <a:p>
            <a:pPr marL="457200" indent="-457200">
              <a:buFont typeface="+mj-lt"/>
              <a:buAutoNum type="arabicPeriod"/>
            </a:pPr>
            <a:r>
              <a:rPr lang="el-GR" dirty="0" err="1" smtClean="0"/>
              <a:t>Ενδομητρική</a:t>
            </a:r>
            <a:r>
              <a:rPr lang="el-GR" dirty="0" smtClean="0"/>
              <a:t> </a:t>
            </a:r>
            <a:r>
              <a:rPr lang="el-GR" dirty="0" err="1"/>
              <a:t>αιμόλυση</a:t>
            </a:r>
            <a:r>
              <a:rPr lang="el-GR" dirty="0"/>
              <a:t>/πρόωρος </a:t>
            </a:r>
            <a:r>
              <a:rPr lang="el-GR" dirty="0" smtClean="0"/>
              <a:t>τοκετός/θάνατος.</a:t>
            </a:r>
            <a:endParaRPr lang="el-GR" dirty="0"/>
          </a:p>
          <a:p>
            <a:pPr marL="457200" indent="-457200">
              <a:buFont typeface="+mj-lt"/>
              <a:buAutoNum type="arabicPeriod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940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</a:t>
            </a:r>
            <a:r>
              <a:rPr lang="en-US" dirty="0"/>
              <a:t>o </a:t>
            </a:r>
            <a:r>
              <a:rPr lang="el-GR" dirty="0"/>
              <a:t>Σύστημα </a:t>
            </a:r>
            <a:r>
              <a:rPr lang="en-US" dirty="0" smtClean="0"/>
              <a:t>Rhesus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  <p:pic>
        <p:nvPicPr>
          <p:cNvPr id="13314" name="Picture 2" descr="hydropathy model of R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052736"/>
            <a:ext cx="7920880" cy="522778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286000" y="632477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ncbi.nlm.nih.gov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69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5"/>
          <p:cNvSpPr>
            <a:spLocks noChangeArrowheads="1"/>
          </p:cNvSpPr>
          <p:nvPr/>
        </p:nvSpPr>
        <p:spPr bwMode="auto">
          <a:xfrm>
            <a:off x="7375525" y="6340475"/>
            <a:ext cx="434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000">
                <a:latin typeface="Arial" charset="0"/>
                <a:sym typeface="Symbol" pitchFamily="18" charset="2"/>
              </a:rPr>
              <a:t></a:t>
            </a:r>
          </a:p>
        </p:txBody>
      </p:sp>
      <p:grpSp>
        <p:nvGrpSpPr>
          <p:cNvPr id="5" name="Ομάδα 4"/>
          <p:cNvGrpSpPr/>
          <p:nvPr/>
        </p:nvGrpSpPr>
        <p:grpSpPr>
          <a:xfrm>
            <a:off x="527495" y="1143000"/>
            <a:ext cx="8305800" cy="5171420"/>
            <a:chOff x="304800" y="1143000"/>
            <a:chExt cx="8305800" cy="5171420"/>
          </a:xfrm>
        </p:grpSpPr>
        <p:sp>
          <p:nvSpPr>
            <p:cNvPr id="64516" name="Text Box 6"/>
            <p:cNvSpPr txBox="1">
              <a:spLocks noChangeArrowheads="1"/>
            </p:cNvSpPr>
            <p:nvPr/>
          </p:nvSpPr>
          <p:spPr bwMode="auto">
            <a:xfrm>
              <a:off x="1676400" y="1295400"/>
              <a:ext cx="1676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CA" altLang="el-GR" sz="2400" b="1">
                <a:latin typeface="+mn-lt"/>
              </a:endParaRPr>
            </a:p>
          </p:txBody>
        </p:sp>
        <p:sp>
          <p:nvSpPr>
            <p:cNvPr id="64517" name="Text Box 7"/>
            <p:cNvSpPr txBox="1">
              <a:spLocks noChangeArrowheads="1"/>
            </p:cNvSpPr>
            <p:nvPr/>
          </p:nvSpPr>
          <p:spPr bwMode="auto">
            <a:xfrm>
              <a:off x="685800" y="1143000"/>
              <a:ext cx="2743200" cy="409575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Rh Negative Women</a:t>
              </a:r>
            </a:p>
          </p:txBody>
        </p:sp>
        <p:sp>
          <p:nvSpPr>
            <p:cNvPr id="64518" name="Text Box 8"/>
            <p:cNvSpPr txBox="1">
              <a:spLocks noChangeArrowheads="1"/>
            </p:cNvSpPr>
            <p:nvPr/>
          </p:nvSpPr>
          <p:spPr bwMode="auto">
            <a:xfrm>
              <a:off x="4495800" y="1219200"/>
              <a:ext cx="3810000" cy="409575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Man Rh positive (Homo/Hetero)</a:t>
              </a:r>
            </a:p>
          </p:txBody>
        </p:sp>
        <p:sp>
          <p:nvSpPr>
            <p:cNvPr id="64519" name="Rectangle 9"/>
            <p:cNvSpPr>
              <a:spLocks noChangeArrowheads="1"/>
            </p:cNvSpPr>
            <p:nvPr/>
          </p:nvSpPr>
          <p:spPr bwMode="auto">
            <a:xfrm>
              <a:off x="2667000" y="1752600"/>
              <a:ext cx="28194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                          </a:t>
              </a:r>
            </a:p>
          </p:txBody>
        </p:sp>
        <p:sp>
          <p:nvSpPr>
            <p:cNvPr id="64520" name="Text Box 10"/>
            <p:cNvSpPr txBox="1">
              <a:spLocks noChangeArrowheads="1"/>
            </p:cNvSpPr>
            <p:nvPr/>
          </p:nvSpPr>
          <p:spPr bwMode="auto">
            <a:xfrm>
              <a:off x="2438400" y="2133600"/>
              <a:ext cx="2743200" cy="531813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 </a:t>
              </a:r>
              <a:r>
                <a:rPr lang="en-US" altLang="el-GR" sz="2800" b="1">
                  <a:latin typeface="+mn-lt"/>
                  <a:sym typeface="Symbol" pitchFamily="18" charset="2"/>
                </a:rPr>
                <a:t> Fetus </a:t>
              </a:r>
              <a:r>
                <a:rPr lang="en-US" altLang="el-GR" sz="2000" b="1">
                  <a:latin typeface="+mn-lt"/>
                  <a:sym typeface="Symbol" pitchFamily="18" charset="2"/>
                </a:rPr>
                <a:t> </a:t>
              </a:r>
            </a:p>
          </p:txBody>
        </p:sp>
        <p:sp>
          <p:nvSpPr>
            <p:cNvPr id="64521" name="Text Box 11"/>
            <p:cNvSpPr txBox="1">
              <a:spLocks noChangeArrowheads="1"/>
            </p:cNvSpPr>
            <p:nvPr/>
          </p:nvSpPr>
          <p:spPr bwMode="auto">
            <a:xfrm>
              <a:off x="304800" y="2057400"/>
              <a:ext cx="1828800" cy="714375"/>
            </a:xfrm>
            <a:prstGeom prst="rect">
              <a:avLst/>
            </a:prstGeom>
            <a:noFill/>
            <a:ln w="12700" cap="sq">
              <a:solidFill>
                <a:schemeClr val="accent3">
                  <a:lumMod val="50000"/>
                </a:schemeClr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 dirty="0">
                  <a:solidFill>
                    <a:schemeClr val="accent3">
                      <a:lumMod val="50000"/>
                    </a:schemeClr>
                  </a:solidFill>
                  <a:latin typeface="+mn-lt"/>
                  <a:sym typeface="Symbol" pitchFamily="18" charset="2"/>
                </a:rPr>
                <a:t>Rh </a:t>
              </a:r>
              <a:r>
                <a:rPr lang="en-US" altLang="el-GR" sz="2000" b="1" dirty="0" err="1">
                  <a:solidFill>
                    <a:schemeClr val="accent3">
                      <a:lumMod val="50000"/>
                    </a:schemeClr>
                  </a:solidFill>
                  <a:latin typeface="+mn-lt"/>
                  <a:sym typeface="Symbol" pitchFamily="18" charset="2"/>
                </a:rPr>
                <a:t>Neg</a:t>
              </a:r>
              <a:r>
                <a:rPr lang="en-US" altLang="el-GR" sz="2000" b="1" dirty="0">
                  <a:solidFill>
                    <a:schemeClr val="accent3">
                      <a:lumMod val="50000"/>
                    </a:schemeClr>
                  </a:solidFill>
                  <a:latin typeface="+mn-lt"/>
                  <a:sym typeface="Symbol" pitchFamily="18" charset="2"/>
                </a:rPr>
                <a:t> Fetus No problem</a:t>
              </a:r>
            </a:p>
          </p:txBody>
        </p:sp>
        <p:sp>
          <p:nvSpPr>
            <p:cNvPr id="64522" name="Text Box 12"/>
            <p:cNvSpPr txBox="1">
              <a:spLocks noChangeArrowheads="1"/>
            </p:cNvSpPr>
            <p:nvPr/>
          </p:nvSpPr>
          <p:spPr bwMode="auto">
            <a:xfrm>
              <a:off x="5867400" y="2209800"/>
              <a:ext cx="2438400" cy="400110"/>
            </a:xfrm>
            <a:prstGeom prst="rect">
              <a:avLst/>
            </a:prstGeom>
            <a:noFill/>
            <a:ln w="38100" cap="sq" cmpd="dbl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Rh positive Fetus</a:t>
              </a:r>
            </a:p>
          </p:txBody>
        </p:sp>
        <p:sp>
          <p:nvSpPr>
            <p:cNvPr id="64523" name="Rectangle 13"/>
            <p:cNvSpPr>
              <a:spLocks noChangeArrowheads="1"/>
            </p:cNvSpPr>
            <p:nvPr/>
          </p:nvSpPr>
          <p:spPr bwMode="auto">
            <a:xfrm>
              <a:off x="5181600" y="2209800"/>
              <a:ext cx="4349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</a:t>
              </a:r>
            </a:p>
          </p:txBody>
        </p:sp>
        <p:sp>
          <p:nvSpPr>
            <p:cNvPr id="64524" name="Rectangle 14"/>
            <p:cNvSpPr>
              <a:spLocks noChangeArrowheads="1"/>
            </p:cNvSpPr>
            <p:nvPr/>
          </p:nvSpPr>
          <p:spPr bwMode="auto">
            <a:xfrm>
              <a:off x="2057400" y="2209800"/>
              <a:ext cx="4349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</a:t>
              </a:r>
            </a:p>
          </p:txBody>
        </p:sp>
        <p:sp>
          <p:nvSpPr>
            <p:cNvPr id="64525" name="Rectangle 15"/>
            <p:cNvSpPr>
              <a:spLocks noChangeArrowheads="1"/>
            </p:cNvSpPr>
            <p:nvPr/>
          </p:nvSpPr>
          <p:spPr bwMode="auto">
            <a:xfrm>
              <a:off x="7239000" y="27432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4526" name="Text Box 16"/>
            <p:cNvSpPr txBox="1">
              <a:spLocks noChangeArrowheads="1"/>
            </p:cNvSpPr>
            <p:nvPr/>
          </p:nvSpPr>
          <p:spPr bwMode="auto">
            <a:xfrm>
              <a:off x="5638800" y="3048000"/>
              <a:ext cx="2743200" cy="714375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Rh+ve R.B.C.s enter Maternal circulation</a:t>
              </a:r>
            </a:p>
          </p:txBody>
        </p:sp>
        <p:sp>
          <p:nvSpPr>
            <p:cNvPr id="64527" name="Rectangle 17"/>
            <p:cNvSpPr>
              <a:spLocks noChangeArrowheads="1"/>
            </p:cNvSpPr>
            <p:nvPr/>
          </p:nvSpPr>
          <p:spPr bwMode="auto">
            <a:xfrm>
              <a:off x="5105400" y="3200400"/>
              <a:ext cx="5334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 </a:t>
              </a:r>
            </a:p>
          </p:txBody>
        </p:sp>
        <p:sp>
          <p:nvSpPr>
            <p:cNvPr id="64528" name="Rectangle 18"/>
            <p:cNvSpPr>
              <a:spLocks noChangeArrowheads="1"/>
            </p:cNvSpPr>
            <p:nvPr/>
          </p:nvSpPr>
          <p:spPr bwMode="auto">
            <a:xfrm>
              <a:off x="4648200" y="3200400"/>
              <a:ext cx="5334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 </a:t>
              </a:r>
            </a:p>
          </p:txBody>
        </p:sp>
        <p:sp>
          <p:nvSpPr>
            <p:cNvPr id="64529" name="Text Box 19"/>
            <p:cNvSpPr txBox="1">
              <a:spLocks noChangeArrowheads="1"/>
            </p:cNvSpPr>
            <p:nvPr/>
          </p:nvSpPr>
          <p:spPr bwMode="auto">
            <a:xfrm>
              <a:off x="1066800" y="3124200"/>
              <a:ext cx="3505200" cy="714375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Mother previously sensitized Secondary immune response</a:t>
              </a:r>
            </a:p>
          </p:txBody>
        </p:sp>
        <p:sp>
          <p:nvSpPr>
            <p:cNvPr id="64530" name="Rectangle 20"/>
            <p:cNvSpPr>
              <a:spLocks noChangeArrowheads="1"/>
            </p:cNvSpPr>
            <p:nvPr/>
          </p:nvSpPr>
          <p:spPr bwMode="auto">
            <a:xfrm>
              <a:off x="1676400" y="39624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4531" name="Text Box 21"/>
            <p:cNvSpPr txBox="1">
              <a:spLocks noChangeArrowheads="1"/>
            </p:cNvSpPr>
            <p:nvPr/>
          </p:nvSpPr>
          <p:spPr bwMode="auto">
            <a:xfrm>
              <a:off x="381000" y="4267200"/>
              <a:ext cx="2743200" cy="409575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? Iso-antibody (IgG)</a:t>
              </a:r>
            </a:p>
          </p:txBody>
        </p:sp>
        <p:sp>
          <p:nvSpPr>
            <p:cNvPr id="64532" name="Rectangle 22"/>
            <p:cNvSpPr>
              <a:spLocks noChangeArrowheads="1"/>
            </p:cNvSpPr>
            <p:nvPr/>
          </p:nvSpPr>
          <p:spPr bwMode="auto">
            <a:xfrm>
              <a:off x="1676400" y="47244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4533" name="Text Box 23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76600" cy="714375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Non sensitized Mother Primary immune response</a:t>
              </a:r>
            </a:p>
          </p:txBody>
        </p:sp>
        <p:sp>
          <p:nvSpPr>
            <p:cNvPr id="64534" name="Rectangle 24"/>
            <p:cNvSpPr>
              <a:spLocks noChangeArrowheads="1"/>
            </p:cNvSpPr>
            <p:nvPr/>
          </p:nvSpPr>
          <p:spPr bwMode="auto">
            <a:xfrm>
              <a:off x="6934200" y="38100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4535" name="Text Box 25"/>
            <p:cNvSpPr txBox="1">
              <a:spLocks noChangeArrowheads="1"/>
            </p:cNvSpPr>
            <p:nvPr/>
          </p:nvSpPr>
          <p:spPr bwMode="auto">
            <a:xfrm>
              <a:off x="5334000" y="5181600"/>
              <a:ext cx="3200400" cy="1019175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 dirty="0">
                  <a:solidFill>
                    <a:schemeClr val="accent3">
                      <a:lumMod val="50000"/>
                    </a:schemeClr>
                  </a:solidFill>
                  <a:latin typeface="+mn-lt"/>
                  <a:sym typeface="Symbol" pitchFamily="18" charset="2"/>
                </a:rPr>
                <a:t>Fetus  unaffected, 1</a:t>
              </a:r>
              <a:r>
                <a:rPr lang="en-US" altLang="el-GR" sz="2000" b="1" baseline="30000" dirty="0">
                  <a:solidFill>
                    <a:schemeClr val="accent3">
                      <a:lumMod val="50000"/>
                    </a:schemeClr>
                  </a:solidFill>
                  <a:latin typeface="+mn-lt"/>
                  <a:sym typeface="Symbol" pitchFamily="18" charset="2"/>
                </a:rPr>
                <a:t>st</a:t>
              </a:r>
              <a:r>
                <a:rPr lang="en-US" altLang="el-GR" sz="2000" b="1" dirty="0">
                  <a:solidFill>
                    <a:schemeClr val="accent3">
                      <a:lumMod val="50000"/>
                    </a:schemeClr>
                  </a:solidFill>
                  <a:latin typeface="+mn-lt"/>
                  <a:sym typeface="Symbol" pitchFamily="18" charset="2"/>
                </a:rPr>
                <a:t> Baby usually escapes. </a:t>
              </a:r>
              <a:r>
                <a:rPr lang="en-US" altLang="el-GR" sz="2000" b="1" dirty="0">
                  <a:latin typeface="+mn-lt"/>
                  <a:sym typeface="Symbol" pitchFamily="18" charset="2"/>
                </a:rPr>
                <a:t>Mother gets </a:t>
              </a:r>
              <a:r>
                <a:rPr lang="en-US" altLang="el-GR" sz="2000" b="1" dirty="0" err="1">
                  <a:latin typeface="+mn-lt"/>
                  <a:sym typeface="Symbol" pitchFamily="18" charset="2"/>
                </a:rPr>
                <a:t>sensitised</a:t>
              </a:r>
              <a:r>
                <a:rPr lang="en-US" altLang="el-GR" sz="2000" b="1" dirty="0">
                  <a:latin typeface="+mn-lt"/>
                  <a:sym typeface="Symbol" pitchFamily="18" charset="2"/>
                </a:rPr>
                <a:t>? </a:t>
              </a:r>
            </a:p>
          </p:txBody>
        </p:sp>
        <p:sp>
          <p:nvSpPr>
            <p:cNvPr id="64536" name="Rectangle 26"/>
            <p:cNvSpPr>
              <a:spLocks noChangeArrowheads="1"/>
            </p:cNvSpPr>
            <p:nvPr/>
          </p:nvSpPr>
          <p:spPr bwMode="auto">
            <a:xfrm>
              <a:off x="6934200" y="48768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4537" name="Text Box 27"/>
            <p:cNvSpPr txBox="1">
              <a:spLocks noChangeArrowheads="1"/>
            </p:cNvSpPr>
            <p:nvPr/>
          </p:nvSpPr>
          <p:spPr bwMode="auto">
            <a:xfrm>
              <a:off x="685800" y="5029200"/>
              <a:ext cx="2057400" cy="409575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Fetus</a:t>
              </a:r>
            </a:p>
          </p:txBody>
        </p:sp>
        <p:sp>
          <p:nvSpPr>
            <p:cNvPr id="64538" name="Text Box 28"/>
            <p:cNvSpPr txBox="1">
              <a:spLocks noChangeArrowheads="1"/>
            </p:cNvSpPr>
            <p:nvPr/>
          </p:nvSpPr>
          <p:spPr bwMode="auto">
            <a:xfrm>
              <a:off x="533400" y="5791200"/>
              <a:ext cx="2438400" cy="523220"/>
            </a:xfrm>
            <a:prstGeom prst="rect">
              <a:avLst/>
            </a:prstGeom>
            <a:noFill/>
            <a:ln w="57150" cap="sq" cmpd="thinThick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800" b="1">
                  <a:latin typeface="+mn-lt"/>
                  <a:sym typeface="Symbol" pitchFamily="18" charset="2"/>
                </a:rPr>
                <a:t>Haemolysis</a:t>
              </a:r>
            </a:p>
          </p:txBody>
        </p:sp>
        <p:sp>
          <p:nvSpPr>
            <p:cNvPr id="64539" name="Rectangle 29"/>
            <p:cNvSpPr>
              <a:spLocks noChangeArrowheads="1"/>
            </p:cNvSpPr>
            <p:nvPr/>
          </p:nvSpPr>
          <p:spPr bwMode="auto">
            <a:xfrm>
              <a:off x="1676400" y="54864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4540" name="Rectangle 30"/>
            <p:cNvSpPr>
              <a:spLocks noChangeArrowheads="1"/>
            </p:cNvSpPr>
            <p:nvPr/>
          </p:nvSpPr>
          <p:spPr bwMode="auto">
            <a:xfrm>
              <a:off x="4419600" y="4343400"/>
              <a:ext cx="4349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</a:t>
              </a:r>
            </a:p>
          </p:txBody>
        </p:sp>
        <p:sp>
          <p:nvSpPr>
            <p:cNvPr id="64541" name="Rectangle 31"/>
            <p:cNvSpPr>
              <a:spLocks noChangeArrowheads="1"/>
            </p:cNvSpPr>
            <p:nvPr/>
          </p:nvSpPr>
          <p:spPr bwMode="auto">
            <a:xfrm>
              <a:off x="4038600" y="4343400"/>
              <a:ext cx="4349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</a:t>
              </a:r>
            </a:p>
          </p:txBody>
        </p:sp>
        <p:sp>
          <p:nvSpPr>
            <p:cNvPr id="64542" name="Rectangle 32"/>
            <p:cNvSpPr>
              <a:spLocks noChangeArrowheads="1"/>
            </p:cNvSpPr>
            <p:nvPr/>
          </p:nvSpPr>
          <p:spPr bwMode="auto">
            <a:xfrm>
              <a:off x="3505200" y="4343400"/>
              <a:ext cx="4349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</a:t>
              </a:r>
            </a:p>
          </p:txBody>
        </p:sp>
        <p:sp>
          <p:nvSpPr>
            <p:cNvPr id="64543" name="Rectangle 33"/>
            <p:cNvSpPr>
              <a:spLocks noChangeArrowheads="1"/>
            </p:cNvSpPr>
            <p:nvPr/>
          </p:nvSpPr>
          <p:spPr bwMode="auto">
            <a:xfrm>
              <a:off x="3124200" y="4343400"/>
              <a:ext cx="4349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</a:t>
              </a:r>
            </a:p>
          </p:txBody>
        </p:sp>
        <p:sp>
          <p:nvSpPr>
            <p:cNvPr id="64544" name="Rectangle 34"/>
            <p:cNvSpPr>
              <a:spLocks noChangeArrowheads="1"/>
            </p:cNvSpPr>
            <p:nvPr/>
          </p:nvSpPr>
          <p:spPr bwMode="auto">
            <a:xfrm>
              <a:off x="4953000" y="4343400"/>
              <a:ext cx="3238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</a:t>
              </a:r>
            </a:p>
          </p:txBody>
        </p:sp>
        <p:sp>
          <p:nvSpPr>
            <p:cNvPr id="64545" name="Rectangle 35"/>
            <p:cNvSpPr>
              <a:spLocks noChangeArrowheads="1"/>
            </p:cNvSpPr>
            <p:nvPr/>
          </p:nvSpPr>
          <p:spPr bwMode="auto">
            <a:xfrm>
              <a:off x="4800600" y="4343400"/>
              <a:ext cx="30328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?</a:t>
              </a:r>
            </a:p>
          </p:txBody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Pathogenesis Of Rh </a:t>
            </a:r>
            <a:r>
              <a:rPr lang="en-US" dirty="0" err="1" smtClean="0"/>
              <a:t>Iso-immunisation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3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/>
          <p:cNvGrpSpPr/>
          <p:nvPr/>
        </p:nvGrpSpPr>
        <p:grpSpPr>
          <a:xfrm>
            <a:off x="304800" y="1295400"/>
            <a:ext cx="8610600" cy="4984704"/>
            <a:chOff x="304800" y="1295400"/>
            <a:chExt cx="8610600" cy="4984704"/>
          </a:xfrm>
        </p:grpSpPr>
        <p:sp>
          <p:nvSpPr>
            <p:cNvPr id="65539" name="Text Box 5"/>
            <p:cNvSpPr txBox="1">
              <a:spLocks noChangeArrowheads="1"/>
            </p:cNvSpPr>
            <p:nvPr/>
          </p:nvSpPr>
          <p:spPr bwMode="auto">
            <a:xfrm>
              <a:off x="3505200" y="1295400"/>
              <a:ext cx="1828800" cy="406400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5000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HAEMOLYSIS</a:t>
              </a:r>
            </a:p>
          </p:txBody>
        </p:sp>
        <p:sp>
          <p:nvSpPr>
            <p:cNvPr id="65540" name="Rectangle 6"/>
            <p:cNvSpPr>
              <a:spLocks noChangeArrowheads="1"/>
            </p:cNvSpPr>
            <p:nvPr/>
          </p:nvSpPr>
          <p:spPr bwMode="auto">
            <a:xfrm>
              <a:off x="5410200" y="1295400"/>
              <a:ext cx="4572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</a:t>
              </a:r>
            </a:p>
          </p:txBody>
        </p:sp>
        <p:sp>
          <p:nvSpPr>
            <p:cNvPr id="65541" name="Rectangle 7"/>
            <p:cNvSpPr>
              <a:spLocks noChangeArrowheads="1"/>
            </p:cNvSpPr>
            <p:nvPr/>
          </p:nvSpPr>
          <p:spPr bwMode="auto">
            <a:xfrm>
              <a:off x="3048000" y="1295400"/>
              <a:ext cx="4095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</a:t>
              </a:r>
            </a:p>
          </p:txBody>
        </p:sp>
        <p:sp>
          <p:nvSpPr>
            <p:cNvPr id="65542" name="Text Box 8"/>
            <p:cNvSpPr txBox="1">
              <a:spLocks noChangeArrowheads="1"/>
            </p:cNvSpPr>
            <p:nvPr/>
          </p:nvSpPr>
          <p:spPr bwMode="auto">
            <a:xfrm>
              <a:off x="5867400" y="1295400"/>
              <a:ext cx="1828800" cy="406400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5000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IN UTERO</a:t>
              </a:r>
            </a:p>
          </p:txBody>
        </p:sp>
        <p:sp>
          <p:nvSpPr>
            <p:cNvPr id="65543" name="Text Box 9"/>
            <p:cNvSpPr txBox="1">
              <a:spLocks noChangeArrowheads="1"/>
            </p:cNvSpPr>
            <p:nvPr/>
          </p:nvSpPr>
          <p:spPr bwMode="auto">
            <a:xfrm>
              <a:off x="1219200" y="1295400"/>
              <a:ext cx="1828800" cy="406400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5000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AFTER BIRTH</a:t>
              </a:r>
            </a:p>
          </p:txBody>
        </p:sp>
        <p:sp>
          <p:nvSpPr>
            <p:cNvPr id="65544" name="Text Box 10"/>
            <p:cNvSpPr txBox="1">
              <a:spLocks noChangeArrowheads="1"/>
            </p:cNvSpPr>
            <p:nvPr/>
          </p:nvSpPr>
          <p:spPr bwMode="auto">
            <a:xfrm>
              <a:off x="7010400" y="2133600"/>
              <a:ext cx="1828800" cy="379413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BILLIRUBIN</a:t>
              </a:r>
            </a:p>
          </p:txBody>
        </p:sp>
        <p:sp>
          <p:nvSpPr>
            <p:cNvPr id="65545" name="Rectangle 11"/>
            <p:cNvSpPr>
              <a:spLocks noChangeArrowheads="1"/>
            </p:cNvSpPr>
            <p:nvPr/>
          </p:nvSpPr>
          <p:spPr bwMode="auto">
            <a:xfrm>
              <a:off x="7391400" y="17526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5546" name="Text Box 12"/>
            <p:cNvSpPr txBox="1">
              <a:spLocks noChangeArrowheads="1"/>
            </p:cNvSpPr>
            <p:nvPr/>
          </p:nvSpPr>
          <p:spPr bwMode="auto">
            <a:xfrm>
              <a:off x="5105400" y="2133600"/>
              <a:ext cx="1828800" cy="379413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ANAEMIA</a:t>
              </a:r>
            </a:p>
          </p:txBody>
        </p:sp>
        <p:sp>
          <p:nvSpPr>
            <p:cNvPr id="65547" name="Rectangle 13"/>
            <p:cNvSpPr>
              <a:spLocks noChangeArrowheads="1"/>
            </p:cNvSpPr>
            <p:nvPr/>
          </p:nvSpPr>
          <p:spPr bwMode="auto">
            <a:xfrm>
              <a:off x="5867400" y="17526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5548" name="Rectangle 14"/>
            <p:cNvSpPr>
              <a:spLocks noChangeArrowheads="1"/>
            </p:cNvSpPr>
            <p:nvPr/>
          </p:nvSpPr>
          <p:spPr bwMode="auto">
            <a:xfrm>
              <a:off x="7543800" y="25908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5549" name="Text Box 15"/>
            <p:cNvSpPr txBox="1">
              <a:spLocks noChangeArrowheads="1"/>
            </p:cNvSpPr>
            <p:nvPr/>
          </p:nvSpPr>
          <p:spPr bwMode="auto">
            <a:xfrm>
              <a:off x="7010400" y="2895600"/>
              <a:ext cx="1828800" cy="654050"/>
            </a:xfrm>
            <a:prstGeom prst="rect">
              <a:avLst/>
            </a:prstGeom>
            <a:noFill/>
            <a:ln w="12700" cap="sq">
              <a:solidFill>
                <a:schemeClr val="accent3">
                  <a:lumMod val="50000"/>
                </a:schemeClr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MAT. LIV   NO EFFECT</a:t>
              </a:r>
            </a:p>
          </p:txBody>
        </p:sp>
        <p:sp>
          <p:nvSpPr>
            <p:cNvPr id="65550" name="Rectangle 16"/>
            <p:cNvSpPr>
              <a:spLocks noChangeArrowheads="1"/>
            </p:cNvSpPr>
            <p:nvPr/>
          </p:nvSpPr>
          <p:spPr bwMode="auto">
            <a:xfrm>
              <a:off x="5410200" y="25908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5551" name="Text Box 17"/>
            <p:cNvSpPr txBox="1">
              <a:spLocks noChangeArrowheads="1"/>
            </p:cNvSpPr>
            <p:nvPr/>
          </p:nvSpPr>
          <p:spPr bwMode="auto">
            <a:xfrm>
              <a:off x="4648200" y="2895600"/>
              <a:ext cx="2209800" cy="928688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 HEPATIC ERYTHROPOESIS &amp; DYSFUNCTION</a:t>
              </a:r>
            </a:p>
          </p:txBody>
        </p:sp>
        <p:sp>
          <p:nvSpPr>
            <p:cNvPr id="65552" name="Rectangle 18"/>
            <p:cNvSpPr>
              <a:spLocks noChangeArrowheads="1"/>
            </p:cNvSpPr>
            <p:nvPr/>
          </p:nvSpPr>
          <p:spPr bwMode="auto">
            <a:xfrm>
              <a:off x="5867400" y="38862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5553" name="Text Box 19"/>
            <p:cNvSpPr txBox="1">
              <a:spLocks noChangeArrowheads="1"/>
            </p:cNvSpPr>
            <p:nvPr/>
          </p:nvSpPr>
          <p:spPr bwMode="auto">
            <a:xfrm>
              <a:off x="4343400" y="4114800"/>
              <a:ext cx="3886200" cy="708025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PORTAL &amp; UMBILICAL VEIN HYPERTNSION, HEART FAILURE</a:t>
              </a:r>
            </a:p>
          </p:txBody>
        </p:sp>
        <p:sp>
          <p:nvSpPr>
            <p:cNvPr id="65554" name="Rectangle 20"/>
            <p:cNvSpPr>
              <a:spLocks noChangeArrowheads="1"/>
            </p:cNvSpPr>
            <p:nvPr/>
          </p:nvSpPr>
          <p:spPr bwMode="auto">
            <a:xfrm>
              <a:off x="5791200" y="48768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5555" name="Rectangle 21"/>
            <p:cNvSpPr>
              <a:spLocks noChangeArrowheads="1"/>
            </p:cNvSpPr>
            <p:nvPr/>
          </p:nvSpPr>
          <p:spPr bwMode="auto">
            <a:xfrm>
              <a:off x="8382000" y="35814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5556" name="Rectangle 22"/>
            <p:cNvSpPr>
              <a:spLocks noChangeArrowheads="1"/>
            </p:cNvSpPr>
            <p:nvPr/>
          </p:nvSpPr>
          <p:spPr bwMode="auto">
            <a:xfrm>
              <a:off x="8382000" y="38862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5557" name="Rectangle 23"/>
            <p:cNvSpPr>
              <a:spLocks noChangeArrowheads="1"/>
            </p:cNvSpPr>
            <p:nvPr/>
          </p:nvSpPr>
          <p:spPr bwMode="auto">
            <a:xfrm>
              <a:off x="8382000" y="42672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5558" name="Rectangle 24"/>
            <p:cNvSpPr>
              <a:spLocks noChangeArrowheads="1"/>
            </p:cNvSpPr>
            <p:nvPr/>
          </p:nvSpPr>
          <p:spPr bwMode="auto">
            <a:xfrm>
              <a:off x="8382000" y="45720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5559" name="Rectangle 25"/>
            <p:cNvSpPr>
              <a:spLocks noChangeArrowheads="1"/>
            </p:cNvSpPr>
            <p:nvPr/>
          </p:nvSpPr>
          <p:spPr bwMode="auto">
            <a:xfrm>
              <a:off x="8382000" y="48768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5560" name="Text Box 26"/>
            <p:cNvSpPr txBox="1">
              <a:spLocks noChangeArrowheads="1"/>
            </p:cNvSpPr>
            <p:nvPr/>
          </p:nvSpPr>
          <p:spPr bwMode="auto">
            <a:xfrm>
              <a:off x="304800" y="5273675"/>
              <a:ext cx="8610600" cy="1006429"/>
            </a:xfrm>
            <a:prstGeom prst="rect">
              <a:avLst/>
            </a:prstGeom>
            <a:noFill/>
            <a:ln w="57150" cap="sq" cmpd="thinThick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 eaLnBrk="1" hangingPunct="1">
                <a:lnSpc>
                  <a:spcPct val="11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BIRTH OF AN AFFECTED INFANT -  </a:t>
              </a:r>
              <a:r>
                <a:rPr lang="en-US" altLang="el-GR" sz="1800" b="1">
                  <a:latin typeface="+mn-lt"/>
                  <a:sym typeface="Wingdings 3" pitchFamily="18" charset="2"/>
                </a:rPr>
                <a:t>Wide spectrum of presentations. </a:t>
              </a:r>
              <a:r>
                <a:rPr lang="en-US" altLang="el-GR" sz="1800" b="1">
                  <a:latin typeface="+mn-lt"/>
                  <a:sym typeface="Symbol" pitchFamily="18" charset="2"/>
                </a:rPr>
                <a:t>Rapid deterioration of the infant after birth.	May contiune for few days to few months. Chance of delayed anaemia at 6-8 weeks probably due to persistance of anti Rh antibodies.</a:t>
              </a:r>
            </a:p>
          </p:txBody>
        </p:sp>
        <p:sp>
          <p:nvSpPr>
            <p:cNvPr id="65561" name="Rectangle 27"/>
            <p:cNvSpPr>
              <a:spLocks noChangeArrowheads="1"/>
            </p:cNvSpPr>
            <p:nvPr/>
          </p:nvSpPr>
          <p:spPr bwMode="auto">
            <a:xfrm>
              <a:off x="1676400" y="17526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5562" name="Text Box 28"/>
            <p:cNvSpPr txBox="1">
              <a:spLocks noChangeArrowheads="1"/>
            </p:cNvSpPr>
            <p:nvPr/>
          </p:nvSpPr>
          <p:spPr bwMode="auto">
            <a:xfrm>
              <a:off x="381000" y="2057400"/>
              <a:ext cx="2133600" cy="701731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5000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Jaundice Kernicterus Hepatic Failure</a:t>
              </a:r>
            </a:p>
          </p:txBody>
        </p:sp>
        <p:sp>
          <p:nvSpPr>
            <p:cNvPr id="65563" name="Rectangle 29"/>
            <p:cNvSpPr>
              <a:spLocks noChangeArrowheads="1"/>
            </p:cNvSpPr>
            <p:nvPr/>
          </p:nvSpPr>
          <p:spPr bwMode="auto">
            <a:xfrm>
              <a:off x="1371600" y="31242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5564" name="Text Box 30"/>
            <p:cNvSpPr txBox="1">
              <a:spLocks noChangeArrowheads="1"/>
            </p:cNvSpPr>
            <p:nvPr/>
          </p:nvSpPr>
          <p:spPr bwMode="auto">
            <a:xfrm>
              <a:off x="609600" y="3429000"/>
              <a:ext cx="1828800" cy="397032"/>
            </a:xfrm>
            <a:prstGeom prst="rect">
              <a:avLst/>
            </a:prstGeom>
            <a:noFill/>
            <a:ln w="50800" cap="sq" cmpd="dbl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5000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DEATH</a:t>
              </a:r>
            </a:p>
          </p:txBody>
        </p:sp>
        <p:sp>
          <p:nvSpPr>
            <p:cNvPr id="65565" name="Text Box 31"/>
            <p:cNvSpPr txBox="1">
              <a:spLocks noChangeArrowheads="1"/>
            </p:cNvSpPr>
            <p:nvPr/>
          </p:nvSpPr>
          <p:spPr bwMode="auto">
            <a:xfrm>
              <a:off x="1295400" y="4191000"/>
              <a:ext cx="2667000" cy="701731"/>
            </a:xfrm>
            <a:prstGeom prst="rect">
              <a:avLst/>
            </a:prstGeom>
            <a:noFill/>
            <a:ln w="57150" cap="sq" cmpd="thinThick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5000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ERYTHROBLASTOSIS FETALIS </a:t>
              </a:r>
            </a:p>
          </p:txBody>
        </p:sp>
        <p:sp>
          <p:nvSpPr>
            <p:cNvPr id="65566" name="Rectangle 32"/>
            <p:cNvSpPr>
              <a:spLocks noChangeArrowheads="1"/>
            </p:cNvSpPr>
            <p:nvPr/>
          </p:nvSpPr>
          <p:spPr bwMode="auto">
            <a:xfrm>
              <a:off x="3962400" y="4343400"/>
              <a:ext cx="4095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</a:t>
              </a:r>
            </a:p>
          </p:txBody>
        </p:sp>
        <p:sp>
          <p:nvSpPr>
            <p:cNvPr id="65567" name="Rectangle 33"/>
            <p:cNvSpPr>
              <a:spLocks noChangeArrowheads="1"/>
            </p:cNvSpPr>
            <p:nvPr/>
          </p:nvSpPr>
          <p:spPr bwMode="auto">
            <a:xfrm>
              <a:off x="1752600" y="4953000"/>
              <a:ext cx="34015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buClr>
                  <a:srgbClr val="FF9900"/>
                </a:buClr>
                <a:buFont typeface="Wingdings" pitchFamily="2" charset="2"/>
                <a:buNone/>
              </a:pPr>
              <a:r>
                <a:rPr lang="en-US" altLang="el-GR" sz="2000" b="1">
                  <a:latin typeface="+mn-lt"/>
                  <a:sym typeface="Symbol" pitchFamily="18" charset="2"/>
                </a:rPr>
                <a:t></a:t>
              </a:r>
            </a:p>
          </p:txBody>
        </p:sp>
        <p:sp>
          <p:nvSpPr>
            <p:cNvPr id="65568" name="Rectangle 34"/>
            <p:cNvSpPr>
              <a:spLocks noChangeArrowheads="1"/>
            </p:cNvSpPr>
            <p:nvPr/>
          </p:nvSpPr>
          <p:spPr bwMode="auto">
            <a:xfrm>
              <a:off x="3429000" y="3886200"/>
              <a:ext cx="32226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</a:t>
              </a:r>
            </a:p>
          </p:txBody>
        </p:sp>
        <p:sp>
          <p:nvSpPr>
            <p:cNvPr id="65569" name="Text Box 35"/>
            <p:cNvSpPr txBox="1">
              <a:spLocks noChangeArrowheads="1"/>
            </p:cNvSpPr>
            <p:nvPr/>
          </p:nvSpPr>
          <p:spPr bwMode="auto">
            <a:xfrm>
              <a:off x="3048000" y="3429000"/>
              <a:ext cx="1295400" cy="397032"/>
            </a:xfrm>
            <a:prstGeom prst="rect">
              <a:avLst/>
            </a:prstGeom>
            <a:noFill/>
            <a:ln w="57150" cap="sq" cmpd="thinThick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5000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IUD</a:t>
              </a:r>
            </a:p>
          </p:txBody>
        </p:sp>
        <p:sp>
          <p:nvSpPr>
            <p:cNvPr id="65570" name="Rectangle 36"/>
            <p:cNvSpPr>
              <a:spLocks noChangeArrowheads="1"/>
            </p:cNvSpPr>
            <p:nvPr/>
          </p:nvSpPr>
          <p:spPr bwMode="auto">
            <a:xfrm>
              <a:off x="304800" y="4724400"/>
              <a:ext cx="32226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</a:t>
              </a:r>
            </a:p>
          </p:txBody>
        </p:sp>
        <p:sp>
          <p:nvSpPr>
            <p:cNvPr id="65571" name="Rectangle 37"/>
            <p:cNvSpPr>
              <a:spLocks noChangeArrowheads="1"/>
            </p:cNvSpPr>
            <p:nvPr/>
          </p:nvSpPr>
          <p:spPr bwMode="auto">
            <a:xfrm>
              <a:off x="304800" y="4343400"/>
              <a:ext cx="32226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</a:t>
              </a:r>
            </a:p>
          </p:txBody>
        </p:sp>
        <p:sp>
          <p:nvSpPr>
            <p:cNvPr id="65572" name="Rectangle 38"/>
            <p:cNvSpPr>
              <a:spLocks noChangeArrowheads="1"/>
            </p:cNvSpPr>
            <p:nvPr/>
          </p:nvSpPr>
          <p:spPr bwMode="auto">
            <a:xfrm>
              <a:off x="304800" y="3962400"/>
              <a:ext cx="32226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</a:t>
              </a:r>
            </a:p>
          </p:txBody>
        </p:sp>
        <p:sp>
          <p:nvSpPr>
            <p:cNvPr id="65573" name="Rectangle 39"/>
            <p:cNvSpPr>
              <a:spLocks noChangeArrowheads="1"/>
            </p:cNvSpPr>
            <p:nvPr/>
          </p:nvSpPr>
          <p:spPr bwMode="auto">
            <a:xfrm>
              <a:off x="304800" y="3505200"/>
              <a:ext cx="32226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</a:t>
              </a:r>
            </a:p>
          </p:txBody>
        </p:sp>
        <p:sp>
          <p:nvSpPr>
            <p:cNvPr id="65574" name="Rectangle 40"/>
            <p:cNvSpPr>
              <a:spLocks noChangeArrowheads="1"/>
            </p:cNvSpPr>
            <p:nvPr/>
          </p:nvSpPr>
          <p:spPr bwMode="auto">
            <a:xfrm>
              <a:off x="304800" y="3048000"/>
              <a:ext cx="32226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atin typeface="+mn-lt"/>
                  <a:sym typeface="Symbol" pitchFamily="18" charset="2"/>
                </a:rPr>
                <a:t></a:t>
              </a:r>
            </a:p>
          </p:txBody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Pathology Of </a:t>
            </a:r>
            <a:r>
              <a:rPr lang="en-US" dirty="0" err="1" smtClean="0"/>
              <a:t>Iso-immunisation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00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G:\al harbi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7369" y="1124744"/>
            <a:ext cx="5616624" cy="54828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Κληρονομικότητα </a:t>
            </a:r>
            <a:r>
              <a:rPr lang="en-US" dirty="0" smtClean="0"/>
              <a:t>D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31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Προγεννητικός </a:t>
            </a:r>
            <a:r>
              <a:rPr lang="el-GR" dirty="0" smtClean="0"/>
              <a:t>Έλεγχος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/>
              <a:t>Ιστορικό: </a:t>
            </a:r>
          </a:p>
          <a:p>
            <a:r>
              <a:rPr lang="el-GR" dirty="0"/>
              <a:t>Ποια κύηση είναι αυτή</a:t>
            </a:r>
            <a:r>
              <a:rPr lang="el-GR" dirty="0" smtClean="0"/>
              <a:t>;</a:t>
            </a:r>
            <a:endParaRPr lang="el-GR" dirty="0"/>
          </a:p>
          <a:p>
            <a:r>
              <a:rPr lang="el-GR" dirty="0"/>
              <a:t>Έχετε μεταγγιστεί στο παρελθόν; </a:t>
            </a:r>
          </a:p>
          <a:p>
            <a:r>
              <a:rPr lang="el-GR" dirty="0"/>
              <a:t>Είστε </a:t>
            </a:r>
            <a:r>
              <a:rPr lang="el-GR" dirty="0" err="1"/>
              <a:t>Rh</a:t>
            </a:r>
            <a:r>
              <a:rPr lang="el-GR" dirty="0"/>
              <a:t>(-); </a:t>
            </a:r>
          </a:p>
          <a:p>
            <a:r>
              <a:rPr lang="el-GR" dirty="0"/>
              <a:t>Προγεννητικά μετρήσατε </a:t>
            </a:r>
            <a:r>
              <a:rPr lang="el-GR" dirty="0" err="1"/>
              <a:t>RhIg</a:t>
            </a:r>
            <a:r>
              <a:rPr lang="el-GR" dirty="0" smtClean="0"/>
              <a:t>;</a:t>
            </a:r>
            <a:endParaRPr lang="el-GR" dirty="0"/>
          </a:p>
          <a:p>
            <a:r>
              <a:rPr lang="el-GR" dirty="0"/>
              <a:t>Είχατε κάποτε ανεξήγητο </a:t>
            </a:r>
            <a:r>
              <a:rPr lang="el-GR" dirty="0" err="1"/>
              <a:t>αλλοαντίσωμα</a:t>
            </a:r>
            <a:r>
              <a:rPr lang="el-GR" dirty="0"/>
              <a:t>;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720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Προγεννητικός </a:t>
            </a:r>
            <a:r>
              <a:rPr lang="el-GR" dirty="0" smtClean="0"/>
              <a:t>Έλεγχος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3600"/>
              </a:spcBef>
              <a:buNone/>
            </a:pPr>
            <a:r>
              <a:rPr lang="en-US" sz="2400" b="1" dirty="0"/>
              <a:t>Test Mom for ABO, Rh (Weak D), and Antibody Screen</a:t>
            </a:r>
          </a:p>
          <a:p>
            <a:pPr marL="538163">
              <a:spcBef>
                <a:spcPts val="3600"/>
              </a:spcBef>
            </a:pPr>
            <a:r>
              <a:rPr lang="en-US" sz="2400" dirty="0"/>
              <a:t>Group O Mom </a:t>
            </a:r>
            <a:r>
              <a:rPr lang="en-US" sz="2400" dirty="0" smtClean="0"/>
              <a:t>:</a:t>
            </a:r>
            <a:endParaRPr lang="en-US" sz="2400" dirty="0"/>
          </a:p>
          <a:p>
            <a:pPr marL="538163">
              <a:spcBef>
                <a:spcPts val="3600"/>
              </a:spcBef>
            </a:pPr>
            <a:r>
              <a:rPr lang="en-US" sz="2400" dirty="0"/>
              <a:t>Rh Negative Mom: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54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Rh Immune </a:t>
            </a:r>
            <a:r>
              <a:rPr lang="en-US" dirty="0" smtClean="0"/>
              <a:t>Globulin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600"/>
              </a:spcBef>
              <a:buFont typeface="Wingdings" panose="05000000000000000000" pitchFamily="2" charset="2"/>
              <a:buChar char="ü"/>
            </a:pPr>
            <a:r>
              <a:rPr lang="en-US" sz="2800" b="1" dirty="0"/>
              <a:t>What is it</a:t>
            </a:r>
            <a:r>
              <a:rPr lang="en-US" sz="2800" b="1" dirty="0" smtClean="0"/>
              <a:t>?</a:t>
            </a:r>
            <a:endParaRPr lang="en-US" sz="2800" b="1" dirty="0"/>
          </a:p>
          <a:p>
            <a:pPr>
              <a:spcBef>
                <a:spcPts val="6600"/>
              </a:spcBef>
              <a:buFont typeface="Wingdings" panose="05000000000000000000" pitchFamily="2" charset="2"/>
              <a:buChar char="ü"/>
            </a:pPr>
            <a:r>
              <a:rPr lang="en-US" sz="2800" b="1" dirty="0"/>
              <a:t>How does it work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483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Πότε Δίνεται </a:t>
            </a:r>
            <a:r>
              <a:rPr lang="en-US" dirty="0" err="1" smtClean="0"/>
              <a:t>RhIg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600"/>
              </a:spcBef>
              <a:buFont typeface="Wingdings" panose="05000000000000000000" pitchFamily="2" charset="2"/>
              <a:buChar char="ü"/>
            </a:pPr>
            <a:r>
              <a:rPr lang="el-GR" sz="2800" b="1" dirty="0" smtClean="0"/>
              <a:t>Προγεννητικά</a:t>
            </a:r>
            <a:endParaRPr lang="el-GR" sz="2800" b="1" dirty="0"/>
          </a:p>
          <a:p>
            <a:pPr>
              <a:spcBef>
                <a:spcPts val="6600"/>
              </a:spcBef>
              <a:buFont typeface="Wingdings" panose="05000000000000000000" pitchFamily="2" charset="2"/>
              <a:buChar char="ü"/>
            </a:pPr>
            <a:r>
              <a:rPr lang="el-GR" sz="2800" b="1" dirty="0" err="1" smtClean="0"/>
              <a:t>Αμνιοπαρακέντηση</a:t>
            </a:r>
            <a:endParaRPr lang="el-GR" sz="2800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428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Rosette </a:t>
            </a:r>
            <a:r>
              <a:rPr lang="en-US" dirty="0" smtClean="0"/>
              <a:t>Test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600"/>
              </a:spcBef>
              <a:buFont typeface="Wingdings" panose="05000000000000000000" pitchFamily="2" charset="2"/>
              <a:buChar char="ü"/>
            </a:pPr>
            <a:r>
              <a:rPr lang="el-GR" sz="2800" b="1" dirty="0"/>
              <a:t>Σκοπός</a:t>
            </a:r>
            <a:r>
              <a:rPr lang="el-GR" sz="2800" b="1" dirty="0" smtClean="0"/>
              <a:t>:</a:t>
            </a:r>
            <a:endParaRPr lang="el-GR" sz="2800" b="1" dirty="0"/>
          </a:p>
          <a:p>
            <a:pPr>
              <a:spcBef>
                <a:spcPts val="6600"/>
              </a:spcBef>
              <a:buFont typeface="Wingdings" panose="05000000000000000000" pitchFamily="2" charset="2"/>
              <a:buChar char="ü"/>
            </a:pPr>
            <a:r>
              <a:rPr lang="el-GR" sz="2800" b="1" dirty="0"/>
              <a:t>Ποιοτικά</a:t>
            </a:r>
            <a:r>
              <a:rPr lang="el-GR" sz="2800" b="1" dirty="0" smtClean="0"/>
              <a:t>:</a:t>
            </a:r>
            <a:endParaRPr lang="el-GR" sz="2800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39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Rosette Test - </a:t>
            </a:r>
            <a:r>
              <a:rPr lang="el-GR" dirty="0" smtClean="0"/>
              <a:t>Αρχή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</a:pPr>
            <a:r>
              <a:rPr lang="el-GR" altLang="el-GR" sz="2400" dirty="0" smtClean="0"/>
              <a:t>Προσθήκη </a:t>
            </a:r>
            <a:r>
              <a:rPr lang="en-US" altLang="el-GR" sz="2400" dirty="0"/>
              <a:t>anti-D </a:t>
            </a:r>
            <a:r>
              <a:rPr lang="el-GR" altLang="el-GR" sz="2400" dirty="0"/>
              <a:t>σε μητρικά πλυμένα </a:t>
            </a:r>
            <a:r>
              <a:rPr lang="en-US" altLang="el-GR" sz="2400" dirty="0"/>
              <a:t>(EDTA) </a:t>
            </a:r>
            <a:r>
              <a:rPr lang="el-GR" altLang="el-GR" sz="2400" dirty="0"/>
              <a:t>ερυθροκύτταρα</a:t>
            </a:r>
            <a:r>
              <a:rPr lang="en-US" altLang="el-GR" sz="2400" dirty="0"/>
              <a:t> </a:t>
            </a:r>
            <a:r>
              <a:rPr lang="el-GR" altLang="el-GR" sz="2400" dirty="0"/>
              <a:t>και επώαση στους</a:t>
            </a:r>
            <a:r>
              <a:rPr lang="en-US" altLang="el-GR" sz="2400" dirty="0"/>
              <a:t> 37</a:t>
            </a:r>
            <a:r>
              <a:rPr lang="en-US" altLang="el-GR" sz="2400" baseline="30000" dirty="0"/>
              <a:t>o</a:t>
            </a:r>
            <a:r>
              <a:rPr lang="en-US" altLang="el-GR" sz="2400" dirty="0"/>
              <a:t>C. Anti-D </a:t>
            </a:r>
            <a:r>
              <a:rPr lang="el-GR" altLang="el-GR" sz="2400" dirty="0"/>
              <a:t>θα ενσωματωθεί στα </a:t>
            </a:r>
            <a:r>
              <a:rPr lang="en-US" altLang="el-GR" sz="2400" dirty="0"/>
              <a:t>Rh(+) </a:t>
            </a:r>
            <a:r>
              <a:rPr lang="el-GR" altLang="el-GR" sz="2400" dirty="0" smtClean="0"/>
              <a:t>ερυθροκύτταρα.</a:t>
            </a:r>
            <a:endParaRPr lang="en-US" altLang="el-GR" sz="2400" dirty="0"/>
          </a:p>
          <a:p>
            <a:pPr>
              <a:buSzPct val="100000"/>
            </a:pPr>
            <a:r>
              <a:rPr lang="el-GR" altLang="el-GR" sz="2400" dirty="0"/>
              <a:t>Πλύσιμο των κυττάρων και προσθήκη</a:t>
            </a:r>
            <a:r>
              <a:rPr lang="en-US" altLang="el-GR" sz="2400" dirty="0"/>
              <a:t> R</a:t>
            </a:r>
            <a:r>
              <a:rPr lang="en-US" altLang="el-GR" sz="2400" baseline="30000" dirty="0"/>
              <a:t>2</a:t>
            </a:r>
            <a:r>
              <a:rPr lang="en-US" altLang="el-GR" sz="2400" dirty="0"/>
              <a:t>R</a:t>
            </a:r>
            <a:r>
              <a:rPr lang="en-US" altLang="el-GR" sz="2400" baseline="30000" dirty="0"/>
              <a:t>2 </a:t>
            </a:r>
            <a:r>
              <a:rPr lang="el-GR" altLang="el-GR" sz="2400" dirty="0"/>
              <a:t>κυττάρων</a:t>
            </a:r>
            <a:r>
              <a:rPr lang="en-US" altLang="el-GR" sz="2400" dirty="0"/>
              <a:t>. </a:t>
            </a:r>
            <a:r>
              <a:rPr lang="el-GR" altLang="el-GR" sz="2400" dirty="0"/>
              <a:t>Τα </a:t>
            </a:r>
            <a:r>
              <a:rPr lang="en-US" altLang="el-GR" sz="2400" dirty="0"/>
              <a:t>R</a:t>
            </a:r>
            <a:r>
              <a:rPr lang="en-US" altLang="el-GR" sz="2400" baseline="30000" dirty="0"/>
              <a:t>2</a:t>
            </a:r>
            <a:r>
              <a:rPr lang="en-US" altLang="el-GR" sz="2400" dirty="0"/>
              <a:t>R</a:t>
            </a:r>
            <a:r>
              <a:rPr lang="en-US" altLang="el-GR" sz="2400" baseline="30000" dirty="0"/>
              <a:t>2</a:t>
            </a:r>
            <a:r>
              <a:rPr lang="el-GR" altLang="el-GR" sz="2400" dirty="0"/>
              <a:t> κύτταρα θα σχηματίσουν</a:t>
            </a:r>
            <a:r>
              <a:rPr lang="en-US" altLang="el-GR" sz="2400" dirty="0"/>
              <a:t> “rosette” </a:t>
            </a:r>
            <a:r>
              <a:rPr lang="el-GR" altLang="el-GR" sz="2400" dirty="0"/>
              <a:t>γύρω από τα </a:t>
            </a:r>
            <a:r>
              <a:rPr lang="en-US" altLang="el-GR" sz="2400" dirty="0"/>
              <a:t>anti-D </a:t>
            </a:r>
            <a:r>
              <a:rPr lang="el-GR" altLang="el-GR" sz="2400" dirty="0"/>
              <a:t>και θα παγιδέψουν τα </a:t>
            </a:r>
            <a:r>
              <a:rPr lang="en-US" altLang="el-GR" sz="2400" dirty="0"/>
              <a:t> Rh</a:t>
            </a:r>
            <a:r>
              <a:rPr lang="el-GR" altLang="el-GR" sz="2400" dirty="0"/>
              <a:t>(+) </a:t>
            </a:r>
            <a:r>
              <a:rPr lang="el-GR" altLang="el-GR" sz="2400" dirty="0" smtClean="0"/>
              <a:t>κύτταρα.</a:t>
            </a:r>
            <a:endParaRPr lang="en-US" altLang="el-GR" sz="2400" dirty="0"/>
          </a:p>
          <a:p>
            <a:pPr>
              <a:buSzPct val="100000"/>
            </a:pPr>
            <a:r>
              <a:rPr lang="el-GR" altLang="el-GR" sz="2400" dirty="0" err="1"/>
              <a:t>Φυγοκέντρηση</a:t>
            </a:r>
            <a:r>
              <a:rPr lang="el-GR" altLang="el-GR" sz="2400" dirty="0"/>
              <a:t> και </a:t>
            </a:r>
            <a:r>
              <a:rPr lang="el-GR" altLang="el-GR" sz="2400" dirty="0" err="1"/>
              <a:t>επαναδιαλυτοποίηση</a:t>
            </a:r>
            <a:r>
              <a:rPr lang="el-GR" altLang="el-GR" sz="2400" dirty="0"/>
              <a:t> του ιζήματος. </a:t>
            </a:r>
          </a:p>
          <a:p>
            <a:pPr>
              <a:buSzPct val="100000"/>
            </a:pPr>
            <a:r>
              <a:rPr lang="el-GR" altLang="el-GR" sz="2400" dirty="0"/>
              <a:t>Μικροσκοπική παρατήρηση για </a:t>
            </a:r>
            <a:r>
              <a:rPr lang="en-US" altLang="el-GR" sz="2400" dirty="0" smtClean="0"/>
              <a:t>Rosettes</a:t>
            </a:r>
            <a:r>
              <a:rPr lang="el-GR" altLang="el-GR" sz="2400" dirty="0" smtClean="0"/>
              <a:t>.</a:t>
            </a:r>
            <a:endParaRPr lang="en-US" altLang="el-GR" sz="2400" dirty="0"/>
          </a:p>
          <a:p>
            <a:pPr>
              <a:buSzPct val="100000"/>
            </a:pPr>
            <a:r>
              <a:rPr lang="el-GR" altLang="el-GR" sz="2400" dirty="0"/>
              <a:t>Παρουσιάζονται </a:t>
            </a:r>
            <a:r>
              <a:rPr lang="en-US" altLang="el-GR" sz="2400" dirty="0"/>
              <a:t>Rosettes</a:t>
            </a:r>
            <a:r>
              <a:rPr lang="el-GR" altLang="el-GR" sz="2400" dirty="0"/>
              <a:t>;</a:t>
            </a:r>
            <a:r>
              <a:rPr lang="en-US" altLang="el-GR" sz="2400" dirty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47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Ροζέτα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/>
          </a:p>
        </p:txBody>
      </p:sp>
      <p:pic>
        <p:nvPicPr>
          <p:cNvPr id="198658" name="Picture 2" descr="File:2010.05.29.154453 Roseta Sts. Pierre et Paul Obernai F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620000" cy="5076826"/>
          </a:xfrm>
          <a:prstGeom prst="rect">
            <a:avLst/>
          </a:prstGeom>
          <a:noFill/>
        </p:spPr>
      </p:pic>
      <p:sp>
        <p:nvSpPr>
          <p:cNvPr id="7" name="Rectangle 7"/>
          <p:cNvSpPr/>
          <p:nvPr/>
        </p:nvSpPr>
        <p:spPr>
          <a:xfrm>
            <a:off x="2409614" y="6303428"/>
            <a:ext cx="4455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fr-FR" sz="1200" dirty="0">
                <a:latin typeface="+mn-lt"/>
                <a:hlinkClick r:id="rId3"/>
              </a:rPr>
              <a:t>2010.05.29.154453 </a:t>
            </a:r>
            <a:r>
              <a:rPr lang="fr-FR" sz="1200" dirty="0" err="1">
                <a:latin typeface="+mn-lt"/>
                <a:hlinkClick r:id="rId3"/>
              </a:rPr>
              <a:t>Roseta</a:t>
            </a:r>
            <a:r>
              <a:rPr lang="fr-FR" sz="1200" dirty="0">
                <a:latin typeface="+mn-lt"/>
                <a:hlinkClick r:id="rId3"/>
              </a:rPr>
              <a:t> Sts. Pierre et Paul Obernai </a:t>
            </a:r>
            <a:r>
              <a:rPr lang="fr-FR" sz="1200" dirty="0" smtClean="0">
                <a:latin typeface="+mn-lt"/>
                <a:hlinkClick r:id="rId3"/>
              </a:rPr>
              <a:t>FR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4" tooltip="User:Hermann Luyken"/>
              </a:rPr>
              <a:t>Hermann </a:t>
            </a:r>
            <a:r>
              <a:rPr lang="en-US" sz="1200" dirty="0" err="1" smtClean="0">
                <a:latin typeface="+mn-lt"/>
                <a:hlinkClick r:id="rId4" tooltip="User:Hermann Luyken"/>
              </a:rPr>
              <a:t>Luyken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prstClr val="black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AutoShape 39" descr="2Q=="/>
          <p:cNvSpPr>
            <a:spLocks noChangeAspect="1" noChangeArrowheads="1"/>
          </p:cNvSpPr>
          <p:nvPr/>
        </p:nvSpPr>
        <p:spPr bwMode="auto">
          <a:xfrm>
            <a:off x="3962400" y="2933700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</a:t>
            </a:r>
            <a:r>
              <a:rPr lang="en-US" dirty="0"/>
              <a:t>o </a:t>
            </a:r>
            <a:r>
              <a:rPr lang="el-GR" dirty="0"/>
              <a:t>Σύστημα </a:t>
            </a:r>
            <a:r>
              <a:rPr lang="en-US" dirty="0" smtClean="0"/>
              <a:t>Rhesus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Έχει ισχυρή </a:t>
            </a:r>
            <a:r>
              <a:rPr lang="el-GR" sz="2400" dirty="0" err="1"/>
              <a:t>ανοσογόνο</a:t>
            </a:r>
            <a:r>
              <a:rPr lang="el-GR" sz="2400" dirty="0"/>
              <a:t> </a:t>
            </a:r>
            <a:r>
              <a:rPr lang="el-GR" sz="2400" dirty="0" smtClean="0"/>
              <a:t>δράση.</a:t>
            </a:r>
            <a:endParaRPr lang="el-GR" sz="2400" dirty="0"/>
          </a:p>
          <a:p>
            <a:r>
              <a:rPr lang="el-GR" sz="2400" dirty="0"/>
              <a:t>Απαραίτητα ελέγχεται πριν από τη </a:t>
            </a:r>
            <a:r>
              <a:rPr lang="el-GR" sz="2400" dirty="0" smtClean="0"/>
              <a:t>μετάγγιση στον </a:t>
            </a:r>
            <a:r>
              <a:rPr lang="el-GR" sz="2400" dirty="0"/>
              <a:t>δότη &amp; </a:t>
            </a:r>
            <a:r>
              <a:rPr lang="el-GR" sz="2400" dirty="0" smtClean="0"/>
              <a:t>δέκτη.</a:t>
            </a:r>
            <a:endParaRPr lang="el-GR" sz="2400" dirty="0"/>
          </a:p>
          <a:p>
            <a:r>
              <a:rPr lang="el-GR" sz="2400" dirty="0"/>
              <a:t>85% των καυκάσιων είναι </a:t>
            </a:r>
            <a:r>
              <a:rPr lang="el-GR" sz="2400" dirty="0" err="1"/>
              <a:t>Rh</a:t>
            </a:r>
            <a:r>
              <a:rPr lang="el-GR" sz="2400" dirty="0"/>
              <a:t> </a:t>
            </a:r>
            <a:r>
              <a:rPr lang="el-GR" sz="2400" dirty="0" smtClean="0"/>
              <a:t>(+).</a:t>
            </a:r>
            <a:endParaRPr lang="el-GR" sz="2400" dirty="0"/>
          </a:p>
          <a:p>
            <a:r>
              <a:rPr lang="el-GR" sz="2400" dirty="0"/>
              <a:t>Τα </a:t>
            </a:r>
            <a:r>
              <a:rPr lang="el-GR" sz="2400" dirty="0" err="1"/>
              <a:t>Αgs</a:t>
            </a:r>
            <a:r>
              <a:rPr lang="el-GR" sz="2400" dirty="0"/>
              <a:t> του συστήματος </a:t>
            </a:r>
            <a:r>
              <a:rPr lang="el-GR" sz="2400" dirty="0" err="1"/>
              <a:t>Rh</a:t>
            </a:r>
            <a:r>
              <a:rPr lang="el-GR" sz="2400" dirty="0"/>
              <a:t> είναι μόνο </a:t>
            </a:r>
            <a:r>
              <a:rPr lang="el-GR" sz="2400" dirty="0" err="1" smtClean="0"/>
              <a:t>ερυθροειδικά</a:t>
            </a:r>
            <a:r>
              <a:rPr lang="el-GR" sz="2400" dirty="0" smtClean="0"/>
              <a:t>.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l-GR" sz="2400" b="1" dirty="0"/>
              <a:t>Τα αντιγόνα C, c &amp; E, e σχηματίζουν δύο ζεύγη δηλαδή:</a:t>
            </a:r>
          </a:p>
          <a:p>
            <a:pPr marL="0" indent="0" algn="ctr">
              <a:buNone/>
            </a:pPr>
            <a:r>
              <a:rPr lang="el-GR" sz="2400" b="1" dirty="0" smtClean="0">
                <a:solidFill>
                  <a:srgbClr val="004A82"/>
                </a:solidFill>
              </a:rPr>
              <a:t>Cc</a:t>
            </a:r>
            <a:r>
              <a:rPr lang="el-GR" sz="2400" b="1" dirty="0">
                <a:solidFill>
                  <a:srgbClr val="004A82"/>
                </a:solidFill>
              </a:rPr>
              <a:t>, CC, cc, </a:t>
            </a:r>
            <a:r>
              <a:rPr lang="el-GR" sz="2400" b="1" dirty="0" err="1">
                <a:solidFill>
                  <a:srgbClr val="004A82"/>
                </a:solidFill>
              </a:rPr>
              <a:t>Ee</a:t>
            </a:r>
            <a:r>
              <a:rPr lang="el-GR" sz="2400" b="1" dirty="0">
                <a:solidFill>
                  <a:srgbClr val="004A82"/>
                </a:solidFill>
              </a:rPr>
              <a:t>, EE, </a:t>
            </a:r>
            <a:r>
              <a:rPr lang="el-GR" sz="2400" b="1" dirty="0" err="1">
                <a:solidFill>
                  <a:srgbClr val="004A82"/>
                </a:solidFill>
              </a:rPr>
              <a:t>ee</a:t>
            </a:r>
            <a:r>
              <a:rPr lang="el-GR" sz="2400" b="1" dirty="0">
                <a:solidFill>
                  <a:srgbClr val="004A82"/>
                </a:solidFill>
              </a:rPr>
              <a:t>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743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n-US" dirty="0"/>
              <a:t>Exchange Transfusion – </a:t>
            </a:r>
            <a:r>
              <a:rPr lang="el-GR" dirty="0"/>
              <a:t>Αφαίμαξη και </a:t>
            </a:r>
            <a:r>
              <a:rPr lang="el-GR" dirty="0" smtClean="0"/>
              <a:t>Μετάγγιση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680520"/>
          </a:xfrm>
        </p:spPr>
        <p:txBody>
          <a:bodyPr>
            <a:normAutofit/>
          </a:bodyPr>
          <a:lstStyle/>
          <a:p>
            <a:r>
              <a:rPr lang="el-GR" sz="2400" dirty="0"/>
              <a:t>Η Αφαίμαξη και η μετάγγιση είναι εναλλακτική θεραπεία για τα νεογνά με σοβαρή </a:t>
            </a:r>
            <a:r>
              <a:rPr lang="el-GR" sz="2400" dirty="0" smtClean="0"/>
              <a:t>HDN.</a:t>
            </a:r>
            <a:endParaRPr lang="el-GR" sz="2400" dirty="0"/>
          </a:p>
          <a:p>
            <a:r>
              <a:rPr lang="el-GR" sz="2400" dirty="0"/>
              <a:t>Χρειάζεται να αφαιρεθούν τα ερυθρά αιμοσφαίρια του νεογνού με σήμανση </a:t>
            </a:r>
            <a:r>
              <a:rPr lang="el-GR" sz="2400" dirty="0" err="1"/>
              <a:t>IgGs</a:t>
            </a:r>
            <a:r>
              <a:rPr lang="el-GR" sz="2400" dirty="0"/>
              <a:t> και να αφαιρεθούν όλα τα αντισώματα που υπάρχουν στο πλάσμα του και είναι μητρικής </a:t>
            </a:r>
            <a:r>
              <a:rPr lang="el-GR" sz="2400" dirty="0" smtClean="0"/>
              <a:t>προέλευσης.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718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Διαδικασία πριν την </a:t>
            </a:r>
            <a:r>
              <a:rPr lang="el-GR" dirty="0" smtClean="0"/>
              <a:t>Μετάγγιση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l-GR" sz="2400" dirty="0"/>
              <a:t>Διασταύρωση του αίματος με τον ορό της μητέρας (γιατί</a:t>
            </a:r>
            <a:r>
              <a:rPr lang="el-GR" sz="2400" dirty="0" smtClean="0"/>
              <a:t>;).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Θυμήσου τα αντισώματα είναι μητρικής </a:t>
            </a:r>
            <a:r>
              <a:rPr lang="el-GR" sz="2400" dirty="0" smtClean="0"/>
              <a:t>προέλευσης.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Σε περίπτωση που δεν υπάρχει η μητέρα η διασταύρωση γίνεται με ορό του </a:t>
            </a:r>
            <a:r>
              <a:rPr lang="el-GR" sz="2400" dirty="0" smtClean="0"/>
              <a:t>νεογνού.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603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Ποιες μητέρες είναι υποψήφιες για  </a:t>
            </a:r>
            <a:r>
              <a:rPr lang="el-GR" dirty="0" err="1" smtClean="0"/>
              <a:t>RhIg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sz="2400" dirty="0"/>
              <a:t>Rh positive with </a:t>
            </a:r>
            <a:r>
              <a:rPr lang="en-US" sz="2400" dirty="0" smtClean="0"/>
              <a:t>anti-K</a:t>
            </a:r>
            <a:r>
              <a:rPr lang="el-GR" sz="2400" dirty="0" smtClean="0"/>
              <a:t>.</a:t>
            </a:r>
            <a:endParaRPr lang="en-US" sz="2400" dirty="0"/>
          </a:p>
          <a:p>
            <a:pPr>
              <a:spcBef>
                <a:spcPts val="2400"/>
              </a:spcBef>
            </a:pPr>
            <a:r>
              <a:rPr lang="en-US" sz="2400" dirty="0"/>
              <a:t>Baby Rh positive with negative DAT (Direct </a:t>
            </a:r>
            <a:r>
              <a:rPr lang="en-US" sz="2400" dirty="0" err="1"/>
              <a:t>Antiglobulin</a:t>
            </a:r>
            <a:r>
              <a:rPr lang="en-US" sz="2400" dirty="0"/>
              <a:t> Test</a:t>
            </a:r>
            <a:r>
              <a:rPr lang="en-US" sz="2400" dirty="0" smtClean="0"/>
              <a:t>)</a:t>
            </a:r>
            <a:r>
              <a:rPr lang="el-GR" sz="2400" dirty="0" smtClean="0"/>
              <a:t>.</a:t>
            </a:r>
            <a:endParaRPr lang="en-US" sz="2400" dirty="0"/>
          </a:p>
          <a:p>
            <a:pPr>
              <a:spcBef>
                <a:spcPts val="2400"/>
              </a:spcBef>
            </a:pPr>
            <a:r>
              <a:rPr lang="en-US" sz="2400" dirty="0" smtClean="0"/>
              <a:t>Mother </a:t>
            </a:r>
            <a:r>
              <a:rPr lang="en-US" sz="2400" dirty="0"/>
              <a:t>O negative with </a:t>
            </a:r>
            <a:r>
              <a:rPr lang="en-US" sz="2400" dirty="0" smtClean="0"/>
              <a:t>anti-C</a:t>
            </a:r>
            <a:r>
              <a:rPr lang="el-GR" sz="2400" dirty="0" smtClean="0"/>
              <a:t>.</a:t>
            </a:r>
            <a:endParaRPr lang="en-US" sz="2400" dirty="0"/>
          </a:p>
          <a:p>
            <a:pPr>
              <a:spcBef>
                <a:spcPts val="2400"/>
              </a:spcBef>
            </a:pPr>
            <a:r>
              <a:rPr lang="en-US" sz="2400" dirty="0"/>
              <a:t>Baby A negative with positive </a:t>
            </a:r>
            <a:r>
              <a:rPr lang="en-US" sz="2400" dirty="0" smtClean="0"/>
              <a:t>DAT</a:t>
            </a:r>
            <a:r>
              <a:rPr lang="el-GR" sz="2400" dirty="0" smtClean="0"/>
              <a:t>.</a:t>
            </a:r>
            <a:endParaRPr lang="en-US" sz="2400" dirty="0"/>
          </a:p>
          <a:p>
            <a:pPr>
              <a:spcBef>
                <a:spcPts val="2400"/>
              </a:spcBef>
            </a:pPr>
            <a:r>
              <a:rPr lang="en-US" sz="2400" dirty="0" smtClean="0"/>
              <a:t>Mother </a:t>
            </a:r>
            <a:r>
              <a:rPr lang="en-US" sz="2400" dirty="0"/>
              <a:t>A negative with negative IAT (Indirect</a:t>
            </a:r>
            <a:r>
              <a:rPr lang="en-US" sz="2400" dirty="0" smtClean="0"/>
              <a:t>)</a:t>
            </a:r>
            <a:r>
              <a:rPr lang="el-GR" sz="2400" dirty="0" smtClean="0"/>
              <a:t>.</a:t>
            </a:r>
            <a:endParaRPr lang="en-US" sz="2400" dirty="0"/>
          </a:p>
          <a:p>
            <a:pPr>
              <a:spcBef>
                <a:spcPts val="2400"/>
              </a:spcBef>
            </a:pPr>
            <a:r>
              <a:rPr lang="en-US" sz="2400" dirty="0"/>
              <a:t>Baby O positive with negative </a:t>
            </a:r>
            <a:r>
              <a:rPr lang="en-US" sz="2400" dirty="0" smtClean="0"/>
              <a:t>DAT</a:t>
            </a:r>
            <a:r>
              <a:rPr lang="el-GR" sz="2400" dirty="0" smtClean="0"/>
              <a:t>.</a:t>
            </a:r>
            <a:endParaRPr lang="en-US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57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Ποιες μητέρες είναι υποψήφιες για  </a:t>
            </a:r>
            <a:r>
              <a:rPr lang="el-GR" dirty="0" err="1" smtClean="0"/>
              <a:t>RhIg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Mother: A negative with anti-D, C, K</a:t>
            </a:r>
          </a:p>
          <a:p>
            <a:pPr lvl="1"/>
            <a:r>
              <a:rPr lang="en-US" sz="2400" dirty="0"/>
              <a:t>Baby: B positive, +DAT </a:t>
            </a:r>
            <a:r>
              <a:rPr lang="en-US" sz="2400" dirty="0" err="1"/>
              <a:t>eluate</a:t>
            </a:r>
            <a:r>
              <a:rPr lang="en-US" sz="2400" dirty="0"/>
              <a:t> showed D, </a:t>
            </a:r>
            <a:r>
              <a:rPr lang="en-US" sz="2400" dirty="0" smtClean="0"/>
              <a:t>C</a:t>
            </a:r>
            <a:r>
              <a:rPr lang="el-GR" sz="2400" dirty="0" smtClean="0"/>
              <a:t>.</a:t>
            </a:r>
            <a:endParaRPr lang="en-US" sz="2400" dirty="0"/>
          </a:p>
          <a:p>
            <a:r>
              <a:rPr lang="en-US" sz="2400" dirty="0"/>
              <a:t>Mother: A negative with negative IAT</a:t>
            </a:r>
          </a:p>
          <a:p>
            <a:pPr lvl="1"/>
            <a:r>
              <a:rPr lang="en-US" sz="2400" dirty="0"/>
              <a:t>Baby: O positive with positive DAT, </a:t>
            </a:r>
            <a:r>
              <a:rPr lang="en-US" sz="2400" dirty="0" err="1"/>
              <a:t>eluate</a:t>
            </a:r>
            <a:r>
              <a:rPr lang="en-US" sz="2400" dirty="0"/>
              <a:t> </a:t>
            </a:r>
            <a:r>
              <a:rPr lang="en-US" sz="2400" dirty="0" err="1" smtClean="0"/>
              <a:t>neg</a:t>
            </a:r>
            <a:r>
              <a:rPr lang="el-GR" sz="2400" dirty="0" smtClean="0"/>
              <a:t>.</a:t>
            </a:r>
            <a:endParaRPr lang="en-US" sz="2400" dirty="0"/>
          </a:p>
          <a:p>
            <a:r>
              <a:rPr lang="en-US" sz="2400" dirty="0"/>
              <a:t>Mother: AB negative with anti-D</a:t>
            </a:r>
          </a:p>
          <a:p>
            <a:pPr lvl="1"/>
            <a:r>
              <a:rPr lang="en-US" sz="2400" dirty="0"/>
              <a:t>Baby: A negative with negative </a:t>
            </a:r>
            <a:r>
              <a:rPr lang="en-US" sz="2400" dirty="0" smtClean="0"/>
              <a:t>DAT</a:t>
            </a:r>
            <a:r>
              <a:rPr lang="el-GR" sz="2400" dirty="0" smtClean="0"/>
              <a:t>.</a:t>
            </a:r>
            <a:endParaRPr lang="en-US" sz="2400" dirty="0"/>
          </a:p>
          <a:p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377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1" name="Rectangle 11"/>
          <p:cNvSpPr>
            <a:spLocks noChangeArrowheads="1"/>
          </p:cNvSpPr>
          <p:nvPr/>
        </p:nvSpPr>
        <p:spPr bwMode="auto">
          <a:xfrm>
            <a:off x="1428192" y="4725144"/>
            <a:ext cx="6287616" cy="769441"/>
          </a:xfrm>
          <a:prstGeom prst="rect">
            <a:avLst/>
          </a:prstGeom>
          <a:noFill/>
          <a:ln w="19050">
            <a:solidFill>
              <a:srgbClr val="004A8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200" b="1" dirty="0" err="1">
                <a:latin typeface="+mn-lt"/>
              </a:rPr>
              <a:t>Fatal</a:t>
            </a:r>
            <a:r>
              <a:rPr lang="el-GR" altLang="el-GR" sz="2200" b="1" dirty="0">
                <a:latin typeface="+mn-lt"/>
              </a:rPr>
              <a:t> </a:t>
            </a:r>
            <a:r>
              <a:rPr lang="el-GR" altLang="el-GR" sz="2200" b="1" dirty="0" err="1">
                <a:latin typeface="+mn-lt"/>
              </a:rPr>
              <a:t>hemolytic</a:t>
            </a:r>
            <a:r>
              <a:rPr lang="el-GR" altLang="el-GR" sz="2200" b="1" dirty="0">
                <a:latin typeface="+mn-lt"/>
              </a:rPr>
              <a:t> </a:t>
            </a:r>
            <a:r>
              <a:rPr lang="el-GR" altLang="el-GR" sz="2200" b="1" dirty="0" err="1">
                <a:latin typeface="+mn-lt"/>
              </a:rPr>
              <a:t>disease</a:t>
            </a:r>
            <a:r>
              <a:rPr lang="el-GR" altLang="el-GR" sz="2200" b="1" dirty="0">
                <a:latin typeface="+mn-lt"/>
              </a:rPr>
              <a:t> </a:t>
            </a:r>
            <a:r>
              <a:rPr lang="el-GR" altLang="el-GR" sz="2200" b="1" dirty="0" err="1">
                <a:latin typeface="+mn-lt"/>
              </a:rPr>
              <a:t>of</a:t>
            </a:r>
            <a:r>
              <a:rPr lang="el-GR" altLang="el-GR" sz="2200" b="1" dirty="0">
                <a:latin typeface="+mn-lt"/>
              </a:rPr>
              <a:t> a </a:t>
            </a:r>
            <a:r>
              <a:rPr lang="el-GR" altLang="el-GR" sz="2200" b="1" dirty="0" err="1">
                <a:latin typeface="+mn-lt"/>
              </a:rPr>
              <a:t>newborn</a:t>
            </a:r>
            <a:r>
              <a:rPr lang="el-GR" altLang="el-GR" sz="2200" b="1" dirty="0">
                <a:latin typeface="+mn-lt"/>
              </a:rPr>
              <a:t> </a:t>
            </a:r>
            <a:r>
              <a:rPr lang="el-GR" altLang="el-GR" sz="2200" b="1" dirty="0" err="1">
                <a:latin typeface="+mn-lt"/>
              </a:rPr>
              <a:t>due</a:t>
            </a:r>
            <a:r>
              <a:rPr lang="el-GR" altLang="el-GR" sz="2200" b="1" dirty="0">
                <a:latin typeface="+mn-lt"/>
              </a:rPr>
              <a:t> </a:t>
            </a:r>
            <a:r>
              <a:rPr lang="el-GR" altLang="el-GR" sz="2200" b="1" dirty="0" err="1">
                <a:latin typeface="+mn-lt"/>
              </a:rPr>
              <a:t>to</a:t>
            </a:r>
            <a:r>
              <a:rPr lang="el-GR" altLang="el-GR" sz="2200" b="1" dirty="0">
                <a:latin typeface="+mn-lt"/>
              </a:rPr>
              <a:t> </a:t>
            </a:r>
            <a:r>
              <a:rPr lang="el-GR" altLang="el-GR" sz="2200" b="1" dirty="0" err="1">
                <a:latin typeface="+mn-lt"/>
              </a:rPr>
              <a:t>anti</a:t>
            </a:r>
            <a:r>
              <a:rPr lang="el-GR" altLang="el-GR" sz="2200" b="1" dirty="0">
                <a:latin typeface="+mn-lt"/>
              </a:rPr>
              <a:t>-D </a:t>
            </a:r>
            <a:r>
              <a:rPr lang="el-GR" altLang="el-GR" sz="2200" b="1" dirty="0" err="1">
                <a:latin typeface="+mn-lt"/>
              </a:rPr>
              <a:t>in</a:t>
            </a:r>
            <a:r>
              <a:rPr lang="el-GR" altLang="el-GR" sz="2200" b="1" dirty="0">
                <a:latin typeface="+mn-lt"/>
              </a:rPr>
              <a:t> </a:t>
            </a:r>
            <a:r>
              <a:rPr lang="el-GR" altLang="el-GR" sz="2200" b="1" dirty="0" err="1">
                <a:latin typeface="+mn-lt"/>
              </a:rPr>
              <a:t>an</a:t>
            </a:r>
            <a:r>
              <a:rPr lang="el-GR" altLang="el-GR" sz="2200" b="1" dirty="0">
                <a:latin typeface="+mn-lt"/>
              </a:rPr>
              <a:t> </a:t>
            </a:r>
            <a:r>
              <a:rPr lang="el-GR" altLang="el-GR" sz="2200" b="1" dirty="0" err="1">
                <a:latin typeface="+mn-lt"/>
              </a:rPr>
              <a:t>Rh</a:t>
            </a:r>
            <a:r>
              <a:rPr lang="el-GR" altLang="el-GR" sz="2200" b="1" dirty="0">
                <a:latin typeface="+mn-lt"/>
              </a:rPr>
              <a:t>-</a:t>
            </a:r>
            <a:r>
              <a:rPr lang="el-GR" altLang="el-GR" sz="2200" b="1" dirty="0" err="1">
                <a:latin typeface="+mn-lt"/>
              </a:rPr>
              <a:t>positive</a:t>
            </a:r>
            <a:r>
              <a:rPr lang="el-GR" altLang="el-GR" sz="2200" b="1" dirty="0">
                <a:latin typeface="+mn-lt"/>
              </a:rPr>
              <a:t> </a:t>
            </a:r>
            <a:r>
              <a:rPr lang="el-GR" altLang="el-GR" sz="2200" b="1" dirty="0" err="1">
                <a:latin typeface="+mn-lt"/>
              </a:rPr>
              <a:t>Du</a:t>
            </a:r>
            <a:r>
              <a:rPr lang="el-GR" altLang="el-GR" sz="2200" b="1" dirty="0">
                <a:latin typeface="+mn-lt"/>
              </a:rPr>
              <a:t> </a:t>
            </a:r>
            <a:r>
              <a:rPr lang="el-GR" altLang="el-GR" sz="2200" b="1" dirty="0" err="1">
                <a:latin typeface="+mn-lt"/>
              </a:rPr>
              <a:t>variant</a:t>
            </a:r>
            <a:r>
              <a:rPr lang="el-GR" altLang="el-GR" sz="2200" b="1" dirty="0">
                <a:latin typeface="+mn-lt"/>
              </a:rPr>
              <a:t> </a:t>
            </a:r>
            <a:r>
              <a:rPr lang="el-GR" altLang="el-GR" sz="2200" b="1" dirty="0" err="1">
                <a:latin typeface="+mn-lt"/>
              </a:rPr>
              <a:t>mother</a:t>
            </a:r>
            <a:r>
              <a:rPr lang="el-GR" altLang="el-GR" sz="2200" b="1" dirty="0">
                <a:latin typeface="+mn-lt"/>
              </a:rPr>
              <a:t> 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Αιμολυτική Νόσος του Νεογνού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3672408"/>
          </a:xfrm>
        </p:spPr>
        <p:txBody>
          <a:bodyPr/>
          <a:lstStyle/>
          <a:p>
            <a:pPr marL="0" indent="0">
              <a:buNone/>
            </a:pPr>
            <a:r>
              <a:rPr lang="el-GR" altLang="el-GR" sz="2400" b="1" dirty="0"/>
              <a:t>Τι γίνεται στους φαινοτύπους </a:t>
            </a:r>
            <a:r>
              <a:rPr lang="en-US" altLang="el-GR" sz="2400" b="1" dirty="0" err="1"/>
              <a:t>D</a:t>
            </a:r>
            <a:r>
              <a:rPr lang="en-US" altLang="el-GR" sz="2400" b="1" baseline="30000" dirty="0" err="1"/>
              <a:t>weak</a:t>
            </a:r>
            <a:r>
              <a:rPr lang="en-US" altLang="el-GR" sz="2400" b="1" dirty="0"/>
              <a:t> </a:t>
            </a:r>
            <a:r>
              <a:rPr lang="en-US" altLang="el-GR" sz="2400" b="1" dirty="0" err="1"/>
              <a:t>D</a:t>
            </a:r>
            <a:r>
              <a:rPr lang="en-US" altLang="el-GR" sz="2400" b="1" baseline="30000" dirty="0" err="1"/>
              <a:t>partial</a:t>
            </a:r>
            <a:r>
              <a:rPr lang="el-GR" altLang="el-GR" sz="2400" b="1" dirty="0"/>
              <a:t>;</a:t>
            </a:r>
          </a:p>
          <a:p>
            <a:r>
              <a:rPr lang="en-US" altLang="el-GR" sz="2400" b="1" dirty="0" err="1" smtClean="0"/>
              <a:t>Dweak</a:t>
            </a:r>
            <a:endParaRPr lang="el-GR" altLang="el-GR" sz="2400" b="1" dirty="0" smtClean="0"/>
          </a:p>
          <a:p>
            <a:pPr lvl="1"/>
            <a:r>
              <a:rPr lang="el-GR" altLang="el-GR" sz="2400" b="1" dirty="0"/>
              <a:t>Μειωμένη έκφραση </a:t>
            </a:r>
            <a:r>
              <a:rPr lang="el-GR" altLang="el-GR" sz="2400" b="1" dirty="0" err="1"/>
              <a:t>επίτοπων</a:t>
            </a:r>
            <a:r>
              <a:rPr lang="el-GR" altLang="el-GR" sz="2400" b="1" dirty="0"/>
              <a:t> </a:t>
            </a:r>
            <a:r>
              <a:rPr lang="en-US" altLang="el-GR" sz="2400" b="1" dirty="0" smtClean="0"/>
              <a:t>D</a:t>
            </a:r>
            <a:r>
              <a:rPr lang="el-GR" altLang="el-GR" sz="2400" b="1" dirty="0"/>
              <a:t>.</a:t>
            </a:r>
            <a:endParaRPr lang="el-GR" altLang="el-GR" sz="2400" b="1" dirty="0" smtClean="0"/>
          </a:p>
          <a:p>
            <a:r>
              <a:rPr lang="en-US" altLang="el-GR" sz="2400" b="1" dirty="0" err="1" smtClean="0"/>
              <a:t>Dpartial</a:t>
            </a:r>
            <a:endParaRPr lang="el-GR" altLang="el-GR" sz="2400" b="1" dirty="0" smtClean="0"/>
          </a:p>
          <a:p>
            <a:pPr lvl="1"/>
            <a:r>
              <a:rPr lang="el-GR" altLang="el-GR" sz="2400" b="1" dirty="0"/>
              <a:t>παραλλαγμένη έκφραση </a:t>
            </a:r>
            <a:r>
              <a:rPr lang="el-GR" altLang="el-GR" sz="2400" b="1" dirty="0" err="1"/>
              <a:t>επίτοπων</a:t>
            </a:r>
            <a:r>
              <a:rPr lang="el-GR" altLang="el-GR" sz="2400" b="1" dirty="0"/>
              <a:t> </a:t>
            </a:r>
            <a:r>
              <a:rPr lang="en-US" altLang="el-GR" sz="2400" b="1" dirty="0" smtClean="0"/>
              <a:t>D</a:t>
            </a:r>
            <a:r>
              <a:rPr lang="el-GR" altLang="el-GR" sz="2400" b="1" dirty="0" smtClean="0"/>
              <a:t>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07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l-GR" dirty="0" err="1">
                <a:latin typeface="+mn-lt"/>
              </a:rPr>
              <a:t>D</a:t>
            </a:r>
            <a:r>
              <a:rPr lang="en-US" altLang="el-GR" baseline="30000" dirty="0" err="1">
                <a:latin typeface="+mn-lt"/>
              </a:rPr>
              <a:t>weak</a:t>
            </a:r>
            <a:r>
              <a:rPr lang="el-GR" altLang="el-GR" dirty="0">
                <a:latin typeface="+mn-lt"/>
              </a:rPr>
              <a:t> και </a:t>
            </a:r>
            <a:r>
              <a:rPr lang="en-US" altLang="el-GR" dirty="0" err="1" smtClean="0">
                <a:latin typeface="+mn-lt"/>
              </a:rPr>
              <a:t>D</a:t>
            </a:r>
            <a:r>
              <a:rPr lang="en-US" altLang="el-GR" baseline="30000" dirty="0" err="1" smtClean="0">
                <a:latin typeface="+mn-lt"/>
              </a:rPr>
              <a:t>partial</a:t>
            </a:r>
            <a:endParaRPr lang="el-GR" dirty="0">
              <a:latin typeface="+mn-lt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Ως δότες θεωρούνται </a:t>
            </a:r>
            <a:r>
              <a:rPr lang="el-GR" dirty="0" err="1"/>
              <a:t>Rh</a:t>
            </a:r>
            <a:r>
              <a:rPr lang="el-GR" dirty="0"/>
              <a:t>(+) ή D </a:t>
            </a:r>
            <a:r>
              <a:rPr lang="el-GR" dirty="0" smtClean="0"/>
              <a:t>θετικοί.</a:t>
            </a:r>
            <a:endParaRPr lang="el-GR" dirty="0"/>
          </a:p>
          <a:p>
            <a:r>
              <a:rPr lang="el-GR" dirty="0"/>
              <a:t>Ως δέκτες θεωρούνται </a:t>
            </a:r>
            <a:r>
              <a:rPr lang="el-GR" dirty="0" err="1"/>
              <a:t>Rh</a:t>
            </a:r>
            <a:r>
              <a:rPr lang="el-GR" dirty="0"/>
              <a:t>(-) ή d και μεταγγίζονται με </a:t>
            </a:r>
            <a:r>
              <a:rPr lang="el-GR" dirty="0" err="1"/>
              <a:t>Rh</a:t>
            </a:r>
            <a:r>
              <a:rPr lang="el-GR" dirty="0"/>
              <a:t>(-) </a:t>
            </a:r>
            <a:r>
              <a:rPr lang="el-GR" dirty="0" smtClean="0"/>
              <a:t>ή d </a:t>
            </a:r>
            <a:r>
              <a:rPr lang="el-GR" dirty="0"/>
              <a:t>ερυθρά </a:t>
            </a:r>
            <a:r>
              <a:rPr lang="el-GR" dirty="0" smtClean="0"/>
              <a:t>αιμοσφαίρια.</a:t>
            </a:r>
            <a:endParaRPr lang="el-GR" dirty="0"/>
          </a:p>
          <a:p>
            <a:r>
              <a:rPr lang="el-GR" dirty="0"/>
              <a:t>Εάν το αίμα χορηγηθεί σε </a:t>
            </a:r>
            <a:r>
              <a:rPr lang="el-GR" dirty="0" err="1"/>
              <a:t>Rh</a:t>
            </a:r>
            <a:r>
              <a:rPr lang="el-GR" dirty="0"/>
              <a:t>(-) προκαλεί παραγωγή </a:t>
            </a:r>
            <a:r>
              <a:rPr lang="el-GR" dirty="0" err="1"/>
              <a:t>Abs</a:t>
            </a:r>
            <a:r>
              <a:rPr lang="el-GR" dirty="0"/>
              <a:t> </a:t>
            </a:r>
            <a:r>
              <a:rPr lang="el-GR" dirty="0" smtClean="0"/>
              <a:t>στο </a:t>
            </a:r>
            <a:r>
              <a:rPr lang="el-GR" dirty="0"/>
              <a:t>δέκτη (εκφράζουν </a:t>
            </a:r>
            <a:r>
              <a:rPr lang="el-GR" dirty="0" err="1"/>
              <a:t>Ag</a:t>
            </a:r>
            <a:r>
              <a:rPr lang="el-GR" dirty="0"/>
              <a:t>-D είτε σε μικρή </a:t>
            </a:r>
            <a:r>
              <a:rPr lang="el-GR" dirty="0" smtClean="0"/>
              <a:t>συγκέντρωση είτε </a:t>
            </a:r>
            <a:r>
              <a:rPr lang="el-GR" dirty="0"/>
              <a:t>είναι παραλλαγμένο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 smtClean="0"/>
              <a:t>Εάν </a:t>
            </a:r>
            <a:r>
              <a:rPr lang="el-GR" dirty="0"/>
              <a:t>μεταγγιστούν με </a:t>
            </a:r>
            <a:r>
              <a:rPr lang="el-GR" dirty="0" err="1"/>
              <a:t>Rh</a:t>
            </a:r>
            <a:r>
              <a:rPr lang="el-GR" dirty="0"/>
              <a:t>(+) αίμα θα παράγουν </a:t>
            </a:r>
            <a:r>
              <a:rPr lang="el-GR" dirty="0" err="1"/>
              <a:t>Abs</a:t>
            </a:r>
            <a:r>
              <a:rPr lang="el-GR" dirty="0"/>
              <a:t> γιατί </a:t>
            </a:r>
            <a:r>
              <a:rPr lang="el-GR" dirty="0" smtClean="0"/>
              <a:t>είτε </a:t>
            </a:r>
            <a:r>
              <a:rPr lang="el-GR" dirty="0"/>
              <a:t>δεν έχουν πολλά </a:t>
            </a:r>
            <a:r>
              <a:rPr lang="el-GR" dirty="0" err="1"/>
              <a:t>Ag</a:t>
            </a:r>
            <a:r>
              <a:rPr lang="el-GR" dirty="0"/>
              <a:t>-D είτε είναι </a:t>
            </a:r>
            <a:r>
              <a:rPr lang="el-GR" dirty="0" smtClean="0"/>
              <a:t>παραλλαγμένα.</a:t>
            </a:r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856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5"/>
          <p:cNvSpPr txBox="1">
            <a:spLocks noChangeArrowheads="1"/>
          </p:cNvSpPr>
          <p:nvPr/>
        </p:nvSpPr>
        <p:spPr bwMode="auto">
          <a:xfrm>
            <a:off x="700798" y="1750367"/>
            <a:ext cx="31936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>
                <a:latin typeface="+mn-lt"/>
              </a:rPr>
              <a:t>Τι θέλουμε να βρούμε </a:t>
            </a:r>
            <a:r>
              <a:rPr lang="en-US" altLang="el-GR" sz="2400" b="1" dirty="0">
                <a:latin typeface="+mn-lt"/>
              </a:rPr>
              <a:t>;</a:t>
            </a:r>
            <a:endParaRPr lang="el-GR" altLang="el-GR" sz="2400" b="1" dirty="0">
              <a:latin typeface="+mn-lt"/>
            </a:endParaRPr>
          </a:p>
        </p:txBody>
      </p:sp>
      <p:sp>
        <p:nvSpPr>
          <p:cNvPr id="81924" name="Text Box 48"/>
          <p:cNvSpPr txBox="1">
            <a:spLocks noChangeArrowheads="1"/>
          </p:cNvSpPr>
          <p:nvPr/>
        </p:nvSpPr>
        <p:spPr bwMode="auto">
          <a:xfrm>
            <a:off x="724611" y="2817167"/>
            <a:ext cx="25306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+mn-lt"/>
              </a:rPr>
              <a:t>Αρχή της μεθόδου</a:t>
            </a:r>
          </a:p>
        </p:txBody>
      </p:sp>
      <p:sp>
        <p:nvSpPr>
          <p:cNvPr id="81925" name="Text Box 49"/>
          <p:cNvSpPr txBox="1">
            <a:spLocks noChangeArrowheads="1"/>
          </p:cNvSpPr>
          <p:nvPr/>
        </p:nvSpPr>
        <p:spPr bwMode="auto">
          <a:xfrm>
            <a:off x="738898" y="3912542"/>
            <a:ext cx="10839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+mn-lt"/>
              </a:rPr>
              <a:t>Δείγμα</a:t>
            </a:r>
          </a:p>
        </p:txBody>
      </p:sp>
      <p:sp>
        <p:nvSpPr>
          <p:cNvPr id="81926" name="Text Box 50"/>
          <p:cNvSpPr txBox="1">
            <a:spLocks noChangeArrowheads="1"/>
          </p:cNvSpPr>
          <p:nvPr/>
        </p:nvSpPr>
        <p:spPr bwMode="auto">
          <a:xfrm>
            <a:off x="723023" y="4953942"/>
            <a:ext cx="21217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+mn-lt"/>
              </a:rPr>
              <a:t>Αντιδραστήρια</a:t>
            </a:r>
          </a:p>
        </p:txBody>
      </p:sp>
      <p:sp>
        <p:nvSpPr>
          <p:cNvPr id="81927" name="Text Box 51"/>
          <p:cNvSpPr txBox="1">
            <a:spLocks noChangeArrowheads="1"/>
          </p:cNvSpPr>
          <p:nvPr/>
        </p:nvSpPr>
        <p:spPr bwMode="auto">
          <a:xfrm>
            <a:off x="5255336" y="1724967"/>
            <a:ext cx="32022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+mn-lt"/>
              </a:rPr>
              <a:t>Τα αντιγόνα </a:t>
            </a:r>
            <a:r>
              <a:rPr lang="en-US" altLang="el-GR" sz="2400" b="1">
                <a:latin typeface="+mn-lt"/>
              </a:rPr>
              <a:t>D, C, c, E, e</a:t>
            </a:r>
            <a:endParaRPr lang="el-GR" altLang="el-GR" sz="2400" b="1">
              <a:latin typeface="+mn-lt"/>
            </a:endParaRPr>
          </a:p>
        </p:txBody>
      </p:sp>
      <p:sp>
        <p:nvSpPr>
          <p:cNvPr id="81928" name="Text Box 52"/>
          <p:cNvSpPr txBox="1">
            <a:spLocks noChangeArrowheads="1"/>
          </p:cNvSpPr>
          <p:nvPr/>
        </p:nvSpPr>
        <p:spPr bwMode="auto">
          <a:xfrm>
            <a:off x="5315865" y="2791766"/>
            <a:ext cx="31417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+mn-lt"/>
              </a:rPr>
              <a:t>Συγκόλληση (κροκίδες)</a:t>
            </a:r>
          </a:p>
        </p:txBody>
      </p:sp>
      <p:sp>
        <p:nvSpPr>
          <p:cNvPr id="81929" name="Rectangle 53"/>
          <p:cNvSpPr>
            <a:spLocks noChangeArrowheads="1"/>
          </p:cNvSpPr>
          <p:nvPr/>
        </p:nvSpPr>
        <p:spPr bwMode="auto">
          <a:xfrm>
            <a:off x="4190814" y="3837618"/>
            <a:ext cx="42668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>
                <a:latin typeface="+mn-lt"/>
              </a:rPr>
              <a:t>(ολικό αίμα με αντιπηκτικό ή ΣΕ</a:t>
            </a:r>
          </a:p>
        </p:txBody>
      </p:sp>
      <p:sp>
        <p:nvSpPr>
          <p:cNvPr id="81930" name="Text Box 54"/>
          <p:cNvSpPr txBox="1">
            <a:spLocks noChangeArrowheads="1"/>
          </p:cNvSpPr>
          <p:nvPr/>
        </p:nvSpPr>
        <p:spPr bwMode="auto">
          <a:xfrm>
            <a:off x="5510406" y="4925240"/>
            <a:ext cx="29472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>
                <a:latin typeface="+mn-lt"/>
              </a:rPr>
              <a:t>Αντί-</a:t>
            </a:r>
            <a:r>
              <a:rPr lang="en-US" altLang="el-GR" sz="2400" b="1" dirty="0">
                <a:latin typeface="+mn-lt"/>
              </a:rPr>
              <a:t>D</a:t>
            </a:r>
            <a:r>
              <a:rPr lang="el-GR" altLang="el-GR" sz="2400" b="1" dirty="0">
                <a:latin typeface="+mn-lt"/>
              </a:rPr>
              <a:t>, Αντί-</a:t>
            </a:r>
            <a:r>
              <a:rPr lang="en-US" altLang="el-GR" sz="2400" b="1" dirty="0">
                <a:latin typeface="+mn-lt"/>
              </a:rPr>
              <a:t>C</a:t>
            </a:r>
            <a:r>
              <a:rPr lang="el-GR" altLang="el-GR" sz="2400" b="1" dirty="0">
                <a:latin typeface="+mn-lt"/>
              </a:rPr>
              <a:t>, Αντί-</a:t>
            </a:r>
            <a:r>
              <a:rPr lang="en-US" altLang="el-GR" sz="2400" b="1" dirty="0">
                <a:latin typeface="+mn-lt"/>
              </a:rPr>
              <a:t>c</a:t>
            </a:r>
            <a:r>
              <a:rPr lang="el-GR" altLang="el-GR" sz="2400" b="1" dirty="0">
                <a:latin typeface="+mn-lt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>
                <a:latin typeface="+mn-lt"/>
              </a:rPr>
              <a:t>Αντί-</a:t>
            </a:r>
            <a:r>
              <a:rPr lang="en-US" altLang="el-GR" sz="2400" b="1" dirty="0">
                <a:latin typeface="+mn-lt"/>
              </a:rPr>
              <a:t>E, </a:t>
            </a:r>
            <a:r>
              <a:rPr lang="el-GR" altLang="el-GR" sz="2400" b="1" dirty="0">
                <a:latin typeface="+mn-lt"/>
              </a:rPr>
              <a:t>Αντί-</a:t>
            </a:r>
            <a:r>
              <a:rPr lang="en-US" altLang="el-GR" sz="2400" b="1" dirty="0">
                <a:latin typeface="+mn-lt"/>
              </a:rPr>
              <a:t>e</a:t>
            </a:r>
            <a:endParaRPr lang="el-GR" altLang="el-GR" sz="2400" b="1" dirty="0">
              <a:latin typeface="+mn-lt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Τεχνική Προσδιορισμού  των Αντιγόνων</a:t>
            </a:r>
            <a:br>
              <a:rPr lang="el-GR" dirty="0"/>
            </a:br>
            <a:r>
              <a:rPr lang="el-GR" dirty="0"/>
              <a:t>του Συστήματος </a:t>
            </a:r>
            <a:r>
              <a:rPr lang="el-GR" dirty="0" err="1" smtClean="0"/>
              <a:t>Rh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109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990186" y="4079294"/>
            <a:ext cx="7163628" cy="461665"/>
          </a:xfrm>
          <a:prstGeom prst="rect">
            <a:avLst/>
          </a:pr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l-GR" altLang="el-GR" sz="2400" b="1" dirty="0"/>
              <a:t>Το σύστημα του </a:t>
            </a:r>
            <a:r>
              <a:rPr lang="en-US" altLang="el-GR" sz="2400" b="1" dirty="0"/>
              <a:t>Rh</a:t>
            </a:r>
            <a:r>
              <a:rPr lang="el-GR" altLang="el-GR" sz="2400" b="1" dirty="0"/>
              <a:t> δεν εμφανίζει φυσικά αντισώματα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Γιατί δεν Γίνεται Έμμεση </a:t>
            </a:r>
            <a:r>
              <a:rPr lang="el-GR" dirty="0" smtClean="0"/>
              <a:t>Μέθοδος;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524149"/>
            <a:ext cx="8229600" cy="1872208"/>
          </a:xfrm>
        </p:spPr>
        <p:txBody>
          <a:bodyPr>
            <a:normAutofit/>
          </a:bodyPr>
          <a:lstStyle/>
          <a:p>
            <a:r>
              <a:rPr lang="el-GR" sz="2400" dirty="0"/>
              <a:t>Σπάνια έχουν περιγραφεί περιπτώσεις φυσικών </a:t>
            </a:r>
            <a:r>
              <a:rPr lang="el-GR" sz="2400" dirty="0" err="1"/>
              <a:t>Abs</a:t>
            </a:r>
            <a:endParaRPr lang="el-GR" sz="2400" dirty="0"/>
          </a:p>
          <a:p>
            <a:r>
              <a:rPr lang="el-GR" sz="2400" dirty="0" err="1"/>
              <a:t>Anti</a:t>
            </a:r>
            <a:r>
              <a:rPr lang="el-GR" sz="2400" dirty="0"/>
              <a:t>-E</a:t>
            </a:r>
          </a:p>
          <a:p>
            <a:r>
              <a:rPr lang="el-GR" sz="2400" dirty="0" err="1" smtClean="0"/>
              <a:t>Anti</a:t>
            </a:r>
            <a:r>
              <a:rPr lang="el-GR" sz="2400" dirty="0" smtClean="0"/>
              <a:t>-</a:t>
            </a:r>
            <a:r>
              <a:rPr lang="el-GR" sz="2400" dirty="0" err="1" smtClean="0"/>
              <a:t>Cweak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46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5"/>
          <p:cNvSpPr>
            <a:spLocks noChangeArrowheads="1"/>
          </p:cNvSpPr>
          <p:nvPr/>
        </p:nvSpPr>
        <p:spPr bwMode="auto">
          <a:xfrm>
            <a:off x="760164" y="1778000"/>
            <a:ext cx="3657600" cy="1600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3972" name="Oval 6" descr="80%"/>
          <p:cNvSpPr>
            <a:spLocks noChangeArrowheads="1"/>
          </p:cNvSpPr>
          <p:nvPr/>
        </p:nvSpPr>
        <p:spPr bwMode="auto">
          <a:xfrm>
            <a:off x="988764" y="2006600"/>
            <a:ext cx="457200" cy="381000"/>
          </a:xfrm>
          <a:prstGeom prst="ellipse">
            <a:avLst/>
          </a:prstGeom>
          <a:pattFill prst="pct80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3973" name="Oval 7"/>
          <p:cNvSpPr>
            <a:spLocks noChangeArrowheads="1"/>
          </p:cNvSpPr>
          <p:nvPr/>
        </p:nvSpPr>
        <p:spPr bwMode="auto">
          <a:xfrm>
            <a:off x="2817564" y="2006600"/>
            <a:ext cx="457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3974" name="Oval 9"/>
          <p:cNvSpPr>
            <a:spLocks noChangeArrowheads="1"/>
          </p:cNvSpPr>
          <p:nvPr/>
        </p:nvSpPr>
        <p:spPr bwMode="auto">
          <a:xfrm>
            <a:off x="988764" y="2768600"/>
            <a:ext cx="457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3975" name="Oval 10" descr="90%"/>
          <p:cNvSpPr>
            <a:spLocks noChangeArrowheads="1"/>
          </p:cNvSpPr>
          <p:nvPr/>
        </p:nvSpPr>
        <p:spPr bwMode="auto">
          <a:xfrm>
            <a:off x="3731964" y="2006600"/>
            <a:ext cx="457200" cy="381000"/>
          </a:xfrm>
          <a:prstGeom prst="ellipse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3976" name="Text Box 14"/>
          <p:cNvSpPr txBox="1">
            <a:spLocks noChangeArrowheads="1"/>
          </p:cNvSpPr>
          <p:nvPr/>
        </p:nvSpPr>
        <p:spPr bwMode="auto">
          <a:xfrm>
            <a:off x="1064964" y="2006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D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3977" name="Oval 16" descr="80%"/>
          <p:cNvSpPr>
            <a:spLocks noChangeArrowheads="1"/>
          </p:cNvSpPr>
          <p:nvPr/>
        </p:nvSpPr>
        <p:spPr bwMode="auto">
          <a:xfrm>
            <a:off x="1826964" y="2006600"/>
            <a:ext cx="457200" cy="381000"/>
          </a:xfrm>
          <a:prstGeom prst="ellipse">
            <a:avLst/>
          </a:prstGeom>
          <a:pattFill prst="pct80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charset="0"/>
            </a:endParaRPr>
          </a:p>
        </p:txBody>
      </p:sp>
      <p:sp>
        <p:nvSpPr>
          <p:cNvPr id="83978" name="Text Box 17"/>
          <p:cNvSpPr txBox="1">
            <a:spLocks noChangeArrowheads="1"/>
          </p:cNvSpPr>
          <p:nvPr/>
        </p:nvSpPr>
        <p:spPr bwMode="auto">
          <a:xfrm>
            <a:off x="1863477" y="2006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C</a:t>
            </a:r>
            <a:endParaRPr lang="el-GR" altLang="el-GR" sz="1800" baseline="-25000">
              <a:latin typeface="Arial" charset="0"/>
            </a:endParaRPr>
          </a:p>
        </p:txBody>
      </p:sp>
      <p:sp>
        <p:nvSpPr>
          <p:cNvPr id="83979" name="Text Box 18"/>
          <p:cNvSpPr txBox="1">
            <a:spLocks noChangeArrowheads="1"/>
          </p:cNvSpPr>
          <p:nvPr/>
        </p:nvSpPr>
        <p:spPr bwMode="auto">
          <a:xfrm>
            <a:off x="2862014" y="20066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c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3980" name="Text Box 19"/>
          <p:cNvSpPr txBox="1">
            <a:spLocks noChangeArrowheads="1"/>
          </p:cNvSpPr>
          <p:nvPr/>
        </p:nvSpPr>
        <p:spPr bwMode="auto">
          <a:xfrm>
            <a:off x="3731964" y="20066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E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3981" name="Text Box 20"/>
          <p:cNvSpPr txBox="1">
            <a:spLocks noChangeArrowheads="1"/>
          </p:cNvSpPr>
          <p:nvPr/>
        </p:nvSpPr>
        <p:spPr bwMode="auto">
          <a:xfrm>
            <a:off x="1045914" y="27432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e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3982" name="Rectangle 25"/>
          <p:cNvSpPr>
            <a:spLocks noChangeArrowheads="1"/>
          </p:cNvSpPr>
          <p:nvPr/>
        </p:nvSpPr>
        <p:spPr bwMode="auto">
          <a:xfrm>
            <a:off x="747464" y="3606800"/>
            <a:ext cx="3657600" cy="1600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3983" name="Oval 26" descr="90%"/>
          <p:cNvSpPr>
            <a:spLocks noChangeArrowheads="1"/>
          </p:cNvSpPr>
          <p:nvPr/>
        </p:nvSpPr>
        <p:spPr bwMode="auto">
          <a:xfrm>
            <a:off x="976064" y="3835400"/>
            <a:ext cx="457200" cy="381000"/>
          </a:xfrm>
          <a:prstGeom prst="ellipse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3984" name="Oval 27" descr="80%"/>
          <p:cNvSpPr>
            <a:spLocks noChangeArrowheads="1"/>
          </p:cNvSpPr>
          <p:nvPr/>
        </p:nvSpPr>
        <p:spPr bwMode="auto">
          <a:xfrm>
            <a:off x="2804864" y="3835400"/>
            <a:ext cx="457200" cy="381000"/>
          </a:xfrm>
          <a:prstGeom prst="ellipse">
            <a:avLst/>
          </a:prstGeom>
          <a:pattFill prst="pct80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3985" name="Oval 29"/>
          <p:cNvSpPr>
            <a:spLocks noChangeArrowheads="1"/>
          </p:cNvSpPr>
          <p:nvPr/>
        </p:nvSpPr>
        <p:spPr bwMode="auto">
          <a:xfrm>
            <a:off x="976064" y="4597400"/>
            <a:ext cx="457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3986" name="Oval 30" descr="90%"/>
          <p:cNvSpPr>
            <a:spLocks noChangeArrowheads="1"/>
          </p:cNvSpPr>
          <p:nvPr/>
        </p:nvSpPr>
        <p:spPr bwMode="auto">
          <a:xfrm>
            <a:off x="3719264" y="3835400"/>
            <a:ext cx="457200" cy="381000"/>
          </a:xfrm>
          <a:prstGeom prst="ellipse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3987" name="Text Box 33"/>
          <p:cNvSpPr txBox="1">
            <a:spLocks noChangeArrowheads="1"/>
          </p:cNvSpPr>
          <p:nvPr/>
        </p:nvSpPr>
        <p:spPr bwMode="auto">
          <a:xfrm>
            <a:off x="1052264" y="38354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D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3988" name="Oval 34" descr="80%"/>
          <p:cNvSpPr>
            <a:spLocks noChangeArrowheads="1"/>
          </p:cNvSpPr>
          <p:nvPr/>
        </p:nvSpPr>
        <p:spPr bwMode="auto">
          <a:xfrm>
            <a:off x="1814264" y="3835400"/>
            <a:ext cx="457200" cy="381000"/>
          </a:xfrm>
          <a:prstGeom prst="ellipse">
            <a:avLst/>
          </a:prstGeom>
          <a:pattFill prst="pct80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charset="0"/>
            </a:endParaRPr>
          </a:p>
        </p:txBody>
      </p:sp>
      <p:sp>
        <p:nvSpPr>
          <p:cNvPr id="83989" name="Text Box 35"/>
          <p:cNvSpPr txBox="1">
            <a:spLocks noChangeArrowheads="1"/>
          </p:cNvSpPr>
          <p:nvPr/>
        </p:nvSpPr>
        <p:spPr bwMode="auto">
          <a:xfrm>
            <a:off x="1850777" y="38354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C</a:t>
            </a:r>
            <a:endParaRPr lang="el-GR" altLang="el-GR" sz="1800" baseline="-25000">
              <a:latin typeface="Arial" charset="0"/>
            </a:endParaRPr>
          </a:p>
        </p:txBody>
      </p:sp>
      <p:sp>
        <p:nvSpPr>
          <p:cNvPr id="83990" name="Text Box 36"/>
          <p:cNvSpPr txBox="1">
            <a:spLocks noChangeArrowheads="1"/>
          </p:cNvSpPr>
          <p:nvPr/>
        </p:nvSpPr>
        <p:spPr bwMode="auto">
          <a:xfrm>
            <a:off x="2849314" y="38354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c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3991" name="Text Box 37"/>
          <p:cNvSpPr txBox="1">
            <a:spLocks noChangeArrowheads="1"/>
          </p:cNvSpPr>
          <p:nvPr/>
        </p:nvSpPr>
        <p:spPr bwMode="auto">
          <a:xfrm>
            <a:off x="3719264" y="38354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E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3992" name="Text Box 38"/>
          <p:cNvSpPr txBox="1">
            <a:spLocks noChangeArrowheads="1"/>
          </p:cNvSpPr>
          <p:nvPr/>
        </p:nvSpPr>
        <p:spPr bwMode="auto">
          <a:xfrm>
            <a:off x="995114" y="45974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e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3993" name="Rectangle 46"/>
          <p:cNvSpPr>
            <a:spLocks noChangeArrowheads="1"/>
          </p:cNvSpPr>
          <p:nvPr/>
        </p:nvSpPr>
        <p:spPr bwMode="auto">
          <a:xfrm>
            <a:off x="4938464" y="3581400"/>
            <a:ext cx="3657600" cy="1600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3994" name="Oval 47"/>
          <p:cNvSpPr>
            <a:spLocks noChangeArrowheads="1"/>
          </p:cNvSpPr>
          <p:nvPr/>
        </p:nvSpPr>
        <p:spPr bwMode="auto">
          <a:xfrm>
            <a:off x="5167064" y="3810000"/>
            <a:ext cx="457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3995" name="Oval 48" descr="80%"/>
          <p:cNvSpPr>
            <a:spLocks noChangeArrowheads="1"/>
          </p:cNvSpPr>
          <p:nvPr/>
        </p:nvSpPr>
        <p:spPr bwMode="auto">
          <a:xfrm>
            <a:off x="6995864" y="3810000"/>
            <a:ext cx="457200" cy="381000"/>
          </a:xfrm>
          <a:prstGeom prst="ellipse">
            <a:avLst/>
          </a:prstGeom>
          <a:pattFill prst="pct80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3996" name="Oval 50" descr="90%"/>
          <p:cNvSpPr>
            <a:spLocks noChangeArrowheads="1"/>
          </p:cNvSpPr>
          <p:nvPr/>
        </p:nvSpPr>
        <p:spPr bwMode="auto">
          <a:xfrm>
            <a:off x="5167064" y="4572000"/>
            <a:ext cx="457200" cy="381000"/>
          </a:xfrm>
          <a:prstGeom prst="ellipse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3997" name="Oval 51" descr="90%"/>
          <p:cNvSpPr>
            <a:spLocks noChangeArrowheads="1"/>
          </p:cNvSpPr>
          <p:nvPr/>
        </p:nvSpPr>
        <p:spPr bwMode="auto">
          <a:xfrm>
            <a:off x="7910264" y="3810000"/>
            <a:ext cx="457200" cy="381000"/>
          </a:xfrm>
          <a:prstGeom prst="ellipse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3998" name="Text Box 54"/>
          <p:cNvSpPr txBox="1">
            <a:spLocks noChangeArrowheads="1"/>
          </p:cNvSpPr>
          <p:nvPr/>
        </p:nvSpPr>
        <p:spPr bwMode="auto">
          <a:xfrm>
            <a:off x="5243264" y="38100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D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3999" name="Oval 55"/>
          <p:cNvSpPr>
            <a:spLocks noChangeArrowheads="1"/>
          </p:cNvSpPr>
          <p:nvPr/>
        </p:nvSpPr>
        <p:spPr bwMode="auto">
          <a:xfrm>
            <a:off x="6005264" y="3810000"/>
            <a:ext cx="457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charset="0"/>
            </a:endParaRPr>
          </a:p>
        </p:txBody>
      </p:sp>
      <p:sp>
        <p:nvSpPr>
          <p:cNvPr id="84000" name="Text Box 56"/>
          <p:cNvSpPr txBox="1">
            <a:spLocks noChangeArrowheads="1"/>
          </p:cNvSpPr>
          <p:nvPr/>
        </p:nvSpPr>
        <p:spPr bwMode="auto">
          <a:xfrm>
            <a:off x="6041777" y="38100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C</a:t>
            </a:r>
            <a:endParaRPr lang="el-GR" altLang="el-GR" sz="1800" baseline="-25000">
              <a:latin typeface="Arial" charset="0"/>
            </a:endParaRPr>
          </a:p>
        </p:txBody>
      </p:sp>
      <p:sp>
        <p:nvSpPr>
          <p:cNvPr id="84001" name="Text Box 57"/>
          <p:cNvSpPr txBox="1">
            <a:spLocks noChangeArrowheads="1"/>
          </p:cNvSpPr>
          <p:nvPr/>
        </p:nvSpPr>
        <p:spPr bwMode="auto">
          <a:xfrm>
            <a:off x="7040314" y="38100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c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4002" name="Text Box 58"/>
          <p:cNvSpPr txBox="1">
            <a:spLocks noChangeArrowheads="1"/>
          </p:cNvSpPr>
          <p:nvPr/>
        </p:nvSpPr>
        <p:spPr bwMode="auto">
          <a:xfrm>
            <a:off x="7910264" y="38100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E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4003" name="Text Box 59"/>
          <p:cNvSpPr txBox="1">
            <a:spLocks noChangeArrowheads="1"/>
          </p:cNvSpPr>
          <p:nvPr/>
        </p:nvSpPr>
        <p:spPr bwMode="auto">
          <a:xfrm>
            <a:off x="5186114" y="45720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e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4004" name="Rectangle 64"/>
          <p:cNvSpPr>
            <a:spLocks noChangeArrowheads="1"/>
          </p:cNvSpPr>
          <p:nvPr/>
        </p:nvSpPr>
        <p:spPr bwMode="auto">
          <a:xfrm>
            <a:off x="4938464" y="1752600"/>
            <a:ext cx="3657600" cy="1600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4005" name="Oval 65"/>
          <p:cNvSpPr>
            <a:spLocks noChangeArrowheads="1"/>
          </p:cNvSpPr>
          <p:nvPr/>
        </p:nvSpPr>
        <p:spPr bwMode="auto">
          <a:xfrm>
            <a:off x="5167064" y="1981200"/>
            <a:ext cx="457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4006" name="Oval 66" descr="90%"/>
          <p:cNvSpPr>
            <a:spLocks noChangeArrowheads="1"/>
          </p:cNvSpPr>
          <p:nvPr/>
        </p:nvSpPr>
        <p:spPr bwMode="auto">
          <a:xfrm>
            <a:off x="6995864" y="1981200"/>
            <a:ext cx="457200" cy="381000"/>
          </a:xfrm>
          <a:prstGeom prst="ellipse">
            <a:avLst/>
          </a:prstGeom>
          <a:pattFill prst="pct90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4007" name="Oval 68" descr="80%"/>
          <p:cNvSpPr>
            <a:spLocks noChangeArrowheads="1"/>
          </p:cNvSpPr>
          <p:nvPr/>
        </p:nvSpPr>
        <p:spPr bwMode="auto">
          <a:xfrm>
            <a:off x="5167064" y="2743200"/>
            <a:ext cx="457200" cy="381000"/>
          </a:xfrm>
          <a:prstGeom prst="ellipse">
            <a:avLst/>
          </a:prstGeom>
          <a:pattFill prst="pct80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4008" name="Oval 69"/>
          <p:cNvSpPr>
            <a:spLocks noChangeArrowheads="1"/>
          </p:cNvSpPr>
          <p:nvPr/>
        </p:nvSpPr>
        <p:spPr bwMode="auto">
          <a:xfrm>
            <a:off x="7910264" y="1981200"/>
            <a:ext cx="457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4009" name="Text Box 72"/>
          <p:cNvSpPr txBox="1">
            <a:spLocks noChangeArrowheads="1"/>
          </p:cNvSpPr>
          <p:nvPr/>
        </p:nvSpPr>
        <p:spPr bwMode="auto">
          <a:xfrm>
            <a:off x="5243264" y="19812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D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4010" name="Oval 73"/>
          <p:cNvSpPr>
            <a:spLocks noChangeArrowheads="1"/>
          </p:cNvSpPr>
          <p:nvPr/>
        </p:nvSpPr>
        <p:spPr bwMode="auto">
          <a:xfrm>
            <a:off x="6005264" y="1981200"/>
            <a:ext cx="457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charset="0"/>
            </a:endParaRPr>
          </a:p>
        </p:txBody>
      </p:sp>
      <p:sp>
        <p:nvSpPr>
          <p:cNvPr id="84011" name="Text Box 74"/>
          <p:cNvSpPr txBox="1">
            <a:spLocks noChangeArrowheads="1"/>
          </p:cNvSpPr>
          <p:nvPr/>
        </p:nvSpPr>
        <p:spPr bwMode="auto">
          <a:xfrm>
            <a:off x="6041777" y="19812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C</a:t>
            </a:r>
            <a:endParaRPr lang="el-GR" altLang="el-GR" sz="1800" baseline="-25000">
              <a:latin typeface="Arial" charset="0"/>
            </a:endParaRPr>
          </a:p>
        </p:txBody>
      </p:sp>
      <p:sp>
        <p:nvSpPr>
          <p:cNvPr id="84012" name="Text Box 75"/>
          <p:cNvSpPr txBox="1">
            <a:spLocks noChangeArrowheads="1"/>
          </p:cNvSpPr>
          <p:nvPr/>
        </p:nvSpPr>
        <p:spPr bwMode="auto">
          <a:xfrm>
            <a:off x="7040314" y="19812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c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4013" name="Text Box 76"/>
          <p:cNvSpPr txBox="1">
            <a:spLocks noChangeArrowheads="1"/>
          </p:cNvSpPr>
          <p:nvPr/>
        </p:nvSpPr>
        <p:spPr bwMode="auto">
          <a:xfrm>
            <a:off x="7910264" y="19812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E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4014" name="Text Box 77"/>
          <p:cNvSpPr txBox="1">
            <a:spLocks noChangeArrowheads="1"/>
          </p:cNvSpPr>
          <p:nvPr/>
        </p:nvSpPr>
        <p:spPr bwMode="auto">
          <a:xfrm>
            <a:off x="5186114" y="27432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e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46162" name="Rectangle 82"/>
          <p:cNvSpPr>
            <a:spLocks noChangeArrowheads="1"/>
          </p:cNvSpPr>
          <p:nvPr/>
        </p:nvSpPr>
        <p:spPr bwMode="auto">
          <a:xfrm>
            <a:off x="4709864" y="1600200"/>
            <a:ext cx="40386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46163" name="Rectangle 83"/>
          <p:cNvSpPr>
            <a:spLocks noChangeArrowheads="1"/>
          </p:cNvSpPr>
          <p:nvPr/>
        </p:nvSpPr>
        <p:spPr bwMode="auto">
          <a:xfrm>
            <a:off x="4709864" y="3429000"/>
            <a:ext cx="40386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46164" name="Rectangle 84"/>
          <p:cNvSpPr>
            <a:spLocks noChangeArrowheads="1"/>
          </p:cNvSpPr>
          <p:nvPr/>
        </p:nvSpPr>
        <p:spPr bwMode="auto">
          <a:xfrm>
            <a:off x="518864" y="1600200"/>
            <a:ext cx="40386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46165" name="Rectangle 85"/>
          <p:cNvSpPr>
            <a:spLocks noChangeArrowheads="1"/>
          </p:cNvSpPr>
          <p:nvPr/>
        </p:nvSpPr>
        <p:spPr bwMode="auto">
          <a:xfrm>
            <a:off x="518864" y="3429000"/>
            <a:ext cx="40386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Ερμηνεία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654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6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2000"/>
                                        <p:tgtEl>
                                          <p:spTgt spid="46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46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62" grpId="0" animBg="1"/>
      <p:bldP spid="46162" grpId="1" animBg="1"/>
      <p:bldP spid="46162" grpId="2" animBg="1"/>
      <p:bldP spid="46163" grpId="0" animBg="1"/>
      <p:bldP spid="46163" grpId="1" animBg="1"/>
      <p:bldP spid="46163" grpId="2" animBg="1"/>
      <p:bldP spid="46164" grpId="0" animBg="1"/>
      <p:bldP spid="46164" grpId="1" animBg="1"/>
      <p:bldP spid="46164" grpId="2" animBg="1"/>
      <p:bldP spid="46165" grpId="0" animBg="1"/>
      <p:bldP spid="46165" grpId="1" animBg="1"/>
      <p:bldP spid="46165" grpId="2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Σήμανση Ασκών κατά ABO, </a:t>
            </a:r>
            <a:r>
              <a:rPr lang="el-GR" dirty="0" err="1" smtClean="0"/>
              <a:t>Rhesus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sz="2400" dirty="0"/>
              <a:t>Πρώτα το σύστημα </a:t>
            </a:r>
            <a:r>
              <a:rPr lang="el-GR" sz="2400" dirty="0" smtClean="0"/>
              <a:t>ΑΒΟ.</a:t>
            </a:r>
            <a:endParaRPr lang="el-GR" sz="2400" dirty="0"/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Μετά το σύστημα </a:t>
            </a:r>
            <a:r>
              <a:rPr lang="el-GR" sz="2400" dirty="0" err="1"/>
              <a:t>Rhesus</a:t>
            </a:r>
            <a:r>
              <a:rPr lang="el-GR" sz="2400" dirty="0"/>
              <a:t> (στη μέση αναγράφεται το D</a:t>
            </a:r>
            <a:r>
              <a:rPr lang="el-GR" sz="2400" dirty="0" smtClean="0"/>
              <a:t>).</a:t>
            </a:r>
            <a:endParaRPr lang="el-GR" sz="2400" dirty="0"/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Ακολουθεί το </a:t>
            </a:r>
            <a:r>
              <a:rPr lang="el-GR" sz="2400" dirty="0" err="1" smtClean="0"/>
              <a:t>Kell</a:t>
            </a:r>
            <a:r>
              <a:rPr lang="el-GR" sz="2400" dirty="0" smtClean="0"/>
              <a:t>.</a:t>
            </a:r>
            <a:endParaRPr lang="el-GR" sz="2400" dirty="0"/>
          </a:p>
          <a:p>
            <a:pPr marL="0" indent="0">
              <a:buNone/>
            </a:pPr>
            <a:r>
              <a:rPr lang="el-GR" sz="2400" dirty="0"/>
              <a:t>Παράδειγμα:</a:t>
            </a:r>
          </a:p>
          <a:p>
            <a:pPr marL="0" indent="0">
              <a:buNone/>
            </a:pPr>
            <a:r>
              <a:rPr lang="el-GR" sz="2400" dirty="0"/>
              <a:t>ΑΒ </a:t>
            </a:r>
            <a:r>
              <a:rPr lang="el-GR" sz="2400" dirty="0" err="1"/>
              <a:t>CcDee</a:t>
            </a:r>
            <a:r>
              <a:rPr lang="el-GR" sz="2400" dirty="0"/>
              <a:t> Κ (-)</a:t>
            </a:r>
          </a:p>
          <a:p>
            <a:pPr marL="0" indent="0">
              <a:buNone/>
            </a:pPr>
            <a:r>
              <a:rPr lang="el-GR" sz="2400" dirty="0"/>
              <a:t>A </a:t>
            </a:r>
            <a:r>
              <a:rPr lang="el-GR" sz="2400" dirty="0" err="1"/>
              <a:t>ccdee</a:t>
            </a:r>
            <a:r>
              <a:rPr lang="el-GR" sz="2400" dirty="0"/>
              <a:t> Κ (+)</a:t>
            </a:r>
          </a:p>
          <a:p>
            <a:pPr marL="0" indent="0">
              <a:buNone/>
            </a:pPr>
            <a:r>
              <a:rPr lang="el-GR" sz="2400" dirty="0"/>
              <a:t>O </a:t>
            </a:r>
            <a:r>
              <a:rPr lang="el-GR" sz="2400" dirty="0" err="1"/>
              <a:t>CCDEe</a:t>
            </a:r>
            <a:r>
              <a:rPr lang="el-GR" sz="2400" dirty="0"/>
              <a:t> K</a:t>
            </a:r>
            <a:r>
              <a:rPr lang="el-GR" sz="2400" dirty="0" smtClean="0"/>
              <a:t>(-)</a:t>
            </a:r>
            <a:endParaRPr lang="el-GR" sz="2400" dirty="0"/>
          </a:p>
          <a:p>
            <a:pPr algn="ctr">
              <a:buFont typeface="Wingdings" panose="05000000000000000000" pitchFamily="2" charset="2"/>
              <a:buChar char="ü"/>
            </a:pPr>
            <a:r>
              <a:rPr lang="el-GR" sz="2800" b="1" dirty="0">
                <a:solidFill>
                  <a:srgbClr val="004A82"/>
                </a:solidFill>
              </a:rPr>
              <a:t>Το d δηλώνει την απουσία του </a:t>
            </a:r>
            <a:r>
              <a:rPr lang="el-GR" sz="2800" b="1" dirty="0" smtClean="0">
                <a:solidFill>
                  <a:srgbClr val="004A82"/>
                </a:solidFill>
              </a:rPr>
              <a:t>D.</a:t>
            </a:r>
            <a:endParaRPr lang="el-GR" sz="2800" b="1" dirty="0">
              <a:solidFill>
                <a:srgbClr val="004A82"/>
              </a:solidFill>
            </a:endParaRPr>
          </a:p>
          <a:p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06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2286000" y="1737058"/>
            <a:ext cx="457200" cy="1447800"/>
          </a:xfrm>
          <a:prstGeom prst="rect">
            <a:avLst/>
          </a:pr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el-GR" b="1">
                <a:latin typeface="Arial" charset="0"/>
              </a:rPr>
              <a:t>c</a:t>
            </a:r>
            <a:endParaRPr lang="el-GR" altLang="el-GR" b="1">
              <a:latin typeface="Arial" charset="0"/>
            </a:endParaRPr>
          </a:p>
        </p:txBody>
      </p:sp>
      <p:grpSp>
        <p:nvGrpSpPr>
          <p:cNvPr id="68614" name="Group 6"/>
          <p:cNvGrpSpPr>
            <a:grpSpLocks/>
          </p:cNvGrpSpPr>
          <p:nvPr/>
        </p:nvGrpSpPr>
        <p:grpSpPr bwMode="auto">
          <a:xfrm>
            <a:off x="3429000" y="1737058"/>
            <a:ext cx="914400" cy="1447800"/>
            <a:chOff x="672" y="2736"/>
            <a:chExt cx="576" cy="912"/>
          </a:xfrm>
        </p:grpSpPr>
        <p:sp>
          <p:nvSpPr>
            <p:cNvPr id="68615" name="Rectangle 7"/>
            <p:cNvSpPr>
              <a:spLocks noChangeArrowheads="1"/>
            </p:cNvSpPr>
            <p:nvPr/>
          </p:nvSpPr>
          <p:spPr bwMode="auto">
            <a:xfrm>
              <a:off x="672" y="2736"/>
              <a:ext cx="288" cy="912"/>
            </a:xfrm>
            <a:prstGeom prst="rect">
              <a:avLst/>
            </a:prstGeom>
            <a:ln>
              <a:solidFill>
                <a:srgbClr val="004A82"/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altLang="el-GR" b="1">
                  <a:latin typeface="Arial" charset="0"/>
                </a:rPr>
                <a:t>C</a:t>
              </a:r>
              <a:endParaRPr lang="el-GR" altLang="el-GR" b="1">
                <a:latin typeface="Arial" charset="0"/>
              </a:endParaRPr>
            </a:p>
          </p:txBody>
        </p:sp>
        <p:sp>
          <p:nvSpPr>
            <p:cNvPr id="68616" name="Rectangle 8"/>
            <p:cNvSpPr>
              <a:spLocks noChangeArrowheads="1"/>
            </p:cNvSpPr>
            <p:nvPr/>
          </p:nvSpPr>
          <p:spPr bwMode="auto">
            <a:xfrm>
              <a:off x="960" y="2736"/>
              <a:ext cx="288" cy="912"/>
            </a:xfrm>
            <a:prstGeom prst="rect">
              <a:avLst/>
            </a:prstGeom>
            <a:ln>
              <a:solidFill>
                <a:srgbClr val="004A82"/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altLang="el-GR" b="1">
                  <a:latin typeface="Arial" charset="0"/>
                </a:rPr>
                <a:t>C</a:t>
              </a:r>
              <a:endParaRPr lang="el-GR" altLang="el-GR" b="1">
                <a:latin typeface="Arial" charset="0"/>
              </a:endParaRPr>
            </a:p>
          </p:txBody>
        </p:sp>
      </p:grpSp>
      <p:sp>
        <p:nvSpPr>
          <p:cNvPr id="68617" name="Line 9"/>
          <p:cNvSpPr>
            <a:spLocks noChangeShapeType="1"/>
          </p:cNvSpPr>
          <p:nvPr/>
        </p:nvSpPr>
        <p:spPr bwMode="auto">
          <a:xfrm flipH="1">
            <a:off x="1981200" y="1889458"/>
            <a:ext cx="914400" cy="914400"/>
          </a:xfrm>
          <a:prstGeom prst="line">
            <a:avLst/>
          </a:pr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8618" name="Line 10"/>
          <p:cNvSpPr>
            <a:spLocks noChangeShapeType="1"/>
          </p:cNvSpPr>
          <p:nvPr/>
        </p:nvSpPr>
        <p:spPr bwMode="auto">
          <a:xfrm>
            <a:off x="1981200" y="1813258"/>
            <a:ext cx="990600" cy="990600"/>
          </a:xfrm>
          <a:prstGeom prst="line">
            <a:avLst/>
          </a:pr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8619" name="AutoShape 11"/>
          <p:cNvSpPr>
            <a:spLocks noChangeArrowheads="1"/>
          </p:cNvSpPr>
          <p:nvPr/>
        </p:nvSpPr>
        <p:spPr bwMode="auto">
          <a:xfrm>
            <a:off x="2895600" y="2346658"/>
            <a:ext cx="457200" cy="304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l-GR"/>
          </a:p>
        </p:txBody>
      </p:sp>
      <p:grpSp>
        <p:nvGrpSpPr>
          <p:cNvPr id="68620" name="Group 12"/>
          <p:cNvGrpSpPr>
            <a:grpSpLocks/>
          </p:cNvGrpSpPr>
          <p:nvPr/>
        </p:nvGrpSpPr>
        <p:grpSpPr bwMode="auto">
          <a:xfrm>
            <a:off x="6324600" y="1737058"/>
            <a:ext cx="914400" cy="1447800"/>
            <a:chOff x="672" y="2736"/>
            <a:chExt cx="576" cy="912"/>
          </a:xfrm>
        </p:grpSpPr>
        <p:sp>
          <p:nvSpPr>
            <p:cNvPr id="68621" name="Rectangle 13"/>
            <p:cNvSpPr>
              <a:spLocks noChangeArrowheads="1"/>
            </p:cNvSpPr>
            <p:nvPr/>
          </p:nvSpPr>
          <p:spPr bwMode="auto">
            <a:xfrm>
              <a:off x="672" y="2736"/>
              <a:ext cx="288" cy="912"/>
            </a:xfrm>
            <a:prstGeom prst="rect">
              <a:avLst/>
            </a:prstGeom>
            <a:ln>
              <a:solidFill>
                <a:srgbClr val="004A82"/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altLang="el-GR" b="1">
                  <a:latin typeface="Arial" charset="0"/>
                </a:rPr>
                <a:t>c</a:t>
              </a:r>
              <a:endParaRPr lang="el-GR" altLang="el-GR" b="1">
                <a:latin typeface="Arial" charset="0"/>
              </a:endParaRPr>
            </a:p>
          </p:txBody>
        </p:sp>
        <p:sp>
          <p:nvSpPr>
            <p:cNvPr id="68622" name="Rectangle 14"/>
            <p:cNvSpPr>
              <a:spLocks noChangeArrowheads="1"/>
            </p:cNvSpPr>
            <p:nvPr/>
          </p:nvSpPr>
          <p:spPr bwMode="auto">
            <a:xfrm>
              <a:off x="960" y="2736"/>
              <a:ext cx="288" cy="912"/>
            </a:xfrm>
            <a:prstGeom prst="rect">
              <a:avLst/>
            </a:prstGeom>
            <a:ln>
              <a:solidFill>
                <a:srgbClr val="004A82"/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altLang="el-GR" b="1">
                  <a:latin typeface="Arial" charset="0"/>
                </a:rPr>
                <a:t>c</a:t>
              </a:r>
              <a:endParaRPr lang="el-GR" altLang="el-GR" b="1">
                <a:latin typeface="Arial" charset="0"/>
              </a:endParaRPr>
            </a:p>
          </p:txBody>
        </p:sp>
      </p:grp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5029200" y="1737058"/>
            <a:ext cx="457200" cy="1447800"/>
          </a:xfrm>
          <a:prstGeom prst="rect">
            <a:avLst/>
          </a:pr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el-GR" b="1">
                <a:latin typeface="Arial" charset="0"/>
              </a:rPr>
              <a:t>C</a:t>
            </a:r>
            <a:endParaRPr lang="el-GR" altLang="el-GR" b="1">
              <a:latin typeface="Arial" charset="0"/>
            </a:endParaRPr>
          </a:p>
        </p:txBody>
      </p:sp>
      <p:sp>
        <p:nvSpPr>
          <p:cNvPr id="68624" name="Line 16"/>
          <p:cNvSpPr>
            <a:spLocks noChangeShapeType="1"/>
          </p:cNvSpPr>
          <p:nvPr/>
        </p:nvSpPr>
        <p:spPr bwMode="auto">
          <a:xfrm flipH="1">
            <a:off x="4724400" y="1889458"/>
            <a:ext cx="914400" cy="914400"/>
          </a:xfrm>
          <a:prstGeom prst="line">
            <a:avLst/>
          </a:pr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8625" name="Line 17"/>
          <p:cNvSpPr>
            <a:spLocks noChangeShapeType="1"/>
          </p:cNvSpPr>
          <p:nvPr/>
        </p:nvSpPr>
        <p:spPr bwMode="auto">
          <a:xfrm>
            <a:off x="4724400" y="1813258"/>
            <a:ext cx="990600" cy="990600"/>
          </a:xfrm>
          <a:prstGeom prst="line">
            <a:avLst/>
          </a:pr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8626" name="AutoShape 18"/>
          <p:cNvSpPr>
            <a:spLocks noChangeArrowheads="1"/>
          </p:cNvSpPr>
          <p:nvPr/>
        </p:nvSpPr>
        <p:spPr bwMode="auto">
          <a:xfrm>
            <a:off x="5715000" y="2270458"/>
            <a:ext cx="457200" cy="304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68628" name="Rectangle 20"/>
          <p:cNvSpPr>
            <a:spLocks noChangeArrowheads="1"/>
          </p:cNvSpPr>
          <p:nvPr/>
        </p:nvSpPr>
        <p:spPr bwMode="auto">
          <a:xfrm>
            <a:off x="2286000" y="3794458"/>
            <a:ext cx="457200" cy="1447800"/>
          </a:xfrm>
          <a:prstGeom prst="rect">
            <a:avLst/>
          </a:pr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el-GR" b="1">
                <a:latin typeface="Arial" charset="0"/>
              </a:rPr>
              <a:t>e</a:t>
            </a:r>
            <a:endParaRPr lang="el-GR" altLang="el-GR" b="1">
              <a:latin typeface="Arial" charset="0"/>
            </a:endParaRPr>
          </a:p>
        </p:txBody>
      </p:sp>
      <p:grpSp>
        <p:nvGrpSpPr>
          <p:cNvPr id="68629" name="Group 21"/>
          <p:cNvGrpSpPr>
            <a:grpSpLocks/>
          </p:cNvGrpSpPr>
          <p:nvPr/>
        </p:nvGrpSpPr>
        <p:grpSpPr bwMode="auto">
          <a:xfrm>
            <a:off x="3429000" y="3794458"/>
            <a:ext cx="914400" cy="1447800"/>
            <a:chOff x="672" y="2736"/>
            <a:chExt cx="576" cy="912"/>
          </a:xfrm>
        </p:grpSpPr>
        <p:sp>
          <p:nvSpPr>
            <p:cNvPr id="68630" name="Rectangle 22"/>
            <p:cNvSpPr>
              <a:spLocks noChangeArrowheads="1"/>
            </p:cNvSpPr>
            <p:nvPr/>
          </p:nvSpPr>
          <p:spPr bwMode="auto">
            <a:xfrm>
              <a:off x="672" y="2736"/>
              <a:ext cx="288" cy="912"/>
            </a:xfrm>
            <a:prstGeom prst="rect">
              <a:avLst/>
            </a:prstGeom>
            <a:ln>
              <a:solidFill>
                <a:srgbClr val="004A82"/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altLang="el-GR" b="1">
                  <a:latin typeface="Arial" charset="0"/>
                </a:rPr>
                <a:t>E</a:t>
              </a:r>
              <a:endParaRPr lang="el-GR" altLang="el-GR" b="1">
                <a:latin typeface="Arial" charset="0"/>
              </a:endParaRPr>
            </a:p>
          </p:txBody>
        </p:sp>
        <p:sp>
          <p:nvSpPr>
            <p:cNvPr id="68631" name="Rectangle 23"/>
            <p:cNvSpPr>
              <a:spLocks noChangeArrowheads="1"/>
            </p:cNvSpPr>
            <p:nvPr/>
          </p:nvSpPr>
          <p:spPr bwMode="auto">
            <a:xfrm>
              <a:off x="960" y="2736"/>
              <a:ext cx="288" cy="912"/>
            </a:xfrm>
            <a:prstGeom prst="rect">
              <a:avLst/>
            </a:prstGeom>
            <a:ln>
              <a:solidFill>
                <a:srgbClr val="004A82"/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altLang="el-GR" b="1">
                  <a:latin typeface="Arial" charset="0"/>
                </a:rPr>
                <a:t>E</a:t>
              </a:r>
              <a:endParaRPr lang="el-GR" altLang="el-GR" b="1">
                <a:latin typeface="Arial" charset="0"/>
              </a:endParaRPr>
            </a:p>
          </p:txBody>
        </p:sp>
      </p:grpSp>
      <p:sp>
        <p:nvSpPr>
          <p:cNvPr id="68632" name="Line 24"/>
          <p:cNvSpPr>
            <a:spLocks noChangeShapeType="1"/>
          </p:cNvSpPr>
          <p:nvPr/>
        </p:nvSpPr>
        <p:spPr bwMode="auto">
          <a:xfrm flipH="1">
            <a:off x="1981200" y="3946858"/>
            <a:ext cx="914400" cy="914400"/>
          </a:xfrm>
          <a:prstGeom prst="line">
            <a:avLst/>
          </a:pr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8633" name="Line 25"/>
          <p:cNvSpPr>
            <a:spLocks noChangeShapeType="1"/>
          </p:cNvSpPr>
          <p:nvPr/>
        </p:nvSpPr>
        <p:spPr bwMode="auto">
          <a:xfrm>
            <a:off x="1981200" y="3870658"/>
            <a:ext cx="990600" cy="990600"/>
          </a:xfrm>
          <a:prstGeom prst="line">
            <a:avLst/>
          </a:pr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8634" name="AutoShape 26"/>
          <p:cNvSpPr>
            <a:spLocks noChangeArrowheads="1"/>
          </p:cNvSpPr>
          <p:nvPr/>
        </p:nvSpPr>
        <p:spPr bwMode="auto">
          <a:xfrm>
            <a:off x="2895600" y="4404058"/>
            <a:ext cx="457200" cy="304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l-GR"/>
          </a:p>
        </p:txBody>
      </p:sp>
      <p:grpSp>
        <p:nvGrpSpPr>
          <p:cNvPr id="68635" name="Group 27"/>
          <p:cNvGrpSpPr>
            <a:grpSpLocks/>
          </p:cNvGrpSpPr>
          <p:nvPr/>
        </p:nvGrpSpPr>
        <p:grpSpPr bwMode="auto">
          <a:xfrm>
            <a:off x="6324600" y="3794458"/>
            <a:ext cx="914400" cy="1447800"/>
            <a:chOff x="672" y="2736"/>
            <a:chExt cx="576" cy="912"/>
          </a:xfrm>
        </p:grpSpPr>
        <p:sp>
          <p:nvSpPr>
            <p:cNvPr id="68636" name="Rectangle 28"/>
            <p:cNvSpPr>
              <a:spLocks noChangeArrowheads="1"/>
            </p:cNvSpPr>
            <p:nvPr/>
          </p:nvSpPr>
          <p:spPr bwMode="auto">
            <a:xfrm>
              <a:off x="672" y="2736"/>
              <a:ext cx="288" cy="912"/>
            </a:xfrm>
            <a:prstGeom prst="rect">
              <a:avLst/>
            </a:prstGeom>
            <a:ln>
              <a:solidFill>
                <a:srgbClr val="004A82"/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altLang="el-GR" b="1">
                  <a:latin typeface="Arial" charset="0"/>
                </a:rPr>
                <a:t>e</a:t>
              </a:r>
              <a:endParaRPr lang="el-GR" altLang="el-GR" b="1">
                <a:latin typeface="Arial" charset="0"/>
              </a:endParaRPr>
            </a:p>
          </p:txBody>
        </p:sp>
        <p:sp>
          <p:nvSpPr>
            <p:cNvPr id="68637" name="Rectangle 29"/>
            <p:cNvSpPr>
              <a:spLocks noChangeArrowheads="1"/>
            </p:cNvSpPr>
            <p:nvPr/>
          </p:nvSpPr>
          <p:spPr bwMode="auto">
            <a:xfrm>
              <a:off x="960" y="2736"/>
              <a:ext cx="288" cy="912"/>
            </a:xfrm>
            <a:prstGeom prst="rect">
              <a:avLst/>
            </a:prstGeom>
            <a:ln>
              <a:solidFill>
                <a:srgbClr val="004A82"/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altLang="el-GR" b="1">
                  <a:latin typeface="Arial" charset="0"/>
                </a:rPr>
                <a:t>e</a:t>
              </a:r>
              <a:endParaRPr lang="el-GR" altLang="el-GR" b="1">
                <a:latin typeface="Arial" charset="0"/>
              </a:endParaRPr>
            </a:p>
          </p:txBody>
        </p:sp>
      </p:grpSp>
      <p:sp>
        <p:nvSpPr>
          <p:cNvPr id="68638" name="Rectangle 30"/>
          <p:cNvSpPr>
            <a:spLocks noChangeArrowheads="1"/>
          </p:cNvSpPr>
          <p:nvPr/>
        </p:nvSpPr>
        <p:spPr bwMode="auto">
          <a:xfrm>
            <a:off x="5029200" y="3794458"/>
            <a:ext cx="457200" cy="1447800"/>
          </a:xfrm>
          <a:prstGeom prst="rect">
            <a:avLst/>
          </a:pr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el-GR" b="1">
                <a:latin typeface="Arial" charset="0"/>
              </a:rPr>
              <a:t>E</a:t>
            </a:r>
            <a:endParaRPr lang="el-GR" altLang="el-GR" b="1">
              <a:latin typeface="Arial" charset="0"/>
            </a:endParaRPr>
          </a:p>
        </p:txBody>
      </p:sp>
      <p:sp>
        <p:nvSpPr>
          <p:cNvPr id="68639" name="Line 31"/>
          <p:cNvSpPr>
            <a:spLocks noChangeShapeType="1"/>
          </p:cNvSpPr>
          <p:nvPr/>
        </p:nvSpPr>
        <p:spPr bwMode="auto">
          <a:xfrm flipH="1">
            <a:off x="4724400" y="3946858"/>
            <a:ext cx="914400" cy="914400"/>
          </a:xfrm>
          <a:prstGeom prst="line">
            <a:avLst/>
          </a:pr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8640" name="Line 32"/>
          <p:cNvSpPr>
            <a:spLocks noChangeShapeType="1"/>
          </p:cNvSpPr>
          <p:nvPr/>
        </p:nvSpPr>
        <p:spPr bwMode="auto">
          <a:xfrm>
            <a:off x="4724400" y="3870658"/>
            <a:ext cx="990600" cy="990600"/>
          </a:xfrm>
          <a:prstGeom prst="line">
            <a:avLst/>
          </a:pr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8641" name="AutoShape 33"/>
          <p:cNvSpPr>
            <a:spLocks noChangeArrowheads="1"/>
          </p:cNvSpPr>
          <p:nvPr/>
        </p:nvSpPr>
        <p:spPr bwMode="auto">
          <a:xfrm>
            <a:off x="5715000" y="4327858"/>
            <a:ext cx="457200" cy="304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68642" name="Line 34"/>
          <p:cNvSpPr>
            <a:spLocks noChangeShapeType="1"/>
          </p:cNvSpPr>
          <p:nvPr/>
        </p:nvSpPr>
        <p:spPr bwMode="auto">
          <a:xfrm>
            <a:off x="4572000" y="1268760"/>
            <a:ext cx="0" cy="4448954"/>
          </a:xfrm>
          <a:prstGeom prst="line">
            <a:avLst/>
          </a:prstGeom>
          <a:ln>
            <a:solidFill>
              <a:srgbClr val="004A82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  <a:ln w="28575">
            <a:solidFill>
              <a:srgbClr val="004A82"/>
            </a:solidFill>
          </a:ln>
        </p:spPr>
        <p:txBody>
          <a:bodyPr>
            <a:normAutofit fontScale="90000"/>
          </a:bodyPr>
          <a:lstStyle/>
          <a:p>
            <a:r>
              <a:rPr lang="el-GR" dirty="0"/>
              <a:t>Η απουσία του ενός δηλώνει τη διπλή παρουσία του </a:t>
            </a:r>
            <a:r>
              <a:rPr lang="el-GR" dirty="0" smtClean="0"/>
              <a:t>άλλου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950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8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8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8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8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3" grpId="0" animBg="1"/>
      <p:bldP spid="6863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Group 29"/>
          <p:cNvGrpSpPr>
            <a:grpSpLocks/>
          </p:cNvGrpSpPr>
          <p:nvPr/>
        </p:nvGrpSpPr>
        <p:grpSpPr bwMode="auto">
          <a:xfrm>
            <a:off x="152400" y="2590800"/>
            <a:ext cx="2971800" cy="2514600"/>
            <a:chOff x="1968" y="576"/>
            <a:chExt cx="1872" cy="2160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86071" name="Group 9"/>
            <p:cNvGrpSpPr>
              <a:grpSpLocks/>
            </p:cNvGrpSpPr>
            <p:nvPr/>
          </p:nvGrpSpPr>
          <p:grpSpPr bwMode="auto">
            <a:xfrm>
              <a:off x="1968" y="1200"/>
              <a:ext cx="288" cy="960"/>
              <a:chOff x="1440" y="1248"/>
              <a:chExt cx="288" cy="960"/>
            </a:xfrm>
            <a:grpFill/>
          </p:grpSpPr>
          <p:sp>
            <p:nvSpPr>
              <p:cNvPr id="86091" name="Rectangle 6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D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92" name="Line 7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72" name="Group 10"/>
            <p:cNvGrpSpPr>
              <a:grpSpLocks/>
            </p:cNvGrpSpPr>
            <p:nvPr/>
          </p:nvGrpSpPr>
          <p:grpSpPr bwMode="auto">
            <a:xfrm>
              <a:off x="2448" y="972"/>
              <a:ext cx="288" cy="960"/>
              <a:chOff x="1440" y="1248"/>
              <a:chExt cx="288" cy="960"/>
            </a:xfrm>
            <a:grpFill/>
          </p:grpSpPr>
          <p:sp>
            <p:nvSpPr>
              <p:cNvPr id="86089" name="Rectangle 11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C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90" name="Line 12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73" name="Group 13"/>
            <p:cNvGrpSpPr>
              <a:grpSpLocks/>
            </p:cNvGrpSpPr>
            <p:nvPr/>
          </p:nvGrpSpPr>
          <p:grpSpPr bwMode="auto">
            <a:xfrm>
              <a:off x="2736" y="960"/>
              <a:ext cx="288" cy="960"/>
              <a:chOff x="1440" y="1248"/>
              <a:chExt cx="288" cy="960"/>
            </a:xfrm>
            <a:grpFill/>
          </p:grpSpPr>
          <p:sp>
            <p:nvSpPr>
              <p:cNvPr id="86087" name="Rectangle 14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C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88" name="Line 15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74" name="Group 16"/>
            <p:cNvGrpSpPr>
              <a:grpSpLocks/>
            </p:cNvGrpSpPr>
            <p:nvPr/>
          </p:nvGrpSpPr>
          <p:grpSpPr bwMode="auto">
            <a:xfrm>
              <a:off x="3264" y="960"/>
              <a:ext cx="288" cy="960"/>
              <a:chOff x="1440" y="1248"/>
              <a:chExt cx="288" cy="960"/>
            </a:xfrm>
            <a:grpFill/>
          </p:grpSpPr>
          <p:sp>
            <p:nvSpPr>
              <p:cNvPr id="86085" name="Rectangle 17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E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86" name="Line 18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75" name="Group 19"/>
            <p:cNvGrpSpPr>
              <a:grpSpLocks/>
            </p:cNvGrpSpPr>
            <p:nvPr/>
          </p:nvGrpSpPr>
          <p:grpSpPr bwMode="auto">
            <a:xfrm>
              <a:off x="3552" y="1008"/>
              <a:ext cx="288" cy="960"/>
              <a:chOff x="1440" y="1248"/>
              <a:chExt cx="288" cy="960"/>
            </a:xfrm>
            <a:grpFill/>
          </p:grpSpPr>
          <p:sp>
            <p:nvSpPr>
              <p:cNvPr id="86083" name="Rectangle 20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E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84" name="Line 21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76" name="Group 22"/>
            <p:cNvGrpSpPr>
              <a:grpSpLocks/>
            </p:cNvGrpSpPr>
            <p:nvPr/>
          </p:nvGrpSpPr>
          <p:grpSpPr bwMode="auto">
            <a:xfrm>
              <a:off x="2160" y="576"/>
              <a:ext cx="288" cy="1248"/>
              <a:chOff x="1440" y="1248"/>
              <a:chExt cx="288" cy="960"/>
            </a:xfrm>
            <a:grpFill/>
          </p:grpSpPr>
          <p:sp>
            <p:nvSpPr>
              <p:cNvPr id="86081" name="Rectangle 23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A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82" name="Line 24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77" name="Group 25"/>
            <p:cNvGrpSpPr>
              <a:grpSpLocks/>
            </p:cNvGrpSpPr>
            <p:nvPr/>
          </p:nvGrpSpPr>
          <p:grpSpPr bwMode="auto">
            <a:xfrm>
              <a:off x="2976" y="624"/>
              <a:ext cx="288" cy="1248"/>
              <a:chOff x="1440" y="1248"/>
              <a:chExt cx="288" cy="960"/>
            </a:xfrm>
            <a:grpFill/>
          </p:grpSpPr>
          <p:sp>
            <p:nvSpPr>
              <p:cNvPr id="86079" name="Rectangle 26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B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80" name="Line 27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pic>
          <p:nvPicPr>
            <p:cNvPr id="86078" name="Picture 28" descr="RBC4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430"/>
            <a:stretch>
              <a:fillRect/>
            </a:stretch>
          </p:blipFill>
          <p:spPr bwMode="auto">
            <a:xfrm>
              <a:off x="2040" y="1776"/>
              <a:ext cx="1680" cy="960"/>
            </a:xfrm>
            <a:prstGeom prst="rect">
              <a:avLst/>
            </a:prstGeom>
            <a:grpFill/>
            <a:ln w="28575">
              <a:solidFill>
                <a:srgbClr val="004A82"/>
              </a:solidFill>
              <a:miter lim="800000"/>
              <a:headEnd/>
              <a:tailEnd/>
            </a:ln>
            <a:extLst/>
          </p:spPr>
        </p:pic>
      </p:grpSp>
      <p:grpSp>
        <p:nvGrpSpPr>
          <p:cNvPr id="86019" name="Group 30"/>
          <p:cNvGrpSpPr>
            <a:grpSpLocks/>
          </p:cNvGrpSpPr>
          <p:nvPr/>
        </p:nvGrpSpPr>
        <p:grpSpPr bwMode="auto">
          <a:xfrm>
            <a:off x="3124200" y="3581400"/>
            <a:ext cx="2971800" cy="2819400"/>
            <a:chOff x="1968" y="576"/>
            <a:chExt cx="1872" cy="2160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86049" name="Group 31"/>
            <p:cNvGrpSpPr>
              <a:grpSpLocks/>
            </p:cNvGrpSpPr>
            <p:nvPr/>
          </p:nvGrpSpPr>
          <p:grpSpPr bwMode="auto">
            <a:xfrm>
              <a:off x="1968" y="1200"/>
              <a:ext cx="288" cy="960"/>
              <a:chOff x="1440" y="1248"/>
              <a:chExt cx="288" cy="960"/>
            </a:xfrm>
            <a:grpFill/>
          </p:grpSpPr>
          <p:sp>
            <p:nvSpPr>
              <p:cNvPr id="86069" name="Rectangle 32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D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70" name="Line 33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50" name="Group 34"/>
            <p:cNvGrpSpPr>
              <a:grpSpLocks/>
            </p:cNvGrpSpPr>
            <p:nvPr/>
          </p:nvGrpSpPr>
          <p:grpSpPr bwMode="auto">
            <a:xfrm>
              <a:off x="2448" y="972"/>
              <a:ext cx="288" cy="960"/>
              <a:chOff x="1440" y="1248"/>
              <a:chExt cx="288" cy="960"/>
            </a:xfrm>
            <a:grpFill/>
          </p:grpSpPr>
          <p:sp>
            <p:nvSpPr>
              <p:cNvPr id="86067" name="Rectangle 35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C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68" name="Line 36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51" name="Group 37"/>
            <p:cNvGrpSpPr>
              <a:grpSpLocks/>
            </p:cNvGrpSpPr>
            <p:nvPr/>
          </p:nvGrpSpPr>
          <p:grpSpPr bwMode="auto">
            <a:xfrm>
              <a:off x="2736" y="960"/>
              <a:ext cx="288" cy="960"/>
              <a:chOff x="1440" y="1248"/>
              <a:chExt cx="288" cy="960"/>
            </a:xfrm>
            <a:grpFill/>
          </p:grpSpPr>
          <p:sp>
            <p:nvSpPr>
              <p:cNvPr id="86065" name="Rectangle 38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c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66" name="Line 39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52" name="Group 40"/>
            <p:cNvGrpSpPr>
              <a:grpSpLocks/>
            </p:cNvGrpSpPr>
            <p:nvPr/>
          </p:nvGrpSpPr>
          <p:grpSpPr bwMode="auto">
            <a:xfrm>
              <a:off x="3264" y="960"/>
              <a:ext cx="288" cy="960"/>
              <a:chOff x="1440" y="1248"/>
              <a:chExt cx="288" cy="960"/>
            </a:xfrm>
            <a:grpFill/>
          </p:grpSpPr>
          <p:sp>
            <p:nvSpPr>
              <p:cNvPr id="86063" name="Rectangle 41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E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64" name="Line 42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53" name="Group 43"/>
            <p:cNvGrpSpPr>
              <a:grpSpLocks/>
            </p:cNvGrpSpPr>
            <p:nvPr/>
          </p:nvGrpSpPr>
          <p:grpSpPr bwMode="auto">
            <a:xfrm>
              <a:off x="3552" y="1008"/>
              <a:ext cx="288" cy="960"/>
              <a:chOff x="1440" y="1248"/>
              <a:chExt cx="288" cy="960"/>
            </a:xfrm>
            <a:grpFill/>
          </p:grpSpPr>
          <p:sp>
            <p:nvSpPr>
              <p:cNvPr id="86061" name="Rectangle 44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E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62" name="Line 45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54" name="Group 46"/>
            <p:cNvGrpSpPr>
              <a:grpSpLocks/>
            </p:cNvGrpSpPr>
            <p:nvPr/>
          </p:nvGrpSpPr>
          <p:grpSpPr bwMode="auto">
            <a:xfrm>
              <a:off x="2160" y="576"/>
              <a:ext cx="288" cy="1248"/>
              <a:chOff x="1440" y="1248"/>
              <a:chExt cx="288" cy="960"/>
            </a:xfrm>
            <a:grpFill/>
          </p:grpSpPr>
          <p:sp>
            <p:nvSpPr>
              <p:cNvPr id="86059" name="Rectangle 47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A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60" name="Line 48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55" name="Group 49"/>
            <p:cNvGrpSpPr>
              <a:grpSpLocks/>
            </p:cNvGrpSpPr>
            <p:nvPr/>
          </p:nvGrpSpPr>
          <p:grpSpPr bwMode="auto">
            <a:xfrm>
              <a:off x="2976" y="624"/>
              <a:ext cx="288" cy="1248"/>
              <a:chOff x="1440" y="1248"/>
              <a:chExt cx="288" cy="960"/>
            </a:xfrm>
            <a:grpFill/>
          </p:grpSpPr>
          <p:sp>
            <p:nvSpPr>
              <p:cNvPr id="86057" name="Rectangle 50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B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58" name="Line 51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pic>
          <p:nvPicPr>
            <p:cNvPr id="86056" name="Picture 52" descr="RBC4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430"/>
            <a:stretch>
              <a:fillRect/>
            </a:stretch>
          </p:blipFill>
          <p:spPr bwMode="auto">
            <a:xfrm>
              <a:off x="2040" y="1776"/>
              <a:ext cx="1680" cy="960"/>
            </a:xfrm>
            <a:prstGeom prst="rect">
              <a:avLst/>
            </a:prstGeom>
            <a:grpFill/>
            <a:ln w="28575">
              <a:solidFill>
                <a:srgbClr val="004A82"/>
              </a:solidFill>
              <a:miter lim="800000"/>
              <a:headEnd/>
              <a:tailEnd/>
            </a:ln>
            <a:extLst/>
          </p:spPr>
        </p:pic>
      </p:grpSp>
      <p:grpSp>
        <p:nvGrpSpPr>
          <p:cNvPr id="86020" name="Group 76"/>
          <p:cNvGrpSpPr>
            <a:grpSpLocks/>
          </p:cNvGrpSpPr>
          <p:nvPr/>
        </p:nvGrpSpPr>
        <p:grpSpPr bwMode="auto">
          <a:xfrm>
            <a:off x="6553200" y="3886200"/>
            <a:ext cx="2286000" cy="2362200"/>
            <a:chOff x="4032" y="384"/>
            <a:chExt cx="1680" cy="1776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86036" name="Group 57"/>
            <p:cNvGrpSpPr>
              <a:grpSpLocks/>
            </p:cNvGrpSpPr>
            <p:nvPr/>
          </p:nvGrpSpPr>
          <p:grpSpPr bwMode="auto">
            <a:xfrm>
              <a:off x="4272" y="396"/>
              <a:ext cx="288" cy="960"/>
              <a:chOff x="1440" y="1248"/>
              <a:chExt cx="288" cy="960"/>
            </a:xfrm>
            <a:grpFill/>
          </p:grpSpPr>
          <p:sp>
            <p:nvSpPr>
              <p:cNvPr id="86047" name="Rectangle 58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c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48" name="Line 59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37" name="Group 60"/>
            <p:cNvGrpSpPr>
              <a:grpSpLocks/>
            </p:cNvGrpSpPr>
            <p:nvPr/>
          </p:nvGrpSpPr>
          <p:grpSpPr bwMode="auto">
            <a:xfrm>
              <a:off x="4560" y="384"/>
              <a:ext cx="288" cy="960"/>
              <a:chOff x="1440" y="1248"/>
              <a:chExt cx="288" cy="960"/>
            </a:xfrm>
            <a:grpFill/>
          </p:grpSpPr>
          <p:sp>
            <p:nvSpPr>
              <p:cNvPr id="86045" name="Rectangle 61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c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46" name="Line 62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38" name="Group 63"/>
            <p:cNvGrpSpPr>
              <a:grpSpLocks/>
            </p:cNvGrpSpPr>
            <p:nvPr/>
          </p:nvGrpSpPr>
          <p:grpSpPr bwMode="auto">
            <a:xfrm>
              <a:off x="5088" y="384"/>
              <a:ext cx="288" cy="960"/>
              <a:chOff x="1440" y="1248"/>
              <a:chExt cx="288" cy="960"/>
            </a:xfrm>
            <a:grpFill/>
          </p:grpSpPr>
          <p:sp>
            <p:nvSpPr>
              <p:cNvPr id="86043" name="Rectangle 64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e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44" name="Line 65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39" name="Group 66"/>
            <p:cNvGrpSpPr>
              <a:grpSpLocks/>
            </p:cNvGrpSpPr>
            <p:nvPr/>
          </p:nvGrpSpPr>
          <p:grpSpPr bwMode="auto">
            <a:xfrm>
              <a:off x="5376" y="432"/>
              <a:ext cx="288" cy="960"/>
              <a:chOff x="1440" y="1248"/>
              <a:chExt cx="288" cy="960"/>
            </a:xfrm>
            <a:grpFill/>
          </p:grpSpPr>
          <p:sp>
            <p:nvSpPr>
              <p:cNvPr id="86041" name="Rectangle 67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e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42" name="Line 68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pic>
          <p:nvPicPr>
            <p:cNvPr id="86040" name="Picture 75" descr="RBC4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430"/>
            <a:stretch>
              <a:fillRect/>
            </a:stretch>
          </p:blipFill>
          <p:spPr bwMode="auto">
            <a:xfrm>
              <a:off x="4032" y="1200"/>
              <a:ext cx="1680" cy="960"/>
            </a:xfrm>
            <a:prstGeom prst="rect">
              <a:avLst/>
            </a:prstGeom>
            <a:grpFill/>
            <a:ln w="28575">
              <a:solidFill>
                <a:srgbClr val="004A82"/>
              </a:solidFill>
              <a:miter lim="800000"/>
              <a:headEnd/>
              <a:tailEnd/>
            </a:ln>
            <a:extLst/>
          </p:spPr>
        </p:pic>
      </p:grpSp>
      <p:grpSp>
        <p:nvGrpSpPr>
          <p:cNvPr id="86021" name="Group 100"/>
          <p:cNvGrpSpPr>
            <a:grpSpLocks/>
          </p:cNvGrpSpPr>
          <p:nvPr/>
        </p:nvGrpSpPr>
        <p:grpSpPr bwMode="auto">
          <a:xfrm>
            <a:off x="4876800" y="990600"/>
            <a:ext cx="2667000" cy="2255838"/>
            <a:chOff x="1440" y="403"/>
            <a:chExt cx="1680" cy="1421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86023" name="Group 81"/>
            <p:cNvGrpSpPr>
              <a:grpSpLocks/>
            </p:cNvGrpSpPr>
            <p:nvPr/>
          </p:nvGrpSpPr>
          <p:grpSpPr bwMode="auto">
            <a:xfrm>
              <a:off x="1632" y="413"/>
              <a:ext cx="288" cy="768"/>
              <a:chOff x="1440" y="1248"/>
              <a:chExt cx="288" cy="960"/>
            </a:xfrm>
            <a:grpFill/>
          </p:grpSpPr>
          <p:sp>
            <p:nvSpPr>
              <p:cNvPr id="86034" name="Rectangle 82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c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35" name="Line 83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24" name="Group 84"/>
            <p:cNvGrpSpPr>
              <a:grpSpLocks/>
            </p:cNvGrpSpPr>
            <p:nvPr/>
          </p:nvGrpSpPr>
          <p:grpSpPr bwMode="auto">
            <a:xfrm>
              <a:off x="1920" y="403"/>
              <a:ext cx="288" cy="768"/>
              <a:chOff x="1440" y="1248"/>
              <a:chExt cx="288" cy="960"/>
            </a:xfrm>
            <a:grpFill/>
          </p:grpSpPr>
          <p:sp>
            <p:nvSpPr>
              <p:cNvPr id="86032" name="Rectangle 85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C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33" name="Line 86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25" name="Group 87"/>
            <p:cNvGrpSpPr>
              <a:grpSpLocks/>
            </p:cNvGrpSpPr>
            <p:nvPr/>
          </p:nvGrpSpPr>
          <p:grpSpPr bwMode="auto">
            <a:xfrm>
              <a:off x="2448" y="403"/>
              <a:ext cx="288" cy="768"/>
              <a:chOff x="1440" y="1248"/>
              <a:chExt cx="288" cy="960"/>
            </a:xfrm>
            <a:grpFill/>
          </p:grpSpPr>
          <p:sp>
            <p:nvSpPr>
              <p:cNvPr id="86030" name="Rectangle 88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e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31" name="Line 89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6026" name="Group 90"/>
            <p:cNvGrpSpPr>
              <a:grpSpLocks/>
            </p:cNvGrpSpPr>
            <p:nvPr/>
          </p:nvGrpSpPr>
          <p:grpSpPr bwMode="auto">
            <a:xfrm>
              <a:off x="2736" y="442"/>
              <a:ext cx="288" cy="768"/>
              <a:chOff x="1440" y="1248"/>
              <a:chExt cx="288" cy="960"/>
            </a:xfrm>
            <a:grpFill/>
          </p:grpSpPr>
          <p:sp>
            <p:nvSpPr>
              <p:cNvPr id="86028" name="Rectangle 91"/>
              <p:cNvSpPr>
                <a:spLocks noChangeArrowheads="1"/>
              </p:cNvSpPr>
              <p:nvPr/>
            </p:nvSpPr>
            <p:spPr bwMode="auto">
              <a:xfrm>
                <a:off x="1440" y="1248"/>
                <a:ext cx="288" cy="384"/>
              </a:xfrm>
              <a:prstGeom prst="rect">
                <a:avLst/>
              </a:prstGeom>
              <a:grpFill/>
              <a:ln w="34925">
                <a:solidFill>
                  <a:srgbClr val="004A8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>
                    <a:latin typeface="Arial" charset="0"/>
                  </a:rPr>
                  <a:t>e</a:t>
                </a:r>
                <a:endParaRPr lang="el-GR" altLang="el-GR" sz="2400" b="1">
                  <a:latin typeface="Arial" charset="0"/>
                </a:endParaRPr>
              </a:p>
            </p:txBody>
          </p:sp>
          <p:sp>
            <p:nvSpPr>
              <p:cNvPr id="86029" name="Line 92"/>
              <p:cNvSpPr>
                <a:spLocks noChangeShapeType="1"/>
              </p:cNvSpPr>
              <p:nvPr/>
            </p:nvSpPr>
            <p:spPr bwMode="auto">
              <a:xfrm>
                <a:off x="1584" y="1632"/>
                <a:ext cx="0" cy="576"/>
              </a:xfrm>
              <a:prstGeom prst="line">
                <a:avLst/>
              </a:prstGeom>
              <a:grpFill/>
              <a:ln w="34925">
                <a:solidFill>
                  <a:srgbClr val="004A8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pic>
          <p:nvPicPr>
            <p:cNvPr id="86027" name="Picture 99" descr="RBC4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430"/>
            <a:stretch>
              <a:fillRect/>
            </a:stretch>
          </p:blipFill>
          <p:spPr bwMode="auto">
            <a:xfrm>
              <a:off x="1440" y="1056"/>
              <a:ext cx="1680" cy="768"/>
            </a:xfrm>
            <a:prstGeom prst="rect">
              <a:avLst/>
            </a:prstGeom>
            <a:grpFill/>
            <a:ln w="28575">
              <a:solidFill>
                <a:srgbClr val="004A82"/>
              </a:solidFill>
              <a:miter lim="800000"/>
              <a:headEnd/>
              <a:tailEnd/>
            </a:ln>
            <a:extLst/>
          </p:spPr>
        </p:pic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Ονομάστε τα </a:t>
            </a:r>
            <a:r>
              <a:rPr lang="el-GR" dirty="0" smtClean="0"/>
              <a:t>ερυθροκύτταρα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1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3" name="Group 86"/>
          <p:cNvGrpSpPr>
            <a:grpSpLocks/>
          </p:cNvGrpSpPr>
          <p:nvPr/>
        </p:nvGrpSpPr>
        <p:grpSpPr bwMode="auto">
          <a:xfrm>
            <a:off x="4572000" y="1752600"/>
            <a:ext cx="4038600" cy="1600200"/>
            <a:chOff x="2880" y="1104"/>
            <a:chExt cx="2544" cy="1008"/>
          </a:xfrm>
        </p:grpSpPr>
        <p:sp>
          <p:nvSpPr>
            <p:cNvPr id="87125" name="Rectangle 50"/>
            <p:cNvSpPr>
              <a:spLocks noChangeArrowheads="1"/>
            </p:cNvSpPr>
            <p:nvPr/>
          </p:nvSpPr>
          <p:spPr bwMode="auto">
            <a:xfrm>
              <a:off x="2880" y="1104"/>
              <a:ext cx="2544" cy="100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Garamond" pitchFamily="18" charset="0"/>
              </a:endParaRPr>
            </a:p>
          </p:txBody>
        </p:sp>
        <p:grpSp>
          <p:nvGrpSpPr>
            <p:cNvPr id="87126" name="Group 85"/>
            <p:cNvGrpSpPr>
              <a:grpSpLocks/>
            </p:cNvGrpSpPr>
            <p:nvPr/>
          </p:nvGrpSpPr>
          <p:grpSpPr bwMode="auto">
            <a:xfrm>
              <a:off x="2928" y="1248"/>
              <a:ext cx="2400" cy="720"/>
              <a:chOff x="2928" y="1248"/>
              <a:chExt cx="2400" cy="720"/>
            </a:xfrm>
          </p:grpSpPr>
          <p:sp>
            <p:nvSpPr>
              <p:cNvPr id="87127" name="Oval 51"/>
              <p:cNvSpPr>
                <a:spLocks noChangeArrowheads="1"/>
              </p:cNvSpPr>
              <p:nvPr/>
            </p:nvSpPr>
            <p:spPr bwMode="auto">
              <a:xfrm>
                <a:off x="2928" y="1248"/>
                <a:ext cx="288" cy="240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1800">
                  <a:latin typeface="Garamond" pitchFamily="18" charset="0"/>
                </a:endParaRPr>
              </a:p>
            </p:txBody>
          </p:sp>
          <p:sp>
            <p:nvSpPr>
              <p:cNvPr id="87128" name="Text Box 55"/>
              <p:cNvSpPr txBox="1">
                <a:spLocks noChangeArrowheads="1"/>
              </p:cNvSpPr>
              <p:nvPr/>
            </p:nvSpPr>
            <p:spPr bwMode="auto">
              <a:xfrm>
                <a:off x="2976" y="1248"/>
                <a:ext cx="21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1800">
                    <a:latin typeface="Arial" charset="0"/>
                  </a:rPr>
                  <a:t>Α</a:t>
                </a:r>
              </a:p>
            </p:txBody>
          </p:sp>
          <p:grpSp>
            <p:nvGrpSpPr>
              <p:cNvPr id="87129" name="Group 84"/>
              <p:cNvGrpSpPr>
                <a:grpSpLocks/>
              </p:cNvGrpSpPr>
              <p:nvPr/>
            </p:nvGrpSpPr>
            <p:grpSpPr bwMode="auto">
              <a:xfrm>
                <a:off x="3264" y="1248"/>
                <a:ext cx="980" cy="240"/>
                <a:chOff x="3264" y="1248"/>
                <a:chExt cx="980" cy="240"/>
              </a:xfrm>
            </p:grpSpPr>
            <p:sp>
              <p:nvSpPr>
                <p:cNvPr id="87150" name="Oval 52"/>
                <p:cNvSpPr>
                  <a:spLocks noChangeArrowheads="1"/>
                </p:cNvSpPr>
                <p:nvPr/>
              </p:nvSpPr>
              <p:spPr bwMode="auto">
                <a:xfrm>
                  <a:off x="3600" y="1248"/>
                  <a:ext cx="288" cy="240"/>
                </a:xfrm>
                <a:prstGeom prst="ellipse">
                  <a:avLst/>
                </a:prstGeom>
                <a:solidFill>
                  <a:srgbClr val="FF00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1800">
                    <a:latin typeface="Garamond" pitchFamily="18" charset="0"/>
                  </a:endParaRPr>
                </a:p>
              </p:txBody>
            </p:sp>
            <p:sp>
              <p:nvSpPr>
                <p:cNvPr id="87151" name="Oval 54"/>
                <p:cNvSpPr>
                  <a:spLocks noChangeArrowheads="1"/>
                </p:cNvSpPr>
                <p:nvPr/>
              </p:nvSpPr>
              <p:spPr bwMode="auto">
                <a:xfrm>
                  <a:off x="3936" y="1248"/>
                  <a:ext cx="288" cy="240"/>
                </a:xfrm>
                <a:prstGeom prst="ellipse">
                  <a:avLst/>
                </a:prstGeom>
                <a:solidFill>
                  <a:srgbClr val="FF00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1800">
                    <a:latin typeface="Garamond" pitchFamily="18" charset="0"/>
                  </a:endParaRPr>
                </a:p>
              </p:txBody>
            </p:sp>
            <p:sp>
              <p:nvSpPr>
                <p:cNvPr id="87152" name="Oval 56"/>
                <p:cNvSpPr>
                  <a:spLocks noChangeArrowheads="1"/>
                </p:cNvSpPr>
                <p:nvPr/>
              </p:nvSpPr>
              <p:spPr bwMode="auto">
                <a:xfrm>
                  <a:off x="3264" y="1248"/>
                  <a:ext cx="288" cy="240"/>
                </a:xfrm>
                <a:prstGeom prst="ellipse">
                  <a:avLst/>
                </a:prstGeom>
                <a:solidFill>
                  <a:srgbClr val="FF00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1800">
                    <a:latin typeface="Arial" charset="0"/>
                  </a:endParaRPr>
                </a:p>
              </p:txBody>
            </p:sp>
            <p:sp>
              <p:nvSpPr>
                <p:cNvPr id="87153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3287" y="1248"/>
                  <a:ext cx="265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l-GR" altLang="el-GR" sz="1800">
                      <a:latin typeface="Arial" charset="0"/>
                    </a:rPr>
                    <a:t>Α</a:t>
                  </a:r>
                  <a:r>
                    <a:rPr lang="el-GR" altLang="el-GR" sz="1800" baseline="-25000">
                      <a:latin typeface="Arial" charset="0"/>
                    </a:rPr>
                    <a:t>1</a:t>
                  </a:r>
                </a:p>
              </p:txBody>
            </p:sp>
            <p:sp>
              <p:nvSpPr>
                <p:cNvPr id="87154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3628" y="1248"/>
                  <a:ext cx="21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l-GR" altLang="el-GR" sz="1800">
                      <a:latin typeface="Arial" charset="0"/>
                    </a:rPr>
                    <a:t>Β</a:t>
                  </a:r>
                </a:p>
              </p:txBody>
            </p:sp>
            <p:sp>
              <p:nvSpPr>
                <p:cNvPr id="87155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3936" y="1248"/>
                  <a:ext cx="30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l-GR" altLang="el-GR" sz="1800">
                      <a:latin typeface="Arial" charset="0"/>
                    </a:rPr>
                    <a:t>ΑΒ</a:t>
                  </a:r>
                </a:p>
              </p:txBody>
            </p:sp>
          </p:grpSp>
          <p:grpSp>
            <p:nvGrpSpPr>
              <p:cNvPr id="87130" name="Group 83"/>
              <p:cNvGrpSpPr>
                <a:grpSpLocks/>
              </p:cNvGrpSpPr>
              <p:nvPr/>
            </p:nvGrpSpPr>
            <p:grpSpPr bwMode="auto">
              <a:xfrm>
                <a:off x="2928" y="1248"/>
                <a:ext cx="2400" cy="720"/>
                <a:chOff x="2928" y="1248"/>
                <a:chExt cx="2400" cy="720"/>
              </a:xfrm>
            </p:grpSpPr>
            <p:sp>
              <p:nvSpPr>
                <p:cNvPr id="87131" name="Oval 53" descr="70%"/>
                <p:cNvSpPr>
                  <a:spLocks noChangeArrowheads="1"/>
                </p:cNvSpPr>
                <p:nvPr/>
              </p:nvSpPr>
              <p:spPr bwMode="auto">
                <a:xfrm>
                  <a:off x="4272" y="1248"/>
                  <a:ext cx="288" cy="240"/>
                </a:xfrm>
                <a:prstGeom prst="ellipse">
                  <a:avLst/>
                </a:prstGeom>
                <a:pattFill prst="pct70">
                  <a:fgClr>
                    <a:schemeClr val="tx1"/>
                  </a:fgClr>
                  <a:bgClr>
                    <a:schemeClr val="bg1"/>
                  </a:bgClr>
                </a:patt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1800">
                    <a:latin typeface="Garamond" pitchFamily="18" charset="0"/>
                  </a:endParaRPr>
                </a:p>
              </p:txBody>
            </p:sp>
            <p:sp>
              <p:nvSpPr>
                <p:cNvPr id="87132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4320" y="1248"/>
                  <a:ext cx="21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l-GR" altLang="el-GR" sz="1800">
                      <a:solidFill>
                        <a:schemeClr val="bg1"/>
                      </a:solidFill>
                      <a:latin typeface="Arial" charset="0"/>
                    </a:rPr>
                    <a:t>Α</a:t>
                  </a:r>
                </a:p>
              </p:txBody>
            </p:sp>
            <p:grpSp>
              <p:nvGrpSpPr>
                <p:cNvPr id="87133" name="Group 61"/>
                <p:cNvGrpSpPr>
                  <a:grpSpLocks/>
                </p:cNvGrpSpPr>
                <p:nvPr/>
              </p:nvGrpSpPr>
              <p:grpSpPr bwMode="auto">
                <a:xfrm>
                  <a:off x="4656" y="1248"/>
                  <a:ext cx="288" cy="240"/>
                  <a:chOff x="4176" y="1728"/>
                  <a:chExt cx="288" cy="240"/>
                </a:xfrm>
              </p:grpSpPr>
              <p:sp>
                <p:nvSpPr>
                  <p:cNvPr id="87148" name="Oval 62" descr="70%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1728"/>
                    <a:ext cx="288" cy="240"/>
                  </a:xfrm>
                  <a:prstGeom prst="ellipse">
                    <a:avLst/>
                  </a:prstGeom>
                  <a:pattFill prst="pct70">
                    <a:fgClr>
                      <a:schemeClr val="tx1"/>
                    </a:fgClr>
                    <a:bgClr>
                      <a:schemeClr val="bg1"/>
                    </a:bgClr>
                  </a:patt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l-GR" altLang="el-GR" sz="1800">
                      <a:latin typeface="Garamond" pitchFamily="18" charset="0"/>
                    </a:endParaRPr>
                  </a:p>
                </p:txBody>
              </p:sp>
              <p:sp>
                <p:nvSpPr>
                  <p:cNvPr id="87149" name="Text 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24" y="1728"/>
                    <a:ext cx="212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l-GR" altLang="el-GR" sz="1800">
                        <a:solidFill>
                          <a:schemeClr val="bg1"/>
                        </a:solidFill>
                        <a:latin typeface="Arial" charset="0"/>
                      </a:rPr>
                      <a:t>Β</a:t>
                    </a:r>
                  </a:p>
                </p:txBody>
              </p:sp>
            </p:grpSp>
            <p:grpSp>
              <p:nvGrpSpPr>
                <p:cNvPr id="87134" name="Group 64"/>
                <p:cNvGrpSpPr>
                  <a:grpSpLocks/>
                </p:cNvGrpSpPr>
                <p:nvPr/>
              </p:nvGrpSpPr>
              <p:grpSpPr bwMode="auto">
                <a:xfrm>
                  <a:off x="5040" y="1248"/>
                  <a:ext cx="288" cy="240"/>
                  <a:chOff x="4560" y="1728"/>
                  <a:chExt cx="288" cy="240"/>
                </a:xfrm>
              </p:grpSpPr>
              <p:sp>
                <p:nvSpPr>
                  <p:cNvPr id="87146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1728"/>
                    <a:ext cx="288" cy="2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l-GR" altLang="el-GR" sz="1800">
                      <a:latin typeface="Garamond" pitchFamily="18" charset="0"/>
                    </a:endParaRPr>
                  </a:p>
                </p:txBody>
              </p:sp>
              <p:sp>
                <p:nvSpPr>
                  <p:cNvPr id="87147" name="Text Box 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92" y="1728"/>
                    <a:ext cx="228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l-GR" altLang="el-GR" sz="1800">
                        <a:solidFill>
                          <a:schemeClr val="bg1"/>
                        </a:solidFill>
                        <a:latin typeface="Arial" charset="0"/>
                      </a:rPr>
                      <a:t>Ο</a:t>
                    </a:r>
                  </a:p>
                </p:txBody>
              </p:sp>
            </p:grpSp>
            <p:grpSp>
              <p:nvGrpSpPr>
                <p:cNvPr id="87135" name="Group 82"/>
                <p:cNvGrpSpPr>
                  <a:grpSpLocks/>
                </p:cNvGrpSpPr>
                <p:nvPr/>
              </p:nvGrpSpPr>
              <p:grpSpPr bwMode="auto">
                <a:xfrm>
                  <a:off x="2928" y="1728"/>
                  <a:ext cx="1632" cy="240"/>
                  <a:chOff x="4176" y="1728"/>
                  <a:chExt cx="1632" cy="240"/>
                </a:xfrm>
              </p:grpSpPr>
              <p:sp>
                <p:nvSpPr>
                  <p:cNvPr id="87136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1728"/>
                    <a:ext cx="288" cy="24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l-GR" altLang="el-GR" sz="1800">
                      <a:latin typeface="Garamond" pitchFamily="18" charset="0"/>
                    </a:endParaRPr>
                  </a:p>
                </p:txBody>
              </p:sp>
              <p:sp>
                <p:nvSpPr>
                  <p:cNvPr id="87137" name="Oval 73" descr="90%"/>
                  <p:cNvSpPr>
                    <a:spLocks noChangeArrowheads="1"/>
                  </p:cNvSpPr>
                  <p:nvPr/>
                </p:nvSpPr>
                <p:spPr bwMode="auto">
                  <a:xfrm>
                    <a:off x="4848" y="1728"/>
                    <a:ext cx="288" cy="240"/>
                  </a:xfrm>
                  <a:prstGeom prst="ellipse">
                    <a:avLst/>
                  </a:prstGeom>
                  <a:pattFill prst="pct90">
                    <a:fgClr>
                      <a:srgbClr val="FF0000"/>
                    </a:fgClr>
                    <a:bgClr>
                      <a:schemeClr val="bg1"/>
                    </a:bgClr>
                  </a:patt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l-GR" altLang="el-GR" sz="1800">
                      <a:latin typeface="Garamond" pitchFamily="18" charset="0"/>
                    </a:endParaRPr>
                  </a:p>
                </p:txBody>
              </p:sp>
              <p:sp>
                <p:nvSpPr>
                  <p:cNvPr id="87138" name="Oval 74" descr="80%"/>
                  <p:cNvSpPr>
                    <a:spLocks noChangeArrowheads="1"/>
                  </p:cNvSpPr>
                  <p:nvPr/>
                </p:nvSpPr>
                <p:spPr bwMode="auto">
                  <a:xfrm>
                    <a:off x="5520" y="1728"/>
                    <a:ext cx="288" cy="240"/>
                  </a:xfrm>
                  <a:prstGeom prst="ellipse">
                    <a:avLst/>
                  </a:prstGeom>
                  <a:pattFill prst="pct80">
                    <a:fgClr>
                      <a:srgbClr val="FF0000"/>
                    </a:fgClr>
                    <a:bgClr>
                      <a:schemeClr val="bg1"/>
                    </a:bgClr>
                  </a:patt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l-GR" altLang="el-GR" sz="1800">
                      <a:latin typeface="Garamond" pitchFamily="18" charset="0"/>
                    </a:endParaRPr>
                  </a:p>
                </p:txBody>
              </p:sp>
              <p:sp>
                <p:nvSpPr>
                  <p:cNvPr id="87139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5184" y="1728"/>
                    <a:ext cx="288" cy="24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l-GR" altLang="el-GR" sz="1800">
                      <a:latin typeface="Garamond" pitchFamily="18" charset="0"/>
                    </a:endParaRPr>
                  </a:p>
                </p:txBody>
              </p:sp>
              <p:sp>
                <p:nvSpPr>
                  <p:cNvPr id="87140" name="Text Box 7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24" y="1728"/>
                    <a:ext cx="220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l-GR" sz="1800">
                        <a:latin typeface="Arial" charset="0"/>
                      </a:rPr>
                      <a:t>D</a:t>
                    </a:r>
                    <a:endParaRPr lang="el-GR" altLang="el-GR" sz="1800">
                      <a:latin typeface="Arial" charset="0"/>
                    </a:endParaRPr>
                  </a:p>
                </p:txBody>
              </p:sp>
              <p:sp>
                <p:nvSpPr>
                  <p:cNvPr id="87141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4512" y="1728"/>
                    <a:ext cx="288" cy="24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l-GR" altLang="el-GR" sz="1800">
                      <a:latin typeface="Arial" charset="0"/>
                    </a:endParaRPr>
                  </a:p>
                </p:txBody>
              </p:sp>
              <p:sp>
                <p:nvSpPr>
                  <p:cNvPr id="87142" name="Text Box 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35" y="1728"/>
                    <a:ext cx="220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l-GR" sz="1800">
                        <a:latin typeface="Arial" charset="0"/>
                      </a:rPr>
                      <a:t>C</a:t>
                    </a:r>
                    <a:endParaRPr lang="el-GR" altLang="el-GR" sz="1800" baseline="-25000">
                      <a:latin typeface="Arial" charset="0"/>
                    </a:endParaRPr>
                  </a:p>
                </p:txBody>
              </p:sp>
              <p:sp>
                <p:nvSpPr>
                  <p:cNvPr id="87143" name="Text Box 7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76" y="1728"/>
                    <a:ext cx="188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l-GR" sz="1800">
                        <a:latin typeface="Arial" charset="0"/>
                      </a:rPr>
                      <a:t>c</a:t>
                    </a:r>
                    <a:endParaRPr lang="el-GR" altLang="el-GR" sz="1800">
                      <a:latin typeface="Arial" charset="0"/>
                    </a:endParaRPr>
                  </a:p>
                </p:txBody>
              </p:sp>
              <p:sp>
                <p:nvSpPr>
                  <p:cNvPr id="87144" name="Text Box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84" y="1728"/>
                    <a:ext cx="212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l-GR" sz="1800">
                        <a:latin typeface="Arial" charset="0"/>
                      </a:rPr>
                      <a:t>E</a:t>
                    </a:r>
                    <a:endParaRPr lang="el-GR" altLang="el-GR" sz="1800">
                      <a:latin typeface="Arial" charset="0"/>
                    </a:endParaRPr>
                  </a:p>
                </p:txBody>
              </p:sp>
              <p:sp>
                <p:nvSpPr>
                  <p:cNvPr id="87145" name="Text Box 8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32" y="1728"/>
                    <a:ext cx="196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l-GR" sz="1800">
                        <a:latin typeface="Arial" charset="0"/>
                      </a:rPr>
                      <a:t>e</a:t>
                    </a:r>
                    <a:endParaRPr lang="el-GR" altLang="el-GR" sz="1800">
                      <a:latin typeface="Arial" charset="0"/>
                    </a:endParaRPr>
                  </a:p>
                </p:txBody>
              </p:sp>
            </p:grpSp>
          </p:grpSp>
        </p:grpSp>
      </p:grpSp>
      <p:sp>
        <p:nvSpPr>
          <p:cNvPr id="87044" name="Rectangle 88"/>
          <p:cNvSpPr>
            <a:spLocks noChangeArrowheads="1"/>
          </p:cNvSpPr>
          <p:nvPr/>
        </p:nvSpPr>
        <p:spPr bwMode="auto">
          <a:xfrm>
            <a:off x="4572000" y="3505200"/>
            <a:ext cx="4038600" cy="1600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45" name="Oval 90" descr="Μεγάλη σκακιέρα"/>
          <p:cNvSpPr>
            <a:spLocks noChangeArrowheads="1"/>
          </p:cNvSpPr>
          <p:nvPr/>
        </p:nvSpPr>
        <p:spPr bwMode="auto">
          <a:xfrm>
            <a:off x="4648200" y="3733800"/>
            <a:ext cx="457200" cy="381000"/>
          </a:xfrm>
          <a:prstGeom prst="ellipse">
            <a:avLst/>
          </a:prstGeom>
          <a:pattFill prst="lgCheck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46" name="Text Box 91"/>
          <p:cNvSpPr txBox="1">
            <a:spLocks noChangeArrowheads="1"/>
          </p:cNvSpPr>
          <p:nvPr/>
        </p:nvSpPr>
        <p:spPr bwMode="auto">
          <a:xfrm>
            <a:off x="4724400" y="37338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charset="0"/>
              </a:rPr>
              <a:t>Α</a:t>
            </a:r>
          </a:p>
        </p:txBody>
      </p:sp>
      <p:sp>
        <p:nvSpPr>
          <p:cNvPr id="87047" name="Oval 93"/>
          <p:cNvSpPr>
            <a:spLocks noChangeArrowheads="1"/>
          </p:cNvSpPr>
          <p:nvPr/>
        </p:nvSpPr>
        <p:spPr bwMode="auto">
          <a:xfrm>
            <a:off x="5715000" y="3733800"/>
            <a:ext cx="457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48" name="Oval 94" descr="Δικτυωτό"/>
          <p:cNvSpPr>
            <a:spLocks noChangeArrowheads="1"/>
          </p:cNvSpPr>
          <p:nvPr/>
        </p:nvSpPr>
        <p:spPr bwMode="auto">
          <a:xfrm>
            <a:off x="6248400" y="3733800"/>
            <a:ext cx="457200" cy="381000"/>
          </a:xfrm>
          <a:prstGeom prst="ellipse">
            <a:avLst/>
          </a:prstGeom>
          <a:pattFill prst="trellis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49" name="Oval 95"/>
          <p:cNvSpPr>
            <a:spLocks noChangeArrowheads="1"/>
          </p:cNvSpPr>
          <p:nvPr/>
        </p:nvSpPr>
        <p:spPr bwMode="auto">
          <a:xfrm>
            <a:off x="5181600" y="3733800"/>
            <a:ext cx="457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charset="0"/>
            </a:endParaRPr>
          </a:p>
        </p:txBody>
      </p:sp>
      <p:sp>
        <p:nvSpPr>
          <p:cNvPr id="87050" name="Text Box 96"/>
          <p:cNvSpPr txBox="1">
            <a:spLocks noChangeArrowheads="1"/>
          </p:cNvSpPr>
          <p:nvPr/>
        </p:nvSpPr>
        <p:spPr bwMode="auto">
          <a:xfrm>
            <a:off x="5218113" y="3733800"/>
            <a:ext cx="420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charset="0"/>
              </a:rPr>
              <a:t>Α</a:t>
            </a:r>
            <a:r>
              <a:rPr lang="el-GR" altLang="el-GR" sz="1800" baseline="-25000">
                <a:latin typeface="Arial" charset="0"/>
              </a:rPr>
              <a:t>1</a:t>
            </a:r>
          </a:p>
        </p:txBody>
      </p:sp>
      <p:sp>
        <p:nvSpPr>
          <p:cNvPr id="87051" name="Text Box 97"/>
          <p:cNvSpPr txBox="1">
            <a:spLocks noChangeArrowheads="1"/>
          </p:cNvSpPr>
          <p:nvPr/>
        </p:nvSpPr>
        <p:spPr bwMode="auto">
          <a:xfrm>
            <a:off x="5759450" y="37338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charset="0"/>
              </a:rPr>
              <a:t>Β</a:t>
            </a:r>
          </a:p>
        </p:txBody>
      </p:sp>
      <p:sp>
        <p:nvSpPr>
          <p:cNvPr id="87052" name="Text Box 98"/>
          <p:cNvSpPr txBox="1">
            <a:spLocks noChangeArrowheads="1"/>
          </p:cNvSpPr>
          <p:nvPr/>
        </p:nvSpPr>
        <p:spPr bwMode="auto">
          <a:xfrm>
            <a:off x="6248400" y="3733800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charset="0"/>
              </a:rPr>
              <a:t>ΑΒ</a:t>
            </a:r>
          </a:p>
        </p:txBody>
      </p:sp>
      <p:sp>
        <p:nvSpPr>
          <p:cNvPr id="87053" name="Oval 100"/>
          <p:cNvSpPr>
            <a:spLocks noChangeArrowheads="1"/>
          </p:cNvSpPr>
          <p:nvPr/>
        </p:nvSpPr>
        <p:spPr bwMode="auto">
          <a:xfrm>
            <a:off x="6781800" y="3733800"/>
            <a:ext cx="457200" cy="3810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54" name="Text Box 101"/>
          <p:cNvSpPr txBox="1">
            <a:spLocks noChangeArrowheads="1"/>
          </p:cNvSpPr>
          <p:nvPr/>
        </p:nvSpPr>
        <p:spPr bwMode="auto">
          <a:xfrm>
            <a:off x="6858000" y="37338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chemeClr val="bg1"/>
                </a:solidFill>
                <a:latin typeface="Arial" charset="0"/>
              </a:rPr>
              <a:t>Α</a:t>
            </a:r>
          </a:p>
        </p:txBody>
      </p:sp>
      <p:grpSp>
        <p:nvGrpSpPr>
          <p:cNvPr id="87055" name="Group 102"/>
          <p:cNvGrpSpPr>
            <a:grpSpLocks/>
          </p:cNvGrpSpPr>
          <p:nvPr/>
        </p:nvGrpSpPr>
        <p:grpSpPr bwMode="auto">
          <a:xfrm>
            <a:off x="7391400" y="3733800"/>
            <a:ext cx="457200" cy="381000"/>
            <a:chOff x="4176" y="1728"/>
            <a:chExt cx="288" cy="240"/>
          </a:xfrm>
        </p:grpSpPr>
        <p:sp>
          <p:nvSpPr>
            <p:cNvPr id="87123" name="Oval 103" descr="Ντένιμ"/>
            <p:cNvSpPr>
              <a:spLocks noChangeArrowheads="1"/>
            </p:cNvSpPr>
            <p:nvPr/>
          </p:nvSpPr>
          <p:spPr bwMode="auto">
            <a:xfrm>
              <a:off x="4176" y="1728"/>
              <a:ext cx="288" cy="240"/>
            </a:xfrm>
            <a:prstGeom prst="ellipse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Garamond" pitchFamily="18" charset="0"/>
              </a:endParaRPr>
            </a:p>
          </p:txBody>
        </p:sp>
        <p:sp>
          <p:nvSpPr>
            <p:cNvPr id="87124" name="Text Box 104"/>
            <p:cNvSpPr txBox="1">
              <a:spLocks noChangeArrowheads="1"/>
            </p:cNvSpPr>
            <p:nvPr/>
          </p:nvSpPr>
          <p:spPr bwMode="auto">
            <a:xfrm>
              <a:off x="4224" y="1728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800">
                  <a:solidFill>
                    <a:schemeClr val="bg1"/>
                  </a:solidFill>
                  <a:latin typeface="Arial" charset="0"/>
                </a:rPr>
                <a:t>Β</a:t>
              </a:r>
            </a:p>
          </p:txBody>
        </p:sp>
      </p:grpSp>
      <p:grpSp>
        <p:nvGrpSpPr>
          <p:cNvPr id="87056" name="Group 105"/>
          <p:cNvGrpSpPr>
            <a:grpSpLocks/>
          </p:cNvGrpSpPr>
          <p:nvPr/>
        </p:nvGrpSpPr>
        <p:grpSpPr bwMode="auto">
          <a:xfrm>
            <a:off x="8001000" y="3733800"/>
            <a:ext cx="457200" cy="381000"/>
            <a:chOff x="4560" y="1728"/>
            <a:chExt cx="288" cy="240"/>
          </a:xfrm>
        </p:grpSpPr>
        <p:sp>
          <p:nvSpPr>
            <p:cNvPr id="87121" name="Oval 106"/>
            <p:cNvSpPr>
              <a:spLocks noChangeArrowheads="1"/>
            </p:cNvSpPr>
            <p:nvPr/>
          </p:nvSpPr>
          <p:spPr bwMode="auto">
            <a:xfrm>
              <a:off x="4560" y="1728"/>
              <a:ext cx="288" cy="24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Garamond" pitchFamily="18" charset="0"/>
              </a:endParaRPr>
            </a:p>
          </p:txBody>
        </p:sp>
        <p:sp>
          <p:nvSpPr>
            <p:cNvPr id="87122" name="Text Box 107"/>
            <p:cNvSpPr txBox="1">
              <a:spLocks noChangeArrowheads="1"/>
            </p:cNvSpPr>
            <p:nvPr/>
          </p:nvSpPr>
          <p:spPr bwMode="auto">
            <a:xfrm>
              <a:off x="4592" y="1728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800">
                  <a:solidFill>
                    <a:schemeClr val="bg1"/>
                  </a:solidFill>
                  <a:latin typeface="Arial" charset="0"/>
                </a:rPr>
                <a:t>Ο</a:t>
              </a:r>
            </a:p>
          </p:txBody>
        </p:sp>
      </p:grpSp>
      <p:sp>
        <p:nvSpPr>
          <p:cNvPr id="87057" name="Oval 109" descr="Μεγάλη σκακιέρα"/>
          <p:cNvSpPr>
            <a:spLocks noChangeArrowheads="1"/>
          </p:cNvSpPr>
          <p:nvPr/>
        </p:nvSpPr>
        <p:spPr bwMode="auto">
          <a:xfrm>
            <a:off x="4648200" y="4495800"/>
            <a:ext cx="457200" cy="381000"/>
          </a:xfrm>
          <a:prstGeom prst="ellipse">
            <a:avLst/>
          </a:prstGeom>
          <a:pattFill prst="lgCheck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58" name="Oval 110" descr="Μεγάλη σκακιέρα"/>
          <p:cNvSpPr>
            <a:spLocks noChangeArrowheads="1"/>
          </p:cNvSpPr>
          <p:nvPr/>
        </p:nvSpPr>
        <p:spPr bwMode="auto">
          <a:xfrm>
            <a:off x="5715000" y="4495800"/>
            <a:ext cx="457200" cy="381000"/>
          </a:xfrm>
          <a:prstGeom prst="ellipse">
            <a:avLst/>
          </a:prstGeom>
          <a:pattFill prst="lgCheck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59" name="Oval 111" descr="Μεγάλη σκακιέρα"/>
          <p:cNvSpPr>
            <a:spLocks noChangeArrowheads="1"/>
          </p:cNvSpPr>
          <p:nvPr/>
        </p:nvSpPr>
        <p:spPr bwMode="auto">
          <a:xfrm>
            <a:off x="6781800" y="4495800"/>
            <a:ext cx="457200" cy="381000"/>
          </a:xfrm>
          <a:prstGeom prst="ellipse">
            <a:avLst/>
          </a:prstGeom>
          <a:pattFill prst="lgCheck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60" name="Oval 112"/>
          <p:cNvSpPr>
            <a:spLocks noChangeArrowheads="1"/>
          </p:cNvSpPr>
          <p:nvPr/>
        </p:nvSpPr>
        <p:spPr bwMode="auto">
          <a:xfrm>
            <a:off x="6248400" y="4495800"/>
            <a:ext cx="457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61" name="Text Box 113"/>
          <p:cNvSpPr txBox="1">
            <a:spLocks noChangeArrowheads="1"/>
          </p:cNvSpPr>
          <p:nvPr/>
        </p:nvSpPr>
        <p:spPr bwMode="auto">
          <a:xfrm>
            <a:off x="4724400" y="44958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D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7062" name="Oval 114"/>
          <p:cNvSpPr>
            <a:spLocks noChangeArrowheads="1"/>
          </p:cNvSpPr>
          <p:nvPr/>
        </p:nvSpPr>
        <p:spPr bwMode="auto">
          <a:xfrm>
            <a:off x="5181600" y="4495800"/>
            <a:ext cx="457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charset="0"/>
            </a:endParaRPr>
          </a:p>
        </p:txBody>
      </p:sp>
      <p:sp>
        <p:nvSpPr>
          <p:cNvPr id="87063" name="Text Box 115"/>
          <p:cNvSpPr txBox="1">
            <a:spLocks noChangeArrowheads="1"/>
          </p:cNvSpPr>
          <p:nvPr/>
        </p:nvSpPr>
        <p:spPr bwMode="auto">
          <a:xfrm>
            <a:off x="5218113" y="44958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C</a:t>
            </a:r>
            <a:endParaRPr lang="el-GR" altLang="el-GR" sz="1800" baseline="-25000">
              <a:latin typeface="Arial" charset="0"/>
            </a:endParaRPr>
          </a:p>
        </p:txBody>
      </p:sp>
      <p:sp>
        <p:nvSpPr>
          <p:cNvPr id="87064" name="Text Box 116"/>
          <p:cNvSpPr txBox="1">
            <a:spLocks noChangeArrowheads="1"/>
          </p:cNvSpPr>
          <p:nvPr/>
        </p:nvSpPr>
        <p:spPr bwMode="auto">
          <a:xfrm>
            <a:off x="5759450" y="44958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c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7065" name="Text Box 117"/>
          <p:cNvSpPr txBox="1">
            <a:spLocks noChangeArrowheads="1"/>
          </p:cNvSpPr>
          <p:nvPr/>
        </p:nvSpPr>
        <p:spPr bwMode="auto">
          <a:xfrm>
            <a:off x="6248400" y="44958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E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7066" name="Text Box 118"/>
          <p:cNvSpPr txBox="1">
            <a:spLocks noChangeArrowheads="1"/>
          </p:cNvSpPr>
          <p:nvPr/>
        </p:nvSpPr>
        <p:spPr bwMode="auto">
          <a:xfrm>
            <a:off x="6800850" y="44958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e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7067" name="Rectangle 120"/>
          <p:cNvSpPr>
            <a:spLocks noChangeArrowheads="1"/>
          </p:cNvSpPr>
          <p:nvPr/>
        </p:nvSpPr>
        <p:spPr bwMode="auto">
          <a:xfrm>
            <a:off x="228600" y="1752600"/>
            <a:ext cx="4038600" cy="1600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68" name="Oval 122"/>
          <p:cNvSpPr>
            <a:spLocks noChangeArrowheads="1"/>
          </p:cNvSpPr>
          <p:nvPr/>
        </p:nvSpPr>
        <p:spPr bwMode="auto">
          <a:xfrm>
            <a:off x="304800" y="1981200"/>
            <a:ext cx="457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69" name="Text Box 123"/>
          <p:cNvSpPr txBox="1">
            <a:spLocks noChangeArrowheads="1"/>
          </p:cNvSpPr>
          <p:nvPr/>
        </p:nvSpPr>
        <p:spPr bwMode="auto">
          <a:xfrm>
            <a:off x="381000" y="19812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charset="0"/>
              </a:rPr>
              <a:t>Α</a:t>
            </a:r>
          </a:p>
        </p:txBody>
      </p:sp>
      <p:sp>
        <p:nvSpPr>
          <p:cNvPr id="87070" name="Oval 125" descr="Συμπαγής ρόμβος"/>
          <p:cNvSpPr>
            <a:spLocks noChangeArrowheads="1"/>
          </p:cNvSpPr>
          <p:nvPr/>
        </p:nvSpPr>
        <p:spPr bwMode="auto">
          <a:xfrm>
            <a:off x="1371600" y="1981200"/>
            <a:ext cx="457200" cy="381000"/>
          </a:xfrm>
          <a:prstGeom prst="ellipse">
            <a:avLst/>
          </a:prstGeom>
          <a:pattFill prst="solidDmnd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71" name="Oval 126" descr="Συμπαγής ρόμβος"/>
          <p:cNvSpPr>
            <a:spLocks noChangeArrowheads="1"/>
          </p:cNvSpPr>
          <p:nvPr/>
        </p:nvSpPr>
        <p:spPr bwMode="auto">
          <a:xfrm>
            <a:off x="1905000" y="1981200"/>
            <a:ext cx="457200" cy="381000"/>
          </a:xfrm>
          <a:prstGeom prst="ellipse">
            <a:avLst/>
          </a:prstGeom>
          <a:pattFill prst="solidDmnd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72" name="Oval 127"/>
          <p:cNvSpPr>
            <a:spLocks noChangeArrowheads="1"/>
          </p:cNvSpPr>
          <p:nvPr/>
        </p:nvSpPr>
        <p:spPr bwMode="auto">
          <a:xfrm>
            <a:off x="838200" y="1981200"/>
            <a:ext cx="457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charset="0"/>
            </a:endParaRPr>
          </a:p>
        </p:txBody>
      </p:sp>
      <p:sp>
        <p:nvSpPr>
          <p:cNvPr id="87073" name="Text Box 128"/>
          <p:cNvSpPr txBox="1">
            <a:spLocks noChangeArrowheads="1"/>
          </p:cNvSpPr>
          <p:nvPr/>
        </p:nvSpPr>
        <p:spPr bwMode="auto">
          <a:xfrm>
            <a:off x="874713" y="1981200"/>
            <a:ext cx="420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charset="0"/>
              </a:rPr>
              <a:t>Α</a:t>
            </a:r>
            <a:r>
              <a:rPr lang="el-GR" altLang="el-GR" sz="1800" baseline="-25000">
                <a:latin typeface="Arial" charset="0"/>
              </a:rPr>
              <a:t>1</a:t>
            </a:r>
          </a:p>
        </p:txBody>
      </p:sp>
      <p:sp>
        <p:nvSpPr>
          <p:cNvPr id="87074" name="Text Box 129"/>
          <p:cNvSpPr txBox="1">
            <a:spLocks noChangeArrowheads="1"/>
          </p:cNvSpPr>
          <p:nvPr/>
        </p:nvSpPr>
        <p:spPr bwMode="auto">
          <a:xfrm>
            <a:off x="1416050" y="19812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charset="0"/>
              </a:rPr>
              <a:t>Β</a:t>
            </a:r>
          </a:p>
        </p:txBody>
      </p:sp>
      <p:sp>
        <p:nvSpPr>
          <p:cNvPr id="87075" name="Text Box 130"/>
          <p:cNvSpPr txBox="1">
            <a:spLocks noChangeArrowheads="1"/>
          </p:cNvSpPr>
          <p:nvPr/>
        </p:nvSpPr>
        <p:spPr bwMode="auto">
          <a:xfrm>
            <a:off x="1905000" y="1981200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charset="0"/>
              </a:rPr>
              <a:t>ΑΒ</a:t>
            </a:r>
          </a:p>
        </p:txBody>
      </p:sp>
      <p:sp>
        <p:nvSpPr>
          <p:cNvPr id="87076" name="Oval 132" descr="70%"/>
          <p:cNvSpPr>
            <a:spLocks noChangeArrowheads="1"/>
          </p:cNvSpPr>
          <p:nvPr/>
        </p:nvSpPr>
        <p:spPr bwMode="auto">
          <a:xfrm>
            <a:off x="2438400" y="1981200"/>
            <a:ext cx="457200" cy="381000"/>
          </a:xfrm>
          <a:prstGeom prst="ellipse">
            <a:avLst/>
          </a:prstGeom>
          <a:pattFill prst="pct70">
            <a:fgClr>
              <a:schemeClr val="tx1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77" name="Text Box 133"/>
          <p:cNvSpPr txBox="1">
            <a:spLocks noChangeArrowheads="1"/>
          </p:cNvSpPr>
          <p:nvPr/>
        </p:nvSpPr>
        <p:spPr bwMode="auto">
          <a:xfrm>
            <a:off x="2514600" y="19812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chemeClr val="bg1"/>
                </a:solidFill>
                <a:latin typeface="Arial" charset="0"/>
              </a:rPr>
              <a:t>Α</a:t>
            </a:r>
          </a:p>
        </p:txBody>
      </p:sp>
      <p:sp>
        <p:nvSpPr>
          <p:cNvPr id="87078" name="Oval 135"/>
          <p:cNvSpPr>
            <a:spLocks noChangeArrowheads="1"/>
          </p:cNvSpPr>
          <p:nvPr/>
        </p:nvSpPr>
        <p:spPr bwMode="auto">
          <a:xfrm>
            <a:off x="3048000" y="1981200"/>
            <a:ext cx="457200" cy="3810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79" name="Text Box 136"/>
          <p:cNvSpPr txBox="1">
            <a:spLocks noChangeArrowheads="1"/>
          </p:cNvSpPr>
          <p:nvPr/>
        </p:nvSpPr>
        <p:spPr bwMode="auto">
          <a:xfrm>
            <a:off x="3124200" y="19812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chemeClr val="bg1"/>
                </a:solidFill>
                <a:latin typeface="Arial" charset="0"/>
              </a:rPr>
              <a:t>Β</a:t>
            </a:r>
          </a:p>
        </p:txBody>
      </p:sp>
      <p:sp>
        <p:nvSpPr>
          <p:cNvPr id="87080" name="Oval 138"/>
          <p:cNvSpPr>
            <a:spLocks noChangeArrowheads="1"/>
          </p:cNvSpPr>
          <p:nvPr/>
        </p:nvSpPr>
        <p:spPr bwMode="auto">
          <a:xfrm>
            <a:off x="3657600" y="1981200"/>
            <a:ext cx="457200" cy="3810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81" name="Text Box 139"/>
          <p:cNvSpPr txBox="1">
            <a:spLocks noChangeArrowheads="1"/>
          </p:cNvSpPr>
          <p:nvPr/>
        </p:nvSpPr>
        <p:spPr bwMode="auto">
          <a:xfrm>
            <a:off x="3708400" y="19812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chemeClr val="bg1"/>
                </a:solidFill>
                <a:latin typeface="Arial" charset="0"/>
              </a:rPr>
              <a:t>Ο</a:t>
            </a:r>
          </a:p>
        </p:txBody>
      </p:sp>
      <p:sp>
        <p:nvSpPr>
          <p:cNvPr id="87082" name="Oval 141" descr="Συμπαγής ρόμβος"/>
          <p:cNvSpPr>
            <a:spLocks noChangeArrowheads="1"/>
          </p:cNvSpPr>
          <p:nvPr/>
        </p:nvSpPr>
        <p:spPr bwMode="auto">
          <a:xfrm>
            <a:off x="304800" y="2743200"/>
            <a:ext cx="457200" cy="381000"/>
          </a:xfrm>
          <a:prstGeom prst="ellipse">
            <a:avLst/>
          </a:prstGeom>
          <a:pattFill prst="solidDmnd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83" name="Oval 142" descr="Συμπαγής ρόμβος"/>
          <p:cNvSpPr>
            <a:spLocks noChangeArrowheads="1"/>
          </p:cNvSpPr>
          <p:nvPr/>
        </p:nvSpPr>
        <p:spPr bwMode="auto">
          <a:xfrm>
            <a:off x="1371600" y="2743200"/>
            <a:ext cx="457200" cy="381000"/>
          </a:xfrm>
          <a:prstGeom prst="ellipse">
            <a:avLst/>
          </a:prstGeom>
          <a:pattFill prst="solidDmnd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84" name="Oval 143" descr="Συμπαγής ρόμβος"/>
          <p:cNvSpPr>
            <a:spLocks noChangeArrowheads="1"/>
          </p:cNvSpPr>
          <p:nvPr/>
        </p:nvSpPr>
        <p:spPr bwMode="auto">
          <a:xfrm>
            <a:off x="2438400" y="2743200"/>
            <a:ext cx="457200" cy="381000"/>
          </a:xfrm>
          <a:prstGeom prst="ellipse">
            <a:avLst/>
          </a:prstGeom>
          <a:pattFill prst="solidDmnd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85" name="Oval 144" descr="Συμπαγής ρόμβος"/>
          <p:cNvSpPr>
            <a:spLocks noChangeArrowheads="1"/>
          </p:cNvSpPr>
          <p:nvPr/>
        </p:nvSpPr>
        <p:spPr bwMode="auto">
          <a:xfrm>
            <a:off x="1905000" y="2743200"/>
            <a:ext cx="457200" cy="381000"/>
          </a:xfrm>
          <a:prstGeom prst="ellipse">
            <a:avLst/>
          </a:prstGeom>
          <a:pattFill prst="solidDmnd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86" name="Text Box 145"/>
          <p:cNvSpPr txBox="1">
            <a:spLocks noChangeArrowheads="1"/>
          </p:cNvSpPr>
          <p:nvPr/>
        </p:nvSpPr>
        <p:spPr bwMode="auto">
          <a:xfrm>
            <a:off x="381000" y="27432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D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7087" name="Oval 146" descr="Συμπαγής ρόμβος"/>
          <p:cNvSpPr>
            <a:spLocks noChangeArrowheads="1"/>
          </p:cNvSpPr>
          <p:nvPr/>
        </p:nvSpPr>
        <p:spPr bwMode="auto">
          <a:xfrm>
            <a:off x="838200" y="2743200"/>
            <a:ext cx="457200" cy="381000"/>
          </a:xfrm>
          <a:prstGeom prst="ellipse">
            <a:avLst/>
          </a:prstGeom>
          <a:pattFill prst="solidDmnd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charset="0"/>
            </a:endParaRPr>
          </a:p>
        </p:txBody>
      </p:sp>
      <p:sp>
        <p:nvSpPr>
          <p:cNvPr id="87088" name="Text Box 147"/>
          <p:cNvSpPr txBox="1">
            <a:spLocks noChangeArrowheads="1"/>
          </p:cNvSpPr>
          <p:nvPr/>
        </p:nvSpPr>
        <p:spPr bwMode="auto">
          <a:xfrm>
            <a:off x="874713" y="27432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C</a:t>
            </a:r>
            <a:endParaRPr lang="el-GR" altLang="el-GR" sz="1800" baseline="-25000">
              <a:latin typeface="Arial" charset="0"/>
            </a:endParaRPr>
          </a:p>
        </p:txBody>
      </p:sp>
      <p:sp>
        <p:nvSpPr>
          <p:cNvPr id="87089" name="Text Box 148"/>
          <p:cNvSpPr txBox="1">
            <a:spLocks noChangeArrowheads="1"/>
          </p:cNvSpPr>
          <p:nvPr/>
        </p:nvSpPr>
        <p:spPr bwMode="auto">
          <a:xfrm>
            <a:off x="1416050" y="27432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c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7090" name="Text Box 149"/>
          <p:cNvSpPr txBox="1">
            <a:spLocks noChangeArrowheads="1"/>
          </p:cNvSpPr>
          <p:nvPr/>
        </p:nvSpPr>
        <p:spPr bwMode="auto">
          <a:xfrm>
            <a:off x="1905000" y="27432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E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7091" name="Text Box 150"/>
          <p:cNvSpPr txBox="1">
            <a:spLocks noChangeArrowheads="1"/>
          </p:cNvSpPr>
          <p:nvPr/>
        </p:nvSpPr>
        <p:spPr bwMode="auto">
          <a:xfrm>
            <a:off x="2457450" y="27432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e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7092" name="Rectangle 152"/>
          <p:cNvSpPr>
            <a:spLocks noChangeArrowheads="1"/>
          </p:cNvSpPr>
          <p:nvPr/>
        </p:nvSpPr>
        <p:spPr bwMode="auto">
          <a:xfrm>
            <a:off x="228600" y="3505200"/>
            <a:ext cx="4038600" cy="1600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93" name="Oval 154" descr="Σφαίρα"/>
          <p:cNvSpPr>
            <a:spLocks noChangeArrowheads="1"/>
          </p:cNvSpPr>
          <p:nvPr/>
        </p:nvSpPr>
        <p:spPr bwMode="auto">
          <a:xfrm>
            <a:off x="304800" y="3733800"/>
            <a:ext cx="457200" cy="381000"/>
          </a:xfrm>
          <a:prstGeom prst="ellipse">
            <a:avLst/>
          </a:prstGeom>
          <a:pattFill prst="sphere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94" name="Text Box 155"/>
          <p:cNvSpPr txBox="1">
            <a:spLocks noChangeArrowheads="1"/>
          </p:cNvSpPr>
          <p:nvPr/>
        </p:nvSpPr>
        <p:spPr bwMode="auto">
          <a:xfrm>
            <a:off x="381000" y="37338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charset="0"/>
              </a:rPr>
              <a:t>Α</a:t>
            </a:r>
          </a:p>
        </p:txBody>
      </p:sp>
      <p:sp>
        <p:nvSpPr>
          <p:cNvPr id="87095" name="Oval 157" descr="Σφαίρα"/>
          <p:cNvSpPr>
            <a:spLocks noChangeArrowheads="1"/>
          </p:cNvSpPr>
          <p:nvPr/>
        </p:nvSpPr>
        <p:spPr bwMode="auto">
          <a:xfrm>
            <a:off x="1371600" y="3733800"/>
            <a:ext cx="457200" cy="381000"/>
          </a:xfrm>
          <a:prstGeom prst="ellipse">
            <a:avLst/>
          </a:prstGeom>
          <a:pattFill prst="sphere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96" name="Oval 158" descr="Σφαίρα"/>
          <p:cNvSpPr>
            <a:spLocks noChangeArrowheads="1"/>
          </p:cNvSpPr>
          <p:nvPr/>
        </p:nvSpPr>
        <p:spPr bwMode="auto">
          <a:xfrm>
            <a:off x="1905000" y="3733800"/>
            <a:ext cx="457200" cy="381000"/>
          </a:xfrm>
          <a:prstGeom prst="ellipse">
            <a:avLst/>
          </a:prstGeom>
          <a:pattFill prst="sphere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097" name="Oval 159" descr="Σφαίρα"/>
          <p:cNvSpPr>
            <a:spLocks noChangeArrowheads="1"/>
          </p:cNvSpPr>
          <p:nvPr/>
        </p:nvSpPr>
        <p:spPr bwMode="auto">
          <a:xfrm>
            <a:off x="838200" y="3733800"/>
            <a:ext cx="457200" cy="381000"/>
          </a:xfrm>
          <a:prstGeom prst="ellipse">
            <a:avLst/>
          </a:prstGeom>
          <a:pattFill prst="sphere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charset="0"/>
            </a:endParaRPr>
          </a:p>
        </p:txBody>
      </p:sp>
      <p:sp>
        <p:nvSpPr>
          <p:cNvPr id="87098" name="Text Box 160"/>
          <p:cNvSpPr txBox="1">
            <a:spLocks noChangeArrowheads="1"/>
          </p:cNvSpPr>
          <p:nvPr/>
        </p:nvSpPr>
        <p:spPr bwMode="auto">
          <a:xfrm>
            <a:off x="874713" y="3733800"/>
            <a:ext cx="420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charset="0"/>
              </a:rPr>
              <a:t>Α</a:t>
            </a:r>
            <a:r>
              <a:rPr lang="el-GR" altLang="el-GR" sz="1800" baseline="-25000">
                <a:latin typeface="Arial" charset="0"/>
              </a:rPr>
              <a:t>1</a:t>
            </a:r>
          </a:p>
        </p:txBody>
      </p:sp>
      <p:sp>
        <p:nvSpPr>
          <p:cNvPr id="87099" name="Text Box 161"/>
          <p:cNvSpPr txBox="1">
            <a:spLocks noChangeArrowheads="1"/>
          </p:cNvSpPr>
          <p:nvPr/>
        </p:nvSpPr>
        <p:spPr bwMode="auto">
          <a:xfrm>
            <a:off x="1416050" y="37338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charset="0"/>
              </a:rPr>
              <a:t>Β</a:t>
            </a:r>
          </a:p>
        </p:txBody>
      </p:sp>
      <p:sp>
        <p:nvSpPr>
          <p:cNvPr id="87100" name="Text Box 162"/>
          <p:cNvSpPr txBox="1">
            <a:spLocks noChangeArrowheads="1"/>
          </p:cNvSpPr>
          <p:nvPr/>
        </p:nvSpPr>
        <p:spPr bwMode="auto">
          <a:xfrm>
            <a:off x="1905000" y="3733800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charset="0"/>
              </a:rPr>
              <a:t>ΑΒ</a:t>
            </a:r>
          </a:p>
        </p:txBody>
      </p:sp>
      <p:sp>
        <p:nvSpPr>
          <p:cNvPr id="87101" name="Oval 164"/>
          <p:cNvSpPr>
            <a:spLocks noChangeArrowheads="1"/>
          </p:cNvSpPr>
          <p:nvPr/>
        </p:nvSpPr>
        <p:spPr bwMode="auto">
          <a:xfrm>
            <a:off x="2438400" y="3733800"/>
            <a:ext cx="457200" cy="3810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102" name="Text Box 165"/>
          <p:cNvSpPr txBox="1">
            <a:spLocks noChangeArrowheads="1"/>
          </p:cNvSpPr>
          <p:nvPr/>
        </p:nvSpPr>
        <p:spPr bwMode="auto">
          <a:xfrm>
            <a:off x="2514600" y="37338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chemeClr val="bg1"/>
                </a:solidFill>
                <a:latin typeface="Arial" charset="0"/>
              </a:rPr>
              <a:t>Α</a:t>
            </a:r>
          </a:p>
        </p:txBody>
      </p:sp>
      <p:sp>
        <p:nvSpPr>
          <p:cNvPr id="87103" name="Oval 167"/>
          <p:cNvSpPr>
            <a:spLocks noChangeArrowheads="1"/>
          </p:cNvSpPr>
          <p:nvPr/>
        </p:nvSpPr>
        <p:spPr bwMode="auto">
          <a:xfrm>
            <a:off x="3048000" y="3733800"/>
            <a:ext cx="457200" cy="3810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104" name="Text Box 168"/>
          <p:cNvSpPr txBox="1">
            <a:spLocks noChangeArrowheads="1"/>
          </p:cNvSpPr>
          <p:nvPr/>
        </p:nvSpPr>
        <p:spPr bwMode="auto">
          <a:xfrm>
            <a:off x="3124200" y="37338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chemeClr val="bg1"/>
                </a:solidFill>
                <a:latin typeface="Arial" charset="0"/>
              </a:rPr>
              <a:t>Β</a:t>
            </a:r>
          </a:p>
        </p:txBody>
      </p:sp>
      <p:sp>
        <p:nvSpPr>
          <p:cNvPr id="87105" name="Oval 170"/>
          <p:cNvSpPr>
            <a:spLocks noChangeArrowheads="1"/>
          </p:cNvSpPr>
          <p:nvPr/>
        </p:nvSpPr>
        <p:spPr bwMode="auto">
          <a:xfrm>
            <a:off x="3657600" y="3733800"/>
            <a:ext cx="457200" cy="3810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106" name="Text Box 171"/>
          <p:cNvSpPr txBox="1">
            <a:spLocks noChangeArrowheads="1"/>
          </p:cNvSpPr>
          <p:nvPr/>
        </p:nvSpPr>
        <p:spPr bwMode="auto">
          <a:xfrm>
            <a:off x="3708400" y="37338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chemeClr val="bg1"/>
                </a:solidFill>
                <a:latin typeface="Arial" charset="0"/>
              </a:rPr>
              <a:t>Ο</a:t>
            </a:r>
          </a:p>
        </p:txBody>
      </p:sp>
      <p:sp>
        <p:nvSpPr>
          <p:cNvPr id="87107" name="Oval 173"/>
          <p:cNvSpPr>
            <a:spLocks noChangeArrowheads="1"/>
          </p:cNvSpPr>
          <p:nvPr/>
        </p:nvSpPr>
        <p:spPr bwMode="auto">
          <a:xfrm>
            <a:off x="304800" y="4495800"/>
            <a:ext cx="457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108" name="Oval 174" descr="Σφαίρα"/>
          <p:cNvSpPr>
            <a:spLocks noChangeArrowheads="1"/>
          </p:cNvSpPr>
          <p:nvPr/>
        </p:nvSpPr>
        <p:spPr bwMode="auto">
          <a:xfrm>
            <a:off x="1371600" y="4495800"/>
            <a:ext cx="457200" cy="381000"/>
          </a:xfrm>
          <a:prstGeom prst="ellipse">
            <a:avLst/>
          </a:prstGeom>
          <a:pattFill prst="sphere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109" name="Oval 175" descr="Σφαίρα"/>
          <p:cNvSpPr>
            <a:spLocks noChangeArrowheads="1"/>
          </p:cNvSpPr>
          <p:nvPr/>
        </p:nvSpPr>
        <p:spPr bwMode="auto">
          <a:xfrm>
            <a:off x="2438400" y="4495800"/>
            <a:ext cx="457200" cy="381000"/>
          </a:xfrm>
          <a:prstGeom prst="ellipse">
            <a:avLst/>
          </a:prstGeom>
          <a:pattFill prst="sphere">
            <a:fgClr>
              <a:srgbClr val="FF0000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110" name="Oval 176"/>
          <p:cNvSpPr>
            <a:spLocks noChangeArrowheads="1"/>
          </p:cNvSpPr>
          <p:nvPr/>
        </p:nvSpPr>
        <p:spPr bwMode="auto">
          <a:xfrm>
            <a:off x="1905000" y="4495800"/>
            <a:ext cx="457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87111" name="Text Box 177"/>
          <p:cNvSpPr txBox="1">
            <a:spLocks noChangeArrowheads="1"/>
          </p:cNvSpPr>
          <p:nvPr/>
        </p:nvSpPr>
        <p:spPr bwMode="auto">
          <a:xfrm>
            <a:off x="381000" y="44958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D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7112" name="Oval 178"/>
          <p:cNvSpPr>
            <a:spLocks noChangeArrowheads="1"/>
          </p:cNvSpPr>
          <p:nvPr/>
        </p:nvSpPr>
        <p:spPr bwMode="auto">
          <a:xfrm>
            <a:off x="838200" y="4495800"/>
            <a:ext cx="457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charset="0"/>
            </a:endParaRPr>
          </a:p>
        </p:txBody>
      </p:sp>
      <p:sp>
        <p:nvSpPr>
          <p:cNvPr id="87113" name="Text Box 179"/>
          <p:cNvSpPr txBox="1">
            <a:spLocks noChangeArrowheads="1"/>
          </p:cNvSpPr>
          <p:nvPr/>
        </p:nvSpPr>
        <p:spPr bwMode="auto">
          <a:xfrm>
            <a:off x="874713" y="44958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C</a:t>
            </a:r>
            <a:endParaRPr lang="el-GR" altLang="el-GR" sz="1800" baseline="-25000">
              <a:latin typeface="Arial" charset="0"/>
            </a:endParaRPr>
          </a:p>
        </p:txBody>
      </p:sp>
      <p:sp>
        <p:nvSpPr>
          <p:cNvPr id="87114" name="Text Box 180"/>
          <p:cNvSpPr txBox="1">
            <a:spLocks noChangeArrowheads="1"/>
          </p:cNvSpPr>
          <p:nvPr/>
        </p:nvSpPr>
        <p:spPr bwMode="auto">
          <a:xfrm>
            <a:off x="1416050" y="44958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c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7115" name="Text Box 181"/>
          <p:cNvSpPr txBox="1">
            <a:spLocks noChangeArrowheads="1"/>
          </p:cNvSpPr>
          <p:nvPr/>
        </p:nvSpPr>
        <p:spPr bwMode="auto">
          <a:xfrm>
            <a:off x="1905000" y="44958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E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87116" name="Text Box 182"/>
          <p:cNvSpPr txBox="1">
            <a:spLocks noChangeArrowheads="1"/>
          </p:cNvSpPr>
          <p:nvPr/>
        </p:nvSpPr>
        <p:spPr bwMode="auto">
          <a:xfrm>
            <a:off x="2457450" y="44958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charset="0"/>
              </a:rPr>
              <a:t>e</a:t>
            </a:r>
            <a:endParaRPr lang="el-GR" altLang="el-GR" sz="1800">
              <a:latin typeface="Arial" charset="0"/>
            </a:endParaRPr>
          </a:p>
        </p:txBody>
      </p:sp>
      <p:sp>
        <p:nvSpPr>
          <p:cNvPr id="62534" name="Rectangle 70"/>
          <p:cNvSpPr>
            <a:spLocks noChangeArrowheads="1"/>
          </p:cNvSpPr>
          <p:nvPr/>
        </p:nvSpPr>
        <p:spPr bwMode="auto">
          <a:xfrm>
            <a:off x="152400" y="1600200"/>
            <a:ext cx="41910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62532" name="Rectangle 68"/>
          <p:cNvSpPr>
            <a:spLocks noChangeArrowheads="1"/>
          </p:cNvSpPr>
          <p:nvPr/>
        </p:nvSpPr>
        <p:spPr bwMode="auto">
          <a:xfrm>
            <a:off x="4419600" y="1600200"/>
            <a:ext cx="43434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62533" name="Rectangle 69"/>
          <p:cNvSpPr>
            <a:spLocks noChangeArrowheads="1"/>
          </p:cNvSpPr>
          <p:nvPr/>
        </p:nvSpPr>
        <p:spPr bwMode="auto">
          <a:xfrm>
            <a:off x="4419600" y="3429000"/>
            <a:ext cx="43434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62535" name="Rectangle 71"/>
          <p:cNvSpPr>
            <a:spLocks noChangeArrowheads="1"/>
          </p:cNvSpPr>
          <p:nvPr/>
        </p:nvSpPr>
        <p:spPr bwMode="auto">
          <a:xfrm>
            <a:off x="152400" y="3429000"/>
            <a:ext cx="4191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Garamond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Ασκήσεις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975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2000"/>
                                        <p:tgtEl>
                                          <p:spTgt spid="62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6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62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6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34" grpId="0" animBg="1"/>
      <p:bldP spid="62534" grpId="1" animBg="1"/>
      <p:bldP spid="62534" grpId="2" animBg="1"/>
      <p:bldP spid="62532" grpId="0" animBg="1"/>
      <p:bldP spid="62532" grpId="1" animBg="1"/>
      <p:bldP spid="62532" grpId="2" animBg="1"/>
      <p:bldP spid="62533" grpId="0" animBg="1"/>
      <p:bldP spid="62533" grpId="1" animBg="1"/>
      <p:bldP spid="62533" grpId="2" animBg="1"/>
      <p:bldP spid="62535" grpId="0" animBg="1"/>
      <p:bldP spid="62535" grpId="1" animBg="1"/>
      <p:bldP spid="62535" grpId="2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/>
          <p:cNvGrpSpPr/>
          <p:nvPr/>
        </p:nvGrpSpPr>
        <p:grpSpPr>
          <a:xfrm>
            <a:off x="35496" y="2348880"/>
            <a:ext cx="9067800" cy="3658970"/>
            <a:chOff x="76200" y="1371600"/>
            <a:chExt cx="9067800" cy="3658970"/>
          </a:xfrm>
        </p:grpSpPr>
        <p:grpSp>
          <p:nvGrpSpPr>
            <p:cNvPr id="88068" name="Group 22"/>
            <p:cNvGrpSpPr>
              <a:grpSpLocks/>
            </p:cNvGrpSpPr>
            <p:nvPr/>
          </p:nvGrpSpPr>
          <p:grpSpPr bwMode="auto">
            <a:xfrm>
              <a:off x="76200" y="1371600"/>
              <a:ext cx="9067800" cy="1816101"/>
              <a:chOff x="48" y="864"/>
              <a:chExt cx="5712" cy="1144"/>
            </a:xfrm>
          </p:grpSpPr>
          <p:sp>
            <p:nvSpPr>
              <p:cNvPr id="88076" name="Text Box 21"/>
              <p:cNvSpPr txBox="1">
                <a:spLocks noChangeArrowheads="1"/>
              </p:cNvSpPr>
              <p:nvPr/>
            </p:nvSpPr>
            <p:spPr bwMode="auto">
              <a:xfrm>
                <a:off x="3840" y="864"/>
                <a:ext cx="1920" cy="114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2400" b="1" dirty="0">
                    <a:solidFill>
                      <a:schemeClr val="bg1"/>
                    </a:solidFill>
                    <a:latin typeface="+mn-lt"/>
                  </a:rPr>
                  <a:t>Ομάδα </a:t>
                </a:r>
                <a:r>
                  <a:rPr lang="en-US" altLang="el-GR" sz="2400" b="1" dirty="0">
                    <a:solidFill>
                      <a:schemeClr val="bg1"/>
                    </a:solidFill>
                    <a:latin typeface="+mn-lt"/>
                  </a:rPr>
                  <a:t>O</a:t>
                </a:r>
                <a:r>
                  <a:rPr lang="en-US" altLang="el-GR" sz="2400" b="1" baseline="-25000" dirty="0">
                    <a:solidFill>
                      <a:schemeClr val="bg1"/>
                    </a:solidFill>
                    <a:latin typeface="+mn-lt"/>
                  </a:rPr>
                  <a:t>    </a:t>
                </a:r>
                <a:r>
                  <a:rPr lang="en-US" altLang="el-GR" sz="2400" b="1" dirty="0">
                    <a:solidFill>
                      <a:schemeClr val="bg1"/>
                    </a:solidFill>
                    <a:latin typeface="+mn-lt"/>
                  </a:rPr>
                  <a:t>CCDEE</a:t>
                </a:r>
                <a:endParaRPr lang="el-GR" altLang="el-GR" sz="2400" b="1" dirty="0">
                  <a:solidFill>
                    <a:schemeClr val="bg1"/>
                  </a:solidFill>
                  <a:latin typeface="+mn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2400" b="1" dirty="0">
                  <a:solidFill>
                    <a:schemeClr val="bg1"/>
                  </a:solidFill>
                  <a:latin typeface="+mn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2400" b="1" dirty="0">
                    <a:solidFill>
                      <a:schemeClr val="bg1"/>
                    </a:solidFill>
                    <a:latin typeface="+mn-lt"/>
                  </a:rPr>
                  <a:t>Ομάδα Α</a:t>
                </a:r>
                <a:r>
                  <a:rPr lang="el-GR" altLang="el-GR" sz="2400" b="1" baseline="-25000" dirty="0">
                    <a:solidFill>
                      <a:schemeClr val="bg1"/>
                    </a:solidFill>
                    <a:latin typeface="+mn-lt"/>
                  </a:rPr>
                  <a:t>2</a:t>
                </a:r>
                <a:r>
                  <a:rPr lang="en-US" altLang="el-GR" sz="2400" b="1" baseline="-25000" dirty="0">
                    <a:solidFill>
                      <a:schemeClr val="bg1"/>
                    </a:solidFill>
                    <a:latin typeface="+mn-lt"/>
                  </a:rPr>
                  <a:t>      </a:t>
                </a:r>
                <a:r>
                  <a:rPr lang="en-US" altLang="el-GR" sz="1800" b="1" dirty="0" err="1">
                    <a:solidFill>
                      <a:schemeClr val="bg1"/>
                    </a:solidFill>
                    <a:latin typeface="+mn-lt"/>
                  </a:rPr>
                  <a:t>CcDeE</a:t>
                </a:r>
                <a:endParaRPr lang="el-GR" altLang="el-GR" sz="1800" b="1" dirty="0">
                  <a:solidFill>
                    <a:schemeClr val="bg1"/>
                  </a:solidFill>
                  <a:latin typeface="+mn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2400" b="1" baseline="-25000" dirty="0">
                  <a:solidFill>
                    <a:schemeClr val="bg1"/>
                  </a:solidFill>
                  <a:latin typeface="+mn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2400" b="1" dirty="0">
                    <a:solidFill>
                      <a:schemeClr val="bg1"/>
                    </a:solidFill>
                    <a:latin typeface="+mn-lt"/>
                  </a:rPr>
                  <a:t>Ομάδα Β</a:t>
                </a:r>
                <a:r>
                  <a:rPr lang="en-US" altLang="el-GR" sz="2400" b="1" dirty="0">
                    <a:solidFill>
                      <a:schemeClr val="bg1"/>
                    </a:solidFill>
                    <a:latin typeface="+mn-lt"/>
                  </a:rPr>
                  <a:t>     </a:t>
                </a:r>
                <a:r>
                  <a:rPr lang="en-US" altLang="el-GR" sz="2400" b="1" dirty="0" err="1">
                    <a:solidFill>
                      <a:schemeClr val="bg1"/>
                    </a:solidFill>
                    <a:latin typeface="+mn-lt"/>
                  </a:rPr>
                  <a:t>CcDEe</a:t>
                </a:r>
                <a:endParaRPr lang="el-GR" altLang="el-GR" sz="24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8077" name="Text Box 7"/>
              <p:cNvSpPr txBox="1">
                <a:spLocks noChangeArrowheads="1"/>
              </p:cNvSpPr>
              <p:nvPr/>
            </p:nvSpPr>
            <p:spPr bwMode="auto">
              <a:xfrm>
                <a:off x="48" y="864"/>
                <a:ext cx="1824" cy="114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2400" b="1" dirty="0">
                    <a:solidFill>
                      <a:schemeClr val="bg1"/>
                    </a:solidFill>
                    <a:latin typeface="+mn-lt"/>
                  </a:rPr>
                  <a:t>Ομάδα Α</a:t>
                </a:r>
                <a:r>
                  <a:rPr lang="el-GR" altLang="el-GR" sz="2400" b="1" baseline="-25000" dirty="0">
                    <a:solidFill>
                      <a:schemeClr val="bg1"/>
                    </a:solidFill>
                    <a:latin typeface="+mn-lt"/>
                  </a:rPr>
                  <a:t>2</a:t>
                </a:r>
                <a:r>
                  <a:rPr lang="el-GR" altLang="el-GR" sz="2400" b="1" dirty="0">
                    <a:solidFill>
                      <a:schemeClr val="bg1"/>
                    </a:solidFill>
                    <a:latin typeface="+mn-lt"/>
                  </a:rPr>
                  <a:t>Β </a:t>
                </a:r>
                <a:r>
                  <a:rPr lang="en-US" altLang="el-GR" sz="2400" b="1" dirty="0" err="1">
                    <a:solidFill>
                      <a:schemeClr val="bg1"/>
                    </a:solidFill>
                    <a:latin typeface="+mn-lt"/>
                  </a:rPr>
                  <a:t>CCDee</a:t>
                </a:r>
                <a:endParaRPr lang="el-GR" altLang="el-GR" sz="2400" b="1" dirty="0">
                  <a:solidFill>
                    <a:schemeClr val="bg1"/>
                  </a:solidFill>
                  <a:latin typeface="+mn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2400" b="1" baseline="-25000" dirty="0">
                  <a:solidFill>
                    <a:schemeClr val="bg1"/>
                  </a:solidFill>
                  <a:latin typeface="+mn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2400" b="1" dirty="0">
                    <a:solidFill>
                      <a:schemeClr val="bg1"/>
                    </a:solidFill>
                    <a:latin typeface="+mn-lt"/>
                  </a:rPr>
                  <a:t>Ομάδα Ο</a:t>
                </a:r>
                <a:r>
                  <a:rPr lang="en-US" altLang="el-GR" sz="2400" b="1" dirty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en-US" altLang="el-GR" sz="2400" b="1" dirty="0" err="1">
                    <a:solidFill>
                      <a:schemeClr val="bg1"/>
                    </a:solidFill>
                    <a:latin typeface="+mn-lt"/>
                  </a:rPr>
                  <a:t>ccdEe</a:t>
                </a:r>
                <a:endParaRPr lang="el-GR" altLang="el-GR" sz="2400" b="1" dirty="0">
                  <a:solidFill>
                    <a:schemeClr val="bg1"/>
                  </a:solidFill>
                  <a:latin typeface="+mn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2400" b="1" dirty="0">
                  <a:solidFill>
                    <a:schemeClr val="bg1"/>
                  </a:solidFill>
                  <a:latin typeface="+mn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2400" b="1" dirty="0">
                    <a:solidFill>
                      <a:schemeClr val="bg1"/>
                    </a:solidFill>
                    <a:latin typeface="+mn-lt"/>
                  </a:rPr>
                  <a:t>Ομάδα Β</a:t>
                </a:r>
                <a:r>
                  <a:rPr lang="en-US" altLang="el-GR" sz="2400" b="1" dirty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en-US" altLang="el-GR" sz="2400" b="1" dirty="0" err="1">
                    <a:solidFill>
                      <a:schemeClr val="bg1"/>
                    </a:solidFill>
                    <a:latin typeface="+mn-lt"/>
                  </a:rPr>
                  <a:t>CcDeE</a:t>
                </a:r>
                <a:endParaRPr lang="el-GR" altLang="el-GR" sz="2400" b="1" baseline="-2500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8078" name="Text Box 8"/>
              <p:cNvSpPr txBox="1">
                <a:spLocks noChangeArrowheads="1"/>
              </p:cNvSpPr>
              <p:nvPr/>
            </p:nvSpPr>
            <p:spPr bwMode="auto">
              <a:xfrm>
                <a:off x="1872" y="864"/>
                <a:ext cx="2016" cy="114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2400" b="1">
                    <a:solidFill>
                      <a:schemeClr val="bg1"/>
                    </a:solidFill>
                    <a:latin typeface="+mn-lt"/>
                  </a:rPr>
                  <a:t>Ομάδα Α</a:t>
                </a:r>
                <a:r>
                  <a:rPr lang="el-GR" altLang="el-GR" sz="2400" b="1" baseline="-25000">
                    <a:solidFill>
                      <a:schemeClr val="bg1"/>
                    </a:solidFill>
                    <a:latin typeface="+mn-lt"/>
                  </a:rPr>
                  <a:t>1</a:t>
                </a:r>
                <a:r>
                  <a:rPr lang="en-US" altLang="el-GR" sz="2400" b="1" baseline="-25000">
                    <a:solidFill>
                      <a:schemeClr val="bg1"/>
                    </a:solidFill>
                    <a:latin typeface="+mn-lt"/>
                  </a:rPr>
                  <a:t>    </a:t>
                </a:r>
                <a:r>
                  <a:rPr lang="en-US" altLang="el-GR" sz="2400" b="1">
                    <a:solidFill>
                      <a:schemeClr val="bg1"/>
                    </a:solidFill>
                    <a:latin typeface="+mn-lt"/>
                  </a:rPr>
                  <a:t>CCDEE</a:t>
                </a:r>
                <a:endParaRPr lang="el-GR" altLang="el-GR" sz="2400" b="1">
                  <a:solidFill>
                    <a:schemeClr val="bg1"/>
                  </a:solidFill>
                  <a:latin typeface="+mn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2400" b="1">
                  <a:solidFill>
                    <a:schemeClr val="bg1"/>
                  </a:solidFill>
                  <a:latin typeface="+mn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2400" b="1">
                    <a:solidFill>
                      <a:schemeClr val="bg1"/>
                    </a:solidFill>
                    <a:latin typeface="+mn-lt"/>
                  </a:rPr>
                  <a:t>Ομάδα Α</a:t>
                </a:r>
                <a:r>
                  <a:rPr lang="el-GR" altLang="el-GR" sz="2400" b="1" baseline="-25000">
                    <a:solidFill>
                      <a:schemeClr val="bg1"/>
                    </a:solidFill>
                    <a:latin typeface="+mn-lt"/>
                  </a:rPr>
                  <a:t>2</a:t>
                </a:r>
                <a:r>
                  <a:rPr lang="en-US" altLang="el-GR" sz="2400" b="1" baseline="-25000">
                    <a:solidFill>
                      <a:schemeClr val="bg1"/>
                    </a:solidFill>
                    <a:latin typeface="+mn-lt"/>
                  </a:rPr>
                  <a:t>      </a:t>
                </a:r>
                <a:r>
                  <a:rPr lang="en-US" altLang="el-GR" sz="1800" b="1">
                    <a:solidFill>
                      <a:schemeClr val="bg1"/>
                    </a:solidFill>
                    <a:latin typeface="+mn-lt"/>
                  </a:rPr>
                  <a:t>CcDeE</a:t>
                </a:r>
                <a:endParaRPr lang="el-GR" altLang="el-GR" sz="1800" b="1">
                  <a:solidFill>
                    <a:schemeClr val="bg1"/>
                  </a:solidFill>
                  <a:latin typeface="+mn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2400" b="1" baseline="-25000">
                  <a:solidFill>
                    <a:schemeClr val="bg1"/>
                  </a:solidFill>
                  <a:latin typeface="+mn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2400" b="1">
                    <a:solidFill>
                      <a:schemeClr val="bg1"/>
                    </a:solidFill>
                    <a:latin typeface="+mn-lt"/>
                  </a:rPr>
                  <a:t>Ομάδα Β</a:t>
                </a:r>
                <a:r>
                  <a:rPr lang="en-US" altLang="el-GR" sz="2400" b="1">
                    <a:solidFill>
                      <a:schemeClr val="bg1"/>
                    </a:solidFill>
                    <a:latin typeface="+mn-lt"/>
                  </a:rPr>
                  <a:t>     CcDEe</a:t>
                </a:r>
                <a:endParaRPr lang="el-GR" altLang="el-GR" sz="2400" b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8079" name="Text Box 12"/>
              <p:cNvSpPr txBox="1">
                <a:spLocks noChangeArrowheads="1"/>
              </p:cNvSpPr>
              <p:nvPr/>
            </p:nvSpPr>
            <p:spPr bwMode="auto">
              <a:xfrm>
                <a:off x="1680" y="1776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1800" b="1">
                    <a:latin typeface="+mn-lt"/>
                  </a:rPr>
                  <a:t>1</a:t>
                </a:r>
              </a:p>
            </p:txBody>
          </p:sp>
          <p:sp>
            <p:nvSpPr>
              <p:cNvPr id="88080" name="Text Box 13"/>
              <p:cNvSpPr txBox="1">
                <a:spLocks noChangeArrowheads="1"/>
              </p:cNvSpPr>
              <p:nvPr/>
            </p:nvSpPr>
            <p:spPr bwMode="auto">
              <a:xfrm>
                <a:off x="3696" y="1776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1800" b="1">
                    <a:latin typeface="+mn-lt"/>
                  </a:rPr>
                  <a:t>2</a:t>
                </a:r>
              </a:p>
            </p:txBody>
          </p:sp>
          <p:sp>
            <p:nvSpPr>
              <p:cNvPr id="88081" name="Text Box 14"/>
              <p:cNvSpPr txBox="1">
                <a:spLocks noChangeArrowheads="1"/>
              </p:cNvSpPr>
              <p:nvPr/>
            </p:nvSpPr>
            <p:spPr bwMode="auto">
              <a:xfrm>
                <a:off x="5564" y="1776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l-GR" altLang="el-GR" sz="1800" b="1">
                    <a:latin typeface="+mn-lt"/>
                  </a:rPr>
                  <a:t>3</a:t>
                </a:r>
              </a:p>
            </p:txBody>
          </p:sp>
        </p:grpSp>
        <p:sp>
          <p:nvSpPr>
            <p:cNvPr id="88070" name="Text Box 24"/>
            <p:cNvSpPr txBox="1">
              <a:spLocks noChangeArrowheads="1"/>
            </p:cNvSpPr>
            <p:nvPr/>
          </p:nvSpPr>
          <p:spPr bwMode="auto">
            <a:xfrm>
              <a:off x="6096000" y="3214688"/>
              <a:ext cx="3048000" cy="181588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2400" b="1" dirty="0">
                  <a:solidFill>
                    <a:schemeClr val="bg1"/>
                  </a:solidFill>
                  <a:latin typeface="+mn-lt"/>
                </a:rPr>
                <a:t>Ομάδα </a:t>
              </a:r>
              <a:r>
                <a:rPr lang="en-US" altLang="el-GR" sz="2400" b="1" dirty="0">
                  <a:solidFill>
                    <a:schemeClr val="bg1"/>
                  </a:solidFill>
                  <a:latin typeface="+mn-lt"/>
                </a:rPr>
                <a:t>O</a:t>
              </a:r>
              <a:r>
                <a:rPr lang="en-US" altLang="el-GR" sz="2400" b="1" baseline="-25000" dirty="0">
                  <a:solidFill>
                    <a:schemeClr val="bg1"/>
                  </a:solidFill>
                  <a:latin typeface="+mn-lt"/>
                </a:rPr>
                <a:t>    </a:t>
              </a:r>
              <a:r>
                <a:rPr lang="en-US" altLang="el-GR" sz="2400" b="1" dirty="0">
                  <a:solidFill>
                    <a:schemeClr val="bg1"/>
                  </a:solidFill>
                  <a:latin typeface="+mn-lt"/>
                </a:rPr>
                <a:t>CCDEE</a:t>
              </a:r>
              <a:endParaRPr lang="el-GR" altLang="el-GR" sz="2400" b="1" dirty="0">
                <a:solidFill>
                  <a:schemeClr val="bg1"/>
                </a:solidFill>
                <a:latin typeface="+mn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2400" b="1" dirty="0">
                <a:solidFill>
                  <a:schemeClr val="bg1"/>
                </a:solidFill>
                <a:latin typeface="+mn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2400" b="1" dirty="0">
                  <a:solidFill>
                    <a:schemeClr val="bg1"/>
                  </a:solidFill>
                  <a:latin typeface="+mn-lt"/>
                </a:rPr>
                <a:t>Ομάδα Α</a:t>
              </a:r>
              <a:r>
                <a:rPr lang="en-US" altLang="el-GR" sz="2400" b="1" baseline="-25000" dirty="0">
                  <a:solidFill>
                    <a:schemeClr val="bg1"/>
                  </a:solidFill>
                  <a:latin typeface="+mn-lt"/>
                </a:rPr>
                <a:t>1      </a:t>
              </a:r>
              <a:r>
                <a:rPr lang="en-US" altLang="el-GR" sz="1800" b="1" dirty="0" err="1">
                  <a:solidFill>
                    <a:schemeClr val="bg1"/>
                  </a:solidFill>
                  <a:latin typeface="+mn-lt"/>
                </a:rPr>
                <a:t>CcDeE</a:t>
              </a:r>
              <a:endParaRPr lang="el-GR" altLang="el-GR" sz="1800" b="1" dirty="0">
                <a:solidFill>
                  <a:schemeClr val="bg1"/>
                </a:solidFill>
                <a:latin typeface="+mn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2400" b="1" baseline="-25000" dirty="0">
                <a:solidFill>
                  <a:schemeClr val="bg1"/>
                </a:solidFill>
                <a:latin typeface="+mn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2400" b="1" dirty="0">
                  <a:solidFill>
                    <a:schemeClr val="bg1"/>
                  </a:solidFill>
                  <a:latin typeface="+mn-lt"/>
                </a:rPr>
                <a:t>Ομάδα Β</a:t>
              </a:r>
              <a:r>
                <a:rPr lang="en-US" altLang="el-GR" sz="2400" b="1" dirty="0">
                  <a:solidFill>
                    <a:schemeClr val="bg1"/>
                  </a:solidFill>
                  <a:latin typeface="+mn-lt"/>
                </a:rPr>
                <a:t>     </a:t>
              </a:r>
              <a:r>
                <a:rPr lang="en-US" altLang="el-GR" sz="2400" b="1" dirty="0" err="1">
                  <a:solidFill>
                    <a:schemeClr val="bg1"/>
                  </a:solidFill>
                  <a:latin typeface="+mn-lt"/>
                </a:rPr>
                <a:t>CcDEe</a:t>
              </a:r>
              <a:endParaRPr lang="el-GR" altLang="el-GR" sz="24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8071" name="Text Box 25"/>
            <p:cNvSpPr txBox="1">
              <a:spLocks noChangeArrowheads="1"/>
            </p:cNvSpPr>
            <p:nvPr/>
          </p:nvSpPr>
          <p:spPr bwMode="auto">
            <a:xfrm>
              <a:off x="76200" y="3214688"/>
              <a:ext cx="2895600" cy="1815882"/>
            </a:xfrm>
            <a:prstGeom prst="rect">
              <a:avLst/>
            </a:prstGeom>
            <a:solidFill>
              <a:srgbClr val="004A8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2400" b="1" dirty="0">
                  <a:solidFill>
                    <a:schemeClr val="bg1"/>
                  </a:solidFill>
                  <a:latin typeface="+mn-lt"/>
                </a:rPr>
                <a:t>Ομάδα Α</a:t>
              </a:r>
              <a:r>
                <a:rPr lang="en-US" altLang="el-GR" sz="2400" b="1" baseline="-25000" dirty="0">
                  <a:solidFill>
                    <a:schemeClr val="bg1"/>
                  </a:solidFill>
                  <a:latin typeface="+mn-lt"/>
                </a:rPr>
                <a:t>1</a:t>
              </a:r>
              <a:r>
                <a:rPr lang="el-GR" altLang="el-GR" sz="2400" b="1" dirty="0">
                  <a:solidFill>
                    <a:schemeClr val="bg1"/>
                  </a:solidFill>
                  <a:latin typeface="+mn-lt"/>
                </a:rPr>
                <a:t>Β </a:t>
              </a:r>
              <a:r>
                <a:rPr lang="en-US" altLang="el-GR" sz="2400" b="1" dirty="0" err="1">
                  <a:solidFill>
                    <a:schemeClr val="bg1"/>
                  </a:solidFill>
                  <a:latin typeface="+mn-lt"/>
                </a:rPr>
                <a:t>CCDee</a:t>
              </a:r>
              <a:endParaRPr lang="el-GR" altLang="el-GR" sz="2400" b="1" dirty="0">
                <a:solidFill>
                  <a:schemeClr val="bg1"/>
                </a:solidFill>
                <a:latin typeface="+mn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2400" b="1" baseline="-25000" dirty="0">
                <a:solidFill>
                  <a:schemeClr val="bg1"/>
                </a:solidFill>
                <a:latin typeface="+mn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2400" b="1" dirty="0">
                  <a:solidFill>
                    <a:schemeClr val="bg1"/>
                  </a:solidFill>
                  <a:latin typeface="+mn-lt"/>
                </a:rPr>
                <a:t>Ομάδα Ο</a:t>
              </a:r>
              <a:r>
                <a:rPr lang="en-US" altLang="el-GR" sz="24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US" altLang="el-GR" sz="2400" b="1" dirty="0" err="1">
                  <a:solidFill>
                    <a:schemeClr val="bg1"/>
                  </a:solidFill>
                  <a:latin typeface="+mn-lt"/>
                </a:rPr>
                <a:t>ccdEe</a:t>
              </a:r>
              <a:endParaRPr lang="el-GR" altLang="el-GR" sz="2400" b="1" dirty="0">
                <a:solidFill>
                  <a:schemeClr val="bg1"/>
                </a:solidFill>
                <a:latin typeface="+mn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2400" b="1" dirty="0">
                <a:solidFill>
                  <a:schemeClr val="bg1"/>
                </a:solidFill>
                <a:latin typeface="+mn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2400" b="1" dirty="0">
                  <a:solidFill>
                    <a:schemeClr val="bg1"/>
                  </a:solidFill>
                  <a:latin typeface="+mn-lt"/>
                </a:rPr>
                <a:t>Ομάδα Β</a:t>
              </a:r>
              <a:r>
                <a:rPr lang="en-US" altLang="el-GR" sz="24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US" altLang="el-GR" sz="2400" b="1" dirty="0" err="1">
                  <a:solidFill>
                    <a:schemeClr val="bg1"/>
                  </a:solidFill>
                  <a:latin typeface="+mn-lt"/>
                </a:rPr>
                <a:t>CcDeE</a:t>
              </a:r>
              <a:endParaRPr lang="el-GR" altLang="el-GR" sz="2400" b="1" baseline="-250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8072" name="Text Box 26"/>
            <p:cNvSpPr txBox="1">
              <a:spLocks noChangeArrowheads="1"/>
            </p:cNvSpPr>
            <p:nvPr/>
          </p:nvSpPr>
          <p:spPr bwMode="auto">
            <a:xfrm>
              <a:off x="2971800" y="3214688"/>
              <a:ext cx="3200400" cy="181588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2400" b="1" dirty="0">
                  <a:solidFill>
                    <a:schemeClr val="bg1"/>
                  </a:solidFill>
                  <a:latin typeface="+mn-lt"/>
                </a:rPr>
                <a:t>Ομάδα Α</a:t>
              </a:r>
              <a:r>
                <a:rPr lang="en-US" altLang="el-GR" sz="2400" b="1" baseline="-25000" dirty="0">
                  <a:solidFill>
                    <a:schemeClr val="bg1"/>
                  </a:solidFill>
                  <a:latin typeface="+mn-lt"/>
                </a:rPr>
                <a:t>2    </a:t>
              </a:r>
              <a:r>
                <a:rPr lang="en-US" altLang="el-GR" sz="2400" b="1" dirty="0">
                  <a:solidFill>
                    <a:schemeClr val="bg1"/>
                  </a:solidFill>
                  <a:latin typeface="+mn-lt"/>
                </a:rPr>
                <a:t>CCDEE</a:t>
              </a:r>
              <a:endParaRPr lang="el-GR" altLang="el-GR" sz="2400" b="1" dirty="0">
                <a:solidFill>
                  <a:schemeClr val="bg1"/>
                </a:solidFill>
                <a:latin typeface="+mn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2400" b="1" dirty="0">
                <a:solidFill>
                  <a:schemeClr val="bg1"/>
                </a:solidFill>
                <a:latin typeface="+mn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2400" b="1" dirty="0">
                  <a:solidFill>
                    <a:schemeClr val="bg1"/>
                  </a:solidFill>
                  <a:latin typeface="+mn-lt"/>
                </a:rPr>
                <a:t>Ομάδα </a:t>
              </a:r>
              <a:r>
                <a:rPr lang="en-US" altLang="el-GR" sz="2400" b="1" dirty="0">
                  <a:solidFill>
                    <a:schemeClr val="bg1"/>
                  </a:solidFill>
                  <a:latin typeface="+mn-lt"/>
                </a:rPr>
                <a:t>B</a:t>
              </a:r>
              <a:r>
                <a:rPr lang="en-US" altLang="el-GR" sz="2400" b="1" baseline="-25000" dirty="0">
                  <a:solidFill>
                    <a:schemeClr val="bg1"/>
                  </a:solidFill>
                  <a:latin typeface="+mn-lt"/>
                </a:rPr>
                <a:t>      </a:t>
              </a:r>
              <a:r>
                <a:rPr lang="en-US" altLang="el-GR" sz="1800" b="1" dirty="0" err="1">
                  <a:solidFill>
                    <a:schemeClr val="bg1"/>
                  </a:solidFill>
                  <a:latin typeface="+mn-lt"/>
                </a:rPr>
                <a:t>CcDeE</a:t>
              </a:r>
              <a:endParaRPr lang="el-GR" altLang="el-GR" sz="1800" b="1" dirty="0">
                <a:solidFill>
                  <a:schemeClr val="bg1"/>
                </a:solidFill>
                <a:latin typeface="+mn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2400" b="1" baseline="-25000" dirty="0">
                <a:solidFill>
                  <a:schemeClr val="bg1"/>
                </a:solidFill>
                <a:latin typeface="+mn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2400" b="1" dirty="0">
                  <a:solidFill>
                    <a:schemeClr val="bg1"/>
                  </a:solidFill>
                  <a:latin typeface="+mn-lt"/>
                </a:rPr>
                <a:t>Ομάδα Β</a:t>
              </a:r>
              <a:r>
                <a:rPr lang="en-US" altLang="el-GR" sz="2400" b="1" dirty="0">
                  <a:solidFill>
                    <a:schemeClr val="bg1"/>
                  </a:solidFill>
                  <a:latin typeface="+mn-lt"/>
                </a:rPr>
                <a:t>     </a:t>
              </a:r>
              <a:r>
                <a:rPr lang="en-US" altLang="el-GR" sz="2400" b="1" dirty="0" err="1">
                  <a:solidFill>
                    <a:schemeClr val="bg1"/>
                  </a:solidFill>
                  <a:latin typeface="+mn-lt"/>
                </a:rPr>
                <a:t>CcDEe</a:t>
              </a:r>
              <a:endParaRPr lang="el-GR" altLang="el-GR" sz="24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8073" name="Text Box 27"/>
            <p:cNvSpPr txBox="1">
              <a:spLocks noChangeArrowheads="1"/>
            </p:cNvSpPr>
            <p:nvPr/>
          </p:nvSpPr>
          <p:spPr bwMode="auto">
            <a:xfrm>
              <a:off x="2667000" y="4662488"/>
              <a:ext cx="3111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atin typeface="+mn-lt"/>
                </a:rPr>
                <a:t>4</a:t>
              </a:r>
              <a:endParaRPr lang="el-GR" altLang="el-GR" sz="1800" b="1">
                <a:latin typeface="+mn-lt"/>
              </a:endParaRPr>
            </a:p>
          </p:txBody>
        </p:sp>
        <p:sp>
          <p:nvSpPr>
            <p:cNvPr id="88074" name="Text Box 28"/>
            <p:cNvSpPr txBox="1">
              <a:spLocks noChangeArrowheads="1"/>
            </p:cNvSpPr>
            <p:nvPr/>
          </p:nvSpPr>
          <p:spPr bwMode="auto">
            <a:xfrm>
              <a:off x="5867400" y="4662488"/>
              <a:ext cx="3111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atin typeface="+mn-lt"/>
                </a:rPr>
                <a:t>5</a:t>
              </a:r>
              <a:endParaRPr lang="el-GR" altLang="el-GR" sz="1800" b="1">
                <a:latin typeface="+mn-lt"/>
              </a:endParaRPr>
            </a:p>
          </p:txBody>
        </p:sp>
        <p:sp>
          <p:nvSpPr>
            <p:cNvPr id="88075" name="Text Box 29"/>
            <p:cNvSpPr txBox="1">
              <a:spLocks noChangeArrowheads="1"/>
            </p:cNvSpPr>
            <p:nvPr/>
          </p:nvSpPr>
          <p:spPr bwMode="auto">
            <a:xfrm>
              <a:off x="8832850" y="4662488"/>
              <a:ext cx="3111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atin typeface="+mn-lt"/>
                </a:rPr>
                <a:t>6</a:t>
              </a:r>
              <a:endParaRPr lang="el-GR" altLang="el-GR" sz="1800" b="1">
                <a:latin typeface="+mn-lt"/>
              </a:endParaRPr>
            </a:p>
          </p:txBody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Άσκηση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Που θα πρέπει να έχουμε συγκόλληση για να ανήκει κάποιος στις παρακάτω ομάδες </a:t>
            </a:r>
            <a:r>
              <a:rPr lang="el-GR" dirty="0" smtClean="0"/>
              <a:t>αίματος.</a:t>
            </a:r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415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Ερυθρά </a:t>
            </a:r>
            <a:r>
              <a:rPr lang="en-US" dirty="0"/>
              <a:t>A</a:t>
            </a:r>
            <a:r>
              <a:rPr lang="el-GR" dirty="0" err="1"/>
              <a:t>ιμοσφαίρια</a:t>
            </a:r>
            <a:r>
              <a:rPr lang="el-GR" dirty="0"/>
              <a:t> και </a:t>
            </a:r>
            <a:r>
              <a:rPr lang="en-US" dirty="0" smtClean="0"/>
              <a:t>Du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46449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3000"/>
              </a:spcBef>
              <a:buNone/>
            </a:pPr>
            <a:r>
              <a:rPr lang="en-US" altLang="el-GR" sz="2800" b="1" dirty="0"/>
              <a:t>D ≠</a:t>
            </a:r>
            <a:r>
              <a:rPr lang="el-GR" altLang="el-GR" sz="2800" b="1" dirty="0"/>
              <a:t> ή =</a:t>
            </a:r>
            <a:r>
              <a:rPr lang="en-US" altLang="el-GR" sz="2800" b="1" dirty="0"/>
              <a:t> </a:t>
            </a:r>
            <a:r>
              <a:rPr lang="en-US" altLang="el-GR" sz="2800" b="1" dirty="0" smtClean="0"/>
              <a:t>Du</a:t>
            </a:r>
            <a:endParaRPr lang="el-GR" sz="2800" dirty="0" smtClean="0"/>
          </a:p>
          <a:p>
            <a:pPr>
              <a:spcBef>
                <a:spcPts val="3000"/>
              </a:spcBef>
            </a:pPr>
            <a:r>
              <a:rPr lang="el-GR" sz="2400" dirty="0" smtClean="0"/>
              <a:t>Τα </a:t>
            </a:r>
            <a:r>
              <a:rPr lang="el-GR" sz="2400" dirty="0"/>
              <a:t>ερυθρά αιμοσφαίρια </a:t>
            </a:r>
            <a:r>
              <a:rPr lang="el-GR" sz="2400" dirty="0" err="1"/>
              <a:t>Du</a:t>
            </a:r>
            <a:r>
              <a:rPr lang="el-GR" sz="2400" dirty="0"/>
              <a:t> περιέχουν σχετικά </a:t>
            </a:r>
            <a:r>
              <a:rPr lang="el-GR" sz="2400" dirty="0" smtClean="0"/>
              <a:t>μικρό </a:t>
            </a:r>
            <a:r>
              <a:rPr lang="el-GR" sz="2400" dirty="0"/>
              <a:t>αριθμό υποδοχέων σε σύγκριση με τα </a:t>
            </a:r>
            <a:r>
              <a:rPr lang="el-GR" sz="2400" dirty="0" smtClean="0"/>
              <a:t>ερυθρά </a:t>
            </a:r>
            <a:r>
              <a:rPr lang="el-GR" sz="2400" dirty="0"/>
              <a:t>αιμοσφαίρια </a:t>
            </a:r>
            <a:r>
              <a:rPr lang="el-GR" sz="2400" dirty="0" smtClean="0"/>
              <a:t>D.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779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1164112" y="1412776"/>
            <a:ext cx="6815777" cy="892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600" b="1" dirty="0">
                <a:latin typeface="+mn-lt"/>
              </a:rPr>
              <a:t>Το </a:t>
            </a:r>
            <a:r>
              <a:rPr lang="en-US" altLang="el-GR" sz="2600" b="1" dirty="0">
                <a:latin typeface="+mn-lt"/>
              </a:rPr>
              <a:t>Du </a:t>
            </a:r>
            <a:r>
              <a:rPr lang="el-GR" altLang="el-GR" sz="2600" b="1" dirty="0">
                <a:latin typeface="+mn-lt"/>
              </a:rPr>
              <a:t>ενεργοποιεί την παραγωγή αντισωμάτων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600" b="1" dirty="0">
                <a:latin typeface="+mn-lt"/>
              </a:rPr>
              <a:t>anti-D</a:t>
            </a:r>
            <a:r>
              <a:rPr lang="el-GR" altLang="el-GR" sz="2600" b="1" dirty="0">
                <a:latin typeface="+mn-lt"/>
              </a:rPr>
              <a:t> σε </a:t>
            </a:r>
            <a:r>
              <a:rPr lang="en-US" altLang="el-GR" sz="2600" b="1" dirty="0">
                <a:latin typeface="+mn-lt"/>
              </a:rPr>
              <a:t>d </a:t>
            </a:r>
            <a:r>
              <a:rPr lang="el-GR" altLang="el-GR" sz="2600" b="1" dirty="0">
                <a:latin typeface="+mn-lt"/>
              </a:rPr>
              <a:t>αρνητικά άτομα </a:t>
            </a:r>
            <a:r>
              <a:rPr lang="el-GR" altLang="el-GR" sz="2600" b="1" dirty="0" smtClean="0">
                <a:latin typeface="+mn-lt"/>
              </a:rPr>
              <a:t>.</a:t>
            </a:r>
            <a:endParaRPr lang="el-GR" altLang="el-GR" sz="2600" b="1" dirty="0">
              <a:latin typeface="+mn-lt"/>
            </a:endParaRP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1399048" y="2909888"/>
            <a:ext cx="6345904" cy="492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600" b="1" dirty="0">
                <a:latin typeface="+mn-lt"/>
              </a:rPr>
              <a:t>Πότε θα προβούμε στην ανίχνευση του </a:t>
            </a:r>
            <a:r>
              <a:rPr lang="en-US" altLang="el-GR" sz="2600" b="1" dirty="0" smtClean="0">
                <a:latin typeface="+mn-lt"/>
              </a:rPr>
              <a:t>Du;</a:t>
            </a:r>
            <a:r>
              <a:rPr lang="el-GR" altLang="el-GR" sz="2600" b="1" dirty="0" smtClean="0">
                <a:latin typeface="+mn-lt"/>
              </a:rPr>
              <a:t> </a:t>
            </a:r>
            <a:endParaRPr lang="el-GR" altLang="el-GR" sz="2600" b="1" dirty="0">
              <a:latin typeface="+mn-lt"/>
            </a:endParaRP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2767051" y="4664749"/>
            <a:ext cx="3609899" cy="492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600" b="1" dirty="0">
                <a:latin typeface="+mn-lt"/>
              </a:rPr>
              <a:t>d </a:t>
            </a:r>
            <a:r>
              <a:rPr lang="el-GR" altLang="el-GR" sz="2600" b="1" dirty="0">
                <a:latin typeface="+mn-lt"/>
              </a:rPr>
              <a:t>αρνητικούς </a:t>
            </a:r>
            <a:r>
              <a:rPr lang="el-GR" altLang="el-GR" sz="2600" b="1" dirty="0">
                <a:solidFill>
                  <a:srgbClr val="004A82"/>
                </a:solidFill>
                <a:latin typeface="+mn-lt"/>
              </a:rPr>
              <a:t>αιμοδότες </a:t>
            </a: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4572000" y="3657600"/>
            <a:ext cx="0" cy="762000"/>
          </a:xfrm>
          <a:prstGeom prst="line">
            <a:avLst/>
          </a:prstGeom>
          <a:noFill/>
          <a:ln w="69850">
            <a:solidFill>
              <a:srgbClr val="004A8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 sz="2600">
              <a:latin typeface="+mn-lt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 </a:t>
            </a:r>
            <a:r>
              <a:rPr lang="el-GR" dirty="0"/>
              <a:t>και </a:t>
            </a:r>
            <a:r>
              <a:rPr lang="el-GR" dirty="0" smtClean="0"/>
              <a:t>Αιμοδοσία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08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8" grpId="0" animBg="1"/>
      <p:bldP spid="100359" grpId="0" animBg="1"/>
      <p:bldP spid="10036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1549794" y="1578277"/>
            <a:ext cx="604441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600" b="1" dirty="0">
                <a:latin typeface="+mn-lt"/>
              </a:rPr>
              <a:t>Όταν</a:t>
            </a:r>
            <a:r>
              <a:rPr lang="en-US" altLang="el-GR" sz="2600" b="1" dirty="0">
                <a:latin typeface="+mn-lt"/>
              </a:rPr>
              <a:t> d </a:t>
            </a:r>
            <a:r>
              <a:rPr lang="el-GR" altLang="el-GR" sz="2600" b="1" dirty="0">
                <a:latin typeface="+mn-lt"/>
              </a:rPr>
              <a:t>αρνητικό άτομο βρεθεί </a:t>
            </a:r>
            <a:r>
              <a:rPr lang="en-US" altLang="el-GR" sz="2600" b="1" dirty="0">
                <a:latin typeface="+mn-lt"/>
              </a:rPr>
              <a:t>Du </a:t>
            </a:r>
            <a:r>
              <a:rPr lang="el-GR" altLang="el-GR" sz="2600" b="1" dirty="0">
                <a:latin typeface="+mn-lt"/>
              </a:rPr>
              <a:t>θετικό </a:t>
            </a:r>
            <a:r>
              <a:rPr lang="en-US" altLang="el-GR" sz="2600" b="1" dirty="0">
                <a:latin typeface="+mn-lt"/>
              </a:rPr>
              <a:t>;</a:t>
            </a:r>
            <a:endParaRPr lang="el-GR" altLang="el-GR" sz="2600" b="1" dirty="0">
              <a:latin typeface="+mn-lt"/>
            </a:endParaRPr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>
            <a:off x="4572000" y="2316603"/>
            <a:ext cx="0" cy="762000"/>
          </a:xfrm>
          <a:prstGeom prst="line">
            <a:avLst/>
          </a:prstGeom>
          <a:noFill/>
          <a:ln w="69850">
            <a:solidFill>
              <a:srgbClr val="004A8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 sz="2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3822757" y="3135813"/>
            <a:ext cx="149848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600" b="1">
                <a:latin typeface="+mn-lt"/>
              </a:rPr>
              <a:t>D </a:t>
            </a:r>
            <a:r>
              <a:rPr lang="el-GR" altLang="el-GR" sz="2600" b="1">
                <a:latin typeface="+mn-lt"/>
              </a:rPr>
              <a:t>θετικός</a:t>
            </a:r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1567644" y="4016677"/>
            <a:ext cx="6008712" cy="492443"/>
          </a:xfrm>
          <a:prstGeom prst="rect">
            <a:avLst/>
          </a:prstGeom>
          <a:noFill/>
          <a:ln w="28575">
            <a:solidFill>
              <a:srgbClr val="004A82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600" b="1" dirty="0" smtClean="0">
                <a:latin typeface="+mn-lt"/>
              </a:rPr>
              <a:t>Συμπέρασμα: </a:t>
            </a:r>
            <a:r>
              <a:rPr lang="en-US" altLang="el-GR" sz="2600" b="1" dirty="0" smtClean="0">
                <a:latin typeface="+mn-lt"/>
              </a:rPr>
              <a:t>Rh</a:t>
            </a:r>
            <a:r>
              <a:rPr lang="en-US" altLang="el-GR" sz="2600" b="1" dirty="0">
                <a:latin typeface="+mn-lt"/>
              </a:rPr>
              <a:t>(+) </a:t>
            </a:r>
            <a:r>
              <a:rPr lang="el-GR" altLang="el-GR" sz="2600" b="1" dirty="0">
                <a:latin typeface="+mn-lt"/>
              </a:rPr>
              <a:t>δότης </a:t>
            </a:r>
            <a:r>
              <a:rPr lang="en-US" altLang="el-GR" sz="2600" b="1" dirty="0">
                <a:latin typeface="+mn-lt"/>
              </a:rPr>
              <a:t>Rh(</a:t>
            </a:r>
            <a:r>
              <a:rPr lang="el-GR" altLang="el-GR" sz="2600" b="1" dirty="0">
                <a:latin typeface="+mn-lt"/>
              </a:rPr>
              <a:t>-</a:t>
            </a:r>
            <a:r>
              <a:rPr lang="en-US" altLang="el-GR" sz="2600" b="1" dirty="0">
                <a:latin typeface="+mn-lt"/>
              </a:rPr>
              <a:t>)</a:t>
            </a:r>
            <a:r>
              <a:rPr lang="en-US" altLang="el-GR" sz="2600" dirty="0">
                <a:latin typeface="+mn-lt"/>
              </a:rPr>
              <a:t> </a:t>
            </a:r>
            <a:r>
              <a:rPr lang="el-GR" altLang="el-GR" sz="2600" b="1" dirty="0">
                <a:latin typeface="+mn-lt"/>
              </a:rPr>
              <a:t>δέκτης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 </a:t>
            </a:r>
            <a:r>
              <a:rPr lang="el-GR" dirty="0"/>
              <a:t>και </a:t>
            </a:r>
            <a:r>
              <a:rPr lang="el-GR" dirty="0" smtClean="0"/>
              <a:t>Αιμοδοσία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89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1" grpId="0"/>
      <p:bldP spid="101382" grpId="0" animBg="1"/>
      <p:bldP spid="101383" grpId="0"/>
      <p:bldP spid="101384" grpId="0" animBg="1"/>
      <p:bldP spid="101384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838200" y="1052736"/>
            <a:ext cx="31936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+mn-lt"/>
              </a:rPr>
              <a:t>Τι θέλουμε να βρούμε </a:t>
            </a:r>
            <a:r>
              <a:rPr lang="en-US" altLang="el-GR" sz="2400" b="1">
                <a:latin typeface="+mn-lt"/>
              </a:rPr>
              <a:t>;</a:t>
            </a:r>
            <a:endParaRPr lang="el-GR" altLang="el-GR" sz="2400" b="1">
              <a:latin typeface="+mn-lt"/>
            </a:endParaRP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3019425" y="4938936"/>
            <a:ext cx="27422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>
                <a:latin typeface="+mn-lt"/>
              </a:rPr>
              <a:t>Αρχή της </a:t>
            </a:r>
            <a:r>
              <a:rPr lang="el-GR" altLang="el-GR" sz="2400" b="1" dirty="0" smtClean="0">
                <a:latin typeface="+mn-lt"/>
              </a:rPr>
              <a:t>μεθόδου?</a:t>
            </a:r>
            <a:endParaRPr lang="el-GR" altLang="el-GR" sz="2400" b="1" dirty="0">
              <a:latin typeface="+mn-lt"/>
            </a:endParaRP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838200" y="1967136"/>
            <a:ext cx="10839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+mn-lt"/>
              </a:rPr>
              <a:t>Δείγμα</a:t>
            </a:r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762000" y="2881536"/>
            <a:ext cx="21217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+mn-lt"/>
              </a:rPr>
              <a:t>Αντιδραστήρια</a:t>
            </a: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410200" y="1052736"/>
            <a:ext cx="19997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>
                <a:latin typeface="+mn-lt"/>
              </a:rPr>
              <a:t>Τα αντιγόνο </a:t>
            </a:r>
            <a:r>
              <a:rPr lang="en-US" altLang="el-GR" sz="2400" b="1" dirty="0">
                <a:latin typeface="+mn-lt"/>
              </a:rPr>
              <a:t>D</a:t>
            </a:r>
            <a:endParaRPr lang="el-GR" altLang="el-GR" sz="2400" b="1" dirty="0">
              <a:latin typeface="+mn-lt"/>
            </a:endParaRP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304800" y="5472336"/>
            <a:ext cx="8534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 b="1" dirty="0">
                <a:latin typeface="+mn-lt"/>
              </a:rPr>
              <a:t>O </a:t>
            </a:r>
            <a:r>
              <a:rPr lang="el-GR" altLang="el-GR" sz="2400" b="1" dirty="0" err="1">
                <a:latin typeface="+mn-lt"/>
              </a:rPr>
              <a:t>αντισφαιρινικός</a:t>
            </a:r>
            <a:r>
              <a:rPr lang="el-GR" altLang="el-GR" sz="2400" b="1" dirty="0">
                <a:latin typeface="+mn-lt"/>
              </a:rPr>
              <a:t> ορός υποβοηθά το ασθενές αντιγόνο </a:t>
            </a:r>
            <a:r>
              <a:rPr lang="en-US" altLang="el-GR" sz="2400" b="1" dirty="0">
                <a:latin typeface="+mn-lt"/>
              </a:rPr>
              <a:t>D </a:t>
            </a:r>
            <a:r>
              <a:rPr lang="el-GR" altLang="el-GR" sz="2400" b="1" dirty="0">
                <a:latin typeface="+mn-lt"/>
              </a:rPr>
              <a:t>να εκφραστεί και να συγκολληθεί με τον αντί </a:t>
            </a:r>
            <a:r>
              <a:rPr lang="en-US" altLang="el-GR" sz="2400" b="1" dirty="0">
                <a:latin typeface="+mn-lt"/>
              </a:rPr>
              <a:t>D </a:t>
            </a:r>
            <a:r>
              <a:rPr lang="el-GR" altLang="el-GR" sz="2400" b="1" dirty="0" smtClean="0">
                <a:latin typeface="+mn-lt"/>
              </a:rPr>
              <a:t>ορό.</a:t>
            </a:r>
            <a:endParaRPr lang="el-GR" altLang="el-GR" sz="2400" b="1" dirty="0">
              <a:latin typeface="+mn-lt"/>
            </a:endParaRPr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4454525" y="1967136"/>
            <a:ext cx="35711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+mn-lt"/>
              </a:rPr>
              <a:t>ολικό αίμα με αντιπηκτικό</a:t>
            </a:r>
          </a:p>
        </p:txBody>
      </p:sp>
      <p:sp>
        <p:nvSpPr>
          <p:cNvPr id="102412" name="Text Box 12"/>
          <p:cNvSpPr txBox="1">
            <a:spLocks noChangeArrowheads="1"/>
          </p:cNvSpPr>
          <p:nvPr/>
        </p:nvSpPr>
        <p:spPr bwMode="auto">
          <a:xfrm>
            <a:off x="4572000" y="2698974"/>
            <a:ext cx="30390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+mn-lt"/>
              </a:rPr>
              <a:t>αντί-</a:t>
            </a:r>
            <a:r>
              <a:rPr lang="en-US" altLang="el-GR" sz="2400" b="1">
                <a:latin typeface="+mn-lt"/>
              </a:rPr>
              <a:t>D</a:t>
            </a:r>
            <a:r>
              <a:rPr lang="el-GR" altLang="el-GR" sz="2400" b="1">
                <a:latin typeface="+mn-lt"/>
              </a:rPr>
              <a:t>, </a:t>
            </a:r>
            <a:r>
              <a:rPr lang="en-US" altLang="el-GR" sz="2400" b="1">
                <a:latin typeface="+mn-lt"/>
              </a:rPr>
              <a:t>NaCl 0.9%, </a:t>
            </a:r>
            <a:endParaRPr lang="el-GR" altLang="el-GR" sz="2400" b="1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+mn-lt"/>
              </a:rPr>
              <a:t>αντισφαιρινικός ορός </a:t>
            </a:r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381000" y="3643536"/>
            <a:ext cx="8458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>
                <a:latin typeface="+mn-lt"/>
              </a:rPr>
              <a:t>Ορός που περιέχει αντισώματα εναντίον των </a:t>
            </a:r>
            <a:r>
              <a:rPr lang="el-GR" altLang="el-GR" sz="2400" b="1" dirty="0" err="1">
                <a:latin typeface="+mn-lt"/>
              </a:rPr>
              <a:t>σφαιρινών</a:t>
            </a:r>
            <a:r>
              <a:rPr lang="el-GR" altLang="el-GR" sz="2400" b="1" dirty="0">
                <a:latin typeface="+mn-lt"/>
              </a:rPr>
              <a:t> του ανθρώπου (αντισώματα </a:t>
            </a:r>
            <a:r>
              <a:rPr lang="en-US" altLang="el-GR" sz="2400" b="1" dirty="0">
                <a:latin typeface="+mn-lt"/>
              </a:rPr>
              <a:t>IgG</a:t>
            </a:r>
            <a:r>
              <a:rPr lang="el-GR" altLang="el-GR" sz="2400" b="1" dirty="0">
                <a:latin typeface="+mn-lt"/>
              </a:rPr>
              <a:t>)</a:t>
            </a:r>
            <a:r>
              <a:rPr lang="en-US" altLang="el-GR" sz="2400" b="1" dirty="0">
                <a:latin typeface="+mn-lt"/>
              </a:rPr>
              <a:t>. </a:t>
            </a:r>
            <a:r>
              <a:rPr lang="el-GR" altLang="el-GR" sz="2400" b="1" dirty="0">
                <a:latin typeface="+mn-lt"/>
              </a:rPr>
              <a:t>Προέρχεται από τον ορό ευαισθητοποιημένου πειραματόζωου με </a:t>
            </a:r>
            <a:r>
              <a:rPr lang="en-US" altLang="el-GR" sz="2400" b="1" dirty="0">
                <a:latin typeface="+mn-lt"/>
              </a:rPr>
              <a:t>IgG </a:t>
            </a:r>
            <a:r>
              <a:rPr lang="el-GR" altLang="el-GR" sz="2400" b="1" dirty="0">
                <a:latin typeface="+mn-lt"/>
              </a:rPr>
              <a:t>σφαιρίνη.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Τεχνική Προσδιορισμού  </a:t>
            </a:r>
            <a:r>
              <a:rPr lang="en-US" dirty="0" smtClean="0"/>
              <a:t>Du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75</a:t>
            </a:fld>
            <a:endParaRPr lang="el-GR"/>
          </a:p>
        </p:txBody>
      </p:sp>
      <p:cxnSp>
        <p:nvCxnSpPr>
          <p:cNvPr id="6" name="Ευθύγραμμο βέλος σύνδεσης 5"/>
          <p:cNvCxnSpPr>
            <a:stCxn id="102405" idx="3"/>
            <a:endCxn id="102409" idx="1"/>
          </p:cNvCxnSpPr>
          <p:nvPr/>
        </p:nvCxnSpPr>
        <p:spPr>
          <a:xfrm>
            <a:off x="4031895" y="1283569"/>
            <a:ext cx="1378305" cy="0"/>
          </a:xfrm>
          <a:prstGeom prst="straightConnector1">
            <a:avLst/>
          </a:prstGeom>
          <a:ln w="19050">
            <a:solidFill>
              <a:srgbClr val="004A8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/>
          <p:cNvCxnSpPr>
            <a:stCxn id="102407" idx="3"/>
            <a:endCxn id="102411" idx="1"/>
          </p:cNvCxnSpPr>
          <p:nvPr/>
        </p:nvCxnSpPr>
        <p:spPr>
          <a:xfrm>
            <a:off x="1922151" y="2197969"/>
            <a:ext cx="2532374" cy="0"/>
          </a:xfrm>
          <a:prstGeom prst="straightConnector1">
            <a:avLst/>
          </a:prstGeom>
          <a:ln w="19050">
            <a:solidFill>
              <a:srgbClr val="004A8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>
            <a:stCxn id="102408" idx="3"/>
            <a:endCxn id="102412" idx="1"/>
          </p:cNvCxnSpPr>
          <p:nvPr/>
        </p:nvCxnSpPr>
        <p:spPr>
          <a:xfrm>
            <a:off x="2883799" y="3112369"/>
            <a:ext cx="1688201" cy="2104"/>
          </a:xfrm>
          <a:prstGeom prst="straightConnector1">
            <a:avLst/>
          </a:prstGeom>
          <a:ln w="19050">
            <a:solidFill>
              <a:srgbClr val="004A8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14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102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102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10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5" grpId="0"/>
      <p:bldP spid="102405" grpId="1"/>
      <p:bldP spid="102406" grpId="0"/>
      <p:bldP spid="102406" grpId="1"/>
      <p:bldP spid="102407" grpId="0"/>
      <p:bldP spid="102407" grpId="1"/>
      <p:bldP spid="102408" grpId="0"/>
      <p:bldP spid="102408" grpId="1"/>
      <p:bldP spid="102409" grpId="0"/>
      <p:bldP spid="102409" grpId="1"/>
      <p:bldP spid="102410" grpId="0"/>
      <p:bldP spid="102410" grpId="1"/>
      <p:bldP spid="102411" grpId="0"/>
      <p:bldP spid="102411" grpId="1"/>
      <p:bldP spid="102412" grpId="0"/>
      <p:bldP spid="10241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228600" y="3429000"/>
            <a:ext cx="8879904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+mj-lt"/>
              <a:buAutoNum type="arabicPeriod"/>
            </a:pPr>
            <a:r>
              <a:rPr lang="el-GR" altLang="el-GR" sz="1800" dirty="0">
                <a:latin typeface="+mn-lt"/>
              </a:rPr>
              <a:t>Σημειώνουμε την ομάδα μας πάνω στο </a:t>
            </a:r>
            <a:r>
              <a:rPr lang="el-GR" altLang="el-GR" sz="1800" dirty="0" smtClean="0">
                <a:latin typeface="+mn-lt"/>
              </a:rPr>
              <a:t>σωληνάριο.</a:t>
            </a:r>
            <a:endParaRPr lang="el-GR" altLang="el-GR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+mj-lt"/>
              <a:buAutoNum type="arabicPeriod"/>
            </a:pPr>
            <a:r>
              <a:rPr lang="el-GR" altLang="el-GR" sz="1800" dirty="0" smtClean="0">
                <a:latin typeface="+mn-lt"/>
              </a:rPr>
              <a:t>Φτιάχνουμε </a:t>
            </a:r>
            <a:r>
              <a:rPr lang="el-GR" altLang="el-GR" sz="1800" dirty="0">
                <a:latin typeface="+mn-lt"/>
              </a:rPr>
              <a:t>το εναιώρημα 2-5% των </a:t>
            </a:r>
            <a:r>
              <a:rPr lang="el-GR" altLang="el-GR" sz="1800" dirty="0" err="1">
                <a:latin typeface="+mn-lt"/>
              </a:rPr>
              <a:t>ερυθροκυττάρων</a:t>
            </a:r>
            <a:r>
              <a:rPr lang="el-GR" altLang="el-GR" sz="1800" dirty="0">
                <a:latin typeface="+mn-lt"/>
              </a:rPr>
              <a:t> σε </a:t>
            </a:r>
            <a:r>
              <a:rPr lang="en-US" altLang="el-GR" sz="1800" dirty="0" err="1">
                <a:latin typeface="+mn-lt"/>
              </a:rPr>
              <a:t>NaCl</a:t>
            </a:r>
            <a:r>
              <a:rPr lang="en-US" altLang="el-GR" sz="1800" dirty="0">
                <a:latin typeface="+mn-lt"/>
              </a:rPr>
              <a:t> 0.9</a:t>
            </a:r>
            <a:r>
              <a:rPr lang="en-US" altLang="el-GR" sz="1800" dirty="0" smtClean="0">
                <a:latin typeface="+mn-lt"/>
              </a:rPr>
              <a:t>%</a:t>
            </a:r>
            <a:r>
              <a:rPr lang="el-GR" altLang="el-GR" sz="1800" dirty="0" smtClean="0">
                <a:latin typeface="+mn-lt"/>
              </a:rPr>
              <a:t>.</a:t>
            </a:r>
            <a:endParaRPr lang="el-GR" altLang="el-GR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+mj-lt"/>
              <a:buAutoNum type="arabicPeriod"/>
            </a:pPr>
            <a:r>
              <a:rPr lang="el-GR" altLang="el-GR" sz="1800" dirty="0" smtClean="0">
                <a:latin typeface="+mn-lt"/>
              </a:rPr>
              <a:t>Προσθέτω </a:t>
            </a:r>
            <a:r>
              <a:rPr lang="el-GR" altLang="el-GR" sz="1800" dirty="0">
                <a:latin typeface="+mn-lt"/>
              </a:rPr>
              <a:t>2 σταγόνες αντί-</a:t>
            </a:r>
            <a:r>
              <a:rPr lang="en-US" altLang="el-GR" sz="1800" dirty="0" smtClean="0">
                <a:latin typeface="+mn-lt"/>
              </a:rPr>
              <a:t>D</a:t>
            </a:r>
            <a:r>
              <a:rPr lang="el-GR" altLang="el-GR" sz="1800" dirty="0" smtClean="0">
                <a:latin typeface="+mn-lt"/>
              </a:rPr>
              <a:t>.</a:t>
            </a:r>
            <a:endParaRPr lang="en-US" altLang="el-GR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+mj-lt"/>
              <a:buAutoNum type="arabicPeriod"/>
            </a:pPr>
            <a:r>
              <a:rPr lang="el-GR" altLang="el-GR" sz="1800" dirty="0">
                <a:latin typeface="+mn-lt"/>
              </a:rPr>
              <a:t>Συμπληρώνω με 2 σταγόνες από το </a:t>
            </a:r>
            <a:r>
              <a:rPr lang="el-GR" altLang="el-GR" sz="1800" dirty="0" smtClean="0">
                <a:latin typeface="+mn-lt"/>
              </a:rPr>
              <a:t>δείγμα.</a:t>
            </a:r>
            <a:endParaRPr lang="el-GR" altLang="el-GR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+mj-lt"/>
              <a:buAutoNum type="arabicPeriod"/>
            </a:pPr>
            <a:r>
              <a:rPr lang="el-GR" altLang="el-GR" sz="1800" dirty="0" err="1">
                <a:latin typeface="+mn-lt"/>
              </a:rPr>
              <a:t>Υδατόλουτρο</a:t>
            </a:r>
            <a:r>
              <a:rPr lang="el-GR" altLang="el-GR" sz="1800" dirty="0">
                <a:latin typeface="+mn-lt"/>
              </a:rPr>
              <a:t> 37</a:t>
            </a:r>
            <a:r>
              <a:rPr lang="en-US" altLang="el-GR" sz="1800" dirty="0">
                <a:latin typeface="+mn-lt"/>
              </a:rPr>
              <a:t> </a:t>
            </a:r>
            <a:r>
              <a:rPr lang="en-US" altLang="el-GR" sz="1800" baseline="30000" dirty="0" err="1">
                <a:latin typeface="+mn-lt"/>
              </a:rPr>
              <a:t>o</a:t>
            </a:r>
            <a:r>
              <a:rPr lang="en-US" altLang="el-GR" sz="1800" dirty="0" err="1">
                <a:latin typeface="+mn-lt"/>
              </a:rPr>
              <a:t>C</a:t>
            </a:r>
            <a:r>
              <a:rPr lang="en-US" altLang="el-GR" sz="1800" dirty="0">
                <a:latin typeface="+mn-lt"/>
              </a:rPr>
              <a:t> (15-30 min</a:t>
            </a:r>
            <a:r>
              <a:rPr lang="en-US" altLang="el-GR" sz="1800" dirty="0" smtClean="0">
                <a:latin typeface="+mn-lt"/>
              </a:rPr>
              <a:t>)</a:t>
            </a:r>
            <a:r>
              <a:rPr lang="el-GR" altLang="el-GR" sz="1800" dirty="0" smtClean="0">
                <a:latin typeface="+mn-lt"/>
              </a:rPr>
              <a:t>.</a:t>
            </a:r>
            <a:endParaRPr lang="en-US" altLang="el-GR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+mj-lt"/>
              <a:buAutoNum type="arabicPeriod"/>
            </a:pPr>
            <a:r>
              <a:rPr lang="el-GR" altLang="el-GR" sz="1800" dirty="0">
                <a:latin typeface="+mn-lt"/>
              </a:rPr>
              <a:t>Πλύσιμο 3 φορές με ίση ποσότητα </a:t>
            </a:r>
            <a:r>
              <a:rPr lang="en-US" altLang="el-GR" sz="1800" dirty="0" err="1">
                <a:latin typeface="+mn-lt"/>
              </a:rPr>
              <a:t>NaCl</a:t>
            </a:r>
            <a:r>
              <a:rPr lang="en-US" altLang="el-GR" sz="1800" dirty="0">
                <a:latin typeface="+mn-lt"/>
              </a:rPr>
              <a:t> 0.9</a:t>
            </a:r>
            <a:r>
              <a:rPr lang="en-US" altLang="el-GR" sz="1800" dirty="0" smtClean="0">
                <a:latin typeface="+mn-lt"/>
              </a:rPr>
              <a:t>%</a:t>
            </a:r>
            <a:r>
              <a:rPr lang="el-GR" altLang="el-GR" sz="1800" dirty="0" smtClean="0">
                <a:latin typeface="+mn-lt"/>
              </a:rPr>
              <a:t>.</a:t>
            </a:r>
            <a:endParaRPr lang="el-GR" altLang="el-GR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+mj-lt"/>
              <a:buAutoNum type="arabicPeriod"/>
            </a:pPr>
            <a:r>
              <a:rPr lang="el-GR" altLang="el-GR" sz="1800" dirty="0" err="1">
                <a:latin typeface="+mn-lt"/>
              </a:rPr>
              <a:t>Αντισφαιρινικός</a:t>
            </a:r>
            <a:r>
              <a:rPr lang="el-GR" altLang="el-GR" sz="1800" dirty="0">
                <a:latin typeface="+mn-lt"/>
              </a:rPr>
              <a:t> ορός (2 σταγόνες)/ανακινώ </a:t>
            </a:r>
            <a:r>
              <a:rPr lang="el-GR" altLang="el-GR" sz="1800" dirty="0" smtClean="0">
                <a:latin typeface="+mn-lt"/>
              </a:rPr>
              <a:t>απαλά.</a:t>
            </a:r>
            <a:endParaRPr lang="el-GR" altLang="el-GR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+mj-lt"/>
              <a:buAutoNum type="arabicPeriod"/>
            </a:pPr>
            <a:r>
              <a:rPr lang="el-GR" altLang="el-GR" sz="1800" dirty="0" err="1">
                <a:latin typeface="+mn-lt"/>
              </a:rPr>
              <a:t>Φυγοκεντρούμε</a:t>
            </a:r>
            <a:r>
              <a:rPr lang="el-GR" altLang="el-GR" sz="1800" dirty="0">
                <a:latin typeface="+mn-lt"/>
              </a:rPr>
              <a:t> 1000στρ/λεπτό για 15-30 </a:t>
            </a:r>
            <a:r>
              <a:rPr lang="el-GR" altLang="el-GR" sz="1800" dirty="0" smtClean="0">
                <a:latin typeface="+mn-lt"/>
              </a:rPr>
              <a:t>δευτερόλεπτα.</a:t>
            </a:r>
            <a:endParaRPr lang="el-GR" altLang="el-GR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+mj-lt"/>
              <a:buAutoNum type="arabicPeriod"/>
            </a:pPr>
            <a:r>
              <a:rPr lang="el-GR" altLang="el-GR" sz="1800" dirty="0">
                <a:latin typeface="+mn-lt"/>
              </a:rPr>
              <a:t>Ανακινούμε τα σωληνάρια με απαλά χτυπήματα στην </a:t>
            </a:r>
            <a:r>
              <a:rPr lang="el-GR" altLang="el-GR" sz="1800" dirty="0" smtClean="0">
                <a:latin typeface="+mn-lt"/>
              </a:rPr>
              <a:t>παλάμη.</a:t>
            </a:r>
            <a:endParaRPr lang="el-GR" altLang="el-GR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+mj-lt"/>
              <a:buAutoNum type="arabicPeriod"/>
            </a:pPr>
            <a:r>
              <a:rPr lang="el-GR" altLang="el-GR" sz="1800" dirty="0">
                <a:latin typeface="+mn-lt"/>
              </a:rPr>
              <a:t>Ερμηνεύω το αποτέλεσμα και το </a:t>
            </a:r>
            <a:r>
              <a:rPr lang="el-GR" altLang="el-GR" sz="1800" dirty="0" smtClean="0">
                <a:latin typeface="+mn-lt"/>
              </a:rPr>
              <a:t>καταγράφω.</a:t>
            </a:r>
            <a:endParaRPr lang="el-GR" altLang="el-GR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+mj-lt"/>
              <a:buAutoNum type="arabicPeriod"/>
            </a:pPr>
            <a:r>
              <a:rPr lang="el-GR" altLang="el-GR" sz="1800" dirty="0">
                <a:latin typeface="+mn-lt"/>
              </a:rPr>
              <a:t>Μεταφέρω μία σταγόνα σε </a:t>
            </a:r>
            <a:r>
              <a:rPr lang="el-GR" altLang="el-GR" sz="1800" dirty="0" err="1">
                <a:latin typeface="+mn-lt"/>
              </a:rPr>
              <a:t>αντικειμ</a:t>
            </a:r>
            <a:r>
              <a:rPr lang="el-GR" altLang="el-GR" sz="1800" dirty="0">
                <a:latin typeface="+mn-lt"/>
              </a:rPr>
              <a:t>. πλάκα και </a:t>
            </a:r>
            <a:r>
              <a:rPr lang="el-GR" altLang="el-GR" sz="1800" dirty="0" err="1">
                <a:latin typeface="+mn-lt"/>
              </a:rPr>
              <a:t>μικροσκοπώ</a:t>
            </a:r>
            <a:r>
              <a:rPr lang="el-GR" altLang="el-GR" sz="1800" dirty="0">
                <a:latin typeface="+mn-lt"/>
              </a:rPr>
              <a:t> με 40Χ φακό για επιβεβαίωση του </a:t>
            </a:r>
            <a:r>
              <a:rPr lang="el-GR" altLang="el-GR" sz="1800" dirty="0" smtClean="0">
                <a:latin typeface="+mn-lt"/>
              </a:rPr>
              <a:t>αποτελέσματος.</a:t>
            </a:r>
            <a:endParaRPr lang="el-GR" altLang="el-GR" sz="1800" dirty="0">
              <a:latin typeface="+mn-lt"/>
            </a:endParaRPr>
          </a:p>
        </p:txBody>
      </p:sp>
      <p:grpSp>
        <p:nvGrpSpPr>
          <p:cNvPr id="93188" name="Group 6"/>
          <p:cNvGrpSpPr>
            <a:grpSpLocks/>
          </p:cNvGrpSpPr>
          <p:nvPr/>
        </p:nvGrpSpPr>
        <p:grpSpPr bwMode="auto">
          <a:xfrm>
            <a:off x="838200" y="1308100"/>
            <a:ext cx="452438" cy="1600200"/>
            <a:chOff x="1572" y="612"/>
            <a:chExt cx="339" cy="1008"/>
          </a:xfrm>
        </p:grpSpPr>
        <p:sp>
          <p:nvSpPr>
            <p:cNvPr id="93224" name="Rectangle 7"/>
            <p:cNvSpPr>
              <a:spLocks noChangeArrowheads="1"/>
            </p:cNvSpPr>
            <p:nvPr/>
          </p:nvSpPr>
          <p:spPr bwMode="auto">
            <a:xfrm>
              <a:off x="1572" y="612"/>
              <a:ext cx="336" cy="876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+mn-lt"/>
              </a:endParaRPr>
            </a:p>
          </p:txBody>
        </p:sp>
        <p:sp>
          <p:nvSpPr>
            <p:cNvPr id="93225" name="Rectangle 8"/>
            <p:cNvSpPr>
              <a:spLocks noChangeArrowheads="1"/>
            </p:cNvSpPr>
            <p:nvPr/>
          </p:nvSpPr>
          <p:spPr bwMode="auto">
            <a:xfrm>
              <a:off x="1575" y="1488"/>
              <a:ext cx="336" cy="132"/>
            </a:xfrm>
            <a:prstGeom prst="rect">
              <a:avLst/>
            </a:prstGeom>
            <a:solidFill>
              <a:srgbClr val="FF0000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+mn-lt"/>
              </a:endParaRPr>
            </a:p>
          </p:txBody>
        </p:sp>
      </p:grpSp>
      <p:grpSp>
        <p:nvGrpSpPr>
          <p:cNvPr id="93189" name="Group 9"/>
          <p:cNvGrpSpPr>
            <a:grpSpLocks/>
          </p:cNvGrpSpPr>
          <p:nvPr/>
        </p:nvGrpSpPr>
        <p:grpSpPr bwMode="auto">
          <a:xfrm>
            <a:off x="1905000" y="1295400"/>
            <a:ext cx="452438" cy="1600200"/>
            <a:chOff x="1572" y="612"/>
            <a:chExt cx="339" cy="1008"/>
          </a:xfrm>
        </p:grpSpPr>
        <p:sp>
          <p:nvSpPr>
            <p:cNvPr id="93222" name="Rectangle 10"/>
            <p:cNvSpPr>
              <a:spLocks noChangeArrowheads="1"/>
            </p:cNvSpPr>
            <p:nvPr/>
          </p:nvSpPr>
          <p:spPr bwMode="auto">
            <a:xfrm>
              <a:off x="1572" y="612"/>
              <a:ext cx="336" cy="876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+mn-lt"/>
              </a:endParaRPr>
            </a:p>
          </p:txBody>
        </p:sp>
        <p:sp>
          <p:nvSpPr>
            <p:cNvPr id="93223" name="Rectangle 11"/>
            <p:cNvSpPr>
              <a:spLocks noChangeArrowheads="1"/>
            </p:cNvSpPr>
            <p:nvPr/>
          </p:nvSpPr>
          <p:spPr bwMode="auto">
            <a:xfrm>
              <a:off x="1575" y="1488"/>
              <a:ext cx="336" cy="132"/>
            </a:xfrm>
            <a:prstGeom prst="rect">
              <a:avLst/>
            </a:prstGeom>
            <a:solidFill>
              <a:srgbClr val="FF0000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+mn-lt"/>
              </a:endParaRPr>
            </a:p>
          </p:txBody>
        </p:sp>
      </p:grpSp>
      <p:grpSp>
        <p:nvGrpSpPr>
          <p:cNvPr id="93190" name="Group 12"/>
          <p:cNvGrpSpPr>
            <a:grpSpLocks/>
          </p:cNvGrpSpPr>
          <p:nvPr/>
        </p:nvGrpSpPr>
        <p:grpSpPr bwMode="auto">
          <a:xfrm>
            <a:off x="2898775" y="1295400"/>
            <a:ext cx="454025" cy="1600200"/>
            <a:chOff x="1572" y="612"/>
            <a:chExt cx="339" cy="1008"/>
          </a:xfrm>
        </p:grpSpPr>
        <p:sp>
          <p:nvSpPr>
            <p:cNvPr id="93220" name="Rectangle 13"/>
            <p:cNvSpPr>
              <a:spLocks noChangeArrowheads="1"/>
            </p:cNvSpPr>
            <p:nvPr/>
          </p:nvSpPr>
          <p:spPr bwMode="auto">
            <a:xfrm>
              <a:off x="1572" y="612"/>
              <a:ext cx="336" cy="876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+mn-lt"/>
              </a:endParaRPr>
            </a:p>
          </p:txBody>
        </p:sp>
        <p:sp>
          <p:nvSpPr>
            <p:cNvPr id="93221" name="Rectangle 14"/>
            <p:cNvSpPr>
              <a:spLocks noChangeArrowheads="1"/>
            </p:cNvSpPr>
            <p:nvPr/>
          </p:nvSpPr>
          <p:spPr bwMode="auto">
            <a:xfrm>
              <a:off x="1575" y="1488"/>
              <a:ext cx="336" cy="132"/>
            </a:xfrm>
            <a:prstGeom prst="rect">
              <a:avLst/>
            </a:prstGeom>
            <a:solidFill>
              <a:srgbClr val="FF0000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+mn-lt"/>
              </a:endParaRPr>
            </a:p>
          </p:txBody>
        </p:sp>
      </p:grpSp>
      <p:grpSp>
        <p:nvGrpSpPr>
          <p:cNvPr id="93191" name="Group 15"/>
          <p:cNvGrpSpPr>
            <a:grpSpLocks/>
          </p:cNvGrpSpPr>
          <p:nvPr/>
        </p:nvGrpSpPr>
        <p:grpSpPr bwMode="auto">
          <a:xfrm>
            <a:off x="3886200" y="1301750"/>
            <a:ext cx="454025" cy="1600200"/>
            <a:chOff x="1572" y="612"/>
            <a:chExt cx="339" cy="1008"/>
          </a:xfrm>
        </p:grpSpPr>
        <p:sp>
          <p:nvSpPr>
            <p:cNvPr id="93218" name="Rectangle 16"/>
            <p:cNvSpPr>
              <a:spLocks noChangeArrowheads="1"/>
            </p:cNvSpPr>
            <p:nvPr/>
          </p:nvSpPr>
          <p:spPr bwMode="auto">
            <a:xfrm>
              <a:off x="1572" y="612"/>
              <a:ext cx="336" cy="876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+mn-lt"/>
              </a:endParaRPr>
            </a:p>
          </p:txBody>
        </p:sp>
        <p:sp>
          <p:nvSpPr>
            <p:cNvPr id="93219" name="Rectangle 17"/>
            <p:cNvSpPr>
              <a:spLocks noChangeArrowheads="1"/>
            </p:cNvSpPr>
            <p:nvPr/>
          </p:nvSpPr>
          <p:spPr bwMode="auto">
            <a:xfrm>
              <a:off x="1575" y="1488"/>
              <a:ext cx="336" cy="132"/>
            </a:xfrm>
            <a:prstGeom prst="rect">
              <a:avLst/>
            </a:prstGeom>
            <a:solidFill>
              <a:srgbClr val="FF0000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+mn-lt"/>
              </a:endParaRPr>
            </a:p>
          </p:txBody>
        </p:sp>
      </p:grpSp>
      <p:grpSp>
        <p:nvGrpSpPr>
          <p:cNvPr id="93192" name="Group 18"/>
          <p:cNvGrpSpPr>
            <a:grpSpLocks/>
          </p:cNvGrpSpPr>
          <p:nvPr/>
        </p:nvGrpSpPr>
        <p:grpSpPr bwMode="auto">
          <a:xfrm>
            <a:off x="4953000" y="1301750"/>
            <a:ext cx="454025" cy="1600200"/>
            <a:chOff x="1572" y="612"/>
            <a:chExt cx="339" cy="1008"/>
          </a:xfrm>
        </p:grpSpPr>
        <p:sp>
          <p:nvSpPr>
            <p:cNvPr id="93216" name="Rectangle 19"/>
            <p:cNvSpPr>
              <a:spLocks noChangeArrowheads="1"/>
            </p:cNvSpPr>
            <p:nvPr/>
          </p:nvSpPr>
          <p:spPr bwMode="auto">
            <a:xfrm>
              <a:off x="1572" y="612"/>
              <a:ext cx="336" cy="876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+mn-lt"/>
              </a:endParaRPr>
            </a:p>
          </p:txBody>
        </p:sp>
        <p:sp>
          <p:nvSpPr>
            <p:cNvPr id="93217" name="Rectangle 20"/>
            <p:cNvSpPr>
              <a:spLocks noChangeArrowheads="1"/>
            </p:cNvSpPr>
            <p:nvPr/>
          </p:nvSpPr>
          <p:spPr bwMode="auto">
            <a:xfrm>
              <a:off x="1575" y="1488"/>
              <a:ext cx="336" cy="132"/>
            </a:xfrm>
            <a:prstGeom prst="rect">
              <a:avLst/>
            </a:prstGeom>
            <a:solidFill>
              <a:srgbClr val="FF0000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+mn-lt"/>
              </a:endParaRPr>
            </a:p>
          </p:txBody>
        </p:sp>
      </p:grpSp>
      <p:sp>
        <p:nvSpPr>
          <p:cNvPr id="93193" name="Line 21"/>
          <p:cNvSpPr>
            <a:spLocks noChangeShapeType="1"/>
          </p:cNvSpPr>
          <p:nvPr/>
        </p:nvSpPr>
        <p:spPr bwMode="auto">
          <a:xfrm>
            <a:off x="1447800" y="1981200"/>
            <a:ext cx="381000" cy="0"/>
          </a:xfrm>
          <a:prstGeom prst="line">
            <a:avLst/>
          </a:prstGeom>
          <a:noFill/>
          <a:ln w="31750">
            <a:solidFill>
              <a:srgbClr val="004A8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>
              <a:latin typeface="+mn-lt"/>
            </a:endParaRPr>
          </a:p>
        </p:txBody>
      </p:sp>
      <p:sp>
        <p:nvSpPr>
          <p:cNvPr id="93194" name="Text Box 22"/>
          <p:cNvSpPr txBox="1">
            <a:spLocks noChangeArrowheads="1"/>
          </p:cNvSpPr>
          <p:nvPr/>
        </p:nvSpPr>
        <p:spPr bwMode="auto">
          <a:xfrm>
            <a:off x="1676400" y="3062288"/>
            <a:ext cx="976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+mn-lt"/>
              </a:rPr>
              <a:t>πλύσιμο</a:t>
            </a:r>
          </a:p>
        </p:txBody>
      </p:sp>
      <p:sp>
        <p:nvSpPr>
          <p:cNvPr id="93195" name="Text Box 23"/>
          <p:cNvSpPr txBox="1">
            <a:spLocks noChangeArrowheads="1"/>
          </p:cNvSpPr>
          <p:nvPr/>
        </p:nvSpPr>
        <p:spPr bwMode="auto">
          <a:xfrm>
            <a:off x="228600" y="3062288"/>
            <a:ext cx="15910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dirty="0">
                <a:latin typeface="+mn-lt"/>
              </a:rPr>
              <a:t>επώαση 37</a:t>
            </a:r>
            <a:r>
              <a:rPr lang="en-US" altLang="el-GR" sz="1800" dirty="0">
                <a:latin typeface="+mn-lt"/>
              </a:rPr>
              <a:t> </a:t>
            </a:r>
            <a:r>
              <a:rPr lang="en-US" altLang="el-GR" sz="1800" dirty="0" err="1">
                <a:latin typeface="+mn-lt"/>
              </a:rPr>
              <a:t>oC</a:t>
            </a:r>
            <a:r>
              <a:rPr lang="en-US" altLang="el-GR" sz="1800" dirty="0">
                <a:latin typeface="+mn-lt"/>
              </a:rPr>
              <a:t> </a:t>
            </a:r>
            <a:endParaRPr lang="el-GR" altLang="el-GR" sz="1800" dirty="0">
              <a:latin typeface="+mn-lt"/>
            </a:endParaRPr>
          </a:p>
        </p:txBody>
      </p:sp>
      <p:sp>
        <p:nvSpPr>
          <p:cNvPr id="93196" name="Line 24"/>
          <p:cNvSpPr>
            <a:spLocks noChangeShapeType="1"/>
          </p:cNvSpPr>
          <p:nvPr/>
        </p:nvSpPr>
        <p:spPr bwMode="auto">
          <a:xfrm>
            <a:off x="2438400" y="1981200"/>
            <a:ext cx="381000" cy="0"/>
          </a:xfrm>
          <a:prstGeom prst="line">
            <a:avLst/>
          </a:prstGeom>
          <a:noFill/>
          <a:ln w="31750">
            <a:solidFill>
              <a:srgbClr val="004A8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>
              <a:latin typeface="+mn-lt"/>
            </a:endParaRPr>
          </a:p>
        </p:txBody>
      </p:sp>
      <p:sp>
        <p:nvSpPr>
          <p:cNvPr id="93197" name="Text Box 25"/>
          <p:cNvSpPr txBox="1">
            <a:spLocks noChangeArrowheads="1"/>
          </p:cNvSpPr>
          <p:nvPr/>
        </p:nvSpPr>
        <p:spPr bwMode="auto">
          <a:xfrm>
            <a:off x="2667000" y="3062288"/>
            <a:ext cx="976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+mn-lt"/>
              </a:rPr>
              <a:t>πλύσιμο</a:t>
            </a:r>
          </a:p>
        </p:txBody>
      </p:sp>
      <p:sp>
        <p:nvSpPr>
          <p:cNvPr id="93198" name="Line 26"/>
          <p:cNvSpPr>
            <a:spLocks noChangeShapeType="1"/>
          </p:cNvSpPr>
          <p:nvPr/>
        </p:nvSpPr>
        <p:spPr bwMode="auto">
          <a:xfrm>
            <a:off x="3429000" y="1981200"/>
            <a:ext cx="381000" cy="0"/>
          </a:xfrm>
          <a:prstGeom prst="line">
            <a:avLst/>
          </a:prstGeom>
          <a:noFill/>
          <a:ln w="31750">
            <a:solidFill>
              <a:srgbClr val="004A8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>
              <a:latin typeface="+mn-lt"/>
            </a:endParaRPr>
          </a:p>
        </p:txBody>
      </p:sp>
      <p:sp>
        <p:nvSpPr>
          <p:cNvPr id="93199" name="Text Box 27"/>
          <p:cNvSpPr txBox="1">
            <a:spLocks noChangeArrowheads="1"/>
          </p:cNvSpPr>
          <p:nvPr/>
        </p:nvSpPr>
        <p:spPr bwMode="auto">
          <a:xfrm>
            <a:off x="3689350" y="3048000"/>
            <a:ext cx="976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+mn-lt"/>
              </a:rPr>
              <a:t>πλύσιμο</a:t>
            </a:r>
          </a:p>
        </p:txBody>
      </p:sp>
      <p:sp>
        <p:nvSpPr>
          <p:cNvPr id="93200" name="Line 28"/>
          <p:cNvSpPr>
            <a:spLocks noChangeShapeType="1"/>
          </p:cNvSpPr>
          <p:nvPr/>
        </p:nvSpPr>
        <p:spPr bwMode="auto">
          <a:xfrm>
            <a:off x="4419600" y="1981200"/>
            <a:ext cx="381000" cy="0"/>
          </a:xfrm>
          <a:prstGeom prst="line">
            <a:avLst/>
          </a:prstGeom>
          <a:noFill/>
          <a:ln w="31750">
            <a:solidFill>
              <a:srgbClr val="004A8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>
              <a:latin typeface="+mn-lt"/>
            </a:endParaRPr>
          </a:p>
        </p:txBody>
      </p:sp>
      <p:sp>
        <p:nvSpPr>
          <p:cNvPr id="93201" name="Line 29"/>
          <p:cNvSpPr>
            <a:spLocks noChangeShapeType="1"/>
          </p:cNvSpPr>
          <p:nvPr/>
        </p:nvSpPr>
        <p:spPr bwMode="auto">
          <a:xfrm>
            <a:off x="5562600" y="1981200"/>
            <a:ext cx="381000" cy="0"/>
          </a:xfrm>
          <a:prstGeom prst="line">
            <a:avLst/>
          </a:prstGeom>
          <a:noFill/>
          <a:ln w="31750">
            <a:solidFill>
              <a:srgbClr val="004A8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>
              <a:latin typeface="+mn-lt"/>
            </a:endParaRPr>
          </a:p>
        </p:txBody>
      </p:sp>
      <p:sp>
        <p:nvSpPr>
          <p:cNvPr id="93202" name="Text Box 30"/>
          <p:cNvSpPr txBox="1">
            <a:spLocks noChangeArrowheads="1"/>
          </p:cNvSpPr>
          <p:nvPr/>
        </p:nvSpPr>
        <p:spPr bwMode="auto">
          <a:xfrm>
            <a:off x="4496628" y="2911475"/>
            <a:ext cx="13651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400">
                <a:latin typeface="+mn-lt"/>
              </a:rPr>
              <a:t>αντισφαιρινικός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400">
                <a:latin typeface="+mn-lt"/>
              </a:rPr>
              <a:t>ορός</a:t>
            </a:r>
          </a:p>
        </p:txBody>
      </p:sp>
      <p:grpSp>
        <p:nvGrpSpPr>
          <p:cNvPr id="93203" name="Group 31"/>
          <p:cNvGrpSpPr>
            <a:grpSpLocks/>
          </p:cNvGrpSpPr>
          <p:nvPr/>
        </p:nvGrpSpPr>
        <p:grpSpPr bwMode="auto">
          <a:xfrm>
            <a:off x="6099175" y="1295400"/>
            <a:ext cx="454025" cy="1600200"/>
            <a:chOff x="1572" y="612"/>
            <a:chExt cx="339" cy="1008"/>
          </a:xfrm>
        </p:grpSpPr>
        <p:sp>
          <p:nvSpPr>
            <p:cNvPr id="93214" name="Rectangle 32"/>
            <p:cNvSpPr>
              <a:spLocks noChangeArrowheads="1"/>
            </p:cNvSpPr>
            <p:nvPr/>
          </p:nvSpPr>
          <p:spPr bwMode="auto">
            <a:xfrm>
              <a:off x="1572" y="612"/>
              <a:ext cx="336" cy="876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+mn-lt"/>
              </a:endParaRPr>
            </a:p>
          </p:txBody>
        </p:sp>
        <p:sp>
          <p:nvSpPr>
            <p:cNvPr id="93215" name="Rectangle 33"/>
            <p:cNvSpPr>
              <a:spLocks noChangeArrowheads="1"/>
            </p:cNvSpPr>
            <p:nvPr/>
          </p:nvSpPr>
          <p:spPr bwMode="auto">
            <a:xfrm>
              <a:off x="1575" y="1488"/>
              <a:ext cx="336" cy="132"/>
            </a:xfrm>
            <a:prstGeom prst="rect">
              <a:avLst/>
            </a:prstGeom>
            <a:solidFill>
              <a:srgbClr val="FF0000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+mn-lt"/>
              </a:endParaRPr>
            </a:p>
          </p:txBody>
        </p:sp>
      </p:grpSp>
      <p:sp>
        <p:nvSpPr>
          <p:cNvPr id="93204" name="Text Box 34"/>
          <p:cNvSpPr txBox="1">
            <a:spLocks noChangeArrowheads="1"/>
          </p:cNvSpPr>
          <p:nvPr/>
        </p:nvSpPr>
        <p:spPr bwMode="auto">
          <a:xfrm>
            <a:off x="5791200" y="3062288"/>
            <a:ext cx="15963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+mn-lt"/>
              </a:rPr>
              <a:t>Φυγοκέντρηση</a:t>
            </a:r>
          </a:p>
        </p:txBody>
      </p:sp>
      <p:sp>
        <p:nvSpPr>
          <p:cNvPr id="93205" name="Rectangle 35"/>
          <p:cNvSpPr>
            <a:spLocks noChangeArrowheads="1"/>
          </p:cNvSpPr>
          <p:nvPr/>
        </p:nvSpPr>
        <p:spPr bwMode="auto">
          <a:xfrm>
            <a:off x="8153400" y="762000"/>
            <a:ext cx="301625" cy="1058863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+mn-lt"/>
            </a:endParaRPr>
          </a:p>
        </p:txBody>
      </p:sp>
      <p:sp>
        <p:nvSpPr>
          <p:cNvPr id="93206" name="Rectangle 36" descr="Σφαίρα"/>
          <p:cNvSpPr>
            <a:spLocks noChangeArrowheads="1"/>
          </p:cNvSpPr>
          <p:nvPr/>
        </p:nvSpPr>
        <p:spPr bwMode="auto">
          <a:xfrm>
            <a:off x="8156575" y="1820863"/>
            <a:ext cx="301625" cy="160337"/>
          </a:xfrm>
          <a:prstGeom prst="rect">
            <a:avLst/>
          </a:prstGeom>
          <a:pattFill prst="sphere">
            <a:fgClr>
              <a:srgbClr val="FF0000"/>
            </a:fgClr>
            <a:bgClr>
              <a:schemeClr val="bg1"/>
            </a:bgClr>
          </a:patt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+mn-lt"/>
            </a:endParaRPr>
          </a:p>
        </p:txBody>
      </p:sp>
      <p:grpSp>
        <p:nvGrpSpPr>
          <p:cNvPr id="93207" name="Group 37"/>
          <p:cNvGrpSpPr>
            <a:grpSpLocks/>
          </p:cNvGrpSpPr>
          <p:nvPr/>
        </p:nvGrpSpPr>
        <p:grpSpPr bwMode="auto">
          <a:xfrm>
            <a:off x="8153400" y="2171700"/>
            <a:ext cx="304800" cy="1219200"/>
            <a:chOff x="1572" y="612"/>
            <a:chExt cx="339" cy="1008"/>
          </a:xfrm>
        </p:grpSpPr>
        <p:sp>
          <p:nvSpPr>
            <p:cNvPr id="93212" name="Rectangle 38"/>
            <p:cNvSpPr>
              <a:spLocks noChangeArrowheads="1"/>
            </p:cNvSpPr>
            <p:nvPr/>
          </p:nvSpPr>
          <p:spPr bwMode="auto">
            <a:xfrm>
              <a:off x="1572" y="612"/>
              <a:ext cx="336" cy="876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+mn-lt"/>
              </a:endParaRPr>
            </a:p>
          </p:txBody>
        </p:sp>
        <p:sp>
          <p:nvSpPr>
            <p:cNvPr id="93213" name="Rectangle 39"/>
            <p:cNvSpPr>
              <a:spLocks noChangeArrowheads="1"/>
            </p:cNvSpPr>
            <p:nvPr/>
          </p:nvSpPr>
          <p:spPr bwMode="auto">
            <a:xfrm>
              <a:off x="1575" y="1488"/>
              <a:ext cx="336" cy="132"/>
            </a:xfrm>
            <a:prstGeom prst="rect">
              <a:avLst/>
            </a:prstGeom>
            <a:solidFill>
              <a:srgbClr val="FF0000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>
                <a:latin typeface="+mn-lt"/>
              </a:endParaRPr>
            </a:p>
          </p:txBody>
        </p:sp>
      </p:grpSp>
      <p:sp>
        <p:nvSpPr>
          <p:cNvPr id="93208" name="Line 40"/>
          <p:cNvSpPr>
            <a:spLocks noChangeShapeType="1"/>
          </p:cNvSpPr>
          <p:nvPr/>
        </p:nvSpPr>
        <p:spPr bwMode="auto">
          <a:xfrm>
            <a:off x="7010400" y="2590800"/>
            <a:ext cx="381000" cy="0"/>
          </a:xfrm>
          <a:prstGeom prst="line">
            <a:avLst/>
          </a:prstGeom>
          <a:noFill/>
          <a:ln w="31750">
            <a:solidFill>
              <a:srgbClr val="004A8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>
              <a:latin typeface="+mn-lt"/>
            </a:endParaRPr>
          </a:p>
        </p:txBody>
      </p:sp>
      <p:sp>
        <p:nvSpPr>
          <p:cNvPr id="93209" name="Line 41"/>
          <p:cNvSpPr>
            <a:spLocks noChangeShapeType="1"/>
          </p:cNvSpPr>
          <p:nvPr/>
        </p:nvSpPr>
        <p:spPr bwMode="auto">
          <a:xfrm>
            <a:off x="7010400" y="1600200"/>
            <a:ext cx="381000" cy="0"/>
          </a:xfrm>
          <a:prstGeom prst="line">
            <a:avLst/>
          </a:prstGeom>
          <a:noFill/>
          <a:ln w="31750">
            <a:solidFill>
              <a:srgbClr val="004A8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>
              <a:latin typeface="+mn-lt"/>
            </a:endParaRPr>
          </a:p>
        </p:txBody>
      </p:sp>
      <p:sp>
        <p:nvSpPr>
          <p:cNvPr id="93210" name="Text Box 42"/>
          <p:cNvSpPr txBox="1">
            <a:spLocks noChangeArrowheads="1"/>
          </p:cNvSpPr>
          <p:nvPr/>
        </p:nvSpPr>
        <p:spPr bwMode="auto">
          <a:xfrm>
            <a:off x="6781800" y="1143000"/>
            <a:ext cx="7585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+mn-lt"/>
              </a:rPr>
              <a:t>Du (+)</a:t>
            </a:r>
            <a:endParaRPr lang="el-GR" altLang="el-GR" sz="1800">
              <a:latin typeface="+mn-lt"/>
            </a:endParaRPr>
          </a:p>
        </p:txBody>
      </p:sp>
      <p:sp>
        <p:nvSpPr>
          <p:cNvPr id="93211" name="Text Box 43"/>
          <p:cNvSpPr txBox="1">
            <a:spLocks noChangeArrowheads="1"/>
          </p:cNvSpPr>
          <p:nvPr/>
        </p:nvSpPr>
        <p:spPr bwMode="auto">
          <a:xfrm>
            <a:off x="6858000" y="2133600"/>
            <a:ext cx="735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latin typeface="+mn-lt"/>
              </a:rPr>
              <a:t>Du (-)</a:t>
            </a:r>
            <a:endParaRPr lang="el-GR" altLang="el-GR" sz="1800">
              <a:latin typeface="+mn-lt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Τεχνική σε </a:t>
            </a:r>
            <a:r>
              <a:rPr lang="el-GR" dirty="0" smtClean="0"/>
              <a:t>Σωληνάριο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34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5"/>
          <p:cNvSpPr txBox="1">
            <a:spLocks noChangeArrowheads="1"/>
          </p:cNvSpPr>
          <p:nvPr/>
        </p:nvSpPr>
        <p:spPr bwMode="auto">
          <a:xfrm>
            <a:off x="999901" y="1921876"/>
            <a:ext cx="232429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200" b="1" dirty="0">
                <a:latin typeface="+mn-lt"/>
              </a:rPr>
              <a:t>Θετικός μάρτυρας</a:t>
            </a:r>
          </a:p>
        </p:txBody>
      </p:sp>
      <p:sp>
        <p:nvSpPr>
          <p:cNvPr id="94212" name="Text Box 6"/>
          <p:cNvSpPr txBox="1">
            <a:spLocks noChangeArrowheads="1"/>
          </p:cNvSpPr>
          <p:nvPr/>
        </p:nvSpPr>
        <p:spPr bwMode="auto">
          <a:xfrm>
            <a:off x="960286" y="4431208"/>
            <a:ext cx="26064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200" b="1" dirty="0">
                <a:latin typeface="+mn-lt"/>
              </a:rPr>
              <a:t>Αρνητικός μάρτυρας</a:t>
            </a:r>
          </a:p>
        </p:txBody>
      </p:sp>
      <p:grpSp>
        <p:nvGrpSpPr>
          <p:cNvPr id="94213" name="Group 7"/>
          <p:cNvGrpSpPr>
            <a:grpSpLocks/>
          </p:cNvGrpSpPr>
          <p:nvPr/>
        </p:nvGrpSpPr>
        <p:grpSpPr bwMode="auto">
          <a:xfrm>
            <a:off x="5486400" y="3810000"/>
            <a:ext cx="452438" cy="1600200"/>
            <a:chOff x="1572" y="612"/>
            <a:chExt cx="339" cy="1008"/>
          </a:xfrm>
        </p:grpSpPr>
        <p:sp>
          <p:nvSpPr>
            <p:cNvPr id="94219" name="Rectangle 8"/>
            <p:cNvSpPr>
              <a:spLocks noChangeArrowheads="1"/>
            </p:cNvSpPr>
            <p:nvPr/>
          </p:nvSpPr>
          <p:spPr bwMode="auto">
            <a:xfrm>
              <a:off x="1572" y="612"/>
              <a:ext cx="336" cy="876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2200">
                <a:latin typeface="+mn-lt"/>
              </a:endParaRPr>
            </a:p>
          </p:txBody>
        </p:sp>
        <p:sp>
          <p:nvSpPr>
            <p:cNvPr id="94220" name="Rectangle 9"/>
            <p:cNvSpPr>
              <a:spLocks noChangeArrowheads="1"/>
            </p:cNvSpPr>
            <p:nvPr/>
          </p:nvSpPr>
          <p:spPr bwMode="auto">
            <a:xfrm>
              <a:off x="1575" y="1488"/>
              <a:ext cx="336" cy="132"/>
            </a:xfrm>
            <a:prstGeom prst="rect">
              <a:avLst/>
            </a:prstGeom>
            <a:solidFill>
              <a:srgbClr val="FF0000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2200">
                <a:latin typeface="+mn-lt"/>
              </a:endParaRPr>
            </a:p>
          </p:txBody>
        </p:sp>
      </p:grpSp>
      <p:grpSp>
        <p:nvGrpSpPr>
          <p:cNvPr id="94214" name="Group 10"/>
          <p:cNvGrpSpPr>
            <a:grpSpLocks/>
          </p:cNvGrpSpPr>
          <p:nvPr/>
        </p:nvGrpSpPr>
        <p:grpSpPr bwMode="auto">
          <a:xfrm>
            <a:off x="5486400" y="1447800"/>
            <a:ext cx="457200" cy="1524000"/>
            <a:chOff x="3600" y="1056"/>
            <a:chExt cx="386" cy="816"/>
          </a:xfrm>
        </p:grpSpPr>
        <p:sp>
          <p:nvSpPr>
            <p:cNvPr id="94217" name="Rectangle 11"/>
            <p:cNvSpPr>
              <a:spLocks noChangeArrowheads="1"/>
            </p:cNvSpPr>
            <p:nvPr/>
          </p:nvSpPr>
          <p:spPr bwMode="auto">
            <a:xfrm>
              <a:off x="3600" y="1056"/>
              <a:ext cx="384" cy="816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2200">
                <a:latin typeface="+mn-lt"/>
              </a:endParaRPr>
            </a:p>
          </p:txBody>
        </p:sp>
        <p:sp>
          <p:nvSpPr>
            <p:cNvPr id="94218" name="Rectangle 12" descr="Σφαίρα"/>
            <p:cNvSpPr>
              <a:spLocks noChangeArrowheads="1"/>
            </p:cNvSpPr>
            <p:nvPr/>
          </p:nvSpPr>
          <p:spPr bwMode="auto">
            <a:xfrm>
              <a:off x="3602" y="1723"/>
              <a:ext cx="384" cy="149"/>
            </a:xfrm>
            <a:prstGeom prst="rect">
              <a:avLst/>
            </a:prstGeom>
            <a:pattFill prst="sphere">
              <a:fgClr>
                <a:srgbClr val="FF0000"/>
              </a:fgClr>
              <a:bgClr>
                <a:schemeClr val="bg1"/>
              </a:bgClr>
            </a:pattFill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2200">
                <a:latin typeface="+mn-lt"/>
              </a:endParaRPr>
            </a:p>
          </p:txBody>
        </p:sp>
      </p:grpSp>
      <p:sp>
        <p:nvSpPr>
          <p:cNvPr id="104461" name="Text Box 13"/>
          <p:cNvSpPr txBox="1">
            <a:spLocks noChangeArrowheads="1"/>
          </p:cNvSpPr>
          <p:nvPr/>
        </p:nvSpPr>
        <p:spPr bwMode="auto">
          <a:xfrm>
            <a:off x="6299086" y="1752600"/>
            <a:ext cx="221002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200">
                <a:latin typeface="+mn-lt"/>
              </a:rPr>
              <a:t>Η διαδικασία σε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200">
                <a:latin typeface="+mn-lt"/>
              </a:rPr>
              <a:t>Rh(+) </a:t>
            </a:r>
            <a:r>
              <a:rPr lang="el-GR" altLang="el-GR" sz="2200">
                <a:latin typeface="+mn-lt"/>
              </a:rPr>
              <a:t>θετικό αίμα</a:t>
            </a:r>
          </a:p>
        </p:txBody>
      </p:sp>
      <p:sp>
        <p:nvSpPr>
          <p:cNvPr id="104462" name="Text Box 14"/>
          <p:cNvSpPr txBox="1">
            <a:spLocks noChangeArrowheads="1"/>
          </p:cNvSpPr>
          <p:nvPr/>
        </p:nvSpPr>
        <p:spPr bwMode="auto">
          <a:xfrm>
            <a:off x="6076288" y="4092654"/>
            <a:ext cx="259381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200" dirty="0">
                <a:latin typeface="+mn-lt"/>
              </a:rPr>
              <a:t>Η διαδικασία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200" dirty="0">
                <a:latin typeface="+mn-lt"/>
              </a:rPr>
              <a:t>χωρίς το αντιγόνο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200" dirty="0">
                <a:latin typeface="+mn-lt"/>
              </a:rPr>
              <a:t>D</a:t>
            </a:r>
            <a:endParaRPr lang="el-GR" altLang="el-GR" sz="2200" dirty="0">
              <a:latin typeface="+mn-lt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Μάρτυρες ή  </a:t>
            </a:r>
            <a:r>
              <a:rPr lang="en-US" dirty="0" smtClean="0"/>
              <a:t>Controls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010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1" grpId="0"/>
      <p:bldP spid="10446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Άσκηση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dirty="0"/>
              <a:t>Ένα απαντητικό δελτίο εργαστηρίου έγραφε:</a:t>
            </a:r>
          </a:p>
          <a:p>
            <a:r>
              <a:rPr lang="el-GR" dirty="0"/>
              <a:t>Ομάδα αίματος Ο </a:t>
            </a:r>
            <a:r>
              <a:rPr lang="el-GR" dirty="0" err="1"/>
              <a:t>ccdee</a:t>
            </a:r>
            <a:endParaRPr lang="el-GR" dirty="0"/>
          </a:p>
          <a:p>
            <a:pPr lvl="1"/>
            <a:r>
              <a:rPr lang="el-GR" dirty="0"/>
              <a:t>Ποιες εργαστηριακές τεχνικές έδωσαν το αποτέλεσμα αυτό</a:t>
            </a:r>
          </a:p>
          <a:p>
            <a:pPr lvl="1"/>
            <a:r>
              <a:rPr lang="el-GR" dirty="0"/>
              <a:t>Ποια αντιδραστήρια χρησιμοποιήθηκαν</a:t>
            </a:r>
          </a:p>
          <a:p>
            <a:pPr lvl="1"/>
            <a:r>
              <a:rPr lang="el-GR" dirty="0"/>
              <a:t>Σε τι δείγμα έγιναν οι προσδιορισμοί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l-GR" dirty="0"/>
              <a:t>Ποιοι προσδιορισμοί έγιναν και τι αποτελέσματα έδωσε ο κάθε προσδιορισμός, ώστε το εξεταζόμενο δείγμα </a:t>
            </a:r>
            <a:r>
              <a:rPr lang="el-GR" dirty="0" smtClean="0"/>
              <a:t>να χαρακτηρίζεται </a:t>
            </a:r>
            <a:r>
              <a:rPr lang="el-GR" dirty="0"/>
              <a:t>ως ομάδα ΑΒ </a:t>
            </a:r>
            <a:r>
              <a:rPr lang="el-GR" dirty="0" err="1"/>
              <a:t>Rh</a:t>
            </a:r>
            <a:r>
              <a:rPr lang="el-GR" dirty="0" smtClean="0"/>
              <a:t>(-)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b="1" dirty="0"/>
              <a:t>Έχετε ποσότητα ορού αίματος. Σας ζητείται να επαναλάβετε τον προσδιορισμό του αντιγόνου D. </a:t>
            </a:r>
            <a:r>
              <a:rPr lang="el-GR" b="1" dirty="0" smtClean="0"/>
              <a:t>Απαντήστε…</a:t>
            </a:r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475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97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111287"/>
              </p:ext>
            </p:extLst>
          </p:nvPr>
        </p:nvGraphicFramePr>
        <p:xfrm>
          <a:off x="1475656" y="1700808"/>
          <a:ext cx="6264696" cy="3383256"/>
        </p:xfrm>
        <a:graphic>
          <a:graphicData uri="http://schemas.openxmlformats.org/drawingml/2006/table">
            <a:tbl>
              <a:tblPr/>
              <a:tblGrid>
                <a:gridCol w="502256"/>
                <a:gridCol w="5762440"/>
              </a:tblGrid>
              <a:tr h="33829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D: </a:t>
                      </a:r>
                      <a:endParaRPr kumimoji="0" lang="en-US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C:</a:t>
                      </a:r>
                      <a:endParaRPr kumimoji="0" lang="en-US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E:</a:t>
                      </a:r>
                      <a:endParaRPr kumimoji="0" lang="en-US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c:</a:t>
                      </a:r>
                      <a:endParaRPr kumimoji="0" lang="en-US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e: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85% </a:t>
                      </a:r>
                      <a:r>
                        <a:rPr kumimoji="0" lang="el-GR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Caucasians</a:t>
                      </a: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, 92% </a:t>
                      </a:r>
                      <a:r>
                        <a:rPr kumimoji="0" lang="el-GR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Blacks</a:t>
                      </a: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, </a:t>
                      </a: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99% </a:t>
                      </a:r>
                      <a:r>
                        <a:rPr kumimoji="0" lang="el-GR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Asians</a:t>
                      </a: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 </a:t>
                      </a:r>
                      <a:endParaRPr kumimoji="0" lang="en-US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4A8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l-GR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68% </a:t>
                      </a:r>
                      <a:r>
                        <a:rPr kumimoji="0" lang="el-GR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Caucasians</a:t>
                      </a: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, 27% </a:t>
                      </a:r>
                      <a:r>
                        <a:rPr kumimoji="0" lang="el-GR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Blacks</a:t>
                      </a: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, </a:t>
                      </a: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93% </a:t>
                      </a:r>
                      <a:r>
                        <a:rPr kumimoji="0" lang="el-GR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Asians</a:t>
                      </a:r>
                      <a:endParaRPr kumimoji="0" lang="en-US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4A8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29% </a:t>
                      </a:r>
                      <a:r>
                        <a:rPr kumimoji="0" lang="el-GR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Caucasians</a:t>
                      </a: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, 22% </a:t>
                      </a:r>
                      <a:r>
                        <a:rPr kumimoji="0" lang="el-GR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Blacks</a:t>
                      </a: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, </a:t>
                      </a: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39% </a:t>
                      </a:r>
                      <a:r>
                        <a:rPr kumimoji="0" lang="el-GR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Asians</a:t>
                      </a:r>
                      <a:endParaRPr kumimoji="0" lang="en-US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4A8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80% </a:t>
                      </a:r>
                      <a:r>
                        <a:rPr kumimoji="0" lang="el-GR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Caucasians</a:t>
                      </a: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, 96% </a:t>
                      </a:r>
                      <a:r>
                        <a:rPr kumimoji="0" lang="el-GR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Blacks</a:t>
                      </a: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, </a:t>
                      </a: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47% </a:t>
                      </a:r>
                      <a:r>
                        <a:rPr kumimoji="0" lang="el-GR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Asians</a:t>
                      </a: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</a:t>
                      </a:r>
                      <a:endParaRPr kumimoji="0" lang="en-US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l-GR" alt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98% </a:t>
                      </a:r>
                      <a:r>
                        <a:rPr kumimoji="0" lang="el-GR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Caucasians</a:t>
                      </a: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, 98% </a:t>
                      </a:r>
                      <a:r>
                        <a:rPr kumimoji="0" lang="el-GR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Blacks</a:t>
                      </a:r>
                      <a:r>
                        <a:rPr kumimoji="0" lang="el-GR" alt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, 96% </a:t>
                      </a:r>
                      <a:r>
                        <a:rPr kumimoji="0" lang="el-GR" altLang="el-G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A82"/>
                          </a:solidFill>
                          <a:effectLst/>
                          <a:latin typeface="+mn-lt"/>
                          <a:cs typeface="Arial" charset="0"/>
                        </a:rPr>
                        <a:t>Asians</a:t>
                      </a:r>
                      <a:endParaRPr kumimoji="0" lang="el-GR" alt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4A8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08" marB="45708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Συχνότητα των </a:t>
            </a:r>
            <a:r>
              <a:rPr lang="en-US" dirty="0" smtClean="0"/>
              <a:t>Rh-</a:t>
            </a:r>
            <a:r>
              <a:rPr lang="en-US" dirty="0" err="1" smtClean="0"/>
              <a:t>Ags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202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Μέθοδος </a:t>
            </a:r>
            <a:r>
              <a:rPr lang="en-US" dirty="0"/>
              <a:t>Gel </a:t>
            </a:r>
            <a:r>
              <a:rPr lang="en-US" dirty="0" smtClean="0"/>
              <a:t>Test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l-GR" sz="2400" dirty="0"/>
              <a:t>Μέθοδος αυξημένης </a:t>
            </a:r>
            <a:r>
              <a:rPr lang="el-GR" sz="2400" dirty="0" smtClean="0"/>
              <a:t>ευαισθησίας.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Αποτελείται από </a:t>
            </a:r>
            <a:r>
              <a:rPr lang="el-GR" sz="2400" dirty="0" err="1" smtClean="0"/>
              <a:t>μικροσωληνάρια</a:t>
            </a:r>
            <a:r>
              <a:rPr lang="el-GR" sz="2400" dirty="0" smtClean="0"/>
              <a:t>.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Εμπεριέχουν </a:t>
            </a:r>
            <a:r>
              <a:rPr lang="el-GR" sz="2400" dirty="0" err="1" smtClean="0"/>
              <a:t>γέλη</a:t>
            </a:r>
            <a:r>
              <a:rPr lang="el-GR" sz="2400" dirty="0" smtClean="0"/>
              <a:t>.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Εμποτισμένοι </a:t>
            </a:r>
            <a:r>
              <a:rPr lang="el-GR" sz="2400" dirty="0" err="1" smtClean="0"/>
              <a:t>αντιοροί</a:t>
            </a:r>
            <a:r>
              <a:rPr lang="el-GR" sz="2400" dirty="0" smtClean="0"/>
              <a:t>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67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838200" y="1371600"/>
            <a:ext cx="31936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latin typeface="+mn-lt"/>
              </a:rPr>
              <a:t>Τι θέλουμε να βρούμε </a:t>
            </a:r>
            <a:r>
              <a:rPr lang="en-US" altLang="el-GR" sz="2400" b="1">
                <a:latin typeface="+mn-lt"/>
              </a:rPr>
              <a:t>;</a:t>
            </a:r>
            <a:endParaRPr lang="el-GR" altLang="el-GR" sz="2400" b="1">
              <a:latin typeface="+mn-lt"/>
            </a:endParaRP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2959999" y="4498032"/>
            <a:ext cx="27422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>
                <a:latin typeface="+mn-lt"/>
              </a:rPr>
              <a:t>Αρχή της </a:t>
            </a:r>
            <a:r>
              <a:rPr lang="el-GR" altLang="el-GR" sz="2400" b="1" dirty="0" smtClean="0">
                <a:latin typeface="+mn-lt"/>
              </a:rPr>
              <a:t>μεθόδου?</a:t>
            </a:r>
            <a:endParaRPr lang="el-GR" altLang="el-GR" sz="2400" b="1" dirty="0">
              <a:latin typeface="+mn-lt"/>
            </a:endParaRPr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838200" y="2286000"/>
            <a:ext cx="10839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>
                <a:latin typeface="+mn-lt"/>
              </a:rPr>
              <a:t>Δείγμα</a:t>
            </a:r>
          </a:p>
        </p:txBody>
      </p:sp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838200" y="3200400"/>
            <a:ext cx="21217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>
                <a:latin typeface="+mn-lt"/>
              </a:rPr>
              <a:t>Αντιδραστήρια</a:t>
            </a:r>
          </a:p>
        </p:txBody>
      </p:sp>
      <p:sp>
        <p:nvSpPr>
          <p:cNvPr id="107529" name="Text Box 9"/>
          <p:cNvSpPr txBox="1">
            <a:spLocks noChangeArrowheads="1"/>
          </p:cNvSpPr>
          <p:nvPr/>
        </p:nvSpPr>
        <p:spPr bwMode="auto">
          <a:xfrm>
            <a:off x="4893118" y="1186934"/>
            <a:ext cx="39604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>
                <a:latin typeface="+mn-lt"/>
              </a:rPr>
              <a:t>Τα αντιγόνα </a:t>
            </a:r>
            <a:r>
              <a:rPr lang="en-US" altLang="el-GR" sz="2400" b="1" dirty="0">
                <a:latin typeface="+mn-lt"/>
              </a:rPr>
              <a:t>A, B, D, C, 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b="1" dirty="0">
                <a:latin typeface="+mn-lt"/>
              </a:rPr>
              <a:t>E, e</a:t>
            </a:r>
            <a:endParaRPr lang="el-GR" altLang="el-GR" sz="2400" b="1" dirty="0">
              <a:latin typeface="+mn-lt"/>
            </a:endParaRPr>
          </a:p>
        </p:txBody>
      </p:sp>
      <p:sp>
        <p:nvSpPr>
          <p:cNvPr id="107530" name="Text Box 10"/>
          <p:cNvSpPr txBox="1">
            <a:spLocks noChangeArrowheads="1"/>
          </p:cNvSpPr>
          <p:nvPr/>
        </p:nvSpPr>
        <p:spPr bwMode="auto">
          <a:xfrm>
            <a:off x="304800" y="5085184"/>
            <a:ext cx="8534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>
                <a:latin typeface="+mn-lt"/>
              </a:rPr>
              <a:t>Το σύμπλεγμα αντιγόνου αντισώματος σχηματίζει κόκκινη στιβάδα στην επιφάνεια της </a:t>
            </a:r>
            <a:r>
              <a:rPr lang="el-GR" altLang="el-GR" sz="2400" b="1" dirty="0" err="1">
                <a:latin typeface="+mn-lt"/>
              </a:rPr>
              <a:t>γέλης</a:t>
            </a:r>
            <a:r>
              <a:rPr lang="el-GR" altLang="el-GR" sz="2400" b="1" dirty="0">
                <a:latin typeface="+mn-lt"/>
              </a:rPr>
              <a:t>. Αρνητικό είναι το αποτέλεσμα όταν τα ερυθροκύτταρα καθιζάνουν στον πυθμένα</a:t>
            </a:r>
          </a:p>
        </p:txBody>
      </p:sp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4788024" y="2317150"/>
            <a:ext cx="41706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>
                <a:latin typeface="+mn-lt"/>
              </a:rPr>
              <a:t>ολικό αίμα με αντιπηκτικό</a:t>
            </a:r>
            <a:r>
              <a:rPr lang="en-US" altLang="el-GR" sz="2400" b="1" dirty="0">
                <a:latin typeface="+mn-lt"/>
              </a:rPr>
              <a:t> </a:t>
            </a:r>
            <a:r>
              <a:rPr lang="el-GR" altLang="el-GR" sz="2400" b="1" dirty="0">
                <a:latin typeface="+mn-lt"/>
              </a:rPr>
              <a:t>ή ΣΕ</a:t>
            </a:r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4788028" y="2831068"/>
            <a:ext cx="363336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 err="1">
                <a:latin typeface="+mn-lt"/>
              </a:rPr>
              <a:t>Μικροσωληνάρια</a:t>
            </a:r>
            <a:r>
              <a:rPr lang="el-GR" altLang="el-GR" sz="2400" b="1" dirty="0">
                <a:latin typeface="+mn-lt"/>
              </a:rPr>
              <a:t> </a:t>
            </a:r>
            <a:r>
              <a:rPr lang="el-GR" altLang="el-GR" sz="2400" b="1" dirty="0" err="1">
                <a:latin typeface="+mn-lt"/>
              </a:rPr>
              <a:t>γέλης</a:t>
            </a:r>
            <a:r>
              <a:rPr lang="el-GR" altLang="el-GR" sz="2400" b="1" dirty="0"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>
                <a:latin typeface="+mn-lt"/>
              </a:rPr>
              <a:t>εμποτισμένα με </a:t>
            </a:r>
            <a:r>
              <a:rPr lang="el-GR" altLang="el-GR" sz="2400" b="1" dirty="0" err="1">
                <a:latin typeface="+mn-lt"/>
              </a:rPr>
              <a:t>αντιορούς</a:t>
            </a:r>
            <a:endParaRPr lang="el-GR" altLang="el-GR" sz="24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b="1" dirty="0">
                <a:latin typeface="+mn-lt"/>
              </a:rPr>
              <a:t>A, B, D, C, c</a:t>
            </a:r>
            <a:r>
              <a:rPr lang="el-GR" altLang="el-GR" sz="2400" b="1" dirty="0">
                <a:latin typeface="+mn-lt"/>
              </a:rPr>
              <a:t>, </a:t>
            </a:r>
            <a:r>
              <a:rPr lang="en-US" altLang="el-GR" sz="2400" b="1" dirty="0">
                <a:latin typeface="+mn-lt"/>
              </a:rPr>
              <a:t>E, e, K</a:t>
            </a:r>
            <a:endParaRPr lang="el-GR" altLang="el-GR" sz="2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Τεχνική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80</a:t>
            </a:fld>
            <a:endParaRPr lang="el-GR"/>
          </a:p>
        </p:txBody>
      </p:sp>
      <p:cxnSp>
        <p:nvCxnSpPr>
          <p:cNvPr id="6" name="Ευθύγραμμο βέλος σύνδεσης 5"/>
          <p:cNvCxnSpPr>
            <a:stCxn id="107525" idx="3"/>
            <a:endCxn id="107529" idx="1"/>
          </p:cNvCxnSpPr>
          <p:nvPr/>
        </p:nvCxnSpPr>
        <p:spPr>
          <a:xfrm>
            <a:off x="4031895" y="1602433"/>
            <a:ext cx="861223" cy="0"/>
          </a:xfrm>
          <a:prstGeom prst="straightConnector1">
            <a:avLst/>
          </a:prstGeom>
          <a:ln w="15875">
            <a:solidFill>
              <a:srgbClr val="004A8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/>
          <p:cNvCxnSpPr>
            <a:stCxn id="107527" idx="3"/>
            <a:endCxn id="107531" idx="1"/>
          </p:cNvCxnSpPr>
          <p:nvPr/>
        </p:nvCxnSpPr>
        <p:spPr>
          <a:xfrm>
            <a:off x="1922151" y="2516833"/>
            <a:ext cx="2865873" cy="31150"/>
          </a:xfrm>
          <a:prstGeom prst="straightConnector1">
            <a:avLst/>
          </a:prstGeom>
          <a:ln w="15875">
            <a:solidFill>
              <a:srgbClr val="004A8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/>
          <p:cNvCxnSpPr>
            <a:stCxn id="107528" idx="3"/>
            <a:endCxn id="107532" idx="1"/>
          </p:cNvCxnSpPr>
          <p:nvPr/>
        </p:nvCxnSpPr>
        <p:spPr>
          <a:xfrm>
            <a:off x="2959999" y="3431233"/>
            <a:ext cx="1828029" cy="0"/>
          </a:xfrm>
          <a:prstGeom prst="straightConnector1">
            <a:avLst/>
          </a:prstGeom>
          <a:ln w="15875">
            <a:solidFill>
              <a:srgbClr val="004A8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107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5" grpId="0"/>
      <p:bldP spid="107525" grpId="1"/>
      <p:bldP spid="107526" grpId="0"/>
      <p:bldP spid="107526" grpId="1"/>
      <p:bldP spid="107527" grpId="0"/>
      <p:bldP spid="107527" grpId="1"/>
      <p:bldP spid="107528" grpId="0"/>
      <p:bldP spid="107528" grpId="1"/>
      <p:bldP spid="107529" grpId="0"/>
      <p:bldP spid="107529" grpId="1"/>
      <p:bldP spid="107530" grpId="0"/>
      <p:bldP spid="107530" grpId="1"/>
      <p:bldP spid="107531" grpId="0"/>
      <p:bldP spid="107531" grpId="1"/>
      <p:bldP spid="10753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Τεχνική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 smtClean="0"/>
              <a:t>Προσοχή: </a:t>
            </a:r>
            <a:r>
              <a:rPr lang="el-GR" dirty="0"/>
              <a:t>οι κάρτες να έχουν βγει από το ψυγείο τουλάχιστον 1 </a:t>
            </a:r>
            <a:r>
              <a:rPr lang="el-GR" dirty="0" smtClean="0"/>
              <a:t>ώρα.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Σημειώνουμε την ομάδα μας πάνω στην </a:t>
            </a:r>
            <a:r>
              <a:rPr lang="el-GR" dirty="0" smtClean="0"/>
              <a:t>κάρτα.</a:t>
            </a:r>
            <a:endParaRPr lang="el-GR" dirty="0"/>
          </a:p>
          <a:p>
            <a:pPr marL="457200" indent="-457200">
              <a:buFont typeface="+mj-lt"/>
              <a:buAutoNum type="arabicPeriod"/>
            </a:pPr>
            <a:r>
              <a:rPr lang="el-GR" dirty="0" smtClean="0"/>
              <a:t>Φτιάχνουμε </a:t>
            </a:r>
            <a:r>
              <a:rPr lang="el-GR" dirty="0"/>
              <a:t>το εναιώρημα των </a:t>
            </a:r>
            <a:r>
              <a:rPr lang="el-GR" dirty="0" err="1"/>
              <a:t>ερυθροκυττάρων</a:t>
            </a:r>
            <a:r>
              <a:rPr lang="el-GR" dirty="0"/>
              <a:t> σε δ/μα </a:t>
            </a:r>
            <a:r>
              <a:rPr lang="el-GR" dirty="0" err="1"/>
              <a:t>Diluent</a:t>
            </a:r>
            <a:r>
              <a:rPr lang="el-GR" dirty="0"/>
              <a:t> 1 (25λ ερυθροκύτταρα σε 500λ δ/μα</a:t>
            </a:r>
            <a:r>
              <a:rPr lang="el-GR" dirty="0" smtClean="0"/>
              <a:t>).</a:t>
            </a:r>
            <a:endParaRPr lang="el-GR" dirty="0"/>
          </a:p>
          <a:p>
            <a:pPr marL="457200" indent="-457200">
              <a:buFont typeface="+mj-lt"/>
              <a:buAutoNum type="arabicPeriod"/>
            </a:pPr>
            <a:r>
              <a:rPr lang="el-GR" dirty="0" smtClean="0"/>
              <a:t>Επώαση </a:t>
            </a:r>
            <a:r>
              <a:rPr lang="el-GR" dirty="0"/>
              <a:t>10 λεπτά σε θερμοκρασία </a:t>
            </a:r>
            <a:r>
              <a:rPr lang="el-GR" dirty="0" smtClean="0"/>
              <a:t>δωματίου.</a:t>
            </a:r>
            <a:endParaRPr lang="el-GR" dirty="0"/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Από το εναιώρημα βάζω 10λ σε κάθε </a:t>
            </a:r>
            <a:r>
              <a:rPr lang="el-GR" dirty="0" err="1" smtClean="0"/>
              <a:t>μικροσωληνάριο</a:t>
            </a:r>
            <a:r>
              <a:rPr lang="el-GR" dirty="0" smtClean="0"/>
              <a:t>.</a:t>
            </a:r>
            <a:endParaRPr lang="el-GR" dirty="0"/>
          </a:p>
          <a:p>
            <a:pPr marL="457200" indent="-457200">
              <a:buFont typeface="+mj-lt"/>
              <a:buAutoNum type="arabicPeriod"/>
            </a:pPr>
            <a:r>
              <a:rPr lang="el-GR" dirty="0" err="1"/>
              <a:t>Φυγοκεντρούμε</a:t>
            </a:r>
            <a:r>
              <a:rPr lang="el-GR" dirty="0"/>
              <a:t> για 10 λεπτά στην συμβατή </a:t>
            </a:r>
            <a:r>
              <a:rPr lang="el-GR" dirty="0" smtClean="0"/>
              <a:t>φυγόκεντρο.</a:t>
            </a:r>
            <a:endParaRPr lang="el-GR" dirty="0"/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Ερμηνεύω το αποτέλεσμα και το </a:t>
            </a:r>
            <a:r>
              <a:rPr lang="el-GR" dirty="0" smtClean="0"/>
              <a:t>καταγράφω.</a:t>
            </a:r>
            <a:endParaRPr lang="el-GR" dirty="0"/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Διαβάζω την κάρτα και βαθμολογώ με </a:t>
            </a:r>
            <a:r>
              <a:rPr lang="el-GR" dirty="0" smtClean="0"/>
              <a:t>σταυρούς.</a:t>
            </a:r>
            <a:endParaRPr lang="el-GR" dirty="0"/>
          </a:p>
          <a:p>
            <a:pPr marL="457200" indent="-457200">
              <a:buFont typeface="+mj-lt"/>
              <a:buAutoNum type="arabicPeriod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45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512168"/>
          </a:xfrm>
          <a:ln w="28575">
            <a:solidFill>
              <a:srgbClr val="004A82"/>
            </a:solidFill>
          </a:ln>
        </p:spPr>
        <p:txBody>
          <a:bodyPr>
            <a:normAutofit/>
          </a:bodyPr>
          <a:lstStyle/>
          <a:p>
            <a:r>
              <a:rPr lang="el-GR" dirty="0" smtClean="0"/>
              <a:t>Οξεία </a:t>
            </a:r>
            <a:r>
              <a:rPr lang="el-GR" dirty="0" err="1" smtClean="0"/>
              <a:t>αιμόλυση</a:t>
            </a:r>
            <a:r>
              <a:rPr lang="el-GR" dirty="0" smtClean="0"/>
              <a:t> σε ασθενή μετά </a:t>
            </a:r>
            <a:r>
              <a:rPr lang="el-GR" dirty="0" err="1" smtClean="0"/>
              <a:t>διεγχειριτική</a:t>
            </a:r>
            <a:r>
              <a:rPr lang="el-GR" dirty="0" smtClean="0"/>
              <a:t> μετάγγιση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827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Περιγραφή περιστατικού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363272" cy="5472608"/>
          </a:xfrm>
        </p:spPr>
        <p:txBody>
          <a:bodyPr>
            <a:normAutofit/>
          </a:bodyPr>
          <a:lstStyle/>
          <a:p>
            <a:r>
              <a:rPr lang="el-GR" dirty="0" smtClean="0"/>
              <a:t>Άντρας </a:t>
            </a:r>
            <a:r>
              <a:rPr lang="el-GR" dirty="0"/>
              <a:t>95 ετών, ασθενής </a:t>
            </a:r>
            <a:r>
              <a:rPr lang="el-GR" dirty="0" err="1"/>
              <a:t>ορθοπαιδικής</a:t>
            </a:r>
            <a:r>
              <a:rPr lang="el-GR" dirty="0"/>
              <a:t> κλινικής, με διάγνωση </a:t>
            </a:r>
            <a:r>
              <a:rPr lang="el-GR" dirty="0" err="1"/>
              <a:t>διατροχαντήριο</a:t>
            </a:r>
            <a:r>
              <a:rPr lang="el-GR" dirty="0"/>
              <a:t> κάταγμα ισχίου.</a:t>
            </a:r>
          </a:p>
          <a:p>
            <a:r>
              <a:rPr lang="el-GR" dirty="0" smtClean="0"/>
              <a:t>Αίτηση </a:t>
            </a:r>
            <a:r>
              <a:rPr lang="el-GR" dirty="0"/>
              <a:t>3 μονάδων αίματος για μετάγγιση κατά τη χειρουργική επέμβαση.</a:t>
            </a:r>
          </a:p>
          <a:p>
            <a:r>
              <a:rPr lang="el-GR" dirty="0" smtClean="0"/>
              <a:t>Ομάδα</a:t>
            </a:r>
            <a:r>
              <a:rPr lang="el-GR" dirty="0"/>
              <a:t>: A </a:t>
            </a:r>
            <a:r>
              <a:rPr lang="el-GR" dirty="0" err="1"/>
              <a:t>Rh(D</a:t>
            </a:r>
            <a:r>
              <a:rPr lang="el-GR" dirty="0"/>
              <a:t>) θετικό. </a:t>
            </a:r>
            <a:r>
              <a:rPr lang="el-GR" dirty="0" err="1"/>
              <a:t>Screening</a:t>
            </a:r>
            <a:r>
              <a:rPr lang="el-GR" dirty="0"/>
              <a:t> </a:t>
            </a:r>
            <a:r>
              <a:rPr lang="el-GR" dirty="0" err="1"/>
              <a:t>Test</a:t>
            </a:r>
            <a:r>
              <a:rPr lang="el-GR" dirty="0"/>
              <a:t>: </a:t>
            </a:r>
            <a:r>
              <a:rPr lang="el-GR" dirty="0" smtClean="0"/>
              <a:t>Αρνητικό.</a:t>
            </a:r>
            <a:endParaRPr lang="el-GR" dirty="0"/>
          </a:p>
          <a:p>
            <a:r>
              <a:rPr lang="el-GR" dirty="0" err="1" smtClean="0"/>
              <a:t>Διεγχειρητική</a:t>
            </a:r>
            <a:r>
              <a:rPr lang="el-GR" dirty="0" smtClean="0"/>
              <a:t> </a:t>
            </a:r>
            <a:r>
              <a:rPr lang="el-GR" dirty="0"/>
              <a:t>μετάγγιση 2 μονάδων ΣΕ ομάδος A </a:t>
            </a:r>
            <a:r>
              <a:rPr lang="el-GR" dirty="0" err="1"/>
              <a:t>Rh(D</a:t>
            </a:r>
            <a:r>
              <a:rPr lang="el-GR" dirty="0"/>
              <a:t>) θετικό.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Εντός του 1ου μετεγχειρητικού 24/ώρου ενημερώνεται η αιμοδοσία ότι ο ασθενής έχει χαμηλό </a:t>
            </a:r>
            <a:r>
              <a:rPr lang="el-GR" dirty="0" err="1"/>
              <a:t>Ht</a:t>
            </a:r>
            <a:r>
              <a:rPr lang="el-GR" dirty="0"/>
              <a:t> και </a:t>
            </a:r>
            <a:r>
              <a:rPr lang="el-GR" dirty="0" err="1"/>
              <a:t>Hb</a:t>
            </a:r>
            <a:r>
              <a:rPr lang="el-GR" dirty="0"/>
              <a:t> σε σχέση με τις τιμές πριν το χειρουργείο και παρά τη μετάγγιση.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Επίσης μας αναφέρθηκαν βιοχημικά ευρήματα και ευρήματα από τη γενική ούρων συμβατά με </a:t>
            </a:r>
            <a:r>
              <a:rPr lang="el-GR" dirty="0" err="1"/>
              <a:t>αιμόλυση</a:t>
            </a:r>
            <a:r>
              <a:rPr lang="el-GR" dirty="0"/>
              <a:t> (</a:t>
            </a:r>
            <a:r>
              <a:rPr lang="el-GR" dirty="0" err="1"/>
              <a:t>Τέμμεσος</a:t>
            </a:r>
            <a:r>
              <a:rPr lang="el-GR" dirty="0"/>
              <a:t> </a:t>
            </a:r>
            <a:r>
              <a:rPr lang="el-GR" dirty="0" err="1"/>
              <a:t>χολερυθρίνη</a:t>
            </a:r>
            <a:r>
              <a:rPr lang="el-GR" dirty="0"/>
              <a:t>, TLDH, </a:t>
            </a:r>
            <a:r>
              <a:rPr lang="el-GR" dirty="0" err="1"/>
              <a:t>αιμοσφαιρινουρία</a:t>
            </a:r>
            <a:r>
              <a:rPr lang="el-GR" dirty="0" smtClean="0"/>
              <a:t>).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24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/>
              <a:t>Διερεύνηση </a:t>
            </a:r>
            <a:r>
              <a:rPr lang="el-GR" dirty="0"/>
              <a:t/>
            </a:r>
            <a:br>
              <a:rPr lang="el-GR" dirty="0"/>
            </a:br>
            <a:r>
              <a:rPr lang="el-GR" sz="3000" b="0" dirty="0"/>
              <a:t>Επιβραδυνόμενη αιμολυτική αντίδραση</a:t>
            </a:r>
            <a:r>
              <a:rPr lang="el-GR" sz="3000" b="0" dirty="0" smtClean="0"/>
              <a:t>; 1/2</a:t>
            </a:r>
            <a:endParaRPr lang="el-GR" sz="30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5472608"/>
          </a:xfrm>
        </p:spPr>
        <p:txBody>
          <a:bodyPr>
            <a:normAutofit/>
          </a:bodyPr>
          <a:lstStyle/>
          <a:p>
            <a:r>
              <a:rPr lang="el-GR" dirty="0" smtClean="0"/>
              <a:t>Σχετικά </a:t>
            </a:r>
            <a:r>
              <a:rPr lang="el-GR" dirty="0"/>
              <a:t>πρώιμη εμφάνιση των ευρημάτων Ύπαρξη ιστορικού μετάγγισης.</a:t>
            </a:r>
          </a:p>
          <a:p>
            <a:r>
              <a:rPr lang="el-GR" dirty="0"/>
              <a:t>Ο εργαστηριακός </a:t>
            </a:r>
            <a:r>
              <a:rPr lang="el-GR" dirty="0" err="1"/>
              <a:t>ανοσοαιματολογικός</a:t>
            </a:r>
            <a:r>
              <a:rPr lang="el-GR" dirty="0"/>
              <a:t> έλεγχος με δείγμα πριν την εγχείριση και με δείγμα μετά την εγχείριση έδειξε:</a:t>
            </a:r>
          </a:p>
          <a:p>
            <a:pPr lvl="1"/>
            <a:r>
              <a:rPr lang="el-GR" dirty="0"/>
              <a:t>Ομάδα A </a:t>
            </a:r>
            <a:r>
              <a:rPr lang="el-GR" dirty="0" err="1"/>
              <a:t>Rh(D</a:t>
            </a:r>
            <a:r>
              <a:rPr lang="el-GR" dirty="0"/>
              <a:t>) θετικό, φαινότυπος </a:t>
            </a:r>
            <a:r>
              <a:rPr lang="el-GR" dirty="0" err="1"/>
              <a:t>CCee</a:t>
            </a:r>
            <a:r>
              <a:rPr lang="el-GR" dirty="0"/>
              <a:t> Κ(-). </a:t>
            </a:r>
            <a:r>
              <a:rPr lang="el-GR" dirty="0" err="1"/>
              <a:t>screen</a:t>
            </a:r>
            <a:r>
              <a:rPr lang="el-GR" dirty="0"/>
              <a:t> (-),</a:t>
            </a:r>
          </a:p>
          <a:p>
            <a:pPr lvl="1"/>
            <a:r>
              <a:rPr lang="el-GR" dirty="0"/>
              <a:t>Άμεσος </a:t>
            </a:r>
            <a:r>
              <a:rPr lang="el-GR" dirty="0" err="1"/>
              <a:t>Coombs</a:t>
            </a:r>
            <a:r>
              <a:rPr lang="el-GR" dirty="0"/>
              <a:t> (-), </a:t>
            </a:r>
            <a:r>
              <a:rPr lang="el-GR" dirty="0" err="1"/>
              <a:t>Panels</a:t>
            </a:r>
            <a:r>
              <a:rPr lang="el-GR" dirty="0"/>
              <a:t> (και με </a:t>
            </a:r>
            <a:r>
              <a:rPr lang="el-GR" dirty="0" err="1"/>
              <a:t>παπαϊνη</a:t>
            </a:r>
            <a:r>
              <a:rPr lang="el-GR" dirty="0"/>
              <a:t>) αρνητικά.</a:t>
            </a:r>
          </a:p>
          <a:p>
            <a:r>
              <a:rPr lang="el-GR" dirty="0"/>
              <a:t>Επανάληψη της δοκιμασίας συμβατότητας των ήδη </a:t>
            </a:r>
            <a:r>
              <a:rPr lang="el-GR" dirty="0" err="1"/>
              <a:t>μεταγγισθέντων</a:t>
            </a:r>
            <a:r>
              <a:rPr lang="el-GR" dirty="0"/>
              <a:t> μονάδων, με δείγματα πριν και μετά τη μετάγγιση, χωρίς </a:t>
            </a:r>
            <a:r>
              <a:rPr lang="el-GR" dirty="0" smtClean="0"/>
              <a:t>πρόβλημα. Οι </a:t>
            </a:r>
            <a:r>
              <a:rPr lang="el-GR" dirty="0"/>
              <a:t>μονάδες αυτές ήταν συμβατές με τον ασθενή μόνο ως προς ΑΒΟ και </a:t>
            </a:r>
            <a:r>
              <a:rPr lang="el-GR" dirty="0" err="1"/>
              <a:t>Rh(D</a:t>
            </a:r>
            <a:r>
              <a:rPr lang="el-GR" dirty="0"/>
              <a:t>).</a:t>
            </a:r>
          </a:p>
          <a:p>
            <a:r>
              <a:rPr lang="el-GR" dirty="0"/>
              <a:t>Η δοκιμασία διασταύρωσης με αρκετές μονάδες ΣΕ συμβατών με τον ασθενή ως προς ABO - </a:t>
            </a:r>
            <a:r>
              <a:rPr lang="el-GR" dirty="0" err="1"/>
              <a:t>Rh</a:t>
            </a:r>
            <a:r>
              <a:rPr lang="el-GR" dirty="0"/>
              <a:t> - Κ έδειξε πλήρη συμβατότητα.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350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1412776"/>
            <a:ext cx="8579296" cy="5256584"/>
          </a:xfrm>
        </p:spPr>
        <p:txBody>
          <a:bodyPr>
            <a:noAutofit/>
          </a:bodyPr>
          <a:lstStyle/>
          <a:p>
            <a:r>
              <a:rPr lang="el-GR" dirty="0"/>
              <a:t>Ζητήθηκε επείγουσα μετάγγιση στον ασθενή και του χορηγήθηκαν 2 μονάδες ΣΕ από τις ήδη διασταυρωθείσες.</a:t>
            </a:r>
          </a:p>
          <a:p>
            <a:r>
              <a:rPr lang="el-GR" dirty="0"/>
              <a:t>2ο Μετεγχειρητικό 24/ωρο:</a:t>
            </a:r>
          </a:p>
          <a:p>
            <a:pPr lvl="1"/>
            <a:r>
              <a:rPr lang="el-GR" dirty="0" smtClean="0"/>
              <a:t>Άμεσος </a:t>
            </a:r>
            <a:r>
              <a:rPr lang="el-GR" dirty="0"/>
              <a:t>/ Έμμεσος </a:t>
            </a:r>
            <a:r>
              <a:rPr lang="el-GR" dirty="0" err="1"/>
              <a:t>Coombs</a:t>
            </a:r>
            <a:r>
              <a:rPr lang="el-GR" dirty="0"/>
              <a:t> </a:t>
            </a:r>
            <a:r>
              <a:rPr lang="el-GR" dirty="0" smtClean="0"/>
              <a:t>Αρνητικές,</a:t>
            </a:r>
            <a:endParaRPr lang="el-GR" dirty="0"/>
          </a:p>
          <a:p>
            <a:pPr lvl="1"/>
            <a:r>
              <a:rPr lang="el-GR" dirty="0" smtClean="0"/>
              <a:t>Έμμεσος </a:t>
            </a:r>
            <a:r>
              <a:rPr lang="el-GR" dirty="0" err="1"/>
              <a:t>χολερυθρίνη</a:t>
            </a:r>
            <a:r>
              <a:rPr lang="el-GR" dirty="0"/>
              <a:t>. LDH. </a:t>
            </a:r>
            <a:r>
              <a:rPr lang="el-GR" dirty="0" err="1"/>
              <a:t>Hb</a:t>
            </a:r>
            <a:r>
              <a:rPr lang="el-GR" dirty="0"/>
              <a:t> ούρων πτωτική </a:t>
            </a:r>
            <a:r>
              <a:rPr lang="el-GR" dirty="0" smtClean="0"/>
              <a:t>τάση.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85</a:t>
            </a:fld>
            <a:endParaRPr lang="el-GR"/>
          </a:p>
        </p:txBody>
      </p:sp>
      <p:sp>
        <p:nvSpPr>
          <p:cNvPr id="5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Autofit/>
          </a:bodyPr>
          <a:lstStyle/>
          <a:p>
            <a:r>
              <a:rPr lang="el-GR" dirty="0" smtClean="0"/>
              <a:t>Διερεύνηση </a:t>
            </a:r>
            <a:r>
              <a:rPr lang="el-GR" dirty="0"/>
              <a:t/>
            </a:r>
            <a:br>
              <a:rPr lang="el-GR" dirty="0"/>
            </a:br>
            <a:r>
              <a:rPr lang="el-GR" sz="3000" b="0" dirty="0"/>
              <a:t>Επιβραδυνόμενη αιμολυτική αντίδραση</a:t>
            </a:r>
            <a:r>
              <a:rPr lang="el-GR" sz="3000" b="0" dirty="0" smtClean="0"/>
              <a:t>; 2/2</a:t>
            </a:r>
            <a:endParaRPr lang="el-GR" sz="3000" b="0" dirty="0"/>
          </a:p>
        </p:txBody>
      </p:sp>
    </p:spTree>
    <p:extLst>
      <p:ext uri="{BB962C8B-B14F-4D97-AF65-F5344CB8AC3E}">
        <p14:creationId xmlns:p14="http://schemas.microsoft.com/office/powerpoint/2010/main" val="309295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1412776"/>
            <a:ext cx="8579296" cy="5256584"/>
          </a:xfrm>
        </p:spPr>
        <p:txBody>
          <a:bodyPr>
            <a:noAutofit/>
          </a:bodyPr>
          <a:lstStyle/>
          <a:p>
            <a:r>
              <a:rPr lang="el-GR" dirty="0" smtClean="0"/>
              <a:t>3ο </a:t>
            </a:r>
            <a:r>
              <a:rPr lang="el-GR" dirty="0"/>
              <a:t>Μετεγχειρητικό 24/ωρο:</a:t>
            </a:r>
          </a:p>
          <a:p>
            <a:pPr lvl="1"/>
            <a:r>
              <a:rPr lang="el-GR" dirty="0" smtClean="0"/>
              <a:t>Άμεσος </a:t>
            </a:r>
            <a:r>
              <a:rPr lang="el-GR" dirty="0"/>
              <a:t>/ Έμμεσος </a:t>
            </a:r>
            <a:r>
              <a:rPr lang="el-GR" dirty="0" err="1"/>
              <a:t>Coombs</a:t>
            </a:r>
            <a:r>
              <a:rPr lang="el-GR" dirty="0"/>
              <a:t> -&gt; </a:t>
            </a:r>
            <a:r>
              <a:rPr lang="el-GR" dirty="0" smtClean="0"/>
              <a:t>Αρνητικές,</a:t>
            </a:r>
            <a:endParaRPr lang="el-GR" dirty="0"/>
          </a:p>
          <a:p>
            <a:pPr lvl="1"/>
            <a:r>
              <a:rPr lang="el-GR" dirty="0" smtClean="0"/>
              <a:t>Συνεχίζεται </a:t>
            </a:r>
            <a:r>
              <a:rPr lang="el-GR" dirty="0"/>
              <a:t>η πτωτική τάση των παθολογικών βιοχημικών ευρημάτων και των ευρημάτων από τη γενική </a:t>
            </a:r>
            <a:r>
              <a:rPr lang="el-GR" dirty="0" smtClean="0"/>
              <a:t>ούρων,</a:t>
            </a:r>
            <a:endParaRPr lang="el-GR" dirty="0"/>
          </a:p>
          <a:p>
            <a:pPr lvl="1"/>
            <a:r>
              <a:rPr lang="el-GR" dirty="0" err="1" smtClean="0"/>
              <a:t>Ht</a:t>
            </a:r>
            <a:r>
              <a:rPr lang="el-GR" dirty="0" smtClean="0"/>
              <a:t> </a:t>
            </a:r>
            <a:r>
              <a:rPr lang="el-GR" dirty="0"/>
              <a:t>και </a:t>
            </a:r>
            <a:r>
              <a:rPr lang="el-GR" dirty="0" err="1"/>
              <a:t>Hb</a:t>
            </a:r>
            <a:r>
              <a:rPr lang="el-GR" dirty="0"/>
              <a:t> σε επίπεδα που δεν απαιτείτο </a:t>
            </a:r>
            <a:r>
              <a:rPr lang="el-GR" dirty="0" smtClean="0"/>
              <a:t>μετάγγιση.</a:t>
            </a:r>
          </a:p>
          <a:p>
            <a:r>
              <a:rPr lang="el-GR" dirty="0" smtClean="0"/>
              <a:t>Ομαλή </a:t>
            </a:r>
            <a:r>
              <a:rPr lang="el-GR" dirty="0"/>
              <a:t>κλινική πορεία στη </a:t>
            </a:r>
            <a:r>
              <a:rPr lang="el-GR" dirty="0" smtClean="0"/>
              <a:t>συνέχεια.</a:t>
            </a:r>
            <a:endParaRPr lang="el-GR" dirty="0"/>
          </a:p>
          <a:p>
            <a:r>
              <a:rPr lang="el-GR" dirty="0"/>
              <a:t>Ουδεμία αλλαγή έγινε στη φαρμακευτική αγωγή του </a:t>
            </a:r>
            <a:r>
              <a:rPr lang="el-GR" dirty="0" smtClean="0"/>
              <a:t>ασθενούς.</a:t>
            </a:r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86</a:t>
            </a:fld>
            <a:endParaRPr lang="el-GR"/>
          </a:p>
        </p:txBody>
      </p:sp>
      <p:sp>
        <p:nvSpPr>
          <p:cNvPr id="5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Autofit/>
          </a:bodyPr>
          <a:lstStyle/>
          <a:p>
            <a:r>
              <a:rPr lang="el-GR" dirty="0" smtClean="0"/>
              <a:t>Διερεύνηση </a:t>
            </a:r>
            <a:r>
              <a:rPr lang="el-GR" dirty="0"/>
              <a:t/>
            </a:r>
            <a:br>
              <a:rPr lang="el-GR" dirty="0"/>
            </a:br>
            <a:r>
              <a:rPr lang="el-GR" sz="3000" b="0" dirty="0"/>
              <a:t>Επιβραδυνόμενη αιμολυτική αντίδραση</a:t>
            </a:r>
            <a:r>
              <a:rPr lang="el-GR" sz="3000" b="0" dirty="0" smtClean="0"/>
              <a:t>; 2/2</a:t>
            </a:r>
            <a:endParaRPr lang="el-GR" sz="3000" b="0" dirty="0"/>
          </a:p>
        </p:txBody>
      </p:sp>
    </p:spTree>
    <p:extLst>
      <p:ext uri="{BB962C8B-B14F-4D97-AF65-F5344CB8AC3E}">
        <p14:creationId xmlns:p14="http://schemas.microsoft.com/office/powerpoint/2010/main" val="236104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Συμπέρασμα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Η </a:t>
            </a:r>
            <a:r>
              <a:rPr lang="el-GR" dirty="0" err="1"/>
              <a:t>αιμόλυση</a:t>
            </a:r>
            <a:r>
              <a:rPr lang="el-GR" dirty="0"/>
              <a:t> που παρατηρήθηκε στον ασθενή δεν ήταν επιβραδυνόμενη αιμολυτική αντίδραση.</a:t>
            </a:r>
          </a:p>
          <a:p>
            <a:r>
              <a:rPr lang="el-GR" dirty="0"/>
              <a:t>Πιθανολογούμε ότι </a:t>
            </a:r>
            <a:r>
              <a:rPr lang="el-GR" dirty="0" err="1"/>
              <a:t>οφείλετο</a:t>
            </a:r>
            <a:r>
              <a:rPr lang="el-GR" dirty="0"/>
              <a:t> σε φάρμακα που χορηγήθηκαν στον ασθενή κατά τη διάρκεια της χειρουργικής επέμβασης (μάλλον φάρμακα αναισθησίας) διότι μετά το 1° 24/ωρο τα ευρήματα της </a:t>
            </a:r>
            <a:r>
              <a:rPr lang="el-GR" dirty="0" err="1"/>
              <a:t>αιμόλυσης</a:t>
            </a:r>
            <a:r>
              <a:rPr lang="el-GR" dirty="0"/>
              <a:t> παρουσίαζαν προοδευτική μείωση.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507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800200"/>
          </a:xfrm>
          <a:ln w="28575">
            <a:solidFill>
              <a:srgbClr val="004A82"/>
            </a:solidFill>
          </a:ln>
        </p:spPr>
        <p:txBody>
          <a:bodyPr>
            <a:noAutofit/>
          </a:bodyPr>
          <a:lstStyle/>
          <a:p>
            <a:r>
              <a:rPr lang="el-GR" dirty="0" err="1" smtClean="0"/>
              <a:t>Αλλοαντίσωμα</a:t>
            </a:r>
            <a:r>
              <a:rPr lang="el-GR" dirty="0" smtClean="0"/>
              <a:t> </a:t>
            </a:r>
            <a:r>
              <a:rPr lang="el-GR" dirty="0" err="1" smtClean="0"/>
              <a:t>αντι</a:t>
            </a:r>
            <a:r>
              <a:rPr lang="el-GR" dirty="0" smtClean="0"/>
              <a:t>-</a:t>
            </a:r>
            <a:r>
              <a:rPr lang="en-US" dirty="0" smtClean="0"/>
              <a:t>c</a:t>
            </a:r>
            <a:r>
              <a:rPr lang="el-GR" dirty="0" smtClean="0"/>
              <a:t> και άμεση </a:t>
            </a:r>
            <a:r>
              <a:rPr lang="en-US" dirty="0" smtClean="0"/>
              <a:t>Coombs </a:t>
            </a:r>
            <a:r>
              <a:rPr lang="el-GR" dirty="0" smtClean="0"/>
              <a:t>Θετική μη εμπλεκόμενη στην ασυμβατότητα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742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Γενετική – Θεωρία </a:t>
            </a:r>
            <a:r>
              <a:rPr lang="en-US" dirty="0" smtClean="0"/>
              <a:t>Fisher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3754760" cy="5040560"/>
          </a:xfrm>
        </p:spPr>
        <p:txBody>
          <a:bodyPr>
            <a:noAutofit/>
          </a:bodyPr>
          <a:lstStyle/>
          <a:p>
            <a:r>
              <a:rPr lang="el-GR" dirty="0"/>
              <a:t>Υπάρχουν </a:t>
            </a:r>
            <a:r>
              <a:rPr lang="el-GR" b="1" dirty="0">
                <a:solidFill>
                  <a:srgbClr val="004A82"/>
                </a:solidFill>
              </a:rPr>
              <a:t>3 διαφορετικές γονιδιακές θέσεις στο ίδιο </a:t>
            </a:r>
            <a:r>
              <a:rPr lang="el-GR" b="1" dirty="0" smtClean="0">
                <a:solidFill>
                  <a:srgbClr val="004A82"/>
                </a:solidFill>
              </a:rPr>
              <a:t>χρωμόσωμα</a:t>
            </a:r>
            <a:r>
              <a:rPr lang="el-GR" dirty="0" smtClean="0"/>
              <a:t> </a:t>
            </a:r>
            <a:r>
              <a:rPr lang="el-GR" dirty="0"/>
              <a:t>υπεύθυνες για τη παραγωγή των </a:t>
            </a:r>
            <a:r>
              <a:rPr lang="el-GR" dirty="0" err="1"/>
              <a:t>Ags</a:t>
            </a:r>
            <a:r>
              <a:rPr lang="el-GR" dirty="0"/>
              <a:t> C, c, D, E, </a:t>
            </a:r>
            <a:r>
              <a:rPr lang="el-GR" dirty="0" smtClean="0"/>
              <a:t>e.</a:t>
            </a:r>
            <a:endParaRPr lang="el-GR" dirty="0"/>
          </a:p>
          <a:p>
            <a:r>
              <a:rPr lang="el-GR" dirty="0"/>
              <a:t>Βραχύ σκέλος του χρωμοσώματος </a:t>
            </a:r>
            <a:r>
              <a:rPr lang="el-GR" dirty="0" smtClean="0"/>
              <a:t>1.</a:t>
            </a:r>
            <a:endParaRPr lang="el-GR" dirty="0"/>
          </a:p>
          <a:p>
            <a:r>
              <a:rPr lang="el-GR" dirty="0"/>
              <a:t>3 </a:t>
            </a:r>
            <a:r>
              <a:rPr lang="el-GR" dirty="0" smtClean="0"/>
              <a:t>γονίδια.</a:t>
            </a:r>
            <a:endParaRPr lang="el-GR" dirty="0"/>
          </a:p>
          <a:p>
            <a:r>
              <a:rPr lang="el-GR" dirty="0"/>
              <a:t>Στενά συνδεδεμένα μεταξύ </a:t>
            </a:r>
            <a:r>
              <a:rPr lang="el-GR" dirty="0" smtClean="0"/>
              <a:t>τους.</a:t>
            </a:r>
            <a:endParaRPr lang="el-GR" dirty="0"/>
          </a:p>
          <a:p>
            <a:r>
              <a:rPr lang="el-GR" b="1" dirty="0">
                <a:solidFill>
                  <a:srgbClr val="004A82"/>
                </a:solidFill>
              </a:rPr>
              <a:t>D/d, C/c, </a:t>
            </a:r>
            <a:r>
              <a:rPr lang="el-GR" b="1" dirty="0" smtClean="0">
                <a:solidFill>
                  <a:srgbClr val="004A82"/>
                </a:solidFill>
              </a:rPr>
              <a:t>E/e.</a:t>
            </a:r>
            <a:endParaRPr lang="el-GR" b="1" dirty="0">
              <a:solidFill>
                <a:srgbClr val="004A82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536504" y="1196752"/>
            <a:ext cx="4572000" cy="54744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fontAlgn="auto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l-GR" sz="2200" dirty="0">
                <a:solidFill>
                  <a:prstClr val="black"/>
                </a:solidFill>
                <a:latin typeface="Calibri"/>
              </a:rPr>
              <a:t>Μεταβιβάζονται με σωματικό </a:t>
            </a:r>
            <a:r>
              <a:rPr lang="el-GR" sz="2200" dirty="0" err="1">
                <a:solidFill>
                  <a:prstClr val="black"/>
                </a:solidFill>
                <a:latin typeface="Calibri"/>
              </a:rPr>
              <a:t>συνεπικρατή</a:t>
            </a:r>
            <a:r>
              <a:rPr lang="el-GR" sz="2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2200" dirty="0" smtClean="0">
                <a:solidFill>
                  <a:prstClr val="black"/>
                </a:solidFill>
                <a:latin typeface="Calibri"/>
              </a:rPr>
              <a:t>τρόπο.</a:t>
            </a:r>
            <a:endParaRPr lang="el-GR" sz="2200" dirty="0">
              <a:solidFill>
                <a:prstClr val="black"/>
              </a:solidFill>
              <a:latin typeface="Calibri"/>
            </a:endParaRPr>
          </a:p>
          <a:p>
            <a:pPr marL="342900" lvl="0" indent="-342900" fontAlgn="auto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l-GR" sz="2200" dirty="0">
                <a:solidFill>
                  <a:prstClr val="black"/>
                </a:solidFill>
                <a:latin typeface="Calibri"/>
              </a:rPr>
              <a:t>Το γονίδιο D κωδικοποιεί το </a:t>
            </a:r>
            <a:r>
              <a:rPr lang="el-GR" sz="2200" dirty="0" err="1" smtClean="0">
                <a:solidFill>
                  <a:prstClr val="black"/>
                </a:solidFill>
                <a:latin typeface="Calibri"/>
              </a:rPr>
              <a:t>Ag</a:t>
            </a:r>
            <a:r>
              <a:rPr lang="el-GR" sz="2200" dirty="0" smtClean="0">
                <a:solidFill>
                  <a:prstClr val="black"/>
                </a:solidFill>
                <a:latin typeface="Calibri"/>
              </a:rPr>
              <a:t>-D.</a:t>
            </a:r>
            <a:endParaRPr lang="el-GR" sz="2200" dirty="0">
              <a:solidFill>
                <a:prstClr val="black"/>
              </a:solidFill>
              <a:latin typeface="Calibri"/>
            </a:endParaRPr>
          </a:p>
          <a:p>
            <a:pPr marL="342900" lvl="0" indent="-342900" fontAlgn="auto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l-GR" sz="2200" dirty="0">
                <a:solidFill>
                  <a:prstClr val="black"/>
                </a:solidFill>
                <a:latin typeface="Calibri"/>
              </a:rPr>
              <a:t>Το γονίδιο C κωδικοποιεί το </a:t>
            </a:r>
            <a:r>
              <a:rPr lang="el-GR" sz="2200" dirty="0" err="1" smtClean="0">
                <a:solidFill>
                  <a:prstClr val="black"/>
                </a:solidFill>
                <a:latin typeface="Calibri"/>
              </a:rPr>
              <a:t>Ag</a:t>
            </a:r>
            <a:r>
              <a:rPr lang="el-GR" sz="2200" dirty="0" smtClean="0">
                <a:solidFill>
                  <a:prstClr val="black"/>
                </a:solidFill>
                <a:latin typeface="Calibri"/>
              </a:rPr>
              <a:t>-C.</a:t>
            </a:r>
            <a:endParaRPr lang="el-GR" sz="2200" dirty="0">
              <a:solidFill>
                <a:prstClr val="black"/>
              </a:solidFill>
              <a:latin typeface="Calibri"/>
            </a:endParaRPr>
          </a:p>
          <a:p>
            <a:pPr marL="342900" lvl="0" indent="-342900" fontAlgn="auto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l-GR" sz="2200" dirty="0">
                <a:solidFill>
                  <a:prstClr val="black"/>
                </a:solidFill>
                <a:latin typeface="Calibri"/>
              </a:rPr>
              <a:t>Το γονίδιο c κωδικοποιεί το </a:t>
            </a:r>
            <a:r>
              <a:rPr lang="el-GR" sz="2200" dirty="0" err="1" smtClean="0">
                <a:solidFill>
                  <a:prstClr val="black"/>
                </a:solidFill>
                <a:latin typeface="Calibri"/>
              </a:rPr>
              <a:t>Ag</a:t>
            </a:r>
            <a:r>
              <a:rPr lang="el-GR" sz="2200" dirty="0" smtClean="0">
                <a:solidFill>
                  <a:prstClr val="black"/>
                </a:solidFill>
                <a:latin typeface="Calibri"/>
              </a:rPr>
              <a:t>-c.</a:t>
            </a:r>
            <a:endParaRPr lang="el-GR" sz="2200" dirty="0">
              <a:solidFill>
                <a:prstClr val="black"/>
              </a:solidFill>
              <a:latin typeface="Calibri"/>
            </a:endParaRPr>
          </a:p>
          <a:p>
            <a:pPr marL="342900" lvl="0" indent="-342900" fontAlgn="auto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l-GR" sz="2200" dirty="0">
                <a:solidFill>
                  <a:prstClr val="black"/>
                </a:solidFill>
                <a:latin typeface="Calibri"/>
              </a:rPr>
              <a:t>Το γονίδιο E κωδικοποιεί το </a:t>
            </a:r>
            <a:r>
              <a:rPr lang="el-GR" sz="2200" dirty="0" err="1" smtClean="0">
                <a:solidFill>
                  <a:prstClr val="black"/>
                </a:solidFill>
                <a:latin typeface="Calibri"/>
              </a:rPr>
              <a:t>Ag</a:t>
            </a:r>
            <a:r>
              <a:rPr lang="el-GR" sz="2200" dirty="0" smtClean="0">
                <a:solidFill>
                  <a:prstClr val="black"/>
                </a:solidFill>
                <a:latin typeface="Calibri"/>
              </a:rPr>
              <a:t>-E.</a:t>
            </a:r>
            <a:endParaRPr lang="el-GR" sz="2200" dirty="0">
              <a:solidFill>
                <a:prstClr val="black"/>
              </a:solidFill>
              <a:latin typeface="Calibri"/>
            </a:endParaRPr>
          </a:p>
          <a:p>
            <a:pPr marL="342900" lvl="0" indent="-342900" fontAlgn="auto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l-GR" sz="2200" dirty="0">
                <a:solidFill>
                  <a:prstClr val="black"/>
                </a:solidFill>
                <a:latin typeface="Calibri"/>
              </a:rPr>
              <a:t>Το γονίδιο e κωδικοποιεί το </a:t>
            </a:r>
            <a:r>
              <a:rPr lang="el-GR" sz="2200" dirty="0" err="1">
                <a:solidFill>
                  <a:prstClr val="black"/>
                </a:solidFill>
                <a:latin typeface="Calibri"/>
              </a:rPr>
              <a:t>Ag</a:t>
            </a:r>
            <a:r>
              <a:rPr lang="el-GR" sz="2200" dirty="0">
                <a:solidFill>
                  <a:prstClr val="black"/>
                </a:solidFill>
                <a:latin typeface="Calibri"/>
              </a:rPr>
              <a:t>-e</a:t>
            </a:r>
          </a:p>
          <a:p>
            <a:pPr marL="342900" lvl="0" indent="-342900" fontAlgn="auto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l-GR" sz="2200" b="1" dirty="0">
                <a:solidFill>
                  <a:srgbClr val="004A82"/>
                </a:solidFill>
                <a:latin typeface="Calibri"/>
              </a:rPr>
              <a:t>Το γονίδιο d είναι σιωπηλό και δεν κωδικοποιεί  κανένα </a:t>
            </a:r>
            <a:r>
              <a:rPr lang="el-GR" sz="2200" b="1" dirty="0" err="1">
                <a:solidFill>
                  <a:srgbClr val="004A82"/>
                </a:solidFill>
                <a:latin typeface="Calibri"/>
              </a:rPr>
              <a:t>Ag</a:t>
            </a:r>
            <a:r>
              <a:rPr lang="el-GR" sz="2200" b="1" dirty="0">
                <a:solidFill>
                  <a:srgbClr val="004A82"/>
                </a:solidFill>
                <a:latin typeface="Calibri"/>
              </a:rPr>
              <a:t> </a:t>
            </a:r>
            <a:r>
              <a:rPr lang="el-GR" sz="2200" b="1" dirty="0" smtClean="0">
                <a:solidFill>
                  <a:srgbClr val="004A82"/>
                </a:solidFill>
                <a:latin typeface="Calibri"/>
              </a:rPr>
              <a:t>.</a:t>
            </a:r>
            <a:endParaRPr lang="el-GR" sz="2200" b="1" dirty="0">
              <a:solidFill>
                <a:srgbClr val="004A82"/>
              </a:solidFill>
              <a:latin typeface="Calibri"/>
            </a:endParaRPr>
          </a:p>
          <a:p>
            <a:pPr marL="342900" lvl="0" indent="-342900" fontAlgn="auto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l-GR" sz="2200" b="1" dirty="0">
                <a:solidFill>
                  <a:srgbClr val="004A82"/>
                </a:solidFill>
                <a:latin typeface="Calibri"/>
              </a:rPr>
              <a:t>Δεν υπάρχει </a:t>
            </a:r>
            <a:r>
              <a:rPr lang="el-GR" sz="2200" b="1" dirty="0" err="1" smtClean="0">
                <a:solidFill>
                  <a:srgbClr val="004A82"/>
                </a:solidFill>
                <a:latin typeface="Calibri"/>
              </a:rPr>
              <a:t>anti</a:t>
            </a:r>
            <a:r>
              <a:rPr lang="el-GR" sz="2200" b="1" dirty="0" smtClean="0">
                <a:solidFill>
                  <a:srgbClr val="004A82"/>
                </a:solidFill>
                <a:latin typeface="Calibri"/>
              </a:rPr>
              <a:t>-d.</a:t>
            </a:r>
            <a:endParaRPr lang="el-GR" sz="2200" b="1" dirty="0">
              <a:solidFill>
                <a:srgbClr val="004A82"/>
              </a:solidFill>
              <a:latin typeface="Calibri"/>
            </a:endParaRPr>
          </a:p>
          <a:p>
            <a:pPr marL="342900" lvl="0" indent="-342900" fontAlgn="auto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l-GR" sz="2200" b="1" dirty="0">
              <a:solidFill>
                <a:srgbClr val="004A82"/>
              </a:solidFill>
              <a:latin typeface="Calibri"/>
            </a:endParaRPr>
          </a:p>
        </p:txBody>
      </p:sp>
      <p:cxnSp>
        <p:nvCxnSpPr>
          <p:cNvPr id="7" name="Ευθεία γραμμή σύνδεσης 6"/>
          <p:cNvCxnSpPr/>
          <p:nvPr/>
        </p:nvCxnSpPr>
        <p:spPr>
          <a:xfrm>
            <a:off x="4427984" y="1268760"/>
            <a:ext cx="0" cy="4536504"/>
          </a:xfrm>
          <a:prstGeom prst="line">
            <a:avLst/>
          </a:prstGeom>
          <a:ln w="28575">
            <a:solidFill>
              <a:srgbClr val="004A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5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Περιγραφή </a:t>
            </a:r>
            <a:r>
              <a:rPr lang="el-GR" dirty="0" err="1" smtClean="0"/>
              <a:t>περισταστικού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Γυναίκα </a:t>
            </a:r>
            <a:r>
              <a:rPr lang="el-GR" dirty="0"/>
              <a:t>ετών 67, ασθενής </a:t>
            </a:r>
            <a:r>
              <a:rPr lang="el-GR" dirty="0" err="1"/>
              <a:t>ορθοπαιδικής</a:t>
            </a:r>
            <a:r>
              <a:rPr lang="el-GR" dirty="0"/>
              <a:t> κλινικής, χειρουργείο, ολική </a:t>
            </a:r>
            <a:r>
              <a:rPr lang="el-GR" dirty="0" err="1"/>
              <a:t>αρθροπλαστική</a:t>
            </a:r>
            <a:r>
              <a:rPr lang="el-GR" dirty="0"/>
              <a:t>.</a:t>
            </a:r>
          </a:p>
          <a:p>
            <a:pPr marL="0" indent="0">
              <a:buNone/>
            </a:pPr>
            <a:r>
              <a:rPr lang="el-GR" dirty="0"/>
              <a:t>Αίτηση 2 μονάδων Σ.Ε</a:t>
            </a:r>
            <a:r>
              <a:rPr lang="el-GR" dirty="0" smtClean="0"/>
              <a:t>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err="1"/>
              <a:t>Προμεταγγισιακός</a:t>
            </a:r>
            <a:r>
              <a:rPr lang="el-GR" dirty="0"/>
              <a:t> έλεγχος:</a:t>
            </a:r>
          </a:p>
          <a:p>
            <a:r>
              <a:rPr lang="el-GR" dirty="0"/>
              <a:t>Ομάδα: Β </a:t>
            </a:r>
            <a:r>
              <a:rPr lang="el-GR" dirty="0" err="1"/>
              <a:t>Rh(D</a:t>
            </a:r>
            <a:r>
              <a:rPr lang="el-GR" dirty="0"/>
              <a:t>) θετικό, </a:t>
            </a:r>
            <a:r>
              <a:rPr lang="el-GR" dirty="0" err="1"/>
              <a:t>Screening</a:t>
            </a:r>
            <a:r>
              <a:rPr lang="el-GR" dirty="0"/>
              <a:t>: </a:t>
            </a:r>
            <a:r>
              <a:rPr lang="el-GR" dirty="0" smtClean="0"/>
              <a:t>θετικό,</a:t>
            </a:r>
            <a:endParaRPr lang="el-GR" dirty="0"/>
          </a:p>
          <a:p>
            <a:r>
              <a:rPr lang="el-GR" dirty="0"/>
              <a:t>3 μονάδες Σ.Ε. ομάδας Β </a:t>
            </a:r>
            <a:r>
              <a:rPr lang="el-GR" dirty="0" err="1"/>
              <a:t>Rh(D</a:t>
            </a:r>
            <a:r>
              <a:rPr lang="el-GR" dirty="0"/>
              <a:t>) θετικό ασύμβατες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88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440160"/>
          </a:xfrm>
          <a:ln w="28575">
            <a:solidFill>
              <a:srgbClr val="004A82"/>
            </a:solidFill>
          </a:ln>
        </p:spPr>
        <p:txBody>
          <a:bodyPr>
            <a:noAutofit/>
          </a:bodyPr>
          <a:lstStyle/>
          <a:p>
            <a:r>
              <a:rPr lang="el-GR" dirty="0" smtClean="0"/>
              <a:t>Διερεύνηση </a:t>
            </a:r>
            <a:br>
              <a:rPr lang="el-GR" dirty="0" smtClean="0"/>
            </a:br>
            <a:r>
              <a:rPr lang="el-GR" sz="3000" b="0" dirty="0"/>
              <a:t>Ι</a:t>
            </a:r>
            <a:r>
              <a:rPr lang="el-GR" sz="3000" b="0" dirty="0" smtClean="0"/>
              <a:t>στορικό μετάγγισης πριν αρκετά χρόνια</a:t>
            </a:r>
            <a:endParaRPr lang="el-GR" sz="30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09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43" y="1196752"/>
            <a:ext cx="8380413" cy="546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Εργαστηριακά </a:t>
            </a:r>
            <a:r>
              <a:rPr lang="el-GR" dirty="0" err="1" smtClean="0"/>
              <a:t>απότελέσματα</a:t>
            </a:r>
            <a:r>
              <a:rPr lang="el-GR" dirty="0" smtClean="0"/>
              <a:t> </a:t>
            </a:r>
            <a:r>
              <a:rPr lang="el-GR" sz="3000" b="0" dirty="0" smtClean="0"/>
              <a:t>1/7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039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1066800"/>
            <a:ext cx="805021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Εργαστηριακά </a:t>
            </a:r>
            <a:r>
              <a:rPr lang="el-GR" dirty="0" err="1" smtClean="0"/>
              <a:t>απότελέσματα</a:t>
            </a:r>
            <a:r>
              <a:rPr lang="el-GR" dirty="0" smtClean="0"/>
              <a:t> </a:t>
            </a:r>
            <a:r>
              <a:rPr lang="el-GR" sz="3000" b="0" dirty="0" smtClean="0"/>
              <a:t>2/7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43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600" y="1019447"/>
            <a:ext cx="7669213" cy="564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Εργαστηριακά </a:t>
            </a:r>
            <a:r>
              <a:rPr lang="el-GR" dirty="0" err="1" smtClean="0"/>
              <a:t>απότελέσματα</a:t>
            </a:r>
            <a:r>
              <a:rPr lang="el-GR" dirty="0" smtClean="0"/>
              <a:t> </a:t>
            </a:r>
            <a:r>
              <a:rPr lang="el-GR" sz="3000" b="0" dirty="0" smtClean="0"/>
              <a:t>3/7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01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6106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Εργαστηριακά </a:t>
            </a:r>
            <a:r>
              <a:rPr lang="el-GR" dirty="0" err="1" smtClean="0"/>
              <a:t>απότελέσματα</a:t>
            </a:r>
            <a:r>
              <a:rPr lang="el-GR" dirty="0" smtClean="0"/>
              <a:t> </a:t>
            </a:r>
            <a:r>
              <a:rPr lang="el-GR" sz="3000" b="0" dirty="0" smtClean="0"/>
              <a:t>4/7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66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1052736"/>
            <a:ext cx="8024813" cy="540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Εργαστηριακά </a:t>
            </a:r>
            <a:r>
              <a:rPr lang="el-GR" dirty="0" err="1" smtClean="0"/>
              <a:t>απότελέσματα</a:t>
            </a:r>
            <a:r>
              <a:rPr lang="el-GR" dirty="0" smtClean="0"/>
              <a:t> </a:t>
            </a:r>
            <a:r>
              <a:rPr lang="el-GR" sz="3000" b="0" dirty="0" smtClean="0"/>
              <a:t>5/7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717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1700808"/>
            <a:ext cx="8585200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Εργαστηριακά </a:t>
            </a:r>
            <a:r>
              <a:rPr lang="el-GR" dirty="0" err="1" smtClean="0"/>
              <a:t>απότελέσματα</a:t>
            </a:r>
            <a:r>
              <a:rPr lang="el-GR" dirty="0" smtClean="0"/>
              <a:t> </a:t>
            </a:r>
            <a:r>
              <a:rPr lang="el-GR" sz="3000" b="0" dirty="0" smtClean="0"/>
              <a:t>6/7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63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 smtClean="0"/>
              <a:t>Συμπέρασμα από την εφαρμογή </a:t>
            </a:r>
            <a:r>
              <a:rPr lang="en-US" dirty="0" smtClean="0"/>
              <a:t>ID-</a:t>
            </a:r>
            <a:r>
              <a:rPr lang="en-US" dirty="0" err="1" smtClean="0"/>
              <a:t>DiaPanel</a:t>
            </a:r>
            <a:r>
              <a:rPr lang="en-US" dirty="0" smtClean="0"/>
              <a:t> </a:t>
            </a:r>
            <a:r>
              <a:rPr lang="el-GR" dirty="0" smtClean="0"/>
              <a:t>και </a:t>
            </a:r>
            <a:r>
              <a:rPr lang="en-US" dirty="0" smtClean="0"/>
              <a:t>ID-</a:t>
            </a:r>
            <a:r>
              <a:rPr lang="en-US" dirty="0" err="1" smtClean="0"/>
              <a:t>DiaPanel</a:t>
            </a:r>
            <a:r>
              <a:rPr lang="en-US" dirty="0" smtClean="0"/>
              <a:t>-P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08512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l-GR" sz="2400" dirty="0" smtClean="0"/>
              <a:t>Ταυτοποίηση </a:t>
            </a:r>
            <a:r>
              <a:rPr lang="en-US" sz="2400" dirty="0" smtClean="0"/>
              <a:t>anti-c</a:t>
            </a:r>
            <a:r>
              <a:rPr lang="el-GR" sz="2400" dirty="0" smtClean="0"/>
              <a:t> (μικρό) </a:t>
            </a:r>
            <a:r>
              <a:rPr lang="el-GR" sz="2400" dirty="0" err="1" smtClean="0"/>
              <a:t>αλλοαντισώματος</a:t>
            </a:r>
            <a:r>
              <a:rPr lang="en-US" sz="2400" dirty="0" smtClean="0"/>
              <a:t>.</a:t>
            </a:r>
            <a:endParaRPr lang="el-GR" sz="2400" dirty="0" smtClean="0"/>
          </a:p>
          <a:p>
            <a:pPr>
              <a:spcBef>
                <a:spcPts val="2400"/>
              </a:spcBef>
            </a:pPr>
            <a:r>
              <a:rPr lang="el-GR" sz="2400" dirty="0" smtClean="0"/>
              <a:t>Οι 3 μονάδες Σ.Ε. που βρέθηκαν ασύμβατες στη διασταύρωση είχαν </a:t>
            </a:r>
            <a:r>
              <a:rPr lang="en-US" sz="2400" dirty="0" smtClean="0"/>
              <a:t>c+.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404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076" y="980777"/>
            <a:ext cx="8761412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Εργαστηριακά </a:t>
            </a:r>
            <a:r>
              <a:rPr lang="el-GR" dirty="0" err="1" smtClean="0"/>
              <a:t>απότελέσματα</a:t>
            </a:r>
            <a:r>
              <a:rPr lang="el-GR" dirty="0" smtClean="0"/>
              <a:t> </a:t>
            </a:r>
            <a:r>
              <a:rPr lang="el-GR" sz="3000" b="0" dirty="0" smtClean="0"/>
              <a:t>7/7</a:t>
            </a:r>
            <a:endParaRPr lang="el-GR" sz="30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046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</p:tagLst>
</file>

<file path=ppt/theme/theme1.xml><?xml version="1.0" encoding="utf-8"?>
<a:theme xmlns:a="http://schemas.openxmlformats.org/drawingml/2006/main" name="OC_template">
  <a:themeElements>
    <a:clrScheme name="Προσαρμοσμένο 16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</Template>
  <TotalTime>664</TotalTime>
  <Words>4621</Words>
  <Application>Microsoft Office PowerPoint</Application>
  <PresentationFormat>Προβολή στην οθόνη (4:3)</PresentationFormat>
  <Paragraphs>918</Paragraphs>
  <Slides>117</Slides>
  <Notes>29</Notes>
  <HiddenSlides>0</HiddenSlides>
  <MMClips>0</MMClips>
  <ScaleCrop>false</ScaleCrop>
  <HeadingPairs>
    <vt:vector size="6" baseType="variant">
      <vt:variant>
        <vt:lpstr>Θέμα</vt:lpstr>
      </vt:variant>
      <vt:variant>
        <vt:i4>2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117</vt:i4>
      </vt:variant>
    </vt:vector>
  </HeadingPairs>
  <TitlesOfParts>
    <vt:vector size="120" baseType="lpstr">
      <vt:lpstr>OC_template</vt:lpstr>
      <vt:lpstr>OC_template_updated</vt:lpstr>
      <vt:lpstr>Εικόνα Bitmap</vt:lpstr>
      <vt:lpstr>Αιμοδοσία (Θ)</vt:lpstr>
      <vt:lpstr>Ιστορική Αναδρομή</vt:lpstr>
      <vt:lpstr>Τo Σύστημα Rhesus</vt:lpstr>
      <vt:lpstr>Τo Σύστημα Rhesus</vt:lpstr>
      <vt:lpstr>Τo Σύστημα Rhesus</vt:lpstr>
      <vt:lpstr>Τo Σύστημα Rhesus</vt:lpstr>
      <vt:lpstr>Η απουσία του ενός δηλώνει τη διπλή παρουσία του άλλου</vt:lpstr>
      <vt:lpstr>Συχνότητα των Rh-Ags</vt:lpstr>
      <vt:lpstr>Γενετική – Θεωρία Fisher</vt:lpstr>
      <vt:lpstr>Γενετική – Θεωρία Fisher</vt:lpstr>
      <vt:lpstr>The two notations for the Rhesus antigens from Fisher (1947)</vt:lpstr>
      <vt:lpstr>Fisher's 1943 solution to the Rhesus complex</vt:lpstr>
      <vt:lpstr>Γενετική – Θεωρία Fisher</vt:lpstr>
      <vt:lpstr>Γενετική – Θεωρία Wiener</vt:lpstr>
      <vt:lpstr>Fisher Vs Wiener</vt:lpstr>
      <vt:lpstr>Γενετική – Θεωρία Wiener - Fisher</vt:lpstr>
      <vt:lpstr>Γενετική – Θεωρία Tippett</vt:lpstr>
      <vt:lpstr>Γενετική – Θεωρία Tippett</vt:lpstr>
      <vt:lpstr>Διάγραμμα των Γονιδίων RHD και RHCE</vt:lpstr>
      <vt:lpstr>Θετικός D και Aρνητικός D</vt:lpstr>
      <vt:lpstr>Μοντέλο Τοπολογίας RhAG, RhCE και RhD γονιδίων </vt:lpstr>
      <vt:lpstr>Κλινική Επαγρύπνηση</vt:lpstr>
      <vt:lpstr>Παραλλαγές του Συστήματος Rh Φαινότυπος D(-)</vt:lpstr>
      <vt:lpstr>Παραλλαγές του Συστήματος Rh Φαινότυπος Dw (D-weak)</vt:lpstr>
      <vt:lpstr>Παραλλαγές του Συστήματος Rh Φαινότυπος D-partial ή D-variant</vt:lpstr>
      <vt:lpstr>Μοριακή Θεμελίωση των Φαινοτύπων D weak</vt:lpstr>
      <vt:lpstr>Παραλλαγές του Συστήματος Rh Φαινότυπος Du</vt:lpstr>
      <vt:lpstr>Παραλλαγές του Συστήματος Rh Φαινότυπος Rhnull</vt:lpstr>
      <vt:lpstr>Σύμπλοκο του Rhesus</vt:lpstr>
      <vt:lpstr>Φαινότυπος Rhnull</vt:lpstr>
      <vt:lpstr>Φαινότυπος Rhnull  Τρόπος Εμφάνισης</vt:lpstr>
      <vt:lpstr>Παραλλαγές του Συστήματος Rh Rh-deficiency syndrome</vt:lpstr>
      <vt:lpstr>Παραλλαγές του Συστήματος Rh Rh-deficiency syndrome</vt:lpstr>
      <vt:lpstr>Rh - DEL</vt:lpstr>
      <vt:lpstr>Weak D – Partial D - Del</vt:lpstr>
      <vt:lpstr>H Πρωτεΐνη Rh (Rh Protein) 1/2</vt:lpstr>
      <vt:lpstr>H Πρωτεΐνη Rh (Rh Protein) 2/2</vt:lpstr>
      <vt:lpstr>Λειτουργία των Rh Πρωτεϊνών</vt:lpstr>
      <vt:lpstr>Tα Αντισώματα (γενικά)</vt:lpstr>
      <vt:lpstr>Αντισώματα Rhesus (anti-Rh)</vt:lpstr>
      <vt:lpstr>Ισχυρή Ανοσολογική Απάντηση</vt:lpstr>
      <vt:lpstr>Παραγωγή Abs-Rh (1) Ασύμβατη Μετάγγιση</vt:lpstr>
      <vt:lpstr>Ερυθροκυτταρική Καταστροφή</vt:lpstr>
      <vt:lpstr>Εξωαγγειακή Ερυθροκυτταρική Καταστροφή</vt:lpstr>
      <vt:lpstr>Αντιδράσεις από τη Μετάγγιση</vt:lpstr>
      <vt:lpstr>Παραγωγή Abs-Rh (2) Ασύμβατη Κύηση - Αιμολυτική Νόσος του Νεογνού </vt:lpstr>
      <vt:lpstr>Hemolytic Disease of the Newborn</vt:lpstr>
      <vt:lpstr>Κατηγορίες HDN</vt:lpstr>
      <vt:lpstr>Παθοφυσιολογία HDN</vt:lpstr>
      <vt:lpstr>Pathogenesis Of Rh Iso-immunisation</vt:lpstr>
      <vt:lpstr>Pathology Of Iso-immunisation</vt:lpstr>
      <vt:lpstr>Κληρονομικότητα D</vt:lpstr>
      <vt:lpstr>Προγεννητικός Έλεγχος</vt:lpstr>
      <vt:lpstr>Προγεννητικός Έλεγχος</vt:lpstr>
      <vt:lpstr>Rh Immune Globulin</vt:lpstr>
      <vt:lpstr>Πότε Δίνεται RhIg</vt:lpstr>
      <vt:lpstr>Rosette Test</vt:lpstr>
      <vt:lpstr>Rosette Test - Αρχή</vt:lpstr>
      <vt:lpstr>Ροζέτα</vt:lpstr>
      <vt:lpstr>Exchange Transfusion – Αφαίμαξη και Μετάγγιση</vt:lpstr>
      <vt:lpstr>Διαδικασία πριν την Μετάγγιση</vt:lpstr>
      <vt:lpstr>Ποιες μητέρες είναι υποψήφιες για  RhIg;</vt:lpstr>
      <vt:lpstr>Ποιες μητέρες είναι υποψήφιες για  RhIg;</vt:lpstr>
      <vt:lpstr>Αιμολυτική Νόσος του Νεογνού </vt:lpstr>
      <vt:lpstr>Dweak και Dpartial</vt:lpstr>
      <vt:lpstr>Τεχνική Προσδιορισμού  των Αντιγόνων του Συστήματος Rh</vt:lpstr>
      <vt:lpstr>Γιατί δεν Γίνεται Έμμεση Μέθοδος;</vt:lpstr>
      <vt:lpstr>Ερμηνεία</vt:lpstr>
      <vt:lpstr>Σήμανση Ασκών κατά ABO, Rhesus</vt:lpstr>
      <vt:lpstr>Ονομάστε τα ερυθροκύτταρα</vt:lpstr>
      <vt:lpstr>Ασκήσεις</vt:lpstr>
      <vt:lpstr>Άσκηση</vt:lpstr>
      <vt:lpstr>Ερυθρά Aιμοσφαίρια και Du</vt:lpstr>
      <vt:lpstr>Du και Αιμοδοσία</vt:lpstr>
      <vt:lpstr>Du και Αιμοδοσία</vt:lpstr>
      <vt:lpstr>Τεχνική Προσδιορισμού  Du</vt:lpstr>
      <vt:lpstr>Τεχνική σε Σωληνάριο</vt:lpstr>
      <vt:lpstr>Μάρτυρες ή  Controls</vt:lpstr>
      <vt:lpstr>Άσκηση</vt:lpstr>
      <vt:lpstr>Μέθοδος Gel Test</vt:lpstr>
      <vt:lpstr>Τεχνική</vt:lpstr>
      <vt:lpstr>Τεχνική</vt:lpstr>
      <vt:lpstr>Οξεία αιμόλυση σε ασθενή μετά διεγχειριτική μετάγγιση</vt:lpstr>
      <vt:lpstr>Περιγραφή περιστατικού</vt:lpstr>
      <vt:lpstr>Διερεύνηση  Επιβραδυνόμενη αιμολυτική αντίδραση; 1/2</vt:lpstr>
      <vt:lpstr>Διερεύνηση  Επιβραδυνόμενη αιμολυτική αντίδραση; 2/2</vt:lpstr>
      <vt:lpstr>Διερεύνηση  Επιβραδυνόμενη αιμολυτική αντίδραση; 2/2</vt:lpstr>
      <vt:lpstr>Συμπέρασμα</vt:lpstr>
      <vt:lpstr>Αλλοαντίσωμα αντι-c και άμεση Coombs Θετική μη εμπλεκόμενη στην ασυμβατότητα</vt:lpstr>
      <vt:lpstr>Περιγραφή περισταστικού</vt:lpstr>
      <vt:lpstr>Διερεύνηση  Ιστορικό μετάγγισης πριν αρκετά χρόνια</vt:lpstr>
      <vt:lpstr>Εργαστηριακά απότελέσματα 1/7</vt:lpstr>
      <vt:lpstr>Εργαστηριακά απότελέσματα 2/7</vt:lpstr>
      <vt:lpstr>Εργαστηριακά απότελέσματα 3/7</vt:lpstr>
      <vt:lpstr>Εργαστηριακά απότελέσματα 4/7</vt:lpstr>
      <vt:lpstr>Εργαστηριακά απότελέσματα 5/7</vt:lpstr>
      <vt:lpstr>Εργαστηριακά απότελέσματα 6/7</vt:lpstr>
      <vt:lpstr>Συμπέρασμα από την εφαρμογή ID-DiaPanel και ID-DiaPanel-P</vt:lpstr>
      <vt:lpstr>Εργαστηριακά απότελέσματα 7/7</vt:lpstr>
      <vt:lpstr>Συμπέρασμα </vt:lpstr>
      <vt:lpstr>Ασυμβατότητα λόγω  αυτοαντισώματος θερμού τύπου (παναντίσωμα)</vt:lpstr>
      <vt:lpstr>Περιγραφή περιστατικού</vt:lpstr>
      <vt:lpstr>Διερεύνηση 1/6</vt:lpstr>
      <vt:lpstr>Διερεύνηση 2/6</vt:lpstr>
      <vt:lpstr>Διερεύνηση 3/6</vt:lpstr>
      <vt:lpstr>Διερεύνηση 4/6</vt:lpstr>
      <vt:lpstr>Διερεύνηση 5/6</vt:lpstr>
      <vt:lpstr>Διερεύνηση 6/6</vt:lpstr>
      <vt:lpstr>Συμπεράσματα Σε περίπτωση Θετικής Αμέσου Coombs οφειλόμενης σε αυτοαντίσωμα θερμού τύπου (IgG) 1/2</vt:lpstr>
      <vt:lpstr>Συμπεράσματα Σε περίπτωση Θετικής Αμέσου Coombs οφειλόμενης σε αυτοαντίσωμα θερμού τύπου (IgG) 2/2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Αιμοδοσία - Θ</dc:title>
  <dc:creator>opencourses@teiath.gr</dc:creator>
  <cp:lastModifiedBy>fkaram2</cp:lastModifiedBy>
  <cp:revision>68</cp:revision>
  <dcterms:created xsi:type="dcterms:W3CDTF">2015-01-20T11:57:05Z</dcterms:created>
  <dcterms:modified xsi:type="dcterms:W3CDTF">2015-03-06T06:28:38Z</dcterms:modified>
</cp:coreProperties>
</file>