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257" r:id="rId13"/>
    <p:sldId id="262" r:id="rId14"/>
    <p:sldId id="264" r:id="rId15"/>
    <p:sldId id="265" r:id="rId16"/>
    <p:sldId id="313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554" autoAdjust="0"/>
  </p:normalViewPr>
  <p:slideViewPr>
    <p:cSldViewPr>
      <p:cViewPr varScale="1">
        <p:scale>
          <a:sx n="107" d="100"/>
          <a:sy n="107" d="100"/>
        </p:scale>
        <p:origin x="-18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12/6/2015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12/6/2015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ex\Desktop\square-gray-texture-backgrounds-wallpapers-square-gray-texture-backgroun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4"/>
            <a:ext cx="9169670" cy="68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5"/>
          <p:cNvSpPr/>
          <p:nvPr userDrawn="1"/>
        </p:nvSpPr>
        <p:spPr>
          <a:xfrm>
            <a:off x="107504" y="116632"/>
            <a:ext cx="8928992" cy="1152128"/>
          </a:xfrm>
          <a:prstGeom prst="roundRect">
            <a:avLst/>
          </a:prstGeom>
          <a:solidFill>
            <a:schemeClr val="bg1"/>
          </a:solidFill>
          <a:ln w="25400" cmpd="dbl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Rounded Rectangle 4"/>
          <p:cNvSpPr/>
          <p:nvPr userDrawn="1"/>
        </p:nvSpPr>
        <p:spPr>
          <a:xfrm>
            <a:off x="107504" y="1412776"/>
            <a:ext cx="8928992" cy="5328592"/>
          </a:xfrm>
          <a:prstGeom prst="roundRect">
            <a:avLst>
              <a:gd name="adj" fmla="val 3352"/>
            </a:avLst>
          </a:prstGeom>
          <a:solidFill>
            <a:schemeClr val="bg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35" y="1556792"/>
            <a:ext cx="8229600" cy="518457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223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προσώπου 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91663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Διάγνωση δέρματος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Βασιλική Ράϊκου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Αισθητικής και Κοσμητολογίας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Υπεύθυνη Εργαστηρίου</a:t>
            </a:r>
            <a:r>
              <a:rPr lang="en-US" sz="2400" dirty="0" smtClean="0"/>
              <a:t>: </a:t>
            </a:r>
            <a:r>
              <a:rPr lang="el-GR" sz="2400" dirty="0" smtClean="0"/>
              <a:t>Βασιλική Κεφαλά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Ακμή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κλινική εικόνα της ακμής παρουσιάζει πολυμορφισμό. Αποτελείται από φαγέσωρους, βλατίδες, βλατιδοφλύκταινες, οζίδια, κύστεις και ουλές.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35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Ακμή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Ανάλογα με τις βλάβες που υπερτερούν, έχουμε</a:t>
            </a:r>
            <a:r>
              <a:rPr lang="en-US" dirty="0" smtClean="0"/>
              <a:t>:</a:t>
            </a:r>
          </a:p>
          <a:p>
            <a:pPr marL="627063">
              <a:buFont typeface="Courier New" panose="02070309020205020404" pitchFamily="49" charset="0"/>
              <a:buChar char="o"/>
            </a:pPr>
            <a:r>
              <a:rPr lang="el-GR" dirty="0" smtClean="0"/>
              <a:t>Τη </a:t>
            </a:r>
            <a:r>
              <a:rPr lang="el-GR" b="1" dirty="0" smtClean="0"/>
              <a:t>φαγεσωρική ακμή</a:t>
            </a:r>
            <a:r>
              <a:rPr lang="el-GR" dirty="0" smtClean="0"/>
              <a:t>, όπου ανευρίσκονται μόνο φαγέσωροι και είναι ήπια μορφή ακμής.</a:t>
            </a:r>
          </a:p>
          <a:p>
            <a:pPr marL="627063">
              <a:buFont typeface="Courier New" panose="02070309020205020404" pitchFamily="49" charset="0"/>
              <a:buChar char="o"/>
            </a:pPr>
            <a:r>
              <a:rPr lang="el-GR" dirty="0" smtClean="0"/>
              <a:t>Τη </a:t>
            </a:r>
            <a:r>
              <a:rPr lang="el-GR" b="1" dirty="0" smtClean="0"/>
              <a:t>βλατιδοφλυκταινώδη ακμή</a:t>
            </a:r>
            <a:r>
              <a:rPr lang="el-GR" dirty="0" smtClean="0"/>
              <a:t>, όπου ανευρίσκονται βλατίδες, φλύκταινες, βλατιδοφλύκταινες και είναι σοβαρότερη μορφή ακμής.</a:t>
            </a:r>
          </a:p>
          <a:p>
            <a:pPr marL="627063">
              <a:buFont typeface="Courier New" panose="02070309020205020404" pitchFamily="49" charset="0"/>
              <a:buChar char="o"/>
            </a:pPr>
            <a:r>
              <a:rPr lang="el-GR" dirty="0" smtClean="0"/>
              <a:t>Τη </a:t>
            </a:r>
            <a:r>
              <a:rPr lang="el-GR" b="1" dirty="0" smtClean="0"/>
              <a:t>φλεγμονώδη ή κυστική ακμή</a:t>
            </a:r>
            <a:r>
              <a:rPr lang="el-GR" dirty="0" smtClean="0"/>
              <a:t>, που είναι η πιο σοβαρή μορφή ακμής και ανευρίσκονται οζίδια, κύστεις, βλατιδοφλύκταινες και ουλές</a:t>
            </a:r>
            <a:r>
              <a:rPr lang="el-GR" dirty="0" smtClean="0"/>
              <a:t>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78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Βασιλική Ράϊκου 2014</a:t>
            </a:r>
            <a:r>
              <a:rPr lang="el-GR" sz="2000" dirty="0"/>
              <a:t>. Βασιλική Ράϊκου. </a:t>
            </a:r>
            <a:r>
              <a:rPr lang="el-GR" sz="2000" dirty="0" smtClean="0"/>
              <a:t>«Αισθητική προσώπου Ι- Ε. Ενότητα </a:t>
            </a:r>
            <a:r>
              <a:rPr lang="en-US" sz="2000" dirty="0"/>
              <a:t>8</a:t>
            </a:r>
            <a:r>
              <a:rPr lang="el-GR" sz="2000" smtClean="0"/>
              <a:t>: </a:t>
            </a:r>
            <a:r>
              <a:rPr lang="el-GR" sz="2000" dirty="0" smtClean="0"/>
              <a:t>Διάγνωση δέρματος».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96" y="918117"/>
            <a:ext cx="8229600" cy="193432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Φυσιολογία του δέρματος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δέρμα δεν αποτελεί απλό περίβλημα του σώματος αλλά ένα πολύτιμο όργανο που ασκεί πολύπλοκες φυσιολογικές λειτουργίες, είναι ένας εξωτερικός αμυντικός ιστός.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1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Αποκλείνουμε απο τη φυσιολογική εικόνα του δέρματος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Στο γηρασμένο και </a:t>
            </a:r>
            <a:r>
              <a:rPr lang="el-GR" dirty="0" err="1" smtClean="0"/>
              <a:t>φωτογηρασμένο</a:t>
            </a:r>
            <a:r>
              <a:rPr lang="el-GR" dirty="0" smtClean="0"/>
              <a:t> δέρμα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Στο αφυδατωμένο δέρμα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Στο </a:t>
            </a:r>
            <a:r>
              <a:rPr lang="el-GR" dirty="0" err="1" smtClean="0"/>
              <a:t>ακνεϊκό</a:t>
            </a:r>
            <a:r>
              <a:rPr lang="el-GR" dirty="0" smtClean="0"/>
              <a:t> δέρμα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97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15212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Κλινική εικόνα του γηρασμένου δέρματος</a:t>
            </a:r>
            <a:r>
              <a:rPr lang="el-GR" sz="3100" b="0" dirty="0" smtClean="0"/>
              <a:t> 1/2</a:t>
            </a:r>
            <a:endParaRPr lang="el-GR" sz="31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Ξηρότητα</a:t>
            </a:r>
          </a:p>
          <a:p>
            <a:r>
              <a:rPr lang="el-GR" dirty="0" smtClean="0"/>
              <a:t>Λέπτυνση</a:t>
            </a:r>
          </a:p>
          <a:p>
            <a:r>
              <a:rPr lang="el-GR" dirty="0" smtClean="0"/>
              <a:t>Απολέπιση</a:t>
            </a:r>
          </a:p>
          <a:p>
            <a:r>
              <a:rPr lang="el-GR" dirty="0" smtClean="0"/>
              <a:t>Εμφάνιση ρυτίδων</a:t>
            </a:r>
          </a:p>
          <a:p>
            <a:r>
              <a:rPr lang="el-GR" dirty="0" smtClean="0"/>
              <a:t>Διαταραχές μελανίνης</a:t>
            </a:r>
          </a:p>
          <a:p>
            <a:r>
              <a:rPr lang="el-GR" dirty="0" smtClean="0"/>
              <a:t>Χαλαρότητα</a:t>
            </a:r>
          </a:p>
          <a:p>
            <a:r>
              <a:rPr lang="el-GR" dirty="0" smtClean="0"/>
              <a:t>Λεύκανση τριχών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52128"/>
          </a:xfrm>
        </p:spPr>
        <p:txBody>
          <a:bodyPr/>
          <a:lstStyle/>
          <a:p>
            <a:r>
              <a:rPr lang="el-GR" sz="3600" dirty="0">
                <a:solidFill>
                  <a:prstClr val="black"/>
                </a:solidFill>
              </a:rPr>
              <a:t>Κλινική εικόνα του γηρασμένου δέρματος</a:t>
            </a:r>
            <a:r>
              <a:rPr lang="el-GR" sz="2800" b="0" dirty="0">
                <a:solidFill>
                  <a:prstClr val="black"/>
                </a:solidFill>
              </a:rPr>
              <a:t> </a:t>
            </a:r>
            <a:r>
              <a:rPr lang="el-GR" sz="28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Αραίωση των τριχών (10% κάθε δεκαετία)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Μείωση της παραγωγής σμήγματος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Μείωση της παραγωγής ιδρώτα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Μείωση της αισθητήριας λειτουργίας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79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Φωτογήρανση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 τον όρο φωτογήρανση εννοούμε τις αδρές και μικροσκοπικές μεταβολές που υφίσταται το δέρμα μετά από χρόνια έκθεση στην ηλιακή ακτινοβολία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62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Φωτογήρανση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φωτογηρασμένο δέρμα παρουσιάζει ξηρότητα, υποκίτρινη απόχρωση, αδρή, οζώδη επιφάνεια. Είναι χαλαρό και οι ρυτίδες του είναι χαλαρές και βαθιές. Το φωτογηρασμένο δέρμα διαφέρει από το φυσιολογικά γηρασμένο δέρμα.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88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Αφυδατωμένο δέρμα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Ως αφυδατωμένο αναφέρουμε το δέρμα στο οποίο παρατηρείται απουσία νερού από τις στιβάδες του.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6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Αφυδατωμένο δέρμα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δέρμα εμφανίζεται τραχύ, ξηρό, δίνει την εντύπωση χαρτιού κατά την αφή. Παρουσιάζει μικρά σπασίματα και απολέπιση. </a:t>
            </a:r>
          </a:p>
          <a:p>
            <a:r>
              <a:rPr lang="el-GR" dirty="0" smtClean="0"/>
              <a:t>Το άτομο που πάσχει από αφυδάτωση στο δέρμα του προσώπου του, αισθάνεται τράβηγμα, συχνά κνησμό και έντονο τσούξιμο όταν τοποθετούμε υδατική κρέμα.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64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υποδειγμα_εξωφυλλων_οροι_τριτων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υποδειγμα_εξωφυλλων_οροι_τριτων</Template>
  <TotalTime>51</TotalTime>
  <Words>917</Words>
  <Application>Microsoft Office PowerPoint</Application>
  <PresentationFormat>Προβολή στην οθόνη (4:3)</PresentationFormat>
  <Paragraphs>111</Paragraphs>
  <Slides>18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υποδειγμα_εξωφυλλων_οροι_τριτων</vt:lpstr>
      <vt:lpstr>Αισθητική προσώπου Ι (Ε)</vt:lpstr>
      <vt:lpstr>Φυσιολογία του δέρματος</vt:lpstr>
      <vt:lpstr>Αποκλείνουμε απο τη φυσιολογική εικόνα του δέρματος</vt:lpstr>
      <vt:lpstr>Κλινική εικόνα του γηρασμένου δέρματος 1/2</vt:lpstr>
      <vt:lpstr>Κλινική εικόνα του γηρασμένου δέρματος 2/2</vt:lpstr>
      <vt:lpstr>Φωτογήρανση 1/2</vt:lpstr>
      <vt:lpstr>Φωτογήρανση 2/2</vt:lpstr>
      <vt:lpstr>Αφυδατωμένο δέρμα 1/2</vt:lpstr>
      <vt:lpstr>Αφυδατωμένο δέρμα 2/2</vt:lpstr>
      <vt:lpstr>Ακμή 1/2</vt:lpstr>
      <vt:lpstr>Ακμή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Ιστολογία ΙΙ</dc:title>
  <dc:creator>opencourses@teiath.gr</dc:creator>
  <cp:lastModifiedBy>fkaram2</cp:lastModifiedBy>
  <cp:revision>15</cp:revision>
  <dcterms:created xsi:type="dcterms:W3CDTF">2015-01-23T13:48:41Z</dcterms:created>
  <dcterms:modified xsi:type="dcterms:W3CDTF">2015-06-12T11:02:32Z</dcterms:modified>
</cp:coreProperties>
</file>