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7"/>
  </p:notesMasterIdLst>
  <p:handoutMasterIdLst>
    <p:handoutMasterId r:id="rId48"/>
  </p:handoutMasterIdLst>
  <p:sldIdLst>
    <p:sldId id="345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46" r:id="rId39"/>
    <p:sldId id="347" r:id="rId40"/>
    <p:sldId id="348" r:id="rId41"/>
    <p:sldId id="352" r:id="rId42"/>
    <p:sldId id="353" r:id="rId43"/>
    <p:sldId id="354" r:id="rId44"/>
    <p:sldId id="351" r:id="rId45"/>
    <p:sldId id="355" r:id="rId46"/>
  </p:sldIdLst>
  <p:sldSz cx="9144000" cy="6858000" type="screen4x3"/>
  <p:notesSz cx="7104063" cy="10234613"/>
  <p:custDataLst>
    <p:tags r:id="rId4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7507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950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5854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399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0077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079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4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1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4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3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0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94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2060649"/>
          </a:xfrm>
        </p:spPr>
        <p:txBody>
          <a:bodyPr>
            <a:normAutofit fontScale="77500" lnSpcReduction="20000"/>
          </a:bodyPr>
          <a:lstStyle/>
          <a:p>
            <a:pPr fontAlgn="auto">
              <a:lnSpc>
                <a:spcPct val="120000"/>
              </a:lnSpc>
              <a:spcAft>
                <a:spcPts val="600"/>
              </a:spcAft>
            </a:pPr>
            <a:r>
              <a:rPr lang="el-GR" sz="3100" b="1" dirty="0" smtClean="0"/>
              <a:t>Ενότητα 10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>
                <a:solidFill>
                  <a:sysClr val="windowText" lastClr="000000"/>
                </a:solidFill>
              </a:rPr>
              <a:t>Επικάλυψη Μεταλλικού Σκελετού με Αισθητικά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Υλικά</a:t>
            </a:r>
            <a:endParaRPr lang="en-US" sz="3100" dirty="0" smtClean="0">
              <a:solidFill>
                <a:sysClr val="windowText" lastClr="000000"/>
              </a:solidFill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</a:pPr>
            <a:r>
              <a:rPr lang="el-GR" sz="3100" dirty="0" smtClean="0">
                <a:solidFill>
                  <a:sysClr val="windowText" lastClr="000000"/>
                </a:solidFill>
              </a:rPr>
              <a:t>β’ μέρος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35200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Επικάλυψη με σύνθετη ρητίνη </a:t>
            </a:r>
            <a:br>
              <a:rPr lang="el-GR" sz="4400" dirty="0" smtClean="0"/>
            </a:br>
            <a:r>
              <a:rPr lang="el-GR" sz="3600" b="0" dirty="0" smtClean="0"/>
              <a:t>(1 από </a:t>
            </a:r>
            <a:r>
              <a:rPr lang="el-GR" sz="3600" b="0" dirty="0"/>
              <a:t>27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980" y="1170694"/>
            <a:ext cx="528672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909936" y="6370295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46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3547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3547" y="1196752"/>
            <a:ext cx="8229600" cy="864096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/>
              <a:t>Ο μεταλλικός σκελετός γυαλίζεται και στιλβώνεται εκτός από την προστομιακή πλευρά, όπου θα τοποθετηθεί η όψη.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202" y="2132856"/>
            <a:ext cx="4460291" cy="3859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8247" y="604539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48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(3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12776" y="1340768"/>
            <a:ext cx="7139136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Τοποθέτηση συγκολλητικού παράγοντα (αν παρέχεται)</a:t>
            </a:r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267" y="2060848"/>
            <a:ext cx="4976154" cy="3732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2244" y="594928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74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(4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386100" y="1340768"/>
            <a:ext cx="4392488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Ανάμιξη της αδιαφάνειας </a:t>
            </a:r>
            <a:r>
              <a:rPr lang="el-GR" sz="2200" dirty="0"/>
              <a:t>(</a:t>
            </a:r>
            <a:r>
              <a:rPr lang="en-US" sz="2200" dirty="0"/>
              <a:t>opaquer)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330" y="1988840"/>
            <a:ext cx="5266029" cy="3949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2244" y="593836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85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(5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76972" y="1489363"/>
            <a:ext cx="3610744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Τοποθέτηση της αδιαφάνειας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06" y="2060848"/>
            <a:ext cx="5292476" cy="3969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2244" y="603661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1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(6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7069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0848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7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(7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884984" y="1257488"/>
            <a:ext cx="3394720" cy="432048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 smtClean="0"/>
              <a:t>Τοποθέτηση υλικού αυχένα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06" y="1908042"/>
            <a:ext cx="4687877" cy="4305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2244" y="621323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81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(8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80828" y="1340768"/>
            <a:ext cx="620303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Τοποθέτηση του υλικού μόνο στην αυχενική περιοχή</a:t>
            </a:r>
          </a:p>
          <a:p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38" y="2132856"/>
            <a:ext cx="5172013" cy="387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2244" y="60368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25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(9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088" y="1699647"/>
            <a:ext cx="6096513" cy="388930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729561" y="1268760"/>
            <a:ext cx="3705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Τοποθέτηση οδοντίνης (σώμα)</a:t>
            </a:r>
            <a:endParaRPr lang="el-GR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244" y="630932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74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(10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53" y="1916832"/>
            <a:ext cx="5989174" cy="44918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693557" y="1340768"/>
            <a:ext cx="3705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Τοποθέτηση οδοντίνης (σώμα)</a:t>
            </a:r>
            <a:endParaRPr lang="el-GR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6240" y="645333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7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Σύνθετες ρητίνες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Χαρακτηριστικό των συνθέτων ρητινών είναι ότι περιέχουν </a:t>
            </a:r>
            <a:r>
              <a:rPr lang="el-GR" sz="2400" b="1" dirty="0">
                <a:solidFill>
                  <a:srgbClr val="075075"/>
                </a:solidFill>
              </a:rPr>
              <a:t>μονομερές</a:t>
            </a:r>
            <a:r>
              <a:rPr lang="el-GR" sz="2400" dirty="0"/>
              <a:t> διαφορετικό από αυτό των ακρυλικών ρητινών (BISGMA), ενώ στο </a:t>
            </a:r>
            <a:r>
              <a:rPr lang="el-GR" sz="2400" b="1" dirty="0">
                <a:solidFill>
                  <a:srgbClr val="075075"/>
                </a:solidFill>
              </a:rPr>
              <a:t>πολυμερές</a:t>
            </a:r>
            <a:r>
              <a:rPr lang="el-GR" sz="2400" dirty="0"/>
              <a:t> τους έχουν προστεθεί λεπτά μόρια χαλαζία και ίνες πυριτίου.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28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6034" y="116632"/>
            <a:ext cx="8239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(11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1206" y="1367622"/>
            <a:ext cx="8229600" cy="504056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/>
              <a:t>Στο κοπτικό τριτημόριο το στρώμα της οδοντίνης έχει μειωμένο πάχος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764" y="1916832"/>
            <a:ext cx="5364484" cy="4023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906" y="595579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1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(12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64904" y="1556792"/>
            <a:ext cx="4762872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Τοποθέτησης διαφάνειας (αδαμαντίνη)</a:t>
            </a:r>
          </a:p>
          <a:p>
            <a:pPr marL="0" indent="0">
              <a:buNone/>
            </a:pP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078" y="2060848"/>
            <a:ext cx="5724524" cy="4293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6240" y="635424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7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br>
              <a:rPr lang="el-GR" sz="4400" dirty="0"/>
            </a:br>
            <a:r>
              <a:rPr lang="el-GR" sz="3600" b="0" dirty="0" smtClean="0"/>
              <a:t>(13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16" y="1479222"/>
            <a:ext cx="5520449" cy="414033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5641727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86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41461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</a:t>
            </a:r>
            <a:r>
              <a:rPr lang="el-GR" sz="4400" dirty="0" smtClean="0"/>
              <a:t>ρητίνη</a:t>
            </a:r>
            <a:br>
              <a:rPr lang="el-GR" sz="4400" dirty="0" smtClean="0"/>
            </a:br>
            <a:r>
              <a:rPr lang="el-GR" sz="3600" b="0" dirty="0" smtClean="0"/>
              <a:t>(14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221581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 smtClean="0"/>
              <a:t>Σχηματική παράσταση των διαδοχικών στρωμάτων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090" y="1797645"/>
            <a:ext cx="5436492" cy="4077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0236" y="587501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24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</a:t>
            </a:r>
            <a:r>
              <a:rPr lang="el-GR" sz="4400" dirty="0" smtClean="0"/>
              <a:t>ρητίνη</a:t>
            </a:r>
            <a:br>
              <a:rPr lang="el-GR" sz="4400" dirty="0" smtClean="0"/>
            </a:br>
            <a:r>
              <a:rPr lang="el-GR" sz="3600" b="0" dirty="0" smtClean="0"/>
              <a:t>(15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068" y="1124744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10236" y="589168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63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</a:t>
            </a:r>
            <a:r>
              <a:rPr lang="el-GR" sz="4400" dirty="0" smtClean="0"/>
              <a:t>ρητίνη</a:t>
            </a:r>
            <a:br>
              <a:rPr lang="el-GR" sz="4400" dirty="0" smtClean="0"/>
            </a:br>
            <a:r>
              <a:rPr lang="el-GR" sz="3600" b="0" dirty="0" smtClean="0"/>
              <a:t>(16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92896" y="1268760"/>
            <a:ext cx="4906888" cy="504056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l-GR" sz="2200" dirty="0" smtClean="0"/>
              <a:t>Δημιουργία ιδιαίτερων χαρακτηριστικών</a:t>
            </a:r>
            <a:endParaRPr lang="en-GB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026" y="1916832"/>
            <a:ext cx="5664629" cy="4248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6240" y="616530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92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(17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088" y="1268760"/>
            <a:ext cx="5952497" cy="44643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10236" y="573048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70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(18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72" y="1196752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593115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55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(19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068" y="1196752"/>
            <a:ext cx="6384545" cy="47884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598516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8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(20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092" y="1268760"/>
            <a:ext cx="5952496" cy="446437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573313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Σύνθετες ρητίνες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7429" y="2060848"/>
            <a:ext cx="8229600" cy="1584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Οι σύνθετες ρητίνες διατίθενται σε </a:t>
            </a:r>
            <a:r>
              <a:rPr lang="el-GR" sz="2400" b="1" dirty="0">
                <a:solidFill>
                  <a:srgbClr val="075075"/>
                </a:solidFill>
              </a:rPr>
              <a:t>μορφή πάστας </a:t>
            </a:r>
            <a:r>
              <a:rPr lang="el-GR" sz="2400" dirty="0"/>
              <a:t>που δομείται κατευθείαν πάνω στο μεταλλικό σκελετό και </a:t>
            </a:r>
            <a:r>
              <a:rPr lang="el-GR" sz="2400" b="1" dirty="0">
                <a:solidFill>
                  <a:srgbClr val="075075"/>
                </a:solidFill>
              </a:rPr>
              <a:t>πολυμερίζονται σε ειδικές συσκευές,</a:t>
            </a:r>
            <a:r>
              <a:rPr lang="el-GR" sz="2400" dirty="0"/>
              <a:t> σε συνθήκες αυξημένης θερμοκρασίας και πίεσης, χωρίς τη χρονοβόρα διαδικασία της εγκλείστρωσης.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6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(21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131" y="1146999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621785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7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(22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0" y="1196752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585604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0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39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(23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924" y="1196752"/>
            <a:ext cx="5952497" cy="44643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77072" y="5731737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65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(24 </a:t>
            </a:r>
            <a:r>
              <a:rPr lang="el-GR" sz="3600" b="0" dirty="0"/>
              <a:t>από 27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27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837928" y="6363237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3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(25 από</a:t>
            </a:r>
            <a:r>
              <a:rPr lang="el-GR" sz="3600" b="0" dirty="0"/>
              <a:t> </a:t>
            </a:r>
            <a:r>
              <a:rPr lang="el-GR" sz="3600" b="0" dirty="0" smtClean="0"/>
              <a:t>27)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94620" y="1436274"/>
            <a:ext cx="3754760" cy="432048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 smtClean="0"/>
              <a:t>Διόρθωση σχήματος - λείανση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440" y="1916832"/>
            <a:ext cx="5259121" cy="38601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5877272"/>
            <a:ext cx="73469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7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(26 </a:t>
            </a:r>
            <a:r>
              <a:rPr lang="el-GR" sz="3600" b="0" dirty="0"/>
              <a:t>από </a:t>
            </a:r>
            <a:r>
              <a:rPr lang="el-GR" sz="3600" b="0" dirty="0" smtClean="0"/>
              <a:t>27)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89154"/>
            <a:ext cx="3242076" cy="25260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024" y="1216199"/>
            <a:ext cx="3168352" cy="247191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3828699"/>
            <a:ext cx="3473755" cy="2706517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452326" y="4954626"/>
            <a:ext cx="1140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Λείανση</a:t>
            </a:r>
            <a:endParaRPr lang="el-GR" sz="2200" dirty="0">
              <a:latin typeface="+mn-lt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553200" y="4966513"/>
            <a:ext cx="1283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Στίλβωση</a:t>
            </a:r>
            <a:endParaRPr lang="el-GR" sz="2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7498" y="374599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374599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7498" y="627963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7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(27 </a:t>
            </a:r>
            <a:r>
              <a:rPr lang="el-GR" sz="3600" b="0" dirty="0"/>
              <a:t>από </a:t>
            </a:r>
            <a:r>
              <a:rPr lang="el-GR" sz="3600" b="0" dirty="0" smtClean="0"/>
              <a:t>27)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12" y="1614462"/>
            <a:ext cx="5592457" cy="419434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873932" y="6093296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97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7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80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10</a:t>
            </a:r>
            <a:r>
              <a:rPr lang="en-US" sz="2000" dirty="0" smtClean="0"/>
              <a:t>:</a:t>
            </a:r>
            <a:r>
              <a:rPr lang="el-GR" sz="2000" dirty="0">
                <a:solidFill>
                  <a:sysClr val="windowText" lastClr="000000"/>
                </a:solidFill>
              </a:rPr>
              <a:t> Επικάλυψη Μεταλλικού Σκελετού με Αισθητικά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Υλικά β</a:t>
            </a:r>
            <a:r>
              <a:rPr lang="el-GR" sz="2000" smtClean="0">
                <a:solidFill>
                  <a:sysClr val="windowText" lastClr="000000"/>
                </a:solidFill>
              </a:rPr>
              <a:t>’ μέρος</a:t>
            </a:r>
            <a:r>
              <a:rPr lang="el-GR" sz="200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515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Ιδιότητες σύνθετων ρητινών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Μικρή γραμμική συστολή πολυμερισμού (0,22%) και άρα πολύ καλή εφαρμογή.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Πολυμερίζονται πλήρως, χωρίς να μένουν κατάλοιπα χημικών ουσιών και υπολειπόμενο μονομερές.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Δεν είναι </a:t>
            </a:r>
            <a:r>
              <a:rPr lang="el-GR" sz="2400" dirty="0" smtClean="0"/>
              <a:t>τοξικές. 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Παρουσιάζουν μεγαλύτερη αντοχή στον εφελκυσμό, στην κάμψη και είναι σκληρότερες από τις ακρυλικές ρητίνες.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Μεγάλη ευκολία κατασκευής, λόγω της μορφής πάστας.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56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3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6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2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</a:t>
            </a:r>
            <a:r>
              <a:rPr lang="el-GR" sz="2000" dirty="0"/>
              <a:t>Ι. Προσθετική. Εκδόσεις Μέλισσα, Αθήνα, </a:t>
            </a:r>
            <a:r>
              <a:rPr lang="el-GR" sz="2000" dirty="0" smtClean="0"/>
              <a:t>1987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Blakeslee </a:t>
            </a:r>
            <a:r>
              <a:rPr lang="en-US" sz="2000" dirty="0"/>
              <a:t>RW, Renner RP, Shiu A. Dental technology, C.V.Mosby Company, St. Louis, Missouri, 1980.</a:t>
            </a: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1283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Ιδιότητες σύνθετων ρητινών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7069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14517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97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97194"/>
            <a:ext cx="8229600" cy="908720"/>
          </a:xfrm>
        </p:spPr>
        <p:txBody>
          <a:bodyPr/>
          <a:lstStyle/>
          <a:p>
            <a:r>
              <a:rPr lang="el-GR" dirty="0"/>
              <a:t>Ιδιότητες σύνθετων ρητινών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775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1785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81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Ιδιότητες σύνθετων ρητινών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69" y="1025352"/>
            <a:ext cx="500895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296344" y="6093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00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>Πλεονεκτήματα σύνθετων ρητινών</a:t>
            </a:r>
            <a:br>
              <a:rPr lang="el-GR" sz="4400" dirty="0" smtClean="0"/>
            </a:br>
            <a:r>
              <a:rPr lang="el-GR" sz="3600" b="0" dirty="0" smtClean="0"/>
              <a:t>(1 από </a:t>
            </a:r>
            <a:r>
              <a:rPr lang="en-US" sz="3600" b="0" dirty="0" smtClean="0"/>
              <a:t>2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Βελτιωμένες φυσικές και μηχανικές </a:t>
            </a:r>
            <a:r>
              <a:rPr lang="el-GR" sz="2400" dirty="0" smtClean="0"/>
              <a:t>ιδιότητες,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Μεγαλύτερη </a:t>
            </a:r>
            <a:r>
              <a:rPr lang="el-GR" sz="2400" dirty="0" smtClean="0"/>
              <a:t>αντοχή,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Καλύτερη </a:t>
            </a:r>
            <a:r>
              <a:rPr lang="el-GR" sz="2400" dirty="0" smtClean="0"/>
              <a:t>αισθητική,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Ευκολότερη διαδικασία </a:t>
            </a:r>
            <a:r>
              <a:rPr lang="el-GR" sz="2400" dirty="0" smtClean="0"/>
              <a:t>κατασκευής.</a:t>
            </a:r>
          </a:p>
          <a:p>
            <a:pPr marL="0" indent="0" algn="ctr">
              <a:spcBef>
                <a:spcPts val="66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Απαραίτητη και με αυτές η μηχανική συγκράτηση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88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Πλεονεκτήματα σύνθετων ρητινών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n-US" sz="3600" b="0" dirty="0" smtClean="0"/>
              <a:t>2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693881"/>
            <a:ext cx="3528392" cy="24954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951" y="2941621"/>
            <a:ext cx="3192497" cy="2521043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043608" y="6093296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8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111</TotalTime>
  <Words>1256</Words>
  <Application>Microsoft Office PowerPoint</Application>
  <PresentationFormat>Προβολή στην οθόνη (4:3)</PresentationFormat>
  <Paragraphs>210</Paragraphs>
  <Slides>44</Slides>
  <Notes>13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44</vt:i4>
      </vt:variant>
    </vt:vector>
  </HeadingPairs>
  <TitlesOfParts>
    <vt:vector size="46" baseType="lpstr">
      <vt:lpstr>OC_template_updated</vt:lpstr>
      <vt:lpstr>1_OC_template_updated</vt:lpstr>
      <vt:lpstr>Ακίνητη Προσθετική ΙI</vt:lpstr>
      <vt:lpstr>Σύνθετες ρητίνες (1 από 2)</vt:lpstr>
      <vt:lpstr>Σύνθετες ρητίνες (2 από 2)</vt:lpstr>
      <vt:lpstr>Ιδιότητες σύνθετων ρητινών (1 από 4)</vt:lpstr>
      <vt:lpstr>Ιδιότητες σύνθετων ρητινών (2 από 4)</vt:lpstr>
      <vt:lpstr>Ιδιότητες σύνθετων ρητινών (3 από 4)</vt:lpstr>
      <vt:lpstr>Ιδιότητες σύνθετων ρητινών (4 από 4)</vt:lpstr>
      <vt:lpstr>Πλεονεκτήματα σύνθετων ρητινών (1 από 2)</vt:lpstr>
      <vt:lpstr>Πλεονεκτήματα σύνθετων ρητινών (2 από 2)</vt:lpstr>
      <vt:lpstr>Επικάλυψη με σύνθετη ρητίνη  (1 από 27)</vt:lpstr>
      <vt:lpstr>Επικάλυψη με σύνθετη ρητίνη  (2 από 27)</vt:lpstr>
      <vt:lpstr>Επικάλυψη με σύνθετη ρητίνη  (3 από 27)</vt:lpstr>
      <vt:lpstr>Επικάλυψη με σύνθετη ρητίνη  (4 από 27)</vt:lpstr>
      <vt:lpstr>Επικάλυψη με σύνθετη ρητίνη  (5 από 27)</vt:lpstr>
      <vt:lpstr>Επικάλυψη με σύνθετη ρητίνη  (6 από 27)</vt:lpstr>
      <vt:lpstr>Επικάλυψη με σύνθετη ρητίνη  (7 από 27)</vt:lpstr>
      <vt:lpstr>Επικάλυψη με σύνθετη ρητίνη  (8 από 27)</vt:lpstr>
      <vt:lpstr>Επικάλυψη με σύνθετη ρητίνη  (9 από 27)</vt:lpstr>
      <vt:lpstr>Επικάλυψη με σύνθετη ρητίνη  (10 από 27)</vt:lpstr>
      <vt:lpstr>Επικάλυψη με σύνθετη ρητίνη  (11 από 27)</vt:lpstr>
      <vt:lpstr>Επικάλυψη με σύνθετη ρητίνη  (12 από 27)</vt:lpstr>
      <vt:lpstr>Επικάλυψη με σύνθετη ρητίνη  (13 από 27)</vt:lpstr>
      <vt:lpstr>Επικάλυψη με σύνθετη ρητίνη (14 από 27)</vt:lpstr>
      <vt:lpstr>Επικάλυψη με σύνθετη ρητίνη (15 από 27)</vt:lpstr>
      <vt:lpstr>Επικάλυψη με σύνθετη ρητίνη (16 από 27)</vt:lpstr>
      <vt:lpstr>Επικάλυψη με σύνθετη ρητίνη  (17 από 27)</vt:lpstr>
      <vt:lpstr>Επικάλυψη με σύνθετη ρητίνη  (18 από 27)</vt:lpstr>
      <vt:lpstr>Επικάλυψη με σύνθετη ρητίνη  (19 από 27)</vt:lpstr>
      <vt:lpstr>Επικάλυψη με σύνθετη ρητίνη  (20 από 27)</vt:lpstr>
      <vt:lpstr>Επικάλυψη με σύνθετη ρητίνη  (21 από 27)</vt:lpstr>
      <vt:lpstr>Επικάλυψη με σύνθετη ρητίνη  (22 από 27)</vt:lpstr>
      <vt:lpstr>Επικάλυψη με σύνθετη ρητίνη  (23 από 27)</vt:lpstr>
      <vt:lpstr>Επικάλυψη με σύνθετη ρητίνη  (24 από 27)</vt:lpstr>
      <vt:lpstr>Επικάλυψη με σύνθετη ρητίνη  (25 από 27)</vt:lpstr>
      <vt:lpstr>Επικάλυψη με σύνθετη ρητίνη  (26 από 27)</vt:lpstr>
      <vt:lpstr>Επικάλυψη με σύνθετη ρητίνη  (27 από 27)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21</cp:revision>
  <dcterms:created xsi:type="dcterms:W3CDTF">2014-01-17T12:24:08Z</dcterms:created>
  <dcterms:modified xsi:type="dcterms:W3CDTF">2015-07-06T08:40:23Z</dcterms:modified>
</cp:coreProperties>
</file>