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99"/>
  </p:notesMasterIdLst>
  <p:handoutMasterIdLst>
    <p:handoutMasterId r:id="rId100"/>
  </p:handoutMasterIdLst>
  <p:sldIdLst>
    <p:sldId id="256" r:id="rId3"/>
    <p:sldId id="272" r:id="rId4"/>
    <p:sldId id="273" r:id="rId5"/>
    <p:sldId id="275" r:id="rId6"/>
    <p:sldId id="276" r:id="rId7"/>
    <p:sldId id="278" r:id="rId8"/>
    <p:sldId id="279" r:id="rId9"/>
    <p:sldId id="280" r:id="rId10"/>
    <p:sldId id="360" r:id="rId11"/>
    <p:sldId id="277" r:id="rId12"/>
    <p:sldId id="281" r:id="rId13"/>
    <p:sldId id="284" r:id="rId14"/>
    <p:sldId id="285" r:id="rId15"/>
    <p:sldId id="286" r:id="rId16"/>
    <p:sldId id="287" r:id="rId17"/>
    <p:sldId id="288" r:id="rId18"/>
    <p:sldId id="361" r:id="rId19"/>
    <p:sldId id="289" r:id="rId20"/>
    <p:sldId id="362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63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64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257" r:id="rId92"/>
    <p:sldId id="262" r:id="rId93"/>
    <p:sldId id="264" r:id="rId94"/>
    <p:sldId id="269" r:id="rId95"/>
    <p:sldId id="270" r:id="rId96"/>
    <p:sldId id="266" r:id="rId97"/>
    <p:sldId id="261" r:id="rId98"/>
  </p:sldIdLst>
  <p:sldSz cx="9144000" cy="6858000" type="screen4x3"/>
  <p:notesSz cx="7104063" cy="10234613"/>
  <p:custDataLst>
    <p:tags r:id="rId10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518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1771" autoAdjust="0"/>
  </p:normalViewPr>
  <p:slideViewPr>
    <p:cSldViewPr>
      <p:cViewPr varScale="1">
        <p:scale>
          <a:sx n="65" d="100"/>
          <a:sy n="65" d="100"/>
        </p:scale>
        <p:origin x="-14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2172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CE0586-D991-44A0-BD4E-4D2EEE029AE2}" type="slidenum">
              <a:rPr lang="en-US" altLang="el-GR" smtClean="0"/>
              <a:pPr eaLnBrk="1" hangingPunct="1"/>
              <a:t>28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BC5A71-6742-419F-96A7-725D7A51D11D}" type="slidenum">
              <a:rPr lang="en-US" altLang="el-GR" smtClean="0"/>
              <a:pPr eaLnBrk="1" hangingPunct="1"/>
              <a:t>29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927A29-0D46-45E2-9BA2-649F0BB772F5}" type="slidenum">
              <a:rPr lang="en-US" altLang="el-GR" smtClean="0"/>
              <a:pPr eaLnBrk="1" hangingPunct="1"/>
              <a:t>31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887F1F-DD44-4AF4-8DD0-9C2213E2D4A1}" type="slidenum">
              <a:rPr lang="en-US" altLang="el-GR" smtClean="0"/>
              <a:pPr eaLnBrk="1" hangingPunct="1"/>
              <a:t>32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035E60-59C8-4B05-B799-577E1514E3D3}" type="slidenum">
              <a:rPr lang="en-US" altLang="el-GR" smtClean="0"/>
              <a:pPr eaLnBrk="1" hangingPunct="1"/>
              <a:t>34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C52323-80CC-43DD-82A1-352A99962695}" type="slidenum">
              <a:rPr lang="en-US" altLang="el-GR" smtClean="0"/>
              <a:pPr eaLnBrk="1" hangingPunct="1"/>
              <a:t>35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74DB2E-A868-417F-9158-FE60A4183DCE}" type="slidenum">
              <a:rPr lang="en-US" altLang="el-GR" smtClean="0"/>
              <a:pPr eaLnBrk="1" hangingPunct="1"/>
              <a:t>36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405838-5C65-4448-8BB1-341757B08DFE}" type="slidenum">
              <a:rPr lang="en-US" altLang="el-GR" smtClean="0"/>
              <a:pPr eaLnBrk="1" hangingPunct="1"/>
              <a:t>37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F9AD9F-C24C-4AD9-BDE8-5612EB786CA5}" type="slidenum">
              <a:rPr lang="en-US" altLang="el-GR" smtClean="0"/>
              <a:pPr eaLnBrk="1" hangingPunct="1"/>
              <a:t>38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443F27-ED9B-4650-8D4B-42BBB3B51F75}" type="slidenum">
              <a:rPr lang="en-US" altLang="el-GR" smtClean="0"/>
              <a:pPr eaLnBrk="1" hangingPunct="1"/>
              <a:t>39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6D2450-B196-4520-B805-57CA405FE11D}" type="slidenum">
              <a:rPr lang="en-US" altLang="el-GR" smtClean="0"/>
              <a:pPr eaLnBrk="1" hangingPunct="1"/>
              <a:t>19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C9572A-D905-42A5-A4B2-1C3C56A9C570}" type="slidenum">
              <a:rPr lang="en-US" altLang="el-GR" smtClean="0"/>
              <a:pPr eaLnBrk="1" hangingPunct="1"/>
              <a:t>40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DA42E7-EDD5-4026-9C0F-2C07C2521B9C}" type="slidenum">
              <a:rPr lang="en-US" altLang="el-GR" smtClean="0"/>
              <a:pPr eaLnBrk="1" hangingPunct="1"/>
              <a:t>42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B4541A-D102-4610-911D-EEE0530AE2BF}" type="slidenum">
              <a:rPr lang="en-US" altLang="el-GR" smtClean="0"/>
              <a:pPr eaLnBrk="1" hangingPunct="1"/>
              <a:t>44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89E49-5F8F-4834-BF1E-6941FB1EBB76}" type="slidenum">
              <a:rPr lang="en-US" altLang="el-GR" smtClean="0"/>
              <a:pPr eaLnBrk="1" hangingPunct="1"/>
              <a:t>45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03FACB-282A-42E7-9ED8-0CF449BF433B}" type="slidenum">
              <a:rPr lang="en-US" altLang="el-GR" smtClean="0"/>
              <a:pPr eaLnBrk="1" hangingPunct="1"/>
              <a:t>46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D0F998-8EDD-48A5-8C57-83EF7FB2EAFE}" type="slidenum">
              <a:rPr lang="en-US" altLang="el-GR" smtClean="0"/>
              <a:pPr eaLnBrk="1" hangingPunct="1"/>
              <a:t>47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3F23B4-DFCE-45B2-972A-14275842CA75}" type="slidenum">
              <a:rPr lang="en-US" altLang="el-GR" smtClean="0"/>
              <a:pPr eaLnBrk="1" hangingPunct="1"/>
              <a:t>48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491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8516C7-2541-4AEE-B900-39F830EAFCE5}" type="slidenum">
              <a:rPr lang="en-US" altLang="el-GR" smtClean="0"/>
              <a:pPr eaLnBrk="1" hangingPunct="1"/>
              <a:t>59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A5199B-63B2-4B4B-B70E-D82A17DB7931}" type="slidenum">
              <a:rPr lang="en-US" altLang="el-GR" smtClean="0"/>
              <a:pPr eaLnBrk="1" hangingPunct="1"/>
              <a:t>68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8B4E8E-CFA1-47A3-8ED7-8DA1380CB6CA}" type="slidenum">
              <a:rPr lang="en-US" altLang="el-GR" smtClean="0"/>
              <a:pPr eaLnBrk="1" hangingPunct="1"/>
              <a:t>20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836719-F8FF-46AF-B4CD-44FD6788F969}" type="slidenum">
              <a:rPr lang="en-US" altLang="el-GR" smtClean="0"/>
              <a:pPr eaLnBrk="1" hangingPunct="1"/>
              <a:t>69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E6AEBE-A42A-41BC-B19F-51165B4A9682}" type="slidenum">
              <a:rPr lang="en-US" altLang="el-GR" smtClean="0"/>
              <a:pPr eaLnBrk="1" hangingPunct="1"/>
              <a:t>21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0BB296-E119-47DE-A1DC-644052E63D81}" type="slidenum">
              <a:rPr lang="en-US" altLang="el-GR" smtClean="0"/>
              <a:pPr eaLnBrk="1" hangingPunct="1"/>
              <a:t>23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3B33A1-2169-4B43-9ADB-C23776AD3315}" type="slidenum">
              <a:rPr lang="en-US" altLang="el-GR" smtClean="0"/>
              <a:pPr eaLnBrk="1" hangingPunct="1"/>
              <a:t>24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2EBE9F-B157-46F2-B326-4138EB6FD801}" type="slidenum">
              <a:rPr lang="en-US" altLang="el-GR" smtClean="0"/>
              <a:pPr eaLnBrk="1" hangingPunct="1"/>
              <a:t>25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73546C-4C14-4055-9264-07A637396F42}" type="slidenum">
              <a:rPr lang="en-US" altLang="el-GR" smtClean="0"/>
              <a:pPr eaLnBrk="1" hangingPunct="1"/>
              <a:t>26</a:t>
            </a:fld>
            <a:endParaRPr lang="en-US" alt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CA0EBD-CB9F-484C-8FA0-9854DE915012}" type="slidenum">
              <a:rPr lang="en-US" altLang="el-GR" smtClean="0"/>
              <a:pPr eaLnBrk="1" hangingPunct="1"/>
              <a:t>27</a:t>
            </a:fld>
            <a:endParaRPr lang="en-US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norman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nal_pelvis" TargetMode="External"/><Relationship Id="rId13" Type="http://schemas.openxmlformats.org/officeDocument/2006/relationships/hyperlink" Target="https://en.wikipedia.org/wiki/Renal_artery" TargetMode="External"/><Relationship Id="rId18" Type="http://schemas.openxmlformats.org/officeDocument/2006/relationships/hyperlink" Target="https://en.wikipedia.org/wiki/Common_iliac_vein" TargetMode="External"/><Relationship Id="rId3" Type="http://schemas.openxmlformats.org/officeDocument/2006/relationships/hyperlink" Target="http://commons.wikimedia.org/wiki/File:Urinary_system.svg" TargetMode="External"/><Relationship Id="rId21" Type="http://schemas.openxmlformats.org/officeDocument/2006/relationships/hyperlink" Target="https://en.wikipedia.org/wiki/Pelvis" TargetMode="External"/><Relationship Id="rId7" Type="http://schemas.openxmlformats.org/officeDocument/2006/relationships/hyperlink" Target="https://en.wikipedia.org/wiki/Kidney" TargetMode="External"/><Relationship Id="rId12" Type="http://schemas.openxmlformats.org/officeDocument/2006/relationships/hyperlink" Target="https://en.wikipedia.org/wiki/Adrenal_gland" TargetMode="External"/><Relationship Id="rId17" Type="http://schemas.openxmlformats.org/officeDocument/2006/relationships/hyperlink" Target="https://en.wikipedia.org/wiki/Common_iliac_artery" TargetMode="External"/><Relationship Id="rId2" Type="http://schemas.openxmlformats.org/officeDocument/2006/relationships/image" Target="../media/image9.png"/><Relationship Id="rId16" Type="http://schemas.openxmlformats.org/officeDocument/2006/relationships/hyperlink" Target="https://en.wikipedia.org/wiki/Abdominal_aorta" TargetMode="External"/><Relationship Id="rId20" Type="http://schemas.openxmlformats.org/officeDocument/2006/relationships/hyperlink" Target="https://en.wikipedia.org/wiki/Large_intest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Urinary_system" TargetMode="External"/><Relationship Id="rId11" Type="http://schemas.openxmlformats.org/officeDocument/2006/relationships/hyperlink" Target="https://en.wikipedia.org/wiki/Urethra" TargetMode="External"/><Relationship Id="rId5" Type="http://schemas.openxmlformats.org/officeDocument/2006/relationships/hyperlink" Target="http://creativecommons.org/licenses/by-sa/3.0/deed.en" TargetMode="External"/><Relationship Id="rId15" Type="http://schemas.openxmlformats.org/officeDocument/2006/relationships/hyperlink" Target="https://en.wikipedia.org/wiki/Inferior_vena_cava" TargetMode="External"/><Relationship Id="rId10" Type="http://schemas.openxmlformats.org/officeDocument/2006/relationships/hyperlink" Target="https://en.wikipedia.org/wiki/Urinary_bladder" TargetMode="External"/><Relationship Id="rId19" Type="http://schemas.openxmlformats.org/officeDocument/2006/relationships/hyperlink" Target="https://en.wikipedia.org/wiki/Liver" TargetMode="External"/><Relationship Id="rId4" Type="http://schemas.openxmlformats.org/officeDocument/2006/relationships/hyperlink" Target="http://commons.wikimedia.org/wiki/User:Jmarchn" TargetMode="External"/><Relationship Id="rId9" Type="http://schemas.openxmlformats.org/officeDocument/2006/relationships/hyperlink" Target="https://en.wikipedia.org/wiki/Ureter" TargetMode="External"/><Relationship Id="rId14" Type="http://schemas.openxmlformats.org/officeDocument/2006/relationships/hyperlink" Target="https://en.wikipedia.org/wiki/Renal_vei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Kidney_PioM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Pi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s://commons.wikimedia.org/wiki/User:Madhero88" TargetMode="External"/><Relationship Id="rId4" Type="http://schemas.openxmlformats.org/officeDocument/2006/relationships/hyperlink" Target="https://commons.wikimedia.org/wiki/File:Physiology_of_Nephron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s://commons.wikimedia.org/wiki/User:Anmats" TargetMode="External"/><Relationship Id="rId4" Type="http://schemas.openxmlformats.org/officeDocument/2006/relationships/hyperlink" Target="https://commons.wikimedia.org/wiki/File:Kidney_Nephron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" TargetMode="External"/><Relationship Id="rId4" Type="http://schemas.openxmlformats.org/officeDocument/2006/relationships/hyperlink" Target="http://cnx.org/contents/14fb4ad7-39a1-4eee-ab6e-3ef2482e3e22@6.10:173/Anatomy_&amp;_Physiology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esnorman.com/" TargetMode="Externa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snorman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norman.com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norman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s://commons.wikimedia.org/wiki/User:Bibi_Saint-Pol" TargetMode="External"/><Relationship Id="rId4" Type="http://schemas.openxmlformats.org/officeDocument/2006/relationships/hyperlink" Target="https://commons.wikimedia.org/wiki/File:Male_anatomy_en.sv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y241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esnorman.com/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s://commons.wikimedia.org/wiki/User:Dod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norman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Arcadian" TargetMode="External"/><Relationship Id="rId4" Type="http://schemas.openxmlformats.org/officeDocument/2006/relationships/hyperlink" Target="https://commons.wikimedia.org/wiki/File:Illu_bladder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commons.wikimedia.org/wiki/User:Stevenfruitsmaak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Benign_Prostatic_Hyperplasia_nci-vol-7137-300.jpg" TargetMode="External"/><Relationship Id="rId5" Type="http://schemas.openxmlformats.org/officeDocument/2006/relationships/hyperlink" Target="https://commons.wikimedia.org/wiki/User:Pngbot" TargetMode="External"/><Relationship Id="rId4" Type="http://schemas.openxmlformats.org/officeDocument/2006/relationships/hyperlink" Target="https://commons.wikimedia.org/wiki/File:Gray1160.p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hyperlink" Target="https://commons.wikimedia.org/wiki/User:AirBa~commonswiki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Prostatelead.jpg" TargetMode="External"/><Relationship Id="rId5" Type="http://schemas.openxmlformats.org/officeDocument/2006/relationships/hyperlink" Target="https://commons.wikimedia.org/wiki/User:Arcadian" TargetMode="External"/><Relationship Id="rId4" Type="http://schemas.openxmlformats.org/officeDocument/2006/relationships/hyperlink" Target="https://commons.wikimedia.org/wiki/File:Illu_prostate_lobes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esnorman.com/" TargetMode="External"/><Relationship Id="rId4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s://commons.wikimedia.org/wiki/User:Miraceti" TargetMode="External"/><Relationship Id="rId4" Type="http://schemas.openxmlformats.org/officeDocument/2006/relationships/hyperlink" Target="https://commons.wikimedia.org/wiki/File:Female_reproductive_system_lateral.pn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cheme_female_reproductive_system-en.sv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Bibi_Saint-Pol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9cccba49-6490-4e5b-a366-9991b7dbc56c@5/Anatomy-and-Physiology-of-the-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/4.0/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deed.en" TargetMode="External"/><Relationship Id="rId3" Type="http://schemas.openxmlformats.org/officeDocument/2006/relationships/image" Target="../media/image87.png"/><Relationship Id="rId7" Type="http://schemas.openxmlformats.org/officeDocument/2006/relationships/hyperlink" Target="https://commons.wikimedia.org/wiki/User:M.Komorniczak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Order_of_changes_in_ovary.svg" TargetMode="External"/><Relationship Id="rId5" Type="http://schemas.openxmlformats.org/officeDocument/2006/relationships/hyperlink" Target="https://commons.wikimedia.org/wiki/User:Pngbot" TargetMode="External"/><Relationship Id="rId4" Type="http://schemas.openxmlformats.org/officeDocument/2006/relationships/hyperlink" Target="https://commons.wikimedia.org/wiki/File:Gray589.png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y1144.png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Pngbot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igure_28_01_03.JP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CFCF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estis.gif" TargetMode="External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s://commons.wikimedia.org/wiki/User:KDS444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err="1" smtClean="0">
                <a:solidFill>
                  <a:schemeClr val="tx1"/>
                </a:solidFill>
                <a:latin typeface="+mn-lt"/>
              </a:rPr>
              <a:t>Τομογραφική</a:t>
            </a:r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 Απεικονιστική Ανατομική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</a:t>
            </a:r>
            <a:r>
              <a:rPr lang="en-US" sz="2600" b="1" dirty="0" smtClean="0"/>
              <a:t>7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smtClean="0"/>
              <a:t>Ουροποιογεννητικό σύστημα -  Πύελος - Ανατομική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/>
              <a:t>Τμήμα Ραδιολογίας - Ακτινολογίας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Νεύρα</a:t>
            </a:r>
            <a:endParaRPr lang="el-GR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137347" cy="5256584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Τα νεύρα του οπισθίου κοιλιακού τοιχώματος είναι κλάδοι του </a:t>
            </a:r>
            <a:r>
              <a:rPr lang="el-GR" altLang="el-GR" dirty="0" err="1" smtClean="0"/>
              <a:t>οσφυοϊερού</a:t>
            </a:r>
            <a:r>
              <a:rPr lang="el-GR" altLang="el-GR" dirty="0" smtClean="0"/>
              <a:t> πλέγματος.</a:t>
            </a:r>
          </a:p>
          <a:p>
            <a:r>
              <a:rPr lang="el-GR" altLang="el-GR" dirty="0" smtClean="0"/>
              <a:t>Ο1 - </a:t>
            </a:r>
            <a:r>
              <a:rPr lang="en-US" altLang="el-GR" dirty="0" smtClean="0"/>
              <a:t> L1 </a:t>
            </a:r>
          </a:p>
          <a:p>
            <a:r>
              <a:rPr lang="el-GR" altLang="el-GR" dirty="0" smtClean="0"/>
              <a:t>Ο2 - </a:t>
            </a:r>
            <a:r>
              <a:rPr lang="en-US" altLang="el-GR" dirty="0" smtClean="0"/>
              <a:t>L2 </a:t>
            </a:r>
          </a:p>
          <a:p>
            <a:r>
              <a:rPr lang="el-GR" altLang="el-GR" dirty="0" smtClean="0"/>
              <a:t>Ο3 - </a:t>
            </a:r>
            <a:r>
              <a:rPr lang="en-US" altLang="el-GR" dirty="0" smtClean="0"/>
              <a:t>L3 </a:t>
            </a:r>
          </a:p>
          <a:p>
            <a:r>
              <a:rPr lang="el-GR" altLang="el-GR" dirty="0" smtClean="0"/>
              <a:t> Ο4 - </a:t>
            </a:r>
            <a:r>
              <a:rPr lang="en-US" altLang="el-GR" dirty="0" smtClean="0"/>
              <a:t>L4 </a:t>
            </a:r>
          </a:p>
          <a:p>
            <a:r>
              <a:rPr lang="el-GR" altLang="el-GR" dirty="0" smtClean="0"/>
              <a:t>Ο5 – </a:t>
            </a:r>
            <a:r>
              <a:rPr lang="en-US" altLang="el-GR" dirty="0" smtClean="0"/>
              <a:t>L5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sz="half" idx="4294967295"/>
          </p:nvPr>
        </p:nvSpPr>
        <p:spPr>
          <a:xfrm>
            <a:off x="5105400" y="1722438"/>
            <a:ext cx="4038600" cy="4525962"/>
          </a:xfrm>
        </p:spPr>
        <p:txBody>
          <a:bodyPr/>
          <a:lstStyle/>
          <a:p>
            <a:r>
              <a:rPr lang="en-US" altLang="el-GR" sz="1800" smtClean="0"/>
              <a:t>L1 gives rise to the iliohypogastric and ilioinguinal nerves. </a:t>
            </a:r>
          </a:p>
          <a:p>
            <a:r>
              <a:rPr lang="en-US" altLang="el-GR" sz="1800" smtClean="0"/>
              <a:t>L1 + L2 gives rise to the genitofemoral nerve </a:t>
            </a:r>
          </a:p>
          <a:p>
            <a:r>
              <a:rPr lang="en-US" altLang="el-GR" sz="1800" smtClean="0"/>
              <a:t>L2 + L3 gives rise to the lateral femoral cutaneous </a:t>
            </a:r>
          </a:p>
          <a:p>
            <a:r>
              <a:rPr lang="en-US" altLang="el-GR" sz="1800" smtClean="0"/>
              <a:t>L2 + L3 + L4 give rise to the femoral and obturator nerves </a:t>
            </a:r>
          </a:p>
          <a:p>
            <a:r>
              <a:rPr lang="en-US" altLang="el-GR" sz="1800" smtClean="0"/>
              <a:t>L4 + L5 give rise to the lumbosacral trunk which joins sacral nerves to form the sacral plexus.</a:t>
            </a:r>
          </a:p>
          <a:p>
            <a:endParaRPr lang="en-US" altLang="el-GR" sz="1800" smtClean="0"/>
          </a:p>
        </p:txBody>
      </p:sp>
      <p:pic>
        <p:nvPicPr>
          <p:cNvPr id="14340" name="Picture 2" descr="http://www.wesnorman.com/lumbosacralple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03188"/>
            <a:ext cx="4608513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3242260" y="6532586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3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7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l-GR" dirty="0"/>
              <a:t>Ουροποιητικό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σύστημα</a:t>
            </a:r>
            <a:endParaRPr lang="el-GR" dirty="0"/>
          </a:p>
        </p:txBody>
      </p:sp>
      <p:pic>
        <p:nvPicPr>
          <p:cNvPr id="8" name="Picture 2" descr="File:Urinary system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39659" y="188640"/>
            <a:ext cx="4832333" cy="63477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9" name="Rectangle 7"/>
          <p:cNvSpPr/>
          <p:nvPr/>
        </p:nvSpPr>
        <p:spPr>
          <a:xfrm>
            <a:off x="4470997" y="6536376"/>
            <a:ext cx="4369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3"/>
              </a:rPr>
              <a:t>Urinary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  <a:hlinkClick r:id="rId3"/>
              </a:rPr>
              <a:t>system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Jmarchn"/>
              </a:rPr>
              <a:t>Jmarchn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51520" y="1196752"/>
            <a:ext cx="388843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 tooltip="en:Urinary system"/>
              </a:rPr>
              <a:t>Urinary system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 tooltip="en:Kidney"/>
              </a:rPr>
              <a:t>Kidney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u="sng" dirty="0">
                <a:solidFill>
                  <a:schemeClr val="bg1">
                    <a:lumMod val="75000"/>
                  </a:schemeClr>
                </a:solidFill>
                <a:latin typeface="+mn-lt"/>
                <a:hlinkClick r:id="rId8" tooltip="en:Renal pelvis"/>
              </a:rPr>
              <a:t>Renal pelvis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9" tooltip="en:Ureter"/>
              </a:rPr>
              <a:t>Ureter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0" tooltip="en:Urinary bladder"/>
              </a:rPr>
              <a:t>Urinary bladder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1" tooltip="en:Urethra"/>
              </a:rPr>
              <a:t>Urethra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 (Left side with frontal section)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2" tooltip="en:Adrenal gland"/>
              </a:rPr>
              <a:t>Adrenal gland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3" tooltip="en:Renal artery"/>
              </a:rPr>
              <a:t>Renal artery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 and 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4" tooltip="en:Renal vein"/>
              </a:rPr>
              <a:t>vein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5" tooltip="en:Inferior vena cava"/>
              </a:rPr>
              <a:t>Inferior vena cava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6" tooltip="en:Abdominal aorta"/>
              </a:rPr>
              <a:t>Abdominal aorta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7" tooltip="en:Common iliac artery"/>
              </a:rPr>
              <a:t>Common iliac artery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 and 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8" tooltip="en:Common iliac vein"/>
              </a:rPr>
              <a:t>vein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9" tooltip="en:Liver"/>
              </a:rPr>
              <a:t>Liver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20" tooltip="en:Large intestine"/>
              </a:rPr>
              <a:t>Large intestine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  <a:hlinkClick r:id="rId21" tooltip="en:Pelvis"/>
              </a:rPr>
              <a:t>Pelvis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906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Περινεφρικός</a:t>
            </a:r>
            <a:r>
              <a:rPr lang="el-GR" dirty="0" smtClean="0"/>
              <a:t> χώρος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1" y="1196752"/>
            <a:ext cx="3767622" cy="56612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9813"/>
            <a:ext cx="2714625" cy="6777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795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prstClr val="white"/>
                </a:solidFill>
              </a:rPr>
              <a:t>Περινεφρικός</a:t>
            </a:r>
            <a:r>
              <a:rPr lang="el-GR" dirty="0">
                <a:solidFill>
                  <a:prstClr val="white"/>
                </a:solidFill>
              </a:rPr>
              <a:t> χώρος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1"/>
            <a:ext cx="3468340" cy="56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0820"/>
            <a:ext cx="2592288" cy="664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47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4006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l-GR" altLang="el-GR" sz="2400" dirty="0" smtClean="0"/>
              <a:t>Οι νεφροί είναι δύο, ένας αριστερός και ένας δεξιός, έχουν σχήμα κυαμοειδές και βρίσκονται στα πλάγια της σπονδυλικής στήλης, στο ύψος των Θ12 - O3 σπονδύλων και στηρίζονται στους μύες, στο οπίσθιο κοιλιακό τοίχωμα. </a:t>
            </a:r>
          </a:p>
          <a:p>
            <a:pPr eaLnBrk="1" hangingPunct="1"/>
            <a:r>
              <a:rPr lang="el-GR" altLang="el-GR" sz="2400" dirty="0" smtClean="0"/>
              <a:t>O δεξιός νεφρός έχει επάνω και μπροστά του το ήπαρ, επάνω και πίσω το διάφραγμα, πίσω του το δεξιό μεγάλο </a:t>
            </a:r>
            <a:r>
              <a:rPr lang="el-GR" altLang="el-GR" sz="2400" dirty="0" err="1" smtClean="0"/>
              <a:t>ψοΐτη</a:t>
            </a:r>
            <a:r>
              <a:rPr lang="el-GR" altLang="el-GR" sz="2400" dirty="0" smtClean="0"/>
              <a:t> μυ, μπροστά, κάτω και έξω τη δεξιά </a:t>
            </a:r>
            <a:r>
              <a:rPr lang="el-GR" altLang="el-GR" sz="2400" dirty="0" err="1" smtClean="0"/>
              <a:t>κολική</a:t>
            </a:r>
            <a:r>
              <a:rPr lang="el-GR" altLang="el-GR" sz="2400" dirty="0" smtClean="0"/>
              <a:t> καμπή, μπροστά και έσω το δωδεκαδάκτυλο και απέναντι από το έσω χείλος του την κάτω κοίλη φλέβα.  </a:t>
            </a:r>
          </a:p>
          <a:p>
            <a:pPr eaLnBrk="1" hangingPunct="1"/>
            <a:r>
              <a:rPr lang="el-GR" altLang="el-GR" sz="2400" dirty="0" smtClean="0"/>
              <a:t>O αριστερός νεφρός επάνω και πίσω του έχει το διάφραγμα, πίσω του τον σύστοιχο μεγάλο </a:t>
            </a:r>
            <a:r>
              <a:rPr lang="el-GR" altLang="el-GR" sz="2400" dirty="0" err="1" smtClean="0"/>
              <a:t>ψοΐτη</a:t>
            </a:r>
            <a:r>
              <a:rPr lang="el-GR" altLang="el-GR" sz="2400" dirty="0" smtClean="0"/>
              <a:t> μυ, επάνω και έξω το σπλήνα, επάνω, έξω και εμπρός την αριστερή </a:t>
            </a:r>
            <a:r>
              <a:rPr lang="el-GR" altLang="el-GR" sz="2400" dirty="0" err="1" smtClean="0"/>
              <a:t>κολική</a:t>
            </a:r>
            <a:r>
              <a:rPr lang="el-GR" altLang="el-GR" sz="2400" dirty="0" smtClean="0"/>
              <a:t> καμπή, μπροστά του το πάγκρεας και απέναντι από το έσω χείλος του την αορτή.</a:t>
            </a:r>
            <a:endParaRPr lang="en-US" altLang="el-GR" sz="24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Νεφροί </a:t>
            </a:r>
            <a:r>
              <a:rPr lang="el-GR" sz="3000" b="0" dirty="0" smtClean="0"/>
              <a:t>1/3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xmlns="" val="11088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Νεφροί </a:t>
            </a:r>
            <a:r>
              <a:rPr lang="el-GR" sz="3000" b="0" dirty="0" smtClean="0">
                <a:solidFill>
                  <a:prstClr val="white"/>
                </a:solidFill>
              </a:rPr>
              <a:t>2/3</a:t>
            </a:r>
            <a:endParaRPr lang="el-GR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Είναι το φυσικό φίλτρο του οργανισμού, το οποίο αποβάλλει κάθε περιττή και επικίνδυνη ουσία από το αίμα. Καθαρίζουν 200 λίτρα αίματος κάθε μέρα!</a:t>
            </a:r>
          </a:p>
          <a:p>
            <a:pPr eaLnBrk="1" hangingPunct="1"/>
            <a:r>
              <a:rPr lang="el-GR" altLang="el-GR" dirty="0" smtClean="0"/>
              <a:t>Παράλληλα ρυθμίζουν την παραγωγή των ερυθρών αιμοσφαιρίων και ενεργοποιούν τη βιταμίνη D. </a:t>
            </a:r>
          </a:p>
          <a:p>
            <a:pPr eaLnBrk="1" hangingPunct="1"/>
            <a:r>
              <a:rPr lang="el-GR" altLang="el-GR" dirty="0" smtClean="0"/>
              <a:t>Όταν δυσκολεύονται ή αδυνατούν να ανταποκριθούν στο έργο τους, έχουμε Χρόνια Νεφρική Ανεπάρκεια (ΧΝΑ).</a:t>
            </a:r>
            <a:endParaRPr lang="en-US" alt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036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Νεφροί </a:t>
            </a:r>
            <a:r>
              <a:rPr lang="el-GR" sz="3000" b="0" dirty="0" smtClean="0">
                <a:solidFill>
                  <a:prstClr val="white"/>
                </a:solidFill>
              </a:rPr>
              <a:t>3/3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  <p:pic>
        <p:nvPicPr>
          <p:cNvPr id="103426" name="Picture 2" descr="File:Blausen 0592 KidneyAnatomy 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9" b="11857"/>
          <a:stretch/>
        </p:blipFill>
        <p:spPr bwMode="auto">
          <a:xfrm>
            <a:off x="840432" y="1310205"/>
            <a:ext cx="7620000" cy="4927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21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Πως λειτουργεί ο νεφρός;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dirty="0" smtClean="0"/>
              <a:t>Αίμα εισέρχεται από την νεφρική αρτηρία.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Οι </a:t>
            </a:r>
            <a:r>
              <a:rPr lang="el-GR" dirty="0" err="1" smtClean="0"/>
              <a:t>νεφρώνες</a:t>
            </a:r>
            <a:r>
              <a:rPr lang="el-GR" dirty="0" smtClean="0"/>
              <a:t> φιλτράρουν το αίμα και αφαιρούν τα επιπλέον υγρά.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Φιλτραρισμένο αίμα εξέρχεται από την νεφρική φλέβα.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l-GR" dirty="0" smtClean="0"/>
              <a:t>Τα επιπλέον υγρά περνούν στα ούρα.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Οι νεφροί, εκτός από αφαίρεση άχρηστων ουσιών, ρυθμίζουν  αρτηριακή πίεση, οξέα και αλάτι.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427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 νεφρού</a:t>
            </a:r>
            <a:endParaRPr lang="el-GR" dirty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517232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l-GR" altLang="el-GR" sz="2200" dirty="0" smtClean="0"/>
              <a:t>Φλοιός </a:t>
            </a:r>
            <a:r>
              <a:rPr lang="en-US" altLang="el-GR" sz="2200" dirty="0" smtClean="0"/>
              <a:t> cortex </a:t>
            </a:r>
          </a:p>
          <a:p>
            <a:pPr>
              <a:spcBef>
                <a:spcPts val="900"/>
              </a:spcBef>
            </a:pPr>
            <a:r>
              <a:rPr lang="el-GR" altLang="el-GR" sz="2200" dirty="0" smtClean="0"/>
              <a:t>Μυελός </a:t>
            </a:r>
            <a:r>
              <a:rPr lang="en-US" altLang="el-GR" sz="2200" dirty="0" smtClean="0"/>
              <a:t>medulla </a:t>
            </a:r>
          </a:p>
          <a:p>
            <a:pPr lvl="1">
              <a:spcBef>
                <a:spcPts val="900"/>
              </a:spcBef>
            </a:pPr>
            <a:r>
              <a:rPr lang="el-GR" altLang="el-GR" sz="2200" dirty="0" smtClean="0"/>
              <a:t>Νεφρικές στήλες - </a:t>
            </a:r>
            <a:r>
              <a:rPr lang="en-US" altLang="el-GR" sz="2200" dirty="0" smtClean="0"/>
              <a:t>renal columns </a:t>
            </a:r>
          </a:p>
          <a:p>
            <a:pPr lvl="1">
              <a:spcBef>
                <a:spcPts val="900"/>
              </a:spcBef>
            </a:pPr>
            <a:r>
              <a:rPr lang="el-GR" altLang="el-GR" sz="2200" dirty="0" smtClean="0"/>
              <a:t>Νεφρικές πυραμίδες - </a:t>
            </a:r>
            <a:r>
              <a:rPr lang="en-US" altLang="el-GR" sz="2200" dirty="0" smtClean="0"/>
              <a:t>renal pyramid </a:t>
            </a:r>
          </a:p>
          <a:p>
            <a:pPr>
              <a:spcBef>
                <a:spcPts val="900"/>
              </a:spcBef>
            </a:pPr>
            <a:r>
              <a:rPr lang="el-GR" altLang="el-GR" sz="2200" dirty="0" smtClean="0"/>
              <a:t>Μεσολόβιες αρτηρίες - </a:t>
            </a:r>
            <a:r>
              <a:rPr lang="en-US" altLang="el-GR" sz="2200" dirty="0" err="1" smtClean="0"/>
              <a:t>interlobar</a:t>
            </a:r>
            <a:r>
              <a:rPr lang="en-US" altLang="el-GR" sz="2200" dirty="0" smtClean="0"/>
              <a:t> arteries </a:t>
            </a:r>
          </a:p>
          <a:p>
            <a:pPr>
              <a:spcBef>
                <a:spcPts val="900"/>
              </a:spcBef>
            </a:pPr>
            <a:r>
              <a:rPr lang="el-GR" altLang="el-GR" sz="2200" dirty="0" smtClean="0"/>
              <a:t>Νεφρικές θηλές - </a:t>
            </a:r>
            <a:r>
              <a:rPr lang="en-US" altLang="el-GR" sz="2200" dirty="0" smtClean="0"/>
              <a:t>renal papilla </a:t>
            </a:r>
          </a:p>
          <a:p>
            <a:pPr>
              <a:spcBef>
                <a:spcPts val="900"/>
              </a:spcBef>
            </a:pPr>
            <a:r>
              <a:rPr lang="el-GR" altLang="el-GR" sz="2200" dirty="0" smtClean="0"/>
              <a:t>Μικροί κάλυκες - </a:t>
            </a:r>
            <a:r>
              <a:rPr lang="en-US" altLang="el-GR" sz="2200" dirty="0" smtClean="0"/>
              <a:t>minor calyx </a:t>
            </a:r>
          </a:p>
          <a:p>
            <a:pPr>
              <a:spcBef>
                <a:spcPts val="900"/>
              </a:spcBef>
            </a:pPr>
            <a:r>
              <a:rPr lang="el-GR" altLang="el-GR" sz="2200" dirty="0" smtClean="0"/>
              <a:t>Μεγάλοι κάλυκες- </a:t>
            </a:r>
            <a:r>
              <a:rPr lang="en-US" altLang="el-GR" sz="2200" dirty="0" smtClean="0"/>
              <a:t>major calyx </a:t>
            </a:r>
          </a:p>
          <a:p>
            <a:pPr>
              <a:spcBef>
                <a:spcPts val="900"/>
              </a:spcBef>
            </a:pPr>
            <a:r>
              <a:rPr lang="el-GR" altLang="el-GR" sz="2200" dirty="0" smtClean="0"/>
              <a:t>Νεφρική πύελος - </a:t>
            </a:r>
            <a:r>
              <a:rPr lang="en-US" altLang="el-GR" sz="2200" dirty="0" smtClean="0"/>
              <a:t>renal pelvis </a:t>
            </a:r>
          </a:p>
          <a:p>
            <a:pPr>
              <a:spcBef>
                <a:spcPts val="900"/>
              </a:spcBef>
            </a:pPr>
            <a:r>
              <a:rPr lang="el-GR" altLang="el-GR" sz="2200" dirty="0" smtClean="0"/>
              <a:t>Ουρητήρας - </a:t>
            </a:r>
            <a:r>
              <a:rPr lang="en-US" altLang="el-GR" sz="2200" dirty="0" smtClean="0"/>
              <a:t>ureter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009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Εσωτερική διάταξη </a:t>
            </a:r>
            <a:r>
              <a:rPr lang="el-GR" dirty="0" smtClean="0"/>
              <a:t>νεφρού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18</a:t>
            </a:fld>
            <a:endParaRPr lang="el-GR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9" name="Picture 2" descr="File:Kidney Pio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5591420" cy="55227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10" name="Rectangle 7"/>
          <p:cNvSpPr/>
          <p:nvPr/>
        </p:nvSpPr>
        <p:spPr>
          <a:xfrm>
            <a:off x="382934" y="6575484"/>
            <a:ext cx="5472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/>
                <a:hlinkClick r:id="rId3"/>
              </a:rPr>
              <a:t>Kidney </a:t>
            </a:r>
            <a:r>
              <a:rPr lang="en-US" sz="1200" dirty="0" err="1" smtClean="0">
                <a:solidFill>
                  <a:prstClr val="white">
                    <a:lumMod val="75000"/>
                  </a:prstClr>
                </a:solidFill>
                <a:latin typeface="Calibri"/>
                <a:hlinkClick r:id="rId3"/>
              </a:rPr>
              <a:t>PioM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 </a:t>
            </a:r>
            <a:r>
              <a:rPr lang="en-US" sz="1200" dirty="0" err="1" smtClean="0">
                <a:solidFill>
                  <a:prstClr val="white">
                    <a:lumMod val="75000"/>
                  </a:prstClr>
                </a:solidFill>
                <a:latin typeface="Calibri"/>
                <a:hlinkClick r:id="rId4" tooltip="User:Piom"/>
              </a:rPr>
              <a:t>Piom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/>
                <a:hlinkClick r:id="rId5"/>
              </a:rPr>
              <a:t>CC BY-SA 3.0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084168" y="1052736"/>
            <a:ext cx="30598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pyramid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Interlobular artery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artery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vein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</a:t>
            </a:r>
            <a:r>
              <a:rPr lang="en-US" sz="2000" dirty="0" err="1">
                <a:solidFill>
                  <a:prstClr val="white">
                    <a:lumMod val="75000"/>
                  </a:prstClr>
                </a:solidFill>
                <a:latin typeface="Calibri"/>
              </a:rPr>
              <a:t>hylum</a:t>
            </a:r>
            <a:endParaRPr lang="en-US" sz="2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pelvis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Ureter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Minor calyx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capsule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Inferior extremity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Superior extremity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>
                <a:solidFill>
                  <a:prstClr val="white">
                    <a:lumMod val="75000"/>
                  </a:prstClr>
                </a:solidFill>
                <a:latin typeface="Calibri"/>
              </a:rPr>
              <a:t>Interlobar</a:t>
            </a: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 vein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Nephron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sinus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Major calyx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papilla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Renal column</a:t>
            </a:r>
          </a:p>
        </p:txBody>
      </p:sp>
    </p:spTree>
    <p:extLst>
      <p:ext uri="{BB962C8B-B14F-4D97-AF65-F5344CB8AC3E}">
        <p14:creationId xmlns:p14="http://schemas.microsoft.com/office/powerpoint/2010/main" xmlns="" val="19814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844824"/>
            <a:ext cx="9082215" cy="10081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4000" dirty="0" err="1"/>
              <a:t>Οπισθοπεριτόναιο</a:t>
            </a:r>
            <a:endParaRPr lang="en-US" sz="4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93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Διήθηση </a:t>
            </a:r>
            <a:endParaRPr lang="el-GR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872654" cy="5256584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Η διήθηση είναι ιδιαίτερα πολύπλοκη δομικά και χημικά διαδικασία το αποτέλεσμα της οποίας είναι η παραγωγή των ούρων.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  <p:pic>
        <p:nvPicPr>
          <p:cNvPr id="7" name="Picture 2" descr="File:Physiology of Nephr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6182" y="657912"/>
            <a:ext cx="489585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095935" y="6381328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Physiology of </a:t>
            </a:r>
            <a:r>
              <a:rPr lang="en-US" sz="1200" dirty="0" smtClean="0">
                <a:latin typeface="+mn-lt"/>
                <a:hlinkClick r:id="rId4"/>
              </a:rPr>
              <a:t>Nephron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Madhero88"/>
              </a:rPr>
              <a:t>Madhero88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1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355976" y="116632"/>
            <a:ext cx="4788023" cy="1008112"/>
          </a:xfrm>
        </p:spPr>
        <p:txBody>
          <a:bodyPr/>
          <a:lstStyle/>
          <a:p>
            <a:r>
              <a:rPr lang="el-GR" dirty="0" smtClean="0"/>
              <a:t>Νεφρικά σωληνάρια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  <p:pic>
        <p:nvPicPr>
          <p:cNvPr id="99330" name="Picture 2" descr="File:Kidney Nephr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248472" cy="67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/>
          <p:nvPr/>
        </p:nvSpPr>
        <p:spPr>
          <a:xfrm>
            <a:off x="3995936" y="6396335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Kidney </a:t>
            </a:r>
            <a:r>
              <a:rPr lang="en-US" sz="1200" dirty="0" smtClean="0">
                <a:latin typeface="+mn-lt"/>
                <a:hlinkClick r:id="rId4"/>
              </a:rPr>
              <a:t>Nephron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Anmats"/>
              </a:rPr>
              <a:t>Anmats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0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884660" y="116632"/>
            <a:ext cx="4259339" cy="1656184"/>
          </a:xfrm>
        </p:spPr>
        <p:txBody>
          <a:bodyPr>
            <a:normAutofit fontScale="90000"/>
          </a:bodyPr>
          <a:lstStyle/>
          <a:p>
            <a:r>
              <a:rPr lang="el-GR" dirty="0"/>
              <a:t>Νεφρικά </a:t>
            </a:r>
            <a:r>
              <a:rPr lang="el-GR" dirty="0" smtClean="0"/>
              <a:t>σωληνάρια και Αιμοφόρα αγγεία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  <p:pic>
        <p:nvPicPr>
          <p:cNvPr id="97282" name="Picture 2" descr="This image shows the blood vessels and the direction of blood flow in the nephron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77156" cy="6741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4884660" y="6167045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© 26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Αυγ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2013 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OpenStax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College. 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Textbook content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produced by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OpenStax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College is licensed under a 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Creative Commons Attribution License 3.0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 license.</a:t>
            </a:r>
            <a:endParaRPr 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9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Α/α ΝΟΚ</a:t>
            </a:r>
            <a:endParaRPr 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Νεφρών</a:t>
            </a:r>
          </a:p>
          <a:p>
            <a:r>
              <a:rPr lang="el-GR" altLang="el-GR" smtClean="0"/>
              <a:t>Ουρητήρων </a:t>
            </a:r>
          </a:p>
          <a:p>
            <a:r>
              <a:rPr lang="el-GR" altLang="el-GR" smtClean="0"/>
              <a:t>κύστεως</a:t>
            </a:r>
            <a:endParaRPr lang="en-US" altLang="el-GR" smtClean="0"/>
          </a:p>
        </p:txBody>
      </p:sp>
      <p:pic>
        <p:nvPicPr>
          <p:cNvPr id="30724" name="Picture 2" descr="File:Constip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20713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94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Υ/Γ νεφρών νεογνού </a:t>
            </a:r>
            <a:endParaRPr lang="en-US" dirty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6832"/>
            <a:ext cx="9108504" cy="32814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312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979" y="116632"/>
            <a:ext cx="3204021" cy="12241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Υ/Γ νεφρού </a:t>
            </a:r>
            <a:br>
              <a:rPr lang="el-GR" dirty="0" smtClean="0"/>
            </a:br>
            <a:r>
              <a:rPr lang="el-GR" dirty="0" smtClean="0"/>
              <a:t>ενήλικος</a:t>
            </a:r>
            <a:endParaRPr lang="en-US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5939979" y="1601416"/>
            <a:ext cx="3171455" cy="5256584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Φλοιός χαμηλής </a:t>
            </a:r>
            <a:r>
              <a:rPr lang="el-GR" altLang="el-GR" dirty="0" err="1" smtClean="0"/>
              <a:t>ηχογένειας</a:t>
            </a:r>
            <a:r>
              <a:rPr lang="el-GR" altLang="el-GR" dirty="0" smtClean="0"/>
              <a:t> σε σχέση με το λίπος της νεφρικής πυέλου.</a:t>
            </a:r>
            <a:endParaRPr lang="en-US" altLang="el-GR" dirty="0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33587"/>
            <a:ext cx="5832475" cy="4824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4524"/>
            <a:ext cx="4392488" cy="18619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502370" y="1729446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5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9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Υ/Γ νεφρού ηλικιωμένου</a:t>
            </a:r>
            <a:endParaRPr lang="en-US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1584176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Λεπτός φλοιός</a:t>
            </a:r>
          </a:p>
          <a:p>
            <a:r>
              <a:rPr lang="el-GR" altLang="el-GR" dirty="0" smtClean="0"/>
              <a:t>Αύξηση του λίπους στην πύελο</a:t>
            </a:r>
            <a:endParaRPr lang="en-US" altLang="el-GR" dirty="0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8135938" cy="296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7452320" y="6103243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4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3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Έγχρωμο υπερηχογράφημα</a:t>
            </a:r>
            <a:endParaRPr lang="el-GR" dirty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776834" cy="5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86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1"/>
            <a:ext cx="9082215" cy="12962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Μελέτη νεφρικών αγγείων </a:t>
            </a:r>
            <a:br>
              <a:rPr lang="el-GR" dirty="0" smtClean="0"/>
            </a:br>
            <a:r>
              <a:rPr lang="el-GR" dirty="0" smtClean="0"/>
              <a:t>με υπερηχογράφημα </a:t>
            </a:r>
            <a:r>
              <a:rPr lang="en-US" dirty="0" smtClean="0"/>
              <a:t>(Doppler)</a:t>
            </a:r>
            <a:endParaRPr lang="en-US" dirty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6808788" cy="5400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1032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Αξονική τομογραφία</a:t>
            </a:r>
            <a:endParaRPr lang="en-US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n-US" altLang="el-GR" dirty="0" smtClean="0"/>
              <a:t>a</a:t>
            </a:r>
            <a:r>
              <a:rPr lang="el-GR" altLang="el-GR" dirty="0" smtClean="0"/>
              <a:t>. Αρτηριακή </a:t>
            </a:r>
          </a:p>
          <a:p>
            <a:pPr>
              <a:buFont typeface="Wingdings 2" pitchFamily="18" charset="2"/>
              <a:buNone/>
            </a:pPr>
            <a:r>
              <a:rPr lang="en-US" altLang="el-GR" dirty="0" smtClean="0"/>
              <a:t>b. </a:t>
            </a:r>
            <a:r>
              <a:rPr lang="el-GR" altLang="el-GR" dirty="0" smtClean="0"/>
              <a:t>Παρεγχυματική </a:t>
            </a:r>
          </a:p>
          <a:p>
            <a:pPr>
              <a:buFont typeface="Wingdings 2" pitchFamily="18" charset="2"/>
              <a:buNone/>
            </a:pPr>
            <a:r>
              <a:rPr lang="en-US" altLang="el-GR" dirty="0" smtClean="0"/>
              <a:t>c</a:t>
            </a:r>
            <a:r>
              <a:rPr lang="el-GR" altLang="el-GR" dirty="0" smtClean="0"/>
              <a:t>. Απεκκριτική φάση </a:t>
            </a:r>
            <a:endParaRPr lang="en-US" altLang="el-GR" dirty="0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09" y="3933056"/>
            <a:ext cx="8785066" cy="2592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448175" cy="2560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898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4329241" cy="1368152"/>
          </a:xfrm>
        </p:spPr>
        <p:txBody>
          <a:bodyPr>
            <a:normAutofit/>
          </a:bodyPr>
          <a:lstStyle/>
          <a:p>
            <a:pPr marL="92075"/>
            <a:r>
              <a:rPr lang="el-GR" dirty="0" err="1" smtClean="0"/>
              <a:t>Οπισθοπεριτοναϊκός</a:t>
            </a:r>
            <a:r>
              <a:rPr lang="el-GR" dirty="0" smtClean="0"/>
              <a:t> χώρος</a:t>
            </a:r>
            <a:endParaRPr lang="el-GR" dirty="0"/>
          </a:p>
        </p:txBody>
      </p:sp>
      <p:sp>
        <p:nvSpPr>
          <p:cNvPr id="10243" name="Content Placeholder 5"/>
          <p:cNvSpPr>
            <a:spLocks noGrp="1"/>
          </p:cNvSpPr>
          <p:nvPr>
            <p:ph idx="1"/>
          </p:nvPr>
        </p:nvSpPr>
        <p:spPr>
          <a:xfrm>
            <a:off x="251520" y="1772816"/>
            <a:ext cx="4176464" cy="4824536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Τα μεγάλα αγγεία και οι κλάδοι τους, το συμπαθητικό σύστημα (νευρικό) οι νεφροί, οι ουρητήρες και τα επινεφρίδια. </a:t>
            </a:r>
            <a:endParaRPr lang="en-US" altLang="el-GR" dirty="0" smtClean="0"/>
          </a:p>
        </p:txBody>
      </p:sp>
      <p:pic>
        <p:nvPicPr>
          <p:cNvPr id="10244" name="Picture 2" descr="http://www.wesnorman.com/Images/posteriorabdorga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7529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3159021" y="6581001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3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2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116632"/>
            <a:ext cx="4427983" cy="1152128"/>
          </a:xfrm>
        </p:spPr>
        <p:txBody>
          <a:bodyPr/>
          <a:lstStyle/>
          <a:p>
            <a:pPr marL="90488" algn="ctr">
              <a:defRPr/>
            </a:pPr>
            <a:r>
              <a:rPr lang="el-GR" dirty="0" smtClean="0"/>
              <a:t>ΜΤ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188639"/>
            <a:ext cx="4536504" cy="2663675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r>
              <a:rPr lang="el-GR" sz="2200" dirty="0"/>
              <a:t>Στη ΜΤ </a:t>
            </a:r>
            <a:r>
              <a:rPr lang="el-GR" sz="2200" dirty="0" smtClean="0"/>
              <a:t>σε ακολουθίες Τ2 τα </a:t>
            </a:r>
            <a:r>
              <a:rPr lang="el-GR" sz="2200" dirty="0"/>
              <a:t>ούρα </a:t>
            </a:r>
            <a:r>
              <a:rPr lang="el-GR" sz="2200" dirty="0" smtClean="0"/>
              <a:t>απεικονίζονται με </a:t>
            </a:r>
            <a:r>
              <a:rPr lang="el-GR" sz="2200" dirty="0" smtClean="0">
                <a:solidFill>
                  <a:prstClr val="white"/>
                </a:solidFill>
              </a:rPr>
              <a:t>υψηλό σήμα, </a:t>
            </a:r>
            <a:r>
              <a:rPr lang="el-GR" sz="2200" dirty="0" smtClean="0"/>
              <a:t>όπως το </a:t>
            </a:r>
            <a:r>
              <a:rPr lang="el-GR" sz="2200" dirty="0"/>
              <a:t>ΕΝΥ και τα υπόλοιπα </a:t>
            </a:r>
            <a:r>
              <a:rPr lang="el-GR" sz="2200" dirty="0" smtClean="0"/>
              <a:t>υγρά.</a:t>
            </a:r>
          </a:p>
          <a:p>
            <a:r>
              <a:rPr lang="el-GR" sz="2200" dirty="0" smtClean="0"/>
              <a:t>Σε ακολουθίες Τ1 απεικονίζονται με χαμηλό σήμα πριν και με υψηλό μετά τη  χορήγηση παραμαγνητικής ουσίας </a:t>
            </a:r>
            <a:r>
              <a:rPr lang="el-GR" sz="2200" dirty="0"/>
              <a:t>στην απεκκριτική φάση </a:t>
            </a:r>
            <a:r>
              <a:rPr lang="el-GR" sz="2200" dirty="0" smtClean="0"/>
              <a:t>. </a:t>
            </a:r>
            <a:endParaRPr lang="el-GR" sz="2200" dirty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4" t="1989" r="1830"/>
          <a:stretch/>
        </p:blipFill>
        <p:spPr bwMode="auto">
          <a:xfrm>
            <a:off x="408373" y="2929631"/>
            <a:ext cx="3932808" cy="38104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203700" cy="496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680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ΜΤ με σκιαγραφικό</a:t>
            </a:r>
            <a:endParaRPr lang="en-US" dirty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0768"/>
            <a:ext cx="8054975" cy="51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3776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Συγγενείς ανωμαλίες </a:t>
            </a:r>
            <a:endParaRPr lang="en-US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z="2400" dirty="0" smtClean="0"/>
              <a:t>Ανωμαλία στροφής δεξιά </a:t>
            </a:r>
            <a:endParaRPr lang="en-US" altLang="el-GR" sz="2400" dirty="0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559" y="2204864"/>
            <a:ext cx="6553200" cy="4195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418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Πυελικός νεφρός σε ΑΤ 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424936" cy="5256584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Ανωμαλία θέσης και στροφή</a:t>
            </a:r>
          </a:p>
          <a:p>
            <a:r>
              <a:rPr lang="el-GR" altLang="el-GR" dirty="0" smtClean="0"/>
              <a:t>Βρίσκεται συνήθως τυχαία</a:t>
            </a:r>
            <a:endParaRPr lang="en-US" altLang="el-GR" dirty="0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84313"/>
            <a:ext cx="4932362" cy="5075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198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368152"/>
          </a:xfrm>
        </p:spPr>
        <p:txBody>
          <a:bodyPr>
            <a:normAutofit/>
          </a:bodyPr>
          <a:lstStyle/>
          <a:p>
            <a:r>
              <a:rPr lang="el-GR" dirty="0"/>
              <a:t>Πεταλοειδής νεφρός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σε </a:t>
            </a:r>
            <a:r>
              <a:rPr lang="el-GR" dirty="0"/>
              <a:t>ΕΦ </a:t>
            </a:r>
            <a:r>
              <a:rPr lang="el-GR" dirty="0" smtClean="0"/>
              <a:t>ουρογραφία</a:t>
            </a:r>
            <a:endParaRPr lang="el-GR" dirty="0"/>
          </a:p>
        </p:txBody>
      </p:sp>
      <p:pic>
        <p:nvPicPr>
          <p:cNvPr id="41988" name="Picture 2" descr="http://www.fmhs.auckland.ac.nz/soph/centres/goodfellow/_images/horseshoe_kidn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41560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564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ΑΤ ουρογραφία – </a:t>
            </a:r>
            <a:br>
              <a:rPr lang="el-GR" dirty="0" smtClean="0"/>
            </a:br>
            <a:r>
              <a:rPr lang="el-GR" dirty="0" smtClean="0"/>
              <a:t>πεταλοειδής νεφρός </a:t>
            </a:r>
            <a:endParaRPr lang="en-US" dirty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512754" cy="4730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9797" y="2060847"/>
            <a:ext cx="3149042" cy="4730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9663" y="0"/>
            <a:ext cx="2954337" cy="238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911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Νεφρικές αρτηρίες</a:t>
            </a:r>
            <a:r>
              <a:rPr lang="en-US" dirty="0" smtClean="0"/>
              <a:t> - </a:t>
            </a:r>
            <a:r>
              <a:rPr lang="el-GR" dirty="0" smtClean="0"/>
              <a:t>ΥΤ</a:t>
            </a:r>
            <a:endParaRPr lang="en-US" dirty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052736"/>
            <a:ext cx="6872287" cy="230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5364"/>
            <a:ext cx="6553200" cy="334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437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440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Υπεράριθμες </a:t>
            </a:r>
            <a:br>
              <a:rPr lang="el-GR" dirty="0" smtClean="0"/>
            </a:br>
            <a:r>
              <a:rPr lang="el-GR" dirty="0" smtClean="0"/>
              <a:t>νεφρικές αρτηρίες </a:t>
            </a:r>
            <a:endParaRPr lang="en-US" dirty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2089" y="264534"/>
            <a:ext cx="2549649" cy="2560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8497888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00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440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Νεφρικές </a:t>
            </a:r>
            <a:br>
              <a:rPr lang="el-GR" dirty="0" smtClean="0"/>
            </a:br>
            <a:r>
              <a:rPr lang="el-GR" dirty="0" smtClean="0"/>
              <a:t>αρτηρίες ΥΤ-ΥΓ</a:t>
            </a:r>
            <a:endParaRPr lang="en-US" dirty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08" t="2016"/>
          <a:stretch>
            <a:fillRect/>
          </a:stretch>
        </p:blipFill>
        <p:spPr bwMode="auto">
          <a:xfrm>
            <a:off x="3923928" y="189864"/>
            <a:ext cx="5184775" cy="6596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491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Φυσιολογικοί κάλυκες σε ΑΤ ουρογραφία</a:t>
            </a:r>
            <a:endParaRPr lang="en-US" dirty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87" y="1666526"/>
            <a:ext cx="7488237" cy="4651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805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Τοιχώματα </a:t>
            </a:r>
            <a:endParaRPr lang="el-GR" dirty="0"/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4067497" cy="5589240"/>
          </a:xfrm>
        </p:spPr>
        <p:txBody>
          <a:bodyPr>
            <a:noAutofit/>
          </a:bodyPr>
          <a:lstStyle/>
          <a:p>
            <a:r>
              <a:rPr lang="el-GR" altLang="el-GR" sz="2200" dirty="0" smtClean="0"/>
              <a:t>Διάφραγμα</a:t>
            </a:r>
            <a:r>
              <a:rPr lang="en-US" altLang="el-GR" sz="2200" dirty="0" smtClean="0"/>
              <a:t> </a:t>
            </a:r>
          </a:p>
          <a:p>
            <a:pPr lvl="1"/>
            <a:r>
              <a:rPr lang="el-GR" altLang="el-GR" sz="2200" dirty="0" smtClean="0"/>
              <a:t>δεξιό και αριστερό </a:t>
            </a:r>
            <a:r>
              <a:rPr lang="el-GR" altLang="el-GR" sz="2200" dirty="0" err="1" smtClean="0"/>
              <a:t>ημιδιάφραγμα</a:t>
            </a:r>
            <a:r>
              <a:rPr lang="en-US" altLang="el-GR" sz="2200" dirty="0" smtClean="0"/>
              <a:t> </a:t>
            </a:r>
          </a:p>
          <a:p>
            <a:pPr lvl="1"/>
            <a:r>
              <a:rPr lang="el-GR" altLang="el-GR" sz="2200" dirty="0" smtClean="0"/>
              <a:t>Δεξιό σκέλος - </a:t>
            </a:r>
            <a:r>
              <a:rPr lang="en-US" altLang="el-GR" sz="2200" dirty="0" smtClean="0"/>
              <a:t>right crus </a:t>
            </a:r>
          </a:p>
          <a:p>
            <a:pPr lvl="1"/>
            <a:r>
              <a:rPr lang="el-GR" altLang="el-GR" sz="2200" dirty="0" smtClean="0"/>
              <a:t>Αριστερό σκέλος - </a:t>
            </a:r>
            <a:r>
              <a:rPr lang="en-US" altLang="el-GR" sz="2200" dirty="0" smtClean="0"/>
              <a:t>left crus </a:t>
            </a:r>
          </a:p>
          <a:p>
            <a:pPr lvl="1"/>
            <a:r>
              <a:rPr lang="el-GR" altLang="el-GR" sz="2200" dirty="0" smtClean="0"/>
              <a:t>Έσω και έξω τοξοειδείς σύνδεσμοι -</a:t>
            </a:r>
            <a:r>
              <a:rPr lang="en-US" altLang="el-GR" sz="2200" dirty="0" smtClean="0"/>
              <a:t> arcuate ligaments</a:t>
            </a:r>
            <a:r>
              <a:rPr lang="el-GR" altLang="el-GR" sz="2200" dirty="0" smtClean="0"/>
              <a:t> </a:t>
            </a:r>
            <a:r>
              <a:rPr lang="en-US" altLang="el-GR" sz="2200" dirty="0" smtClean="0"/>
              <a:t>quadratus </a:t>
            </a:r>
            <a:r>
              <a:rPr lang="en-US" altLang="el-GR" sz="2200" dirty="0" err="1" smtClean="0"/>
              <a:t>lumborum</a:t>
            </a:r>
            <a:r>
              <a:rPr lang="en-US" altLang="el-GR" sz="2200" dirty="0" smtClean="0"/>
              <a:t> </a:t>
            </a:r>
          </a:p>
          <a:p>
            <a:r>
              <a:rPr lang="el-GR" altLang="el-GR" sz="2200" dirty="0" err="1" smtClean="0"/>
              <a:t>Ψοΐτης</a:t>
            </a:r>
            <a:r>
              <a:rPr lang="el-GR" altLang="el-GR" sz="2200" dirty="0" smtClean="0"/>
              <a:t> μυς - </a:t>
            </a:r>
            <a:r>
              <a:rPr lang="en-US" altLang="el-GR" sz="2200" dirty="0" smtClean="0"/>
              <a:t>psoas major </a:t>
            </a:r>
          </a:p>
          <a:p>
            <a:r>
              <a:rPr lang="el-GR" altLang="el-GR" sz="2200" dirty="0" smtClean="0"/>
              <a:t>Λαγόνιος μυς - </a:t>
            </a:r>
            <a:r>
              <a:rPr lang="en-US" altLang="el-GR" sz="2200" dirty="0" smtClean="0"/>
              <a:t>iliacus </a:t>
            </a:r>
          </a:p>
          <a:p>
            <a:r>
              <a:rPr lang="el-GR" altLang="el-GR" sz="2200" dirty="0" smtClean="0"/>
              <a:t>Νεύρα</a:t>
            </a:r>
            <a:endParaRPr lang="en-US" altLang="el-GR" sz="2200" dirty="0" smtClean="0"/>
          </a:p>
        </p:txBody>
      </p:sp>
      <p:pic>
        <p:nvPicPr>
          <p:cNvPr id="12291" name="Picture 2" descr="http://www.wesnorman.com/Images/posteriorabdmus&amp;ner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75297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3159021" y="6581001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3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4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Ουρογραφία ΜΤ</a:t>
            </a:r>
            <a:endParaRPr 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7"/>
            <a:ext cx="3672408" cy="6315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3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Παραλλαγές </a:t>
            </a:r>
            <a:br>
              <a:rPr lang="el-GR" dirty="0" smtClean="0"/>
            </a:br>
            <a:r>
              <a:rPr lang="el-GR" dirty="0" smtClean="0"/>
              <a:t>πυελοκαλυκικού συστήματος</a:t>
            </a:r>
            <a:endParaRPr lang="en-US" dirty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225"/>
            <a:ext cx="3619500" cy="5438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9065" y="1419224"/>
            <a:ext cx="3771413" cy="5438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106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Διπλασιασμός ουρητήρων</a:t>
            </a:r>
            <a:endParaRPr lang="en-US" dirty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28800"/>
            <a:ext cx="2344737" cy="4824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6378575" cy="4392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222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Τριπλός ουρητήρας</a:t>
            </a:r>
            <a:endParaRPr lang="en-US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40675" cy="5300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44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4000" dirty="0" smtClean="0"/>
              <a:t>Πυρηνική Ιατρική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Δίνει κυρίως λειτουργικές πληροφορίες που αφορούν:</a:t>
            </a:r>
          </a:p>
          <a:p>
            <a:pPr lvl="1"/>
            <a:r>
              <a:rPr lang="el-GR" dirty="0" smtClean="0"/>
              <a:t>Στην συνεισφορά κάθε νεφρού στη συνολική νεφρική λειτουργία</a:t>
            </a:r>
          </a:p>
          <a:p>
            <a:pPr lvl="1"/>
            <a:r>
              <a:rPr lang="el-GR" dirty="0" smtClean="0"/>
              <a:t>Στην απεκκριτική ικανότητα του κάθε νεφρού </a:t>
            </a:r>
          </a:p>
          <a:p>
            <a:pPr lvl="1"/>
            <a:endParaRPr lang="el-G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 smtClean="0"/>
              <a:t>Επίσης χρησιμοποιείται στον έλεγχο της </a:t>
            </a:r>
            <a:r>
              <a:rPr lang="el-GR" dirty="0" err="1" smtClean="0"/>
              <a:t>κυστεοουρητηρικής</a:t>
            </a:r>
            <a:r>
              <a:rPr lang="el-GR" dirty="0" smtClean="0"/>
              <a:t> παλινδρόμησης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512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71" y="4365280"/>
            <a:ext cx="8902338" cy="23040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71" y="981571"/>
            <a:ext cx="8912225" cy="331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Μελέτη απέκκρισης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305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848225" cy="628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459785" y="116632"/>
            <a:ext cx="3576711" cy="3168352"/>
          </a:xfrm>
        </p:spPr>
        <p:txBody>
          <a:bodyPr>
            <a:normAutofit/>
          </a:bodyPr>
          <a:lstStyle/>
          <a:p>
            <a:r>
              <a:rPr lang="el-GR" dirty="0" smtClean="0"/>
              <a:t>Μελέτη συνεισφοράς στη νεφρική λειτουργία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6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96144"/>
          </a:xfrm>
        </p:spPr>
        <p:txBody>
          <a:bodyPr>
            <a:normAutofit/>
          </a:bodyPr>
          <a:lstStyle/>
          <a:p>
            <a:r>
              <a:rPr lang="el-GR" dirty="0"/>
              <a:t>Παθολογική πρόσληψη στον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άνω </a:t>
            </a:r>
            <a:r>
              <a:rPr lang="el-GR" dirty="0"/>
              <a:t>πόλο του </a:t>
            </a:r>
            <a:r>
              <a:rPr lang="el-GR" dirty="0" smtClean="0"/>
              <a:t>νεφρού</a:t>
            </a:r>
            <a:endParaRPr lang="el-GR" dirty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456487" cy="287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820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Μελέτη απέκκρισης </a:t>
            </a:r>
            <a:endParaRPr lang="en-US" dirty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891" y="980728"/>
            <a:ext cx="8964613" cy="5549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397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F-FDG PET–CT</a:t>
            </a:r>
            <a:endParaRPr lang="en-US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" y="1340768"/>
            <a:ext cx="9093200" cy="5084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241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Ανοίγματα του διαφράγματος 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Για την κάτω κοίλη φλέβα στο Θ8 </a:t>
            </a:r>
          </a:p>
          <a:p>
            <a:r>
              <a:rPr lang="el-GR" altLang="el-GR" smtClean="0"/>
              <a:t>Για τον οισοφάγο – στο Θ10</a:t>
            </a:r>
          </a:p>
          <a:p>
            <a:r>
              <a:rPr lang="el-GR" altLang="el-GR" smtClean="0"/>
              <a:t>Για την αορτή – στο Θ12</a:t>
            </a:r>
            <a:endParaRPr lang="en-US" altLang="el-GR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957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90811"/>
            <a:ext cx="6119812" cy="496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Επινεφρίδια</a:t>
            </a:r>
          </a:p>
        </p:txBody>
      </p:sp>
    </p:spTree>
    <p:extLst>
      <p:ext uri="{BB962C8B-B14F-4D97-AF65-F5344CB8AC3E}">
        <p14:creationId xmlns:p14="http://schemas.microsoft.com/office/powerpoint/2010/main" xmlns="" val="26753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Ανατομία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680520" cy="5256584"/>
          </a:xfrm>
        </p:spPr>
        <p:txBody>
          <a:bodyPr>
            <a:normAutofit/>
          </a:bodyPr>
          <a:lstStyle/>
          <a:p>
            <a:r>
              <a:rPr lang="el-GR" altLang="el-GR" sz="2400" dirty="0" smtClean="0"/>
              <a:t>Δεξιό επινεφρίδιο: πυραμίδα</a:t>
            </a:r>
          </a:p>
          <a:p>
            <a:r>
              <a:rPr lang="el-GR" altLang="el-GR" sz="2400" dirty="0" smtClean="0"/>
              <a:t>Αριστερό: μισοφέγγαρο</a:t>
            </a:r>
          </a:p>
          <a:p>
            <a:r>
              <a:rPr lang="el-GR" altLang="el-GR" sz="2400" dirty="0" smtClean="0"/>
              <a:t>Κεφαλή (έσω), σώμα (μέσο), ουρά (έξω)</a:t>
            </a:r>
          </a:p>
          <a:p>
            <a:r>
              <a:rPr lang="el-GR" altLang="el-GR" dirty="0"/>
              <a:t>Τα επινεφρίδια ζυγίζουν 5γραμ</a:t>
            </a:r>
          </a:p>
          <a:p>
            <a:r>
              <a:rPr lang="el-GR" altLang="el-GR" dirty="0"/>
              <a:t>Αυξάνουν σε βάρος σε μακρόχρονο </a:t>
            </a:r>
            <a:r>
              <a:rPr lang="el-GR" altLang="el-GR" dirty="0" err="1"/>
              <a:t>stress</a:t>
            </a:r>
            <a:r>
              <a:rPr lang="el-GR" altLang="el-GR" dirty="0"/>
              <a:t> λόγω διέγερσης από την ACTH</a:t>
            </a:r>
          </a:p>
          <a:p>
            <a:r>
              <a:rPr lang="el-GR" altLang="el-GR" dirty="0"/>
              <a:t>Μικρότερο μέγεθος σε μακροχρόνια χρήση στεροειδών</a:t>
            </a:r>
          </a:p>
          <a:p>
            <a:endParaRPr lang="en-US" altLang="el-GR" sz="2400" dirty="0" smtClean="0"/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10" r="46884"/>
          <a:stretch>
            <a:fillRect/>
          </a:stretch>
        </p:blipFill>
        <p:spPr bwMode="auto">
          <a:xfrm>
            <a:off x="5122862" y="3594695"/>
            <a:ext cx="3781425" cy="271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2" r="17357" b="62527"/>
          <a:stretch>
            <a:fillRect/>
          </a:stretch>
        </p:blipFill>
        <p:spPr bwMode="auto">
          <a:xfrm>
            <a:off x="5122861" y="1252077"/>
            <a:ext cx="3781425" cy="2131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300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Μυελός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878710" cy="52565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8-10%  του αδένα κυρίως στην κεφαλή.</a:t>
            </a:r>
          </a:p>
          <a:p>
            <a:pPr>
              <a:defRPr/>
            </a:pPr>
            <a:r>
              <a:rPr lang="el-GR" dirty="0" smtClean="0"/>
              <a:t>Η ουρά δεν έχει μυελικά στοιχεία.</a:t>
            </a:r>
          </a:p>
          <a:p>
            <a:pPr>
              <a:defRPr/>
            </a:pPr>
            <a:r>
              <a:rPr lang="el-GR" dirty="0" smtClean="0"/>
              <a:t>Παράγει κατεχολαμίνες </a:t>
            </a:r>
          </a:p>
          <a:p>
            <a:pPr lvl="1">
              <a:defRPr/>
            </a:pPr>
            <a:r>
              <a:rPr lang="el-GR" dirty="0" smtClean="0"/>
              <a:t>Επινεφρίνη και </a:t>
            </a:r>
            <a:r>
              <a:rPr lang="el-GR" dirty="0" err="1" smtClean="0"/>
              <a:t>νορεπινεφρίνη</a:t>
            </a:r>
            <a:r>
              <a:rPr lang="el-GR" dirty="0" smtClean="0"/>
              <a:t>.</a:t>
            </a:r>
          </a:p>
          <a:p>
            <a:pPr>
              <a:defRPr/>
            </a:pPr>
            <a:r>
              <a:rPr lang="el-GR" dirty="0" smtClean="0"/>
              <a:t>Τα συμπαθητικά παραγάγγλια έχουν την ίδια δομή με το μυελό των επινεφριδίων.</a:t>
            </a:r>
            <a:endParaRPr lang="en-US" dirty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790"/>
          <a:stretch>
            <a:fillRect/>
          </a:stretch>
        </p:blipFill>
        <p:spPr bwMode="auto">
          <a:xfrm>
            <a:off x="5202238" y="528638"/>
            <a:ext cx="3919537" cy="5929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637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" y="188640"/>
            <a:ext cx="8816975" cy="635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167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Αιμάτωση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528392" cy="5256584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l-GR" b="1" dirty="0" smtClean="0"/>
              <a:t>Αρτηριακή παροχή:</a:t>
            </a:r>
          </a:p>
          <a:p>
            <a:pPr>
              <a:defRPr/>
            </a:pPr>
            <a:r>
              <a:rPr lang="el-GR" dirty="0" smtClean="0"/>
              <a:t>άνω επινεφριδική αρτηρία - κλάδος της κάτω φρενικής.</a:t>
            </a:r>
          </a:p>
          <a:p>
            <a:pPr>
              <a:defRPr/>
            </a:pPr>
            <a:r>
              <a:rPr lang="el-GR" dirty="0" smtClean="0"/>
              <a:t>μέση επινεφριδική αρτηρία - κλάδος της κοιλιακής αορτής.</a:t>
            </a:r>
          </a:p>
          <a:p>
            <a:pPr>
              <a:defRPr/>
            </a:pPr>
            <a:r>
              <a:rPr lang="el-GR" dirty="0" smtClean="0"/>
              <a:t>κάτω επινεφριδιακή αρτηρία - κλάδος της νεφρικής αρτηρίας.</a:t>
            </a:r>
            <a:br>
              <a:rPr lang="el-GR" dirty="0" smtClean="0"/>
            </a:br>
            <a:r>
              <a:rPr lang="el-GR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067944" y="2301874"/>
            <a:ext cx="4896544" cy="422346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  <a:defRPr/>
            </a:pPr>
            <a:r>
              <a:rPr lang="el-GR" sz="2200" b="1" dirty="0" smtClean="0">
                <a:solidFill>
                  <a:schemeClr val="bg1"/>
                </a:solidFill>
              </a:rPr>
              <a:t>Φλεβική απαγωγή: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/>
            </a:pPr>
            <a:r>
              <a:rPr lang="el-GR" sz="2200" dirty="0" smtClean="0">
                <a:solidFill>
                  <a:schemeClr val="bg1"/>
                </a:solidFill>
              </a:rPr>
              <a:t>δεξιό επινεφρίδιο -  δεξιά κύρια επινεφριδική φλέβα που εκβάλει απ’ ευθείας στην κάτω κοίλη φλέβα με πολύ μικρό μήκος (περ. 2εκ), 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/>
            </a:pPr>
            <a:r>
              <a:rPr lang="el-GR" sz="2200" dirty="0" smtClean="0">
                <a:solidFill>
                  <a:schemeClr val="bg1"/>
                </a:solidFill>
              </a:rPr>
              <a:t>αριστερό επινεφρίδιο - αριστερή επινεφριδική φλέβα η οποία αρχικά εκβάλει στην νεφρική φλέβα και στη συνέχεια στην κάτω κοίλη φλέβα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881"/>
          <a:stretch>
            <a:fillRect/>
          </a:stretch>
        </p:blipFill>
        <p:spPr bwMode="auto">
          <a:xfrm>
            <a:off x="6588224" y="188640"/>
            <a:ext cx="25003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3779912" y="1556792"/>
            <a:ext cx="0" cy="43924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10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3491880" y="116632"/>
            <a:ext cx="5652119" cy="1008112"/>
          </a:xfrm>
        </p:spPr>
        <p:txBody>
          <a:bodyPr>
            <a:normAutofit/>
          </a:bodyPr>
          <a:lstStyle/>
          <a:p>
            <a:r>
              <a:rPr lang="el-GR" dirty="0"/>
              <a:t>Φυσιολογικό </a:t>
            </a:r>
            <a:r>
              <a:rPr lang="el-GR" dirty="0" smtClean="0"/>
              <a:t>επινεφρίδιο</a:t>
            </a:r>
            <a:endParaRPr lang="el-GR" dirty="0"/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4" r="5592" b="7323"/>
          <a:stretch>
            <a:fillRect/>
          </a:stretch>
        </p:blipFill>
        <p:spPr bwMode="auto">
          <a:xfrm>
            <a:off x="3811017" y="2492896"/>
            <a:ext cx="5297487" cy="400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" y="46038"/>
            <a:ext cx="3714750" cy="6811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004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Όγκος </a:t>
            </a:r>
            <a:r>
              <a:rPr lang="el-GR" dirty="0" smtClean="0"/>
              <a:t>επινεφριδίου</a:t>
            </a:r>
            <a:endParaRPr lang="el-GR" dirty="0"/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608" y="2708920"/>
            <a:ext cx="7388225" cy="4033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9" b="5371"/>
          <a:stretch/>
        </p:blipFill>
        <p:spPr bwMode="auto">
          <a:xfrm>
            <a:off x="5108101" y="184937"/>
            <a:ext cx="3080732" cy="2448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888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96144"/>
          </a:xfrm>
        </p:spPr>
        <p:txBody>
          <a:bodyPr>
            <a:normAutofit/>
          </a:bodyPr>
          <a:lstStyle/>
          <a:p>
            <a:r>
              <a:rPr lang="el-GR" dirty="0"/>
              <a:t>Παρακέντηση με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λεπτή βελόνη</a:t>
            </a:r>
            <a:endParaRPr lang="el-GR" dirty="0"/>
          </a:p>
        </p:txBody>
      </p:sp>
      <p:pic>
        <p:nvPicPr>
          <p:cNvPr id="65541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80" b="4261"/>
          <a:stretch/>
        </p:blipFill>
        <p:spPr>
          <a:xfrm>
            <a:off x="4976823" y="188640"/>
            <a:ext cx="3411601" cy="2736304"/>
          </a:xfrm>
          <a:ln>
            <a:solidFill>
              <a:schemeClr val="tx1"/>
            </a:solidFill>
          </a:ln>
        </p:spPr>
      </p:pic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1"/>
            <a:ext cx="8212137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26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Ανδρική </a:t>
            </a:r>
            <a:r>
              <a:rPr lang="el-GR" dirty="0" smtClean="0"/>
              <a:t>πύελος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  <p:pic>
        <p:nvPicPr>
          <p:cNvPr id="1026" name="Picture 2" descr="File:Male anatomy e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09" y="1484784"/>
            <a:ext cx="8985995" cy="43204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7"/>
          <p:cNvSpPr/>
          <p:nvPr/>
        </p:nvSpPr>
        <p:spPr>
          <a:xfrm>
            <a:off x="3563888" y="5949279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Male anatomy </a:t>
            </a:r>
            <a:r>
              <a:rPr lang="en-US" sz="1200" dirty="0" err="1" smtClean="0">
                <a:latin typeface="+mn-lt"/>
                <a:hlinkClick r:id="rId4"/>
              </a:rPr>
              <a:t>en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Bibi Saint-Pol"/>
              </a:rPr>
              <a:t>Bibi Saint-Pol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>
                <a:latin typeface="+mn-lt"/>
                <a:hlinkClick r:id="rId6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5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Ανδρική πύελος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6552728" cy="5733256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  <a:buFont typeface="Wingdings 2" pitchFamily="18" charset="2"/>
              <a:buNone/>
            </a:pPr>
            <a:r>
              <a:rPr lang="el-GR" altLang="el-GR" sz="2100" dirty="0" smtClean="0"/>
              <a:t>Ανδρική πύελος σε οβελιαία τομή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Ηβική σύμφυση το σημείο το πλέον πρόσθιο οδηγό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err="1" smtClean="0"/>
              <a:t>Οπισθοηβικός</a:t>
            </a:r>
            <a:r>
              <a:rPr lang="el-GR" altLang="el-GR" sz="2100" dirty="0" smtClean="0"/>
              <a:t> χώρος  -  </a:t>
            </a:r>
            <a:r>
              <a:rPr lang="en-US" altLang="el-GR" sz="2100" dirty="0" err="1" smtClean="0"/>
              <a:t>retropubic</a:t>
            </a:r>
            <a:r>
              <a:rPr lang="en-US" altLang="el-GR" sz="2100" dirty="0" smtClean="0"/>
              <a:t> space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Ουροδόχος κύστη - </a:t>
            </a:r>
            <a:r>
              <a:rPr lang="en-US" altLang="el-GR" sz="2100" dirty="0" smtClean="0"/>
              <a:t>urinary bladder 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Προστάτης - </a:t>
            </a:r>
            <a:r>
              <a:rPr lang="en-US" altLang="el-GR" sz="2100" dirty="0" smtClean="0"/>
              <a:t>prostate 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Ουρήθρα - </a:t>
            </a:r>
            <a:r>
              <a:rPr lang="en-US" altLang="el-GR" sz="2100" dirty="0" smtClean="0"/>
              <a:t>urethra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err="1" smtClean="0"/>
              <a:t>Οπισθοκυστικός</a:t>
            </a:r>
            <a:r>
              <a:rPr lang="el-GR" altLang="el-GR" sz="2100" dirty="0" smtClean="0"/>
              <a:t> χώρος  - </a:t>
            </a:r>
            <a:r>
              <a:rPr lang="en-US" altLang="el-GR" sz="2100" dirty="0" err="1" smtClean="0"/>
              <a:t>rectovesical</a:t>
            </a:r>
            <a:r>
              <a:rPr lang="en-US" altLang="el-GR" sz="2100" dirty="0" smtClean="0"/>
              <a:t> space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Ορθό  - </a:t>
            </a:r>
            <a:r>
              <a:rPr lang="en-US" altLang="el-GR" sz="2100" dirty="0" smtClean="0"/>
              <a:t>rectum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err="1" smtClean="0"/>
              <a:t>Προϊερός</a:t>
            </a:r>
            <a:r>
              <a:rPr lang="el-GR" altLang="el-GR" sz="2100" dirty="0" smtClean="0"/>
              <a:t> χώρος  - </a:t>
            </a:r>
            <a:r>
              <a:rPr lang="en-US" altLang="el-GR" sz="2100" dirty="0" err="1" smtClean="0"/>
              <a:t>presacral</a:t>
            </a:r>
            <a:r>
              <a:rPr lang="en-US" altLang="el-GR" sz="2100" dirty="0" smtClean="0"/>
              <a:t> space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Γραμμή 1 – είσοδος της πυέλου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Γραμμή 2  - έξοδος της πυέλου 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Μεταξύ γραμμών 1 &amp; 2 - αληθής πύελος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l-GR" altLang="el-GR" sz="2100" dirty="0" smtClean="0"/>
              <a:t>Κάτω από τη γραμμή 2 είναι το περίνεο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  <p:pic>
        <p:nvPicPr>
          <p:cNvPr id="35844" name="Picture 4" descr="File:Gray24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297" y="3296017"/>
            <a:ext cx="3655999" cy="29540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3297" y="6320353"/>
            <a:ext cx="3593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Gray241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Dodo"/>
              </a:rPr>
              <a:t>Dodo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Picture 4" descr="http://www.wesnorman.com/medialpelvis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1525" y="260995"/>
            <a:ext cx="2777771" cy="29519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5212204" y="2996952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6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0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Αγγειακοί κλάδοι </a:t>
            </a:r>
            <a:r>
              <a:rPr lang="el-GR" sz="3000" b="0" dirty="0" smtClean="0"/>
              <a:t>1/4</a:t>
            </a:r>
            <a:endParaRPr lang="el-GR" sz="3000" b="0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464372" cy="551723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l-GR" sz="2000" dirty="0" smtClean="0"/>
              <a:t>Μόλις η αορτή περάσει το αορτικό τρήμα του διαφράγματος δίνει το πρώτο ζευγάρι κλάδων τις κάτω φρενικές</a:t>
            </a:r>
            <a:r>
              <a:rPr lang="en-US" altLang="el-GR" sz="2000" dirty="0" smtClean="0"/>
              <a:t> -</a:t>
            </a:r>
            <a:r>
              <a:rPr lang="el-GR" altLang="el-GR" sz="2000" dirty="0" smtClean="0"/>
              <a:t> </a:t>
            </a:r>
            <a:r>
              <a:rPr lang="en-US" altLang="el-GR" sz="2000" dirty="0" smtClean="0"/>
              <a:t>phrenic </a:t>
            </a:r>
            <a:r>
              <a:rPr lang="el-GR" altLang="el-GR" sz="2000" dirty="0" smtClean="0"/>
              <a:t>(διαφραγματικές) αρτηρίες.</a:t>
            </a:r>
          </a:p>
          <a:p>
            <a:pPr>
              <a:spcBef>
                <a:spcPts val="600"/>
              </a:spcBef>
            </a:pPr>
            <a:r>
              <a:rPr lang="el-GR" altLang="el-GR" sz="2000" dirty="0" smtClean="0"/>
              <a:t>Μονοί κλάδοι της αορτής είναι:</a:t>
            </a:r>
          </a:p>
          <a:p>
            <a:pPr lvl="1">
              <a:spcBef>
                <a:spcPts val="600"/>
              </a:spcBef>
            </a:pPr>
            <a:r>
              <a:rPr lang="el-GR" altLang="el-GR" sz="2000" dirty="0" smtClean="0"/>
              <a:t>Κοιλιακή αρτηρία (σπληνική – αριστερή γαστρική – ηπατική αρτηρία).</a:t>
            </a:r>
          </a:p>
          <a:p>
            <a:pPr lvl="1">
              <a:spcBef>
                <a:spcPts val="600"/>
              </a:spcBef>
            </a:pPr>
            <a:r>
              <a:rPr lang="el-GR" altLang="el-GR" sz="2000" dirty="0" smtClean="0"/>
              <a:t>Άνω </a:t>
            </a:r>
            <a:r>
              <a:rPr lang="el-GR" altLang="el-GR" sz="2000" dirty="0" err="1" smtClean="0"/>
              <a:t>μεσεντέρια</a:t>
            </a:r>
            <a:r>
              <a:rPr lang="el-GR" altLang="el-GR" sz="2000" dirty="0" smtClean="0"/>
              <a:t> αρτηρία - </a:t>
            </a:r>
            <a:r>
              <a:rPr lang="en-US" altLang="el-GR" sz="2000" dirty="0" smtClean="0"/>
              <a:t>superior mesenteric</a:t>
            </a:r>
            <a:r>
              <a:rPr lang="el-GR" altLang="el-GR" sz="2000" dirty="0" smtClean="0"/>
              <a:t>.</a:t>
            </a:r>
          </a:p>
          <a:p>
            <a:pPr lvl="1">
              <a:spcBef>
                <a:spcPts val="600"/>
              </a:spcBef>
            </a:pPr>
            <a:r>
              <a:rPr lang="el-GR" altLang="el-GR" sz="2000" dirty="0" smtClean="0"/>
              <a:t>Κάτω </a:t>
            </a:r>
            <a:r>
              <a:rPr lang="el-GR" altLang="el-GR" sz="2000" dirty="0" err="1" smtClean="0"/>
              <a:t>μεσεντέρια</a:t>
            </a:r>
            <a:r>
              <a:rPr lang="el-GR" altLang="el-GR" sz="2000" dirty="0" smtClean="0"/>
              <a:t> αρτηρία - </a:t>
            </a:r>
            <a:r>
              <a:rPr lang="en-US" altLang="el-GR" sz="2000" dirty="0" smtClean="0"/>
              <a:t>inferior mesenteric</a:t>
            </a:r>
            <a:r>
              <a:rPr lang="el-GR" altLang="el-GR" sz="2000" dirty="0" smtClean="0"/>
              <a:t>.</a:t>
            </a:r>
          </a:p>
          <a:p>
            <a:pPr lvl="1">
              <a:spcBef>
                <a:spcPts val="600"/>
              </a:spcBef>
            </a:pPr>
            <a:r>
              <a:rPr lang="el-GR" altLang="el-GR" sz="2000" dirty="0" smtClean="0"/>
              <a:t>Έσω ιερή αρτηρία. </a:t>
            </a:r>
            <a:r>
              <a:rPr lang="en-US" altLang="el-GR" sz="2000" dirty="0" smtClean="0"/>
              <a:t/>
            </a:r>
            <a:br>
              <a:rPr lang="en-US" altLang="el-GR" sz="2000" dirty="0" smtClean="0"/>
            </a:br>
            <a:endParaRPr lang="en-US" altLang="el-GR" sz="2000" dirty="0" smtClean="0"/>
          </a:p>
        </p:txBody>
      </p:sp>
      <p:pic>
        <p:nvPicPr>
          <p:cNvPr id="15363" name="Picture 2" descr="http://www.wesnorman.com/Images/posteriorabdart&amp;v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5729" y="188913"/>
            <a:ext cx="442277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3563888" y="6331170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3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6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Ανδρική ουροδόχος κύστη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  <p:pic>
        <p:nvPicPr>
          <p:cNvPr id="2050" name="Picture 2" descr="File:Illu blad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57850" cy="423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/>
          <p:nvPr/>
        </p:nvSpPr>
        <p:spPr>
          <a:xfrm>
            <a:off x="2187178" y="5872422"/>
            <a:ext cx="49066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Illu </a:t>
            </a:r>
            <a:r>
              <a:rPr lang="en-US" sz="1200" dirty="0" smtClean="0">
                <a:latin typeface="+mn-lt"/>
                <a:hlinkClick r:id="rId4"/>
              </a:rPr>
              <a:t>bladder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5" tooltip="User:Arcadian"/>
              </a:rPr>
              <a:t>Arcadian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1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Προστάτης αδένας – σπερματοδόχοι κύστεις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  <p:pic>
        <p:nvPicPr>
          <p:cNvPr id="32770" name="Picture 2" descr="File:Benign Prostatic Hyperplasia nci-vol-7137-3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9" t="3149" r="51031" b="4788"/>
          <a:stretch/>
        </p:blipFill>
        <p:spPr bwMode="auto">
          <a:xfrm>
            <a:off x="209347" y="1158398"/>
            <a:ext cx="4220662" cy="52229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File:Gray11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9827" y="1158398"/>
            <a:ext cx="4506669" cy="41250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/>
          <p:nvPr/>
        </p:nvSpPr>
        <p:spPr>
          <a:xfrm>
            <a:off x="4529825" y="5367161"/>
            <a:ext cx="4506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Gray1160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Pngbot"/>
              </a:rPr>
              <a:t>Pngbot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98940" y="6396729"/>
            <a:ext cx="4220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6"/>
              </a:rPr>
              <a:t>Benign Prostatic Hyperplasia </a:t>
            </a:r>
            <a:r>
              <a:rPr lang="en-US" sz="1200" dirty="0" smtClean="0">
                <a:latin typeface="+mn-lt"/>
                <a:hlinkClick r:id="rId6"/>
              </a:rPr>
              <a:t>nci-vol-7137-300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Stevenfruitsmaak"/>
              </a:rPr>
              <a:t>Stevenfruitsmaak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5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Προστάτης αδένας </a:t>
            </a:r>
            <a:r>
              <a:rPr lang="el-GR" sz="3000" b="0" dirty="0" smtClean="0"/>
              <a:t>1/2</a:t>
            </a:r>
            <a:endParaRPr lang="en-US" sz="3000" b="0" dirty="0"/>
          </a:p>
        </p:txBody>
      </p:sp>
      <p:pic>
        <p:nvPicPr>
          <p:cNvPr id="70661" name="Picture 2" descr="File:Prostatele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3" t="60260" r="6462"/>
          <a:stretch/>
        </p:blipFill>
        <p:spPr bwMode="auto">
          <a:xfrm>
            <a:off x="4932040" y="1483841"/>
            <a:ext cx="4045528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  <p:pic>
        <p:nvPicPr>
          <p:cNvPr id="31746" name="Picture 2" descr="File:Illu prostate lob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20" t="17939" r="18750" b="10303"/>
          <a:stretch/>
        </p:blipFill>
        <p:spPr bwMode="auto">
          <a:xfrm>
            <a:off x="225928" y="1483841"/>
            <a:ext cx="4554020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249603" y="4797152"/>
            <a:ext cx="4506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Illu prostate </a:t>
            </a:r>
            <a:r>
              <a:rPr lang="en-US" sz="1200" dirty="0" smtClean="0">
                <a:latin typeface="+mn-lt"/>
                <a:hlinkClick r:id="rId4"/>
              </a:rPr>
              <a:t>lobes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5" tooltip="User:Arcadian"/>
              </a:rPr>
              <a:t>Arcadian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5464093" y="5373216"/>
            <a:ext cx="2981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6"/>
              </a:rPr>
              <a:t>Prostatelead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AirBa~commonswiki"/>
              </a:rPr>
              <a:t>AirBa~commonswiki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8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Προστάτης αδένας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Ο προστάτης αδένας έχει το μέγεθος καρυδιού &lt; 20κ.εκ.</a:t>
            </a:r>
          </a:p>
          <a:p>
            <a:r>
              <a:rPr lang="el-GR" altLang="el-GR" dirty="0" smtClean="0"/>
              <a:t>Χωρίζεται σε 5 λοβούς.</a:t>
            </a:r>
          </a:p>
          <a:p>
            <a:r>
              <a:rPr lang="el-GR" altLang="el-GR" dirty="0" smtClean="0"/>
              <a:t>Το περιεχόμενό του αδειάζει στο προστατικό τμήμα της ουρήθρας το οποίο περιβάλλει.</a:t>
            </a:r>
          </a:p>
          <a:p>
            <a:r>
              <a:rPr lang="el-GR" altLang="el-GR" dirty="0" smtClean="0"/>
              <a:t>Εκκρίνει υγρό που είναι αλκαλικό το οποίο μειώνει το όξινο </a:t>
            </a:r>
            <a:r>
              <a:rPr lang="en-US" altLang="el-GR" dirty="0" smtClean="0"/>
              <a:t>pH</a:t>
            </a:r>
            <a:r>
              <a:rPr lang="el-GR" altLang="el-GR" dirty="0" smtClean="0"/>
              <a:t> του κόλπου μακραίνοντας τη ζωή των σπερματοζωαρίων. Το υγρό αυτό αποτελεί το 50=70% του όγκου του σπέρματος.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536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Μαγνητική Τομογραφία </a:t>
            </a:r>
            <a:r>
              <a:rPr lang="el-GR" sz="3000" b="0" dirty="0" smtClean="0"/>
              <a:t>(άνδρας)</a:t>
            </a:r>
            <a:endParaRPr lang="en-US" sz="3000" b="0" dirty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altLang="el-GR" sz="2400" smtClean="0"/>
              <a:t>1, </a:t>
            </a:r>
            <a:r>
              <a:rPr lang="el-GR" altLang="el-GR" sz="2400" smtClean="0"/>
              <a:t>ΚΜΑ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2, ΚΜΦ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3, ουροδόχος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4, αυχένας της ουροδόχου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5, προστάτης αδενας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6, κτενίτης μυς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7, έσω θυροειδής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8, δίδυμος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9, ορθό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10, κοκκυγας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268760"/>
            <a:ext cx="50958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489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l-GR" sz="2800" smtClean="0"/>
              <a:t>1, </a:t>
            </a:r>
            <a:r>
              <a:rPr lang="el-GR" altLang="el-GR" sz="2800" smtClean="0"/>
              <a:t>ορθός κοιλιακός</a:t>
            </a:r>
          </a:p>
          <a:p>
            <a:pPr>
              <a:buFont typeface="Wingdings" pitchFamily="2" charset="2"/>
              <a:buNone/>
            </a:pPr>
            <a:r>
              <a:rPr lang="el-GR" altLang="el-GR" sz="2800" smtClean="0"/>
              <a:t>2, ηβική σύμφυση</a:t>
            </a:r>
          </a:p>
          <a:p>
            <a:pPr>
              <a:buFont typeface="Wingdings" pitchFamily="2" charset="2"/>
              <a:buNone/>
            </a:pPr>
            <a:r>
              <a:rPr lang="el-GR" altLang="el-GR" sz="2800" smtClean="0"/>
              <a:t>3, ουροδόχος</a:t>
            </a:r>
          </a:p>
          <a:p>
            <a:pPr>
              <a:buFont typeface="Wingdings" pitchFamily="2" charset="2"/>
              <a:buNone/>
            </a:pPr>
            <a:r>
              <a:rPr lang="el-GR" altLang="el-GR" sz="2800" smtClean="0"/>
              <a:t>4, προστάτης αδενας</a:t>
            </a:r>
          </a:p>
          <a:p>
            <a:pPr>
              <a:buFont typeface="Wingdings" pitchFamily="2" charset="2"/>
              <a:buNone/>
            </a:pPr>
            <a:r>
              <a:rPr lang="el-GR" altLang="el-GR" sz="2800" smtClean="0"/>
              <a:t>5, ορθό</a:t>
            </a:r>
          </a:p>
          <a:p>
            <a:pPr>
              <a:buFont typeface="Wingdings" pitchFamily="2" charset="2"/>
              <a:buNone/>
            </a:pPr>
            <a:r>
              <a:rPr lang="el-GR" altLang="el-GR" sz="2800" smtClean="0"/>
              <a:t>6, σιγμοειδές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16955"/>
            <a:ext cx="4630737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488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4176464" cy="525658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altLang="el-GR" sz="2800" dirty="0" smtClean="0"/>
              <a:t>1, </a:t>
            </a:r>
            <a:r>
              <a:rPr lang="el-GR" altLang="el-GR" sz="2800" dirty="0" smtClean="0"/>
              <a:t>ορθός κοιλιακός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/>
              <a:t>2, μέσος ομφαλικός σύνδεσμος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/>
              <a:t>3, ουροδόχος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/>
              <a:t>4, ηβική σύμφυση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/>
              <a:t>5, προστάτης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/>
              <a:t>6, σπερματικό </a:t>
            </a:r>
            <a:r>
              <a:rPr lang="el-GR" altLang="el-GR" sz="2800" dirty="0" err="1" smtClean="0"/>
              <a:t>κυστίδιο</a:t>
            </a:r>
            <a:endParaRPr lang="el-GR" altLang="el-GR" sz="2800" dirty="0" smtClean="0"/>
          </a:p>
          <a:p>
            <a:pPr>
              <a:buFont typeface="Wingdings" pitchFamily="2" charset="2"/>
              <a:buNone/>
            </a:pPr>
            <a:r>
              <a:rPr lang="el-GR" altLang="el-GR" sz="2800" dirty="0" smtClean="0"/>
              <a:t>7, ορθό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/>
              <a:t>8, σηραγγώδες σώμα</a:t>
            </a: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548" y="1484784"/>
            <a:ext cx="4500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6429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Κλινικά θέματα</a:t>
            </a:r>
            <a:endParaRPr lang="en-US" dirty="0"/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z="2800" dirty="0" smtClean="0"/>
              <a:t>Υπερτροφία (καλοήθης διόγκωση) του προστάτη – συμβαίνει με την ηλικία.</a:t>
            </a:r>
            <a:endParaRPr lang="en-US" altLang="el-GR" sz="2800" dirty="0" smtClean="0"/>
          </a:p>
          <a:p>
            <a:r>
              <a:rPr lang="el-GR" altLang="el-GR" sz="2800" dirty="0" smtClean="0"/>
              <a:t>Ο μέσος λοβός</a:t>
            </a:r>
            <a:r>
              <a:rPr lang="en-US" altLang="el-GR" sz="2800" dirty="0" smtClean="0"/>
              <a:t> </a:t>
            </a:r>
            <a:r>
              <a:rPr lang="el-GR" altLang="el-GR" sz="2800" dirty="0" smtClean="0"/>
              <a:t>του προστάτη είναι σημαντικός διότι η υπερτροφία του δυσκολεύει το άδειασμα της ουροδόχου κύστης.</a:t>
            </a:r>
          </a:p>
          <a:p>
            <a:r>
              <a:rPr lang="el-GR" altLang="el-GR" sz="2800" dirty="0" smtClean="0"/>
              <a:t>Παρόμοια απόφραξη μπορούν να προκαλέσουν και οι πλάγιοι λοβοί.</a:t>
            </a:r>
          </a:p>
          <a:p>
            <a:r>
              <a:rPr lang="el-GR" altLang="el-GR" sz="2800" dirty="0" smtClean="0"/>
              <a:t>Καρκίνος του προστάτη – ειδικό προστατικό αντιγόνο – </a:t>
            </a:r>
            <a:r>
              <a:rPr lang="en-US" altLang="el-GR" sz="2800" dirty="0" smtClean="0"/>
              <a:t>PSA</a:t>
            </a:r>
            <a:r>
              <a:rPr lang="el-GR" altLang="el-GR" sz="2800" dirty="0" smtClean="0"/>
              <a:t>.</a:t>
            </a:r>
            <a:endParaRPr lang="en-US" altLang="el-GR" sz="28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722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Καλοήθης υπερτοφία προστάτη</a:t>
            </a:r>
            <a:endParaRPr lang="en-US" dirty="0"/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ΥΓ</a:t>
            </a:r>
            <a:endParaRPr lang="en-US" altLang="el-GR" smtClean="0"/>
          </a:p>
        </p:txBody>
      </p:sp>
      <p:pic>
        <p:nvPicPr>
          <p:cNvPr id="76804" name="Picture 4" descr="http://images.radiopaedia.org/images/553809/fc8b934a032d4dd544a89161fed60a_big_galle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43"/>
          <a:stretch>
            <a:fillRect/>
          </a:stretch>
        </p:blipFill>
        <p:spPr bwMode="auto">
          <a:xfrm>
            <a:off x="2700338" y="1557338"/>
            <a:ext cx="6000750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835150" y="4005263"/>
            <a:ext cx="2089150" cy="2873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163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Γυναικεία πύελος 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5760640" cy="5661248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l-GR" altLang="el-GR" sz="2200" dirty="0" smtClean="0"/>
              <a:t>Γυναικεία πύελος – οβελιαία τομή </a:t>
            </a:r>
          </a:p>
          <a:p>
            <a:r>
              <a:rPr lang="el-GR" altLang="el-GR" sz="2200" dirty="0" smtClean="0"/>
              <a:t>Ηβική σύμφυση - </a:t>
            </a:r>
            <a:r>
              <a:rPr lang="en-US" altLang="el-GR" sz="2200" dirty="0" smtClean="0"/>
              <a:t>pubic symphysis </a:t>
            </a:r>
          </a:p>
          <a:p>
            <a:r>
              <a:rPr lang="el-GR" altLang="el-GR" sz="2200" dirty="0" err="1" smtClean="0"/>
              <a:t>Οπισθοηβικός</a:t>
            </a:r>
            <a:r>
              <a:rPr lang="el-GR" altLang="el-GR" sz="2200" dirty="0" smtClean="0"/>
              <a:t> χώρος - </a:t>
            </a:r>
            <a:r>
              <a:rPr lang="en-US" altLang="el-GR" sz="2200" dirty="0" err="1" smtClean="0"/>
              <a:t>retropubic</a:t>
            </a:r>
            <a:r>
              <a:rPr lang="en-US" altLang="el-GR" sz="2200" dirty="0" smtClean="0"/>
              <a:t> space </a:t>
            </a:r>
          </a:p>
          <a:p>
            <a:r>
              <a:rPr lang="el-GR" altLang="el-GR" sz="2200" dirty="0" err="1" smtClean="0"/>
              <a:t>Ουρόδοχος</a:t>
            </a:r>
            <a:r>
              <a:rPr lang="el-GR" altLang="el-GR" sz="2200" dirty="0" smtClean="0"/>
              <a:t> κύστη - </a:t>
            </a:r>
            <a:r>
              <a:rPr lang="en-US" altLang="el-GR" sz="2200" dirty="0" smtClean="0"/>
              <a:t>urinary bladder </a:t>
            </a:r>
          </a:p>
          <a:p>
            <a:pPr lvl="1"/>
            <a:r>
              <a:rPr lang="el-GR" altLang="el-GR" sz="2200" dirty="0" smtClean="0"/>
              <a:t>Ουρήθρα - </a:t>
            </a:r>
            <a:r>
              <a:rPr lang="en-US" altLang="el-GR" sz="2200" dirty="0" smtClean="0"/>
              <a:t>urethra </a:t>
            </a:r>
          </a:p>
          <a:p>
            <a:r>
              <a:rPr lang="el-GR" altLang="el-GR" sz="2200" dirty="0" smtClean="0"/>
              <a:t>Μήτρα - </a:t>
            </a:r>
            <a:r>
              <a:rPr lang="en-US" altLang="el-GR" sz="2200" dirty="0" smtClean="0"/>
              <a:t>uterus </a:t>
            </a:r>
          </a:p>
          <a:p>
            <a:pPr lvl="1"/>
            <a:r>
              <a:rPr lang="el-GR" altLang="el-GR" sz="2200" dirty="0" smtClean="0"/>
              <a:t>Κόλπος - </a:t>
            </a:r>
            <a:r>
              <a:rPr lang="en-US" altLang="el-GR" sz="2200" dirty="0" smtClean="0"/>
              <a:t>vagina </a:t>
            </a:r>
          </a:p>
          <a:p>
            <a:r>
              <a:rPr lang="el-GR" altLang="el-GR" sz="2200" dirty="0" err="1" smtClean="0"/>
              <a:t>Οπισθομητρικός</a:t>
            </a:r>
            <a:r>
              <a:rPr lang="el-GR" altLang="el-GR" sz="2200" dirty="0" smtClean="0"/>
              <a:t> θύλακος -  </a:t>
            </a:r>
            <a:r>
              <a:rPr lang="en-US" altLang="el-GR" sz="2200" dirty="0" smtClean="0"/>
              <a:t>pouch of Douglas </a:t>
            </a:r>
          </a:p>
          <a:p>
            <a:r>
              <a:rPr lang="el-GR" altLang="el-GR" sz="2200" dirty="0" smtClean="0"/>
              <a:t>Ορθό - </a:t>
            </a:r>
            <a:r>
              <a:rPr lang="en-US" altLang="el-GR" sz="2200" dirty="0" smtClean="0"/>
              <a:t>rectum </a:t>
            </a:r>
          </a:p>
          <a:p>
            <a:r>
              <a:rPr lang="el-GR" altLang="el-GR" sz="2200" dirty="0" err="1" smtClean="0"/>
              <a:t>Προ</a:t>
            </a:r>
            <a:r>
              <a:rPr lang="el-GR" altLang="el-GR" sz="2200" dirty="0" err="1"/>
              <a:t>ϊ</a:t>
            </a:r>
            <a:r>
              <a:rPr lang="el-GR" altLang="el-GR" sz="2200" dirty="0" err="1" smtClean="0"/>
              <a:t>ερός</a:t>
            </a:r>
            <a:r>
              <a:rPr lang="el-GR" altLang="el-GR" sz="2200" dirty="0" smtClean="0"/>
              <a:t> χώρος - </a:t>
            </a:r>
            <a:r>
              <a:rPr lang="en-US" altLang="el-GR" sz="2200" dirty="0" err="1" smtClean="0"/>
              <a:t>presacral</a:t>
            </a:r>
            <a:r>
              <a:rPr lang="en-US" altLang="el-GR" sz="2200" dirty="0" smtClean="0"/>
              <a:t> space </a:t>
            </a:r>
          </a:p>
        </p:txBody>
      </p:sp>
      <p:pic>
        <p:nvPicPr>
          <p:cNvPr id="77827" name="Picture 2" descr="http://www.wesnorman.com/femalepelvissagittalmidlinestru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7066"/>
            <a:ext cx="3692306" cy="41906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http://www.wesnorman.com/medialpelvis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10075"/>
            <a:ext cx="1905000" cy="244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7937196" y="4406752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+mn-lt"/>
                <a:hlinkClick r:id="rId5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0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Αγγειακοί κλάδοι </a:t>
            </a:r>
            <a:r>
              <a:rPr lang="el-GR" sz="3000" b="0" dirty="0" smtClean="0">
                <a:solidFill>
                  <a:prstClr val="white"/>
                </a:solidFill>
              </a:rPr>
              <a:t>2/4</a:t>
            </a:r>
            <a:endParaRPr lang="el-GR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l-GR" altLang="el-GR" dirty="0" smtClean="0"/>
              <a:t>Οι κλάδοι της αορτής σε ζεύγη είναι:</a:t>
            </a:r>
          </a:p>
          <a:p>
            <a:r>
              <a:rPr lang="el-GR" altLang="el-GR" dirty="0" smtClean="0"/>
              <a:t>Κάτω φρενικές -</a:t>
            </a:r>
            <a:r>
              <a:rPr lang="en-US" altLang="el-GR" dirty="0" smtClean="0"/>
              <a:t> inferior phrenic</a:t>
            </a:r>
            <a:r>
              <a:rPr lang="el-GR" altLang="el-GR" dirty="0" smtClean="0"/>
              <a:t>.</a:t>
            </a:r>
          </a:p>
          <a:p>
            <a:r>
              <a:rPr lang="el-GR" altLang="el-GR" dirty="0" smtClean="0"/>
              <a:t>Μέσες </a:t>
            </a:r>
            <a:r>
              <a:rPr lang="el-GR" altLang="el-GR" dirty="0" err="1" smtClean="0"/>
              <a:t>επινεφριδικές</a:t>
            </a:r>
            <a:r>
              <a:rPr lang="el-GR" altLang="el-GR" dirty="0" smtClean="0"/>
              <a:t> -</a:t>
            </a:r>
            <a:r>
              <a:rPr lang="en-US" altLang="el-GR" dirty="0" smtClean="0"/>
              <a:t>middle suprarenal</a:t>
            </a:r>
            <a:r>
              <a:rPr lang="el-GR" altLang="el-GR" dirty="0" smtClean="0"/>
              <a:t>.</a:t>
            </a:r>
            <a:endParaRPr lang="en-US" altLang="el-GR" dirty="0" smtClean="0"/>
          </a:p>
          <a:p>
            <a:r>
              <a:rPr lang="el-GR" altLang="el-GR" dirty="0" smtClean="0"/>
              <a:t>Νεφρικές – </a:t>
            </a:r>
            <a:r>
              <a:rPr lang="en-US" altLang="el-GR" dirty="0" smtClean="0"/>
              <a:t>renal</a:t>
            </a:r>
            <a:r>
              <a:rPr lang="el-GR" altLang="el-GR" dirty="0" smtClean="0"/>
              <a:t>.</a:t>
            </a:r>
            <a:endParaRPr lang="en-US" altLang="el-GR" dirty="0" smtClean="0"/>
          </a:p>
          <a:p>
            <a:r>
              <a:rPr lang="el-GR" altLang="el-GR" dirty="0" err="1" smtClean="0"/>
              <a:t>Οσφυικές</a:t>
            </a:r>
            <a:r>
              <a:rPr lang="el-GR" altLang="el-GR" dirty="0" smtClean="0"/>
              <a:t> – </a:t>
            </a:r>
            <a:r>
              <a:rPr lang="en-US" altLang="el-GR" dirty="0" smtClean="0"/>
              <a:t>lumbar</a:t>
            </a:r>
            <a:r>
              <a:rPr lang="el-GR" altLang="el-GR" dirty="0" smtClean="0"/>
              <a:t>.</a:t>
            </a:r>
            <a:endParaRPr lang="en-US" altLang="el-GR" dirty="0" smtClean="0"/>
          </a:p>
          <a:p>
            <a:r>
              <a:rPr lang="el-GR" altLang="el-GR" dirty="0" smtClean="0"/>
              <a:t>Κοινές λαγόνιες - </a:t>
            </a:r>
            <a:r>
              <a:rPr lang="en-US" altLang="el-GR" dirty="0" smtClean="0"/>
              <a:t>common </a:t>
            </a:r>
            <a:r>
              <a:rPr lang="en-US" altLang="el-GR" dirty="0" err="1" smtClean="0"/>
              <a:t>iliacs</a:t>
            </a:r>
            <a:r>
              <a:rPr lang="en-US" altLang="el-GR" dirty="0" smtClean="0"/>
              <a:t> </a:t>
            </a:r>
          </a:p>
          <a:p>
            <a:pPr lvl="1"/>
            <a:r>
              <a:rPr lang="el-GR" altLang="el-GR" dirty="0" smtClean="0"/>
              <a:t>Έξω λαγόνιες - </a:t>
            </a:r>
            <a:r>
              <a:rPr lang="en-US" altLang="el-GR" dirty="0" smtClean="0"/>
              <a:t>external iliac </a:t>
            </a:r>
          </a:p>
          <a:p>
            <a:pPr lvl="2"/>
            <a:r>
              <a:rPr lang="el-GR" altLang="el-GR" dirty="0" smtClean="0"/>
              <a:t>Κάτω </a:t>
            </a:r>
            <a:r>
              <a:rPr lang="el-GR" altLang="el-GR" dirty="0" err="1" smtClean="0"/>
              <a:t>επιγαστρικές</a:t>
            </a:r>
            <a:r>
              <a:rPr lang="el-GR" altLang="el-GR" dirty="0" smtClean="0"/>
              <a:t>  - </a:t>
            </a:r>
            <a:r>
              <a:rPr lang="en-US" altLang="el-GR" dirty="0" smtClean="0"/>
              <a:t>inferior epigastric</a:t>
            </a:r>
            <a:r>
              <a:rPr lang="el-GR" altLang="el-GR" dirty="0" smtClean="0"/>
              <a:t>.</a:t>
            </a:r>
            <a:endParaRPr lang="en-US" altLang="el-GR" dirty="0" smtClean="0"/>
          </a:p>
          <a:p>
            <a:pPr lvl="1"/>
            <a:r>
              <a:rPr lang="el-GR" altLang="el-GR" dirty="0" smtClean="0"/>
              <a:t>Έσω λαγόνιες - </a:t>
            </a:r>
            <a:r>
              <a:rPr lang="en-US" altLang="el-GR" dirty="0" smtClean="0"/>
              <a:t>internal iliac – </a:t>
            </a:r>
            <a:r>
              <a:rPr lang="el-GR" altLang="el-GR" dirty="0" smtClean="0"/>
              <a:t>οι αρτηρίες της πυέλου.</a:t>
            </a:r>
            <a:endParaRPr lang="en-US" alt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326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Γυναικείο αναπαραγωγικό σύστημα </a:t>
            </a:r>
            <a:r>
              <a:rPr lang="el-GR" sz="3000" b="0" dirty="0" smtClean="0"/>
              <a:t>1/3</a:t>
            </a:r>
            <a:endParaRPr lang="el-GR" sz="3000" b="0" dirty="0"/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l-GR" sz="2800" smtClean="0"/>
              <a:t>1: </a:t>
            </a:r>
            <a:r>
              <a:rPr lang="el-GR" altLang="el-GR" sz="2800" smtClean="0"/>
              <a:t>σάλπιγγα</a:t>
            </a:r>
          </a:p>
          <a:p>
            <a:r>
              <a:rPr lang="en-US" altLang="el-GR" sz="2800" smtClean="0"/>
              <a:t>2: </a:t>
            </a:r>
            <a:r>
              <a:rPr lang="el-GR" altLang="el-GR" sz="2800" smtClean="0"/>
              <a:t>ουροδόχος κύστη </a:t>
            </a:r>
            <a:r>
              <a:rPr lang="en-US" altLang="el-GR" sz="2800" smtClean="0"/>
              <a:t> </a:t>
            </a:r>
            <a:endParaRPr lang="el-GR" altLang="el-GR" sz="2800" smtClean="0"/>
          </a:p>
          <a:p>
            <a:r>
              <a:rPr lang="en-US" altLang="el-GR" sz="2800" smtClean="0"/>
              <a:t>3: </a:t>
            </a:r>
            <a:r>
              <a:rPr lang="el-GR" altLang="el-GR" sz="2800" smtClean="0"/>
              <a:t>ηβική σύμφυση </a:t>
            </a:r>
          </a:p>
          <a:p>
            <a:r>
              <a:rPr lang="en-US" altLang="el-GR" sz="2800" smtClean="0"/>
              <a:t>6: </a:t>
            </a:r>
            <a:r>
              <a:rPr lang="el-GR" altLang="el-GR" sz="2800" smtClean="0"/>
              <a:t>ουρήθρα</a:t>
            </a:r>
          </a:p>
          <a:p>
            <a:r>
              <a:rPr lang="en-US" altLang="el-GR" sz="2800" smtClean="0"/>
              <a:t>7: </a:t>
            </a:r>
            <a:r>
              <a:rPr lang="el-GR" altLang="el-GR" sz="2800" smtClean="0"/>
              <a:t>κόλπος</a:t>
            </a:r>
          </a:p>
          <a:p>
            <a:r>
              <a:rPr lang="en-US" altLang="el-GR" sz="2800" smtClean="0"/>
              <a:t>8: </a:t>
            </a:r>
            <a:r>
              <a:rPr lang="el-GR" altLang="el-GR" sz="2800" smtClean="0"/>
              <a:t>ωοθήκη</a:t>
            </a:r>
          </a:p>
          <a:p>
            <a:r>
              <a:rPr lang="en-US" altLang="el-GR" sz="2800" smtClean="0"/>
              <a:t>9: </a:t>
            </a:r>
            <a:r>
              <a:rPr lang="el-GR" altLang="el-GR" sz="2800" smtClean="0"/>
              <a:t>σιγμοειδές </a:t>
            </a:r>
          </a:p>
          <a:p>
            <a:r>
              <a:rPr lang="en-US" altLang="el-GR" sz="2800" smtClean="0"/>
              <a:t>10: </a:t>
            </a:r>
            <a:r>
              <a:rPr lang="el-GR" altLang="el-GR" sz="2800" smtClean="0"/>
              <a:t>μήτρα</a:t>
            </a:r>
          </a:p>
          <a:p>
            <a:r>
              <a:rPr lang="en-US" altLang="el-GR" sz="2800" smtClean="0"/>
              <a:t>12: </a:t>
            </a:r>
            <a:r>
              <a:rPr lang="el-GR" altLang="el-GR" sz="2800" smtClean="0"/>
              <a:t>τράχηλος </a:t>
            </a:r>
          </a:p>
          <a:p>
            <a:r>
              <a:rPr lang="en-US" altLang="el-GR" sz="2800" smtClean="0"/>
              <a:t>13: </a:t>
            </a:r>
            <a:r>
              <a:rPr lang="el-GR" altLang="el-GR" sz="2800" smtClean="0"/>
              <a:t>ορθό</a:t>
            </a:r>
          </a:p>
          <a:p>
            <a:r>
              <a:rPr lang="en-US" altLang="el-GR" sz="2800" smtClean="0"/>
              <a:t>14: </a:t>
            </a:r>
            <a:r>
              <a:rPr lang="el-GR" altLang="el-GR" sz="2800" smtClean="0"/>
              <a:t>πρωκτός </a:t>
            </a:r>
            <a:endParaRPr lang="en-US" altLang="el-GR" sz="2800" smtClean="0"/>
          </a:p>
        </p:txBody>
      </p:sp>
      <p:pic>
        <p:nvPicPr>
          <p:cNvPr id="78851" name="Picture 6" descr="File:Female reproductive system lateral nolab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759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  <p:sp>
        <p:nvSpPr>
          <p:cNvPr id="6" name="Rectangle 7"/>
          <p:cNvSpPr/>
          <p:nvPr/>
        </p:nvSpPr>
        <p:spPr>
          <a:xfrm>
            <a:off x="5115458" y="5517231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Female reproductive system </a:t>
            </a:r>
            <a:r>
              <a:rPr lang="en-US" sz="1200" dirty="0" smtClean="0">
                <a:latin typeface="+mn-lt"/>
                <a:hlinkClick r:id="rId4"/>
              </a:rPr>
              <a:t>lateral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Miraceti"/>
              </a:rPr>
              <a:t>Miraceti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70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Γυναικείο αναπαραγωγικό σύστημα </a:t>
            </a:r>
            <a:r>
              <a:rPr lang="el-GR" sz="3000" b="0" dirty="0" smtClean="0">
                <a:solidFill>
                  <a:prstClr val="white"/>
                </a:solidFill>
              </a:rPr>
              <a:t>2/3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  <p:pic>
        <p:nvPicPr>
          <p:cNvPr id="20482" name="Picture 2" descr="File:Scheme female reproductive system-e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24772"/>
            <a:ext cx="5472608" cy="508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0" name="Rectangle 7"/>
          <p:cNvSpPr/>
          <p:nvPr/>
        </p:nvSpPr>
        <p:spPr>
          <a:xfrm>
            <a:off x="2966737" y="6423167"/>
            <a:ext cx="3261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Scheme female reproductive </a:t>
            </a:r>
            <a:r>
              <a:rPr lang="en-US" sz="1200" dirty="0" smtClean="0">
                <a:latin typeface="+mn-lt"/>
                <a:hlinkClick r:id="rId3"/>
              </a:rPr>
              <a:t>system-</a:t>
            </a:r>
            <a:r>
              <a:rPr lang="en-US" sz="1200" dirty="0" err="1" smtClean="0">
                <a:latin typeface="+mn-lt"/>
                <a:hlinkClick r:id="rId3"/>
              </a:rPr>
              <a:t>en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>
                <a:latin typeface="+mn-lt"/>
                <a:hlinkClick r:id="rId4" tooltip="User:Bibi Saint-Pol"/>
              </a:rPr>
              <a:t>Bibi Saint-Pol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4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Γυναικείο αναπαραγωγικό σύστημα </a:t>
            </a:r>
            <a:r>
              <a:rPr lang="el-GR" sz="3000" b="0" dirty="0" smtClean="0">
                <a:solidFill>
                  <a:prstClr val="white"/>
                </a:solidFill>
              </a:rPr>
              <a:t>3/3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  <p:pic>
        <p:nvPicPr>
          <p:cNvPr id="122882" name="Picture 2" descr="This diagram shows the uterus and ovaries in the center. To the left is a micrograph showing the ultrastructure of the ovaries and to the right is a micrograph showing the ultrastructure of the uteru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65847"/>
            <a:ext cx="9142634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07504" y="5858335"/>
            <a:ext cx="644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© 16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Ιουλ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2014 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OpenStax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College. 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3"/>
              </a:rPr>
              <a:t>Textbook content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produced by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OpenStax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College is licensed under a 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Creative Commons Attribution License 4.0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 license.</a:t>
            </a:r>
            <a:endParaRPr 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2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Μαγνητική Τομογραφία </a:t>
            </a:r>
            <a:r>
              <a:rPr lang="el-GR" sz="3000" b="0" dirty="0" smtClean="0">
                <a:solidFill>
                  <a:prstClr val="white"/>
                </a:solidFill>
              </a:rPr>
              <a:t>(γυναίκα)</a:t>
            </a:r>
            <a:endParaRPr lang="el-GR" dirty="0"/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1, </a:t>
            </a:r>
            <a:r>
              <a:rPr lang="el-GR" altLang="el-GR" sz="2400" dirty="0" smtClean="0"/>
              <a:t>ορθός κοιλιακός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dirty="0" smtClean="0"/>
              <a:t>2, έξω ΛΦ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3, </a:t>
            </a:r>
            <a:r>
              <a:rPr lang="el-GR" altLang="el-GR" sz="2400" dirty="0" smtClean="0"/>
              <a:t>έξω ΛΑ 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4, </a:t>
            </a:r>
            <a:r>
              <a:rPr lang="el-GR" altLang="el-GR" sz="2400" dirty="0" smtClean="0"/>
              <a:t>έσω </a:t>
            </a:r>
            <a:r>
              <a:rPr lang="el-GR" altLang="el-GR" sz="2400" dirty="0" err="1" smtClean="0"/>
              <a:t>θυροειδής</a:t>
            </a:r>
            <a:r>
              <a:rPr lang="el-GR" altLang="el-GR" sz="2400" dirty="0" smtClean="0"/>
              <a:t> μυς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5, </a:t>
            </a:r>
            <a:r>
              <a:rPr lang="el-GR" altLang="el-GR" sz="2400" dirty="0" smtClean="0"/>
              <a:t>αρ. ωοθήκη 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6, </a:t>
            </a:r>
            <a:r>
              <a:rPr lang="el-GR" altLang="el-GR" sz="2400" dirty="0" smtClean="0"/>
              <a:t>ενδομήτριο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7, </a:t>
            </a:r>
            <a:r>
              <a:rPr lang="el-GR" altLang="el-GR" sz="2400" dirty="0" smtClean="0"/>
              <a:t>μεταβατική ζώνη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8, </a:t>
            </a:r>
            <a:r>
              <a:rPr lang="el-GR" altLang="el-GR" sz="2400" dirty="0" smtClean="0"/>
              <a:t>μυομήτριο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9, </a:t>
            </a:r>
            <a:r>
              <a:rPr lang="el-GR" altLang="el-GR" sz="2400" dirty="0" smtClean="0"/>
              <a:t>δεξιά ωοθήκη</a:t>
            </a:r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10, </a:t>
            </a:r>
            <a:r>
              <a:rPr lang="el-GR" altLang="el-GR" sz="2400" dirty="0" smtClean="0"/>
              <a:t>ορθό</a:t>
            </a:r>
            <a:r>
              <a:rPr lang="en-US" altLang="el-GR" sz="2400" dirty="0" smtClean="0"/>
              <a:t> </a:t>
            </a:r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1450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421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325512" y="1359495"/>
            <a:ext cx="8062912" cy="4949825"/>
            <a:chOff x="179388" y="1268413"/>
            <a:chExt cx="8062912" cy="4949825"/>
          </a:xfrm>
        </p:grpSpPr>
        <p:pic>
          <p:nvPicPr>
            <p:cNvPr id="81924" name="Picture 4" descr="female00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671" r="27669"/>
            <a:stretch>
              <a:fillRect/>
            </a:stretch>
          </p:blipFill>
          <p:spPr bwMode="auto">
            <a:xfrm>
              <a:off x="971550" y="1268413"/>
              <a:ext cx="2519363" cy="4876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5" name="Picture 5" descr="female00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206" r="27669"/>
            <a:stretch>
              <a:fillRect/>
            </a:stretch>
          </p:blipFill>
          <p:spPr bwMode="auto">
            <a:xfrm>
              <a:off x="5651500" y="1341438"/>
              <a:ext cx="259080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6" name="Line 6"/>
            <p:cNvSpPr>
              <a:spLocks noChangeShapeType="1"/>
            </p:cNvSpPr>
            <p:nvPr/>
          </p:nvSpPr>
          <p:spPr bwMode="auto">
            <a:xfrm flipH="1">
              <a:off x="2843213" y="3933825"/>
              <a:ext cx="1441450" cy="5032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927" name="Line 7"/>
            <p:cNvSpPr>
              <a:spLocks noChangeShapeType="1"/>
            </p:cNvSpPr>
            <p:nvPr/>
          </p:nvSpPr>
          <p:spPr bwMode="auto">
            <a:xfrm>
              <a:off x="4284663" y="3933825"/>
              <a:ext cx="3095625" cy="4318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928" name="Line 8"/>
            <p:cNvSpPr>
              <a:spLocks noChangeShapeType="1"/>
            </p:cNvSpPr>
            <p:nvPr/>
          </p:nvSpPr>
          <p:spPr bwMode="auto">
            <a:xfrm flipV="1">
              <a:off x="4427538" y="4941888"/>
              <a:ext cx="2089150" cy="7143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929" name="Line 9"/>
            <p:cNvSpPr>
              <a:spLocks noChangeShapeType="1"/>
            </p:cNvSpPr>
            <p:nvPr/>
          </p:nvSpPr>
          <p:spPr bwMode="auto">
            <a:xfrm flipV="1">
              <a:off x="4500563" y="5300663"/>
              <a:ext cx="2016125" cy="64928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930" name="Line 10"/>
            <p:cNvSpPr>
              <a:spLocks noChangeShapeType="1"/>
            </p:cNvSpPr>
            <p:nvPr/>
          </p:nvSpPr>
          <p:spPr bwMode="auto">
            <a:xfrm flipV="1">
              <a:off x="179388" y="2349500"/>
              <a:ext cx="1584325" cy="6477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931" name="Line 11"/>
            <p:cNvSpPr>
              <a:spLocks noChangeShapeType="1"/>
            </p:cNvSpPr>
            <p:nvPr/>
          </p:nvSpPr>
          <p:spPr bwMode="auto">
            <a:xfrm flipH="1">
              <a:off x="2555875" y="2205038"/>
              <a:ext cx="2160588" cy="50323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932" name="Line 12"/>
            <p:cNvSpPr>
              <a:spLocks noChangeShapeType="1"/>
            </p:cNvSpPr>
            <p:nvPr/>
          </p:nvSpPr>
          <p:spPr bwMode="auto">
            <a:xfrm>
              <a:off x="4284663" y="3141663"/>
              <a:ext cx="165576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976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Μαγνητική Τομογραφία </a:t>
            </a:r>
            <a:r>
              <a:rPr lang="el-GR" sz="3000" b="0" dirty="0">
                <a:solidFill>
                  <a:prstClr val="white"/>
                </a:solidFill>
              </a:rPr>
              <a:t>(γυναίκα)</a:t>
            </a:r>
            <a:endParaRPr lang="el-GR" dirty="0"/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l-GR" sz="2400" smtClean="0"/>
              <a:t>1, </a:t>
            </a:r>
            <a:r>
              <a:rPr lang="el-GR" altLang="el-GR" sz="2400" smtClean="0"/>
              <a:t>ορθός κοιλιακός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2, ουροδόχος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3, ηβικό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4, θόλος της μήτρας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5, σώμα της μήτρας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6, τράχηλος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7, ορθό</a:t>
            </a:r>
          </a:p>
          <a:p>
            <a:pPr>
              <a:buFont typeface="Wingdings" pitchFamily="2" charset="2"/>
              <a:buNone/>
            </a:pPr>
            <a:r>
              <a:rPr lang="el-GR" altLang="el-GR" sz="2400" smtClean="0"/>
              <a:t>8, ιερό</a:t>
            </a:r>
            <a:endParaRPr lang="en-US" altLang="el-GR" sz="2400" smtClean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500188"/>
            <a:ext cx="535781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92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Ωοθήκες</a:t>
            </a:r>
            <a:endParaRPr lang="en-US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899592" y="1052736"/>
            <a:ext cx="7416824" cy="547260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1 - Menstruation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2 - Maturing follicle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3 - Mature follicle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4 - Ovulation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5 - Corpus luteum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6 - Deterioration of corpus luteum</a:t>
            </a:r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  <p:pic>
        <p:nvPicPr>
          <p:cNvPr id="16386" name="Picture 2" descr="File:Gray5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494484"/>
            <a:ext cx="5715000" cy="3390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ile:Order of changes in ovary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1"/>
            <a:ext cx="4499992" cy="37285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0" name="Rectangle 7"/>
          <p:cNvSpPr/>
          <p:nvPr/>
        </p:nvSpPr>
        <p:spPr>
          <a:xfrm>
            <a:off x="5508104" y="6351711"/>
            <a:ext cx="2277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Gray589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5" tooltip="User:Pngbot"/>
              </a:rPr>
              <a:t>Pngbot</a:t>
            </a:r>
            <a:r>
              <a:rPr lang="el-GR" sz="1200" dirty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5750496" y="3845196"/>
            <a:ext cx="3372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6"/>
              </a:rPr>
              <a:t>Order of changes in </a:t>
            </a:r>
            <a:r>
              <a:rPr lang="en-US" sz="1200" dirty="0" smtClean="0">
                <a:latin typeface="+mn-lt"/>
                <a:hlinkClick r:id="rId6"/>
              </a:rPr>
              <a:t>ovary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M.Komorniczak"/>
              </a:rPr>
              <a:t>M.Komorniczak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+mn-lt"/>
                <a:hlinkClick r:id="rId8"/>
              </a:rPr>
              <a:t>CC BY-SA 3.0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0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Φυσιολογική ωοθήκη- ΥΤ</a:t>
            </a:r>
            <a:endParaRPr lang="en-US" dirty="0"/>
          </a:p>
        </p:txBody>
      </p:sp>
      <p:pic>
        <p:nvPicPr>
          <p:cNvPr id="84996" name="Picture 4" descr="sca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168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130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Φυσιολογική ωοθήκη- ΜΤ</a:t>
            </a:r>
            <a:endParaRPr lang="en-US" dirty="0"/>
          </a:p>
        </p:txBody>
      </p:sp>
      <p:pic>
        <p:nvPicPr>
          <p:cNvPr id="86020" name="Picture 2" descr=".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848600" cy="424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629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Φυσιολογική ωοθήκη - εμμηνόπαυση</a:t>
            </a:r>
            <a:endParaRPr lang="en-US" dirty="0"/>
          </a:p>
        </p:txBody>
      </p:sp>
      <p:pic>
        <p:nvPicPr>
          <p:cNvPr id="87044" name="Picture 2" descr="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3820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337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Αγγειακοί κλάδοι </a:t>
            </a:r>
            <a:r>
              <a:rPr lang="el-GR" sz="3000" b="0" dirty="0" smtClean="0">
                <a:solidFill>
                  <a:prstClr val="white"/>
                </a:solidFill>
              </a:rPr>
              <a:t>3/4</a:t>
            </a:r>
            <a:endParaRPr lang="el-GR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altLang="el-GR" dirty="0" smtClean="0"/>
              <a:t>Οι φλέβες αδειάζουν στην κάτω κοίλη και με αυτήν στο δεξιό κόλπο της καρδιάς</a:t>
            </a:r>
            <a:r>
              <a:rPr lang="en-US" altLang="el-GR" dirty="0" smtClean="0"/>
              <a:t>: </a:t>
            </a:r>
          </a:p>
          <a:p>
            <a:pPr lvl="1"/>
            <a:r>
              <a:rPr lang="el-GR" altLang="el-GR" dirty="0" smtClean="0"/>
              <a:t>Έξω λαγόνιες - </a:t>
            </a:r>
            <a:r>
              <a:rPr lang="en-US" altLang="el-GR" dirty="0" smtClean="0"/>
              <a:t>external iliac </a:t>
            </a:r>
          </a:p>
          <a:p>
            <a:pPr lvl="1"/>
            <a:r>
              <a:rPr lang="el-GR" altLang="el-GR" dirty="0" smtClean="0"/>
              <a:t>Έσω λαγόνιες - </a:t>
            </a:r>
            <a:r>
              <a:rPr lang="en-US" altLang="el-GR" dirty="0" smtClean="0"/>
              <a:t>internal iliac </a:t>
            </a:r>
            <a:r>
              <a:rPr lang="el-GR" altLang="el-GR" dirty="0" smtClean="0"/>
              <a:t>- πύελος</a:t>
            </a:r>
            <a:endParaRPr lang="en-US" altLang="el-GR" dirty="0" smtClean="0"/>
          </a:p>
          <a:p>
            <a:r>
              <a:rPr lang="el-GR" altLang="el-GR" dirty="0" smtClean="0"/>
              <a:t>Κοινές λαγόνιες - </a:t>
            </a:r>
            <a:r>
              <a:rPr lang="en-US" altLang="el-GR" dirty="0" smtClean="0"/>
              <a:t>common iliac </a:t>
            </a:r>
          </a:p>
          <a:p>
            <a:r>
              <a:rPr lang="el-GR" altLang="el-GR" dirty="0" err="1" smtClean="0"/>
              <a:t>Οσφυικές</a:t>
            </a:r>
            <a:r>
              <a:rPr lang="el-GR" altLang="el-GR" dirty="0" smtClean="0"/>
              <a:t> φλέβες - </a:t>
            </a:r>
            <a:r>
              <a:rPr lang="en-US" altLang="el-GR" dirty="0" smtClean="0"/>
              <a:t>lumbar veins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7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Όρχεις </a:t>
            </a:r>
            <a:r>
              <a:rPr lang="el-GR" sz="3000" b="0" dirty="0" smtClean="0"/>
              <a:t>1/3</a:t>
            </a:r>
            <a:endParaRPr lang="en-US" sz="3000" b="0" dirty="0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726185" cy="5256584"/>
          </a:xfrm>
        </p:spPr>
        <p:txBody>
          <a:bodyPr/>
          <a:lstStyle/>
          <a:p>
            <a:r>
              <a:rPr lang="el-GR" altLang="el-GR" dirty="0" smtClean="0"/>
              <a:t>Πηγή σπερματοζωαρίων και ανδρογόνων.</a:t>
            </a:r>
            <a:endParaRPr lang="en-US" altLang="el-GR" dirty="0" smtClean="0"/>
          </a:p>
        </p:txBody>
      </p:sp>
      <p:pic>
        <p:nvPicPr>
          <p:cNvPr id="88068" name="Picture 2" descr="File:Gray114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875"/>
            <a:ext cx="5094287" cy="496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  <p:sp>
        <p:nvSpPr>
          <p:cNvPr id="6" name="Rectangle 7"/>
          <p:cNvSpPr/>
          <p:nvPr/>
        </p:nvSpPr>
        <p:spPr>
          <a:xfrm>
            <a:off x="5404135" y="6396335"/>
            <a:ext cx="2277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Gray1144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4" tooltip="User:Pngbot"/>
              </a:rPr>
              <a:t>Pngbot</a:t>
            </a:r>
            <a:r>
              <a:rPr lang="el-GR" sz="1200" dirty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5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Όρχεις </a:t>
            </a:r>
            <a:r>
              <a:rPr lang="el-GR" sz="3000" b="0" dirty="0" smtClean="0">
                <a:solidFill>
                  <a:prstClr val="white"/>
                </a:solidFill>
              </a:rPr>
              <a:t>2/3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  <p:pic>
        <p:nvPicPr>
          <p:cNvPr id="11266" name="Picture 2" descr="File:Figure 28 01 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905872" cy="54458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1691680" y="6608385"/>
            <a:ext cx="5905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Figure 28 01 </a:t>
            </a:r>
            <a:r>
              <a:rPr lang="en-US" sz="1200" dirty="0" smtClean="0">
                <a:latin typeface="+mn-lt"/>
                <a:hlinkClick r:id="rId3"/>
              </a:rPr>
              <a:t>03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0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77450" y="116632"/>
            <a:ext cx="3066549" cy="1296144"/>
          </a:xfrm>
        </p:spPr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Όρχεις </a:t>
            </a:r>
            <a:r>
              <a:rPr lang="el-GR" sz="3000" b="0" dirty="0" smtClean="0">
                <a:solidFill>
                  <a:prstClr val="white"/>
                </a:solidFill>
              </a:rPr>
              <a:t>3/3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/>
          </a:p>
        </p:txBody>
      </p:sp>
      <p:pic>
        <p:nvPicPr>
          <p:cNvPr id="123906" name="Picture 2" descr="File:Testi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72" y="188639"/>
            <a:ext cx="5964196" cy="6578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6077450" y="6305131"/>
            <a:ext cx="2277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Testis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KDS444"/>
              </a:rPr>
              <a:t>KDS444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white">
                    <a:lumMod val="7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7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Υπερηχογράφημα οσχέου</a:t>
            </a:r>
            <a:endParaRPr lang="el-GR" dirty="0"/>
          </a:p>
        </p:txBody>
      </p:sp>
      <p:pic>
        <p:nvPicPr>
          <p:cNvPr id="90116" name="Picture 2" descr="http://www.sonoguide.com/Images/Sm_parts_content/Scrotal/Scrotal-Figur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4" y="1196752"/>
            <a:ext cx="51530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49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Υδροκήλη</a:t>
            </a:r>
            <a:endParaRPr lang="en-US" dirty="0"/>
          </a:p>
        </p:txBody>
      </p:sp>
      <p:pic>
        <p:nvPicPr>
          <p:cNvPr id="91140" name="Picture 2" descr="http://www.ultrasound-images.com/admin/uploads/hydrocele-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44"/>
          <a:stretch>
            <a:fillRect/>
          </a:stretch>
        </p:blipFill>
        <p:spPr bwMode="auto">
          <a:xfrm>
            <a:off x="1187624" y="1988840"/>
            <a:ext cx="6624637" cy="446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984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Συστροφή αριστερού </a:t>
            </a:r>
            <a:r>
              <a:rPr lang="el-GR" dirty="0" err="1" smtClean="0"/>
              <a:t>όρχι</a:t>
            </a:r>
            <a:endParaRPr lang="el-GR" dirty="0"/>
          </a:p>
        </p:txBody>
      </p:sp>
      <p:pic>
        <p:nvPicPr>
          <p:cNvPr id="92164" name="Picture 2" descr="http://www.sonoguide.com/Images/Sm_parts_content/Scrotal/Scrotal-Figur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0715" y="1196752"/>
            <a:ext cx="6113613" cy="56444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1835696" y="56192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Δ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563827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xmlns="" val="1916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Μάζα ορχεος - ΥΓ</a:t>
            </a:r>
            <a:endParaRPr lang="en-US" dirty="0"/>
          </a:p>
        </p:txBody>
      </p:sp>
      <p:pic>
        <p:nvPicPr>
          <p:cNvPr id="93188" name="Picture 2" descr="http://www.ultrasound-images.com/admin/uploads/seminoma-1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1837"/>
            <a:ext cx="4373685" cy="32854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4" descr="http://www.ultrasound-images.com/admin/uploads/seminoma-1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45177"/>
            <a:ext cx="4374249" cy="32854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760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Επιδιδυμίτιδα ΥΓ</a:t>
            </a:r>
            <a:endParaRPr lang="en-US" dirty="0"/>
          </a:p>
        </p:txBody>
      </p:sp>
      <p:pic>
        <p:nvPicPr>
          <p:cNvPr id="94212" name="Picture 2" descr="http://www.ultrasound-images.com/admin/uploads/epididymitis-1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624736" cy="49685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3177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Όγκος </a:t>
            </a:r>
            <a:r>
              <a:rPr lang="el-GR" dirty="0" err="1" smtClean="0"/>
              <a:t>όρχι</a:t>
            </a:r>
            <a:endParaRPr lang="en-US" dirty="0"/>
          </a:p>
        </p:txBody>
      </p:sp>
      <p:pic>
        <p:nvPicPr>
          <p:cNvPr id="95236" name="Picture 2" descr="http://www.ultrasound-images.com/admin/uploads/testis-malignant-mass-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978775" cy="4605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066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Μεταστάσεις</a:t>
            </a:r>
            <a:endParaRPr lang="en-US" dirty="0"/>
          </a:p>
        </p:txBody>
      </p:sp>
      <p:pic>
        <p:nvPicPr>
          <p:cNvPr id="96260" name="Picture 2" descr="http://www.ultrasound-images.com/admin/uploads/testis-malignant-mass-4e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40768"/>
            <a:ext cx="6048375" cy="50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357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Αγγειακοί κλάδοι </a:t>
            </a:r>
            <a:r>
              <a:rPr lang="el-GR" sz="3000" b="0" dirty="0" smtClean="0">
                <a:solidFill>
                  <a:prstClr val="white"/>
                </a:solidFill>
              </a:rPr>
              <a:t>4/4</a:t>
            </a:r>
            <a:endParaRPr lang="el-GR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altLang="el-GR" dirty="0" smtClean="0"/>
              <a:t>Αριστερή νεφρική - </a:t>
            </a:r>
            <a:r>
              <a:rPr lang="en-US" altLang="el-GR" dirty="0" smtClean="0"/>
              <a:t>left renal vein </a:t>
            </a:r>
          </a:p>
          <a:p>
            <a:pPr lvl="1"/>
            <a:r>
              <a:rPr lang="el-GR" altLang="el-GR" dirty="0" smtClean="0"/>
              <a:t>Αριστερή </a:t>
            </a:r>
            <a:r>
              <a:rPr lang="el-GR" altLang="el-GR" dirty="0" err="1" smtClean="0"/>
              <a:t>ορχικη</a:t>
            </a:r>
            <a:r>
              <a:rPr lang="el-GR" altLang="el-GR" dirty="0" smtClean="0"/>
              <a:t> ή ωοθηκική  φλέβες -</a:t>
            </a:r>
            <a:r>
              <a:rPr lang="en-US" altLang="el-GR" dirty="0" smtClean="0"/>
              <a:t>left testicular or ovarian</a:t>
            </a:r>
          </a:p>
          <a:p>
            <a:pPr lvl="1"/>
            <a:r>
              <a:rPr lang="el-GR" altLang="el-GR" dirty="0" err="1" smtClean="0"/>
              <a:t>Επινεφριδική</a:t>
            </a:r>
            <a:r>
              <a:rPr lang="el-GR" altLang="el-GR" dirty="0" smtClean="0"/>
              <a:t> - </a:t>
            </a:r>
            <a:r>
              <a:rPr lang="en-US" altLang="el-GR" dirty="0" smtClean="0"/>
              <a:t>suprarenal vein </a:t>
            </a:r>
          </a:p>
          <a:p>
            <a:r>
              <a:rPr lang="el-GR" altLang="el-GR" dirty="0" smtClean="0"/>
              <a:t>Δεξιά νεφρική φλέβα - </a:t>
            </a:r>
            <a:r>
              <a:rPr lang="en-US" altLang="el-GR" dirty="0" smtClean="0"/>
              <a:t>right renal vein </a:t>
            </a:r>
          </a:p>
          <a:p>
            <a:pPr lvl="1"/>
            <a:r>
              <a:rPr lang="el-GR" altLang="el-GR" dirty="0" err="1" smtClean="0"/>
              <a:t>Επινεφριδική</a:t>
            </a:r>
            <a:r>
              <a:rPr lang="el-GR" altLang="el-GR" dirty="0" smtClean="0"/>
              <a:t> φλέβα  - </a:t>
            </a:r>
            <a:r>
              <a:rPr lang="en-US" altLang="el-GR" dirty="0" smtClean="0"/>
              <a:t>suprarenal vein </a:t>
            </a:r>
          </a:p>
          <a:p>
            <a:r>
              <a:rPr lang="el-GR" altLang="el-GR" dirty="0" smtClean="0"/>
              <a:t>Ηπατικές φλέβες - </a:t>
            </a:r>
            <a:r>
              <a:rPr lang="en-US" altLang="el-GR" dirty="0" smtClean="0"/>
              <a:t>hepatic veins </a:t>
            </a:r>
          </a:p>
          <a:p>
            <a:r>
              <a:rPr lang="el-GR" altLang="el-GR" dirty="0" smtClean="0"/>
              <a:t>Κάτω κοίλη φλέβα - </a:t>
            </a:r>
            <a:r>
              <a:rPr lang="en-US" altLang="el-GR" dirty="0" smtClean="0"/>
              <a:t>inferior vena cava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281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</a:t>
            </a:r>
            <a:r>
              <a:rPr lang="el-GR" sz="2000" dirty="0" err="1"/>
              <a:t>Τομογραφική</a:t>
            </a:r>
            <a:r>
              <a:rPr lang="el-GR" sz="2000" dirty="0"/>
              <a:t> Απεικονιστική Ανατομική. </a:t>
            </a:r>
            <a:r>
              <a:rPr lang="el-GR" sz="2000" dirty="0" smtClean="0"/>
              <a:t>Ενότητα 7</a:t>
            </a:r>
            <a:r>
              <a:rPr lang="en-US" sz="2000" dirty="0" smtClean="0"/>
              <a:t>:</a:t>
            </a:r>
            <a:r>
              <a:rPr lang="el-GR" sz="2000" dirty="0"/>
              <a:t> Ουροποιογεννητικό σύστημα -  Πύελος - Ανατομική».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29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417</TotalTime>
  <Words>2518</Words>
  <Application>Microsoft Office PowerPoint</Application>
  <PresentationFormat>On-screen Show (4:3)</PresentationFormat>
  <Paragraphs>528</Paragraphs>
  <Slides>96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98" baseType="lpstr">
      <vt:lpstr>exo-opistho_simeiomata</vt:lpstr>
      <vt:lpstr>OC_template_updated</vt:lpstr>
      <vt:lpstr>Τομογραφική Απεικονιστική Ανατομική</vt:lpstr>
      <vt:lpstr>Οπισθοπεριτόναιο</vt:lpstr>
      <vt:lpstr>Οπισθοπεριτοναϊκός χώρος</vt:lpstr>
      <vt:lpstr>Τοιχώματα </vt:lpstr>
      <vt:lpstr>Ανοίγματα του διαφράγματος </vt:lpstr>
      <vt:lpstr>Αγγειακοί κλάδοι 1/4</vt:lpstr>
      <vt:lpstr>Αγγειακοί κλάδοι 2/4</vt:lpstr>
      <vt:lpstr>Αγγειακοί κλάδοι 3/4</vt:lpstr>
      <vt:lpstr>Αγγειακοί κλάδοι 4/4</vt:lpstr>
      <vt:lpstr>Νεύρα</vt:lpstr>
      <vt:lpstr>Ουροποιητικό  σύστημα</vt:lpstr>
      <vt:lpstr>Περινεφρικός χώρος 1/2</vt:lpstr>
      <vt:lpstr>Περινεφρικός χώρος 2/2</vt:lpstr>
      <vt:lpstr>Νεφροί 1/3</vt:lpstr>
      <vt:lpstr>Νεφροί 2/3</vt:lpstr>
      <vt:lpstr>Νεφροί 3/3</vt:lpstr>
      <vt:lpstr>Πως λειτουργεί ο νεφρός;</vt:lpstr>
      <vt:lpstr>Ανατομία νεφρού</vt:lpstr>
      <vt:lpstr>Εσωτερική διάταξη νεφρού</vt:lpstr>
      <vt:lpstr>Διήθηση </vt:lpstr>
      <vt:lpstr>Νεφρικά σωληνάρια</vt:lpstr>
      <vt:lpstr>Νεφρικά σωληνάρια και Αιμοφόρα αγγεία</vt:lpstr>
      <vt:lpstr>Α/α ΝΟΚ</vt:lpstr>
      <vt:lpstr>Υ/Γ νεφρών νεογνού </vt:lpstr>
      <vt:lpstr>Υ/Γ νεφρού  ενήλικος</vt:lpstr>
      <vt:lpstr>Υ/Γ νεφρού ηλικιωμένου</vt:lpstr>
      <vt:lpstr>Έγχρωμο υπερηχογράφημα</vt:lpstr>
      <vt:lpstr>Μελέτη νεφρικών αγγείων  με υπερηχογράφημα (Doppler)</vt:lpstr>
      <vt:lpstr>Αξονική τομογραφία</vt:lpstr>
      <vt:lpstr>ΜΤ</vt:lpstr>
      <vt:lpstr>ΜΤ με σκιαγραφικό</vt:lpstr>
      <vt:lpstr>Συγγενείς ανωμαλίες </vt:lpstr>
      <vt:lpstr>Πυελικός νεφρός σε ΑΤ </vt:lpstr>
      <vt:lpstr>Πεταλοειδής νεφρός  σε ΕΦ ουρογραφία</vt:lpstr>
      <vt:lpstr>ΑΤ ουρογραφία –  πεταλοειδής νεφρός </vt:lpstr>
      <vt:lpstr>Νεφρικές αρτηρίες - ΥΤ</vt:lpstr>
      <vt:lpstr>Υπεράριθμες  νεφρικές αρτηρίες </vt:lpstr>
      <vt:lpstr>Νεφρικές  αρτηρίες ΥΤ-ΥΓ</vt:lpstr>
      <vt:lpstr>Φυσιολογικοί κάλυκες σε ΑΤ ουρογραφία</vt:lpstr>
      <vt:lpstr>Ουρογραφία ΜΤ</vt:lpstr>
      <vt:lpstr>Παραλλαγές  πυελοκαλυκικού συστήματος</vt:lpstr>
      <vt:lpstr>Διπλασιασμός ουρητήρων</vt:lpstr>
      <vt:lpstr>Τριπλός ουρητήρας</vt:lpstr>
      <vt:lpstr>Πυρηνική Ιατρική</vt:lpstr>
      <vt:lpstr>Μελέτη απέκκρισης</vt:lpstr>
      <vt:lpstr>Μελέτη συνεισφοράς στη νεφρική λειτουργία</vt:lpstr>
      <vt:lpstr>Παθολογική πρόσληψη στον  άνω πόλο του νεφρού</vt:lpstr>
      <vt:lpstr>Μελέτη απέκκρισης </vt:lpstr>
      <vt:lpstr>F-FDG PET–CT</vt:lpstr>
      <vt:lpstr>Επινεφρίδια</vt:lpstr>
      <vt:lpstr>Ανατομία</vt:lpstr>
      <vt:lpstr>Μυελός</vt:lpstr>
      <vt:lpstr>Slide 52</vt:lpstr>
      <vt:lpstr>Αιμάτωση</vt:lpstr>
      <vt:lpstr>Φυσιολογικό επινεφρίδιο</vt:lpstr>
      <vt:lpstr>Όγκος επινεφριδίου</vt:lpstr>
      <vt:lpstr>Παρακέντηση με  λεπτή βελόνη</vt:lpstr>
      <vt:lpstr>Ανδρική πύελος 1/2</vt:lpstr>
      <vt:lpstr>Ανδρική πύελος 2/2</vt:lpstr>
      <vt:lpstr>Ανδρική ουροδόχος κύστη</vt:lpstr>
      <vt:lpstr>Προστάτης αδένας – σπερματοδόχοι κύστεις</vt:lpstr>
      <vt:lpstr>Προστάτης αδένας 1/2</vt:lpstr>
      <vt:lpstr>Προστάτης αδένας 2/2</vt:lpstr>
      <vt:lpstr>Μαγνητική Τομογραφία (άνδρας)</vt:lpstr>
      <vt:lpstr>Slide 64</vt:lpstr>
      <vt:lpstr>Slide 65</vt:lpstr>
      <vt:lpstr>Κλινικά θέματα</vt:lpstr>
      <vt:lpstr>Καλοήθης υπερτοφία προστάτη</vt:lpstr>
      <vt:lpstr>Γυναικεία πύελος </vt:lpstr>
      <vt:lpstr>Γυναικείο αναπαραγωγικό σύστημα 1/3</vt:lpstr>
      <vt:lpstr>Γυναικείο αναπαραγωγικό σύστημα 2/3</vt:lpstr>
      <vt:lpstr>Γυναικείο αναπαραγωγικό σύστημα 3/3</vt:lpstr>
      <vt:lpstr>Μαγνητική Τομογραφία (γυναίκα)</vt:lpstr>
      <vt:lpstr>Slide 73</vt:lpstr>
      <vt:lpstr>Μαγνητική Τομογραφία (γυναίκα)</vt:lpstr>
      <vt:lpstr>Ωοθήκες</vt:lpstr>
      <vt:lpstr>Φυσιολογική ωοθήκη- ΥΤ</vt:lpstr>
      <vt:lpstr>Φυσιολογική ωοθήκη- ΜΤ</vt:lpstr>
      <vt:lpstr>Φυσιολογική ωοθήκη - εμμηνόπαυση</vt:lpstr>
      <vt:lpstr>Όρχεις 1/3</vt:lpstr>
      <vt:lpstr>Όρχεις 2/3</vt:lpstr>
      <vt:lpstr>Όρχεις 3/3</vt:lpstr>
      <vt:lpstr>Υπερηχογράφημα οσχέου</vt:lpstr>
      <vt:lpstr>Υδροκήλη</vt:lpstr>
      <vt:lpstr>Συστροφή αριστερού όρχι</vt:lpstr>
      <vt:lpstr>Μάζα ορχεος - ΥΓ</vt:lpstr>
      <vt:lpstr>Επιδιδυμίτιδα ΥΓ</vt:lpstr>
      <vt:lpstr>Όγκος όρχι</vt:lpstr>
      <vt:lpstr>Μεταστάσεις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Τομογραφική Απεικονιστική Ανατομική</dc:title>
  <dc:creator>opencourses@teiath.gr</dc:creator>
  <cp:lastModifiedBy>Georgia</cp:lastModifiedBy>
  <cp:revision>28</cp:revision>
  <dcterms:created xsi:type="dcterms:W3CDTF">2015-10-19T07:39:26Z</dcterms:created>
  <dcterms:modified xsi:type="dcterms:W3CDTF">2015-12-05T19:14:47Z</dcterms:modified>
</cp:coreProperties>
</file>