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57" r:id="rId22"/>
    <p:sldId id="262" r:id="rId23"/>
    <p:sldId id="264" r:id="rId24"/>
    <p:sldId id="269" r:id="rId25"/>
    <p:sldId id="270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5239386-A168-4A20-BB34-A6A772AE744F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E6CE2E9-161A-4854-B500-00B135DA0D79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959862D-A7F6-4C02-B12F-EF1DFF1D6C05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24720BA-C8A8-4140-9A3F-DD9B3ACD84E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12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FCD946C-7197-466D-B589-19FF1C6CDC44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B1F174C1-22DB-47CC-9667-8AE7083556C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14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91C9BA3-221D-40A2-A7D6-BFF9418343E5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15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B035070-D410-4FBC-9C1B-65080AE82D5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16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98F9B33-60C2-41E5-850C-90295C86F556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17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E6C55A-E404-4747-8C18-BBA063B189A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98F9B33-60C2-41E5-850C-90295C86F556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18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E6C55A-E404-4747-8C18-BBA063B189A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7FA4202-4E0E-47D5-88BF-88D78027DA0B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AAC0EB-E454-4F93-86A1-0C6C8E0E055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07675D-B05D-4A5A-9CA6-1FD069101199}" type="slidenum">
              <a:rPr lang="en-US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4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/>
        </p:spPr>
      </p:sp>
      <p:sp>
        <p:nvSpPr>
          <p:cNvPr id="1034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FC947F5-F217-4D3E-9A9A-D0F20944D7B5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862F6FE-4BC0-426A-B80F-7CAAF4053647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9D81A08-DD61-4387-B98F-88594789C54F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1995238-2972-4B45-9FEA-2011B0EFC80E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E84DC25-7C0A-4B15-8ECA-C991BFABB91B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B03D7D9-6182-4168-A59D-DC101DF8B437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7D793D7-F284-40AE-9FA3-C0F339C7919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solidFill>
            <a:srgbClr val="FFFFFF"/>
          </a:solidFill>
          <a:ln/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407" y="4861442"/>
            <a:ext cx="5681606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02/05/14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84C2-F6DF-4D1F-A75B-89767E231E55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032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92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/>
              <a:t>Θεματικός Βιβλιοθηκονόμος (</a:t>
            </a:r>
            <a:r>
              <a:rPr lang="en-US" sz="2600" dirty="0"/>
              <a:t>Subject Librarian)</a:t>
            </a:r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8/15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Βάσεις Δεδομένων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αγορά</a:t>
            </a: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 smtClean="0"/>
              <a:t>ελεύθερη </a:t>
            </a:r>
            <a:r>
              <a:rPr lang="el-GR" dirty="0"/>
              <a:t>πρόσβαση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10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9/15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Βάσεις Δεδομένων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αγορά</a:t>
            </a:r>
            <a:endParaRPr lang="el-GR" dirty="0"/>
          </a:p>
          <a:p>
            <a:pPr lvl="1">
              <a:buClr>
                <a:srgbClr val="198A8A"/>
              </a:buClr>
            </a:pPr>
            <a:r>
              <a:rPr lang="el-GR" dirty="0" smtClean="0"/>
              <a:t>τα </a:t>
            </a:r>
            <a:r>
              <a:rPr lang="el-GR" dirty="0"/>
              <a:t>ίδια κριτήρια με πριν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η </a:t>
            </a:r>
            <a:r>
              <a:rPr lang="el-GR" dirty="0"/>
              <a:t>ίδια διαδικασία με τα τεκμήρια</a:t>
            </a:r>
          </a:p>
          <a:p>
            <a:pPr>
              <a:buClr>
                <a:srgbClr val="198A8A"/>
              </a:buClr>
            </a:pP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Θα πρέπει όμως να διαφυλαχθεί ότι θα υπάρχει πρόσβαση ακόμα και αν σταματήσει μελλοντικά η συνδρομή στη κάθε βάση.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1509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10/15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Βάσεις Δεδομένων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ελεύθερη </a:t>
            </a:r>
            <a:r>
              <a:rPr lang="el-GR" dirty="0"/>
              <a:t>πρόσβαση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αναζήτηση </a:t>
            </a:r>
            <a:r>
              <a:rPr lang="el-GR" dirty="0"/>
              <a:t>στο διαδίκτυο ή ενημέρωση από καθηγητές, φοιτητές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αξιολόγησης </a:t>
            </a:r>
            <a:r>
              <a:rPr lang="el-GR" dirty="0"/>
              <a:t>των τεκμηρίων που έχει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δημιουργία </a:t>
            </a:r>
            <a:r>
              <a:rPr lang="el-GR" dirty="0"/>
              <a:t>λίστας με αυτά που είναι ελεύθερα, αλλά και με τον τύπο τεκμηρίων που παρέχουν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056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11/15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Συμβουλευτικές Υπηρεσίες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φοιτητές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καθηγητές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ερευνητές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επισκέπτες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125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12/15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Συμβουλευτικές Υπηρεσίες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φοιτητές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κατανόηση </a:t>
            </a:r>
            <a:r>
              <a:rPr lang="el-GR" dirty="0"/>
              <a:t>του θέματος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αναζήτηση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εντοπισμός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αξιολόγηση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επιλογή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σύνθεση </a:t>
            </a:r>
            <a:r>
              <a:rPr lang="el-GR" dirty="0"/>
              <a:t>εργασίας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3742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13/15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/>
              <a:t>Συμβουλευτικές Υπηρεσίες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καθηγητές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σύνταξη </a:t>
            </a:r>
            <a:r>
              <a:rPr lang="el-GR" dirty="0"/>
              <a:t>βιβλιογραφίας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Για το μάθημα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Για την έρευνά του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Για ένα ερευνητικό πρόγραμμα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εκπόνηση </a:t>
            </a:r>
            <a:r>
              <a:rPr lang="el-GR" dirty="0"/>
              <a:t>μιας μικρής εργασίας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ενημέρωση </a:t>
            </a:r>
            <a:r>
              <a:rPr lang="el-GR" dirty="0"/>
              <a:t>για νέες βάσεις δεδομένων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ενημέρωση </a:t>
            </a:r>
            <a:r>
              <a:rPr lang="el-GR" dirty="0"/>
              <a:t>για νέους τίτλους τεκμηρίων (βιβλίων, περιοδικών)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101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14/15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Συμβουλευτικές Υπηρεσίες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ερευνητές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σύνταξη </a:t>
            </a:r>
            <a:r>
              <a:rPr lang="el-GR" dirty="0"/>
              <a:t>βιβλιογραφίας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αναζήτηση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ενημέρωση </a:t>
            </a:r>
            <a:r>
              <a:rPr lang="el-GR" dirty="0"/>
              <a:t>για εξελίξεις στη θεματική ενότητα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ενημέρωση </a:t>
            </a:r>
            <a:r>
              <a:rPr lang="el-GR" dirty="0"/>
              <a:t>για νέο υλικό (βιβλία, περιοδικά)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ενημέρωση </a:t>
            </a:r>
            <a:r>
              <a:rPr lang="el-GR" dirty="0"/>
              <a:t>για επικείμενα σχετικά συνέδρια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βοήθεια </a:t>
            </a:r>
            <a:r>
              <a:rPr lang="el-GR" dirty="0"/>
              <a:t>στη σύνταξη ερευνητικών προτάσεων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732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15/15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Συμβουλευτικές Υπηρεσίες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προς </a:t>
            </a:r>
            <a:r>
              <a:rPr lang="el-GR" dirty="0"/>
              <a:t>επισκέπτες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οι </a:t>
            </a:r>
            <a:r>
              <a:rPr lang="el-GR" dirty="0"/>
              <a:t>ίδιες περίπου με τον φοιτητή.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855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BC06105-F84A-43A8-88B8-9B247311B2DA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17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45000"/>
              <a:buFont typeface="Wingdings" pitchFamily="2" charset="2"/>
              <a:buChar char=""/>
            </a:pPr>
            <a:r>
              <a:rPr lang="en-US" altLang="el-GR" sz="1800" dirty="0">
                <a:solidFill>
                  <a:srgbClr val="000000"/>
                </a:solidFill>
              </a:rPr>
              <a:t>Dale, P., Dale, P., Holland, M., &amp; Matthews, M. (2012). Subject librarians: engaging with the learning and teaching environment. Ashgate Publishing, Ltd..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altLang="el-GR" sz="1800" dirty="0">
                <a:solidFill>
                  <a:srgbClr val="000000"/>
                </a:solidFill>
              </a:rPr>
              <a:t>Connell, T. H. (1991). Librarian subject searching in online catalogs: an exploratory study of knowledge used (Doctoral dissertation, University of Illinois at Urbana-Champaign).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altLang="el-GR" sz="1800" dirty="0">
                <a:solidFill>
                  <a:srgbClr val="000000"/>
                </a:solidFill>
              </a:rPr>
              <a:t>Rodwell, J. and Fairbairn, L. (2008) </a:t>
            </a:r>
            <a:r>
              <a:rPr lang="en-US" altLang="en-US" sz="1800" dirty="0">
                <a:solidFill>
                  <a:srgbClr val="000000"/>
                </a:solidFill>
              </a:rPr>
              <a:t>“</a:t>
            </a:r>
            <a:r>
              <a:rPr lang="en-US" altLang="el-GR" sz="1800" dirty="0">
                <a:solidFill>
                  <a:srgbClr val="000000"/>
                </a:solidFill>
              </a:rPr>
              <a:t>Dangerous Liaisons?: Defining the Faculty Liaison Librarian Service Model, Its Effectiveness and Sustainability</a:t>
            </a:r>
            <a:r>
              <a:rPr lang="en-US" altLang="en-US" sz="1800" dirty="0">
                <a:solidFill>
                  <a:srgbClr val="000000"/>
                </a:solidFill>
              </a:rPr>
              <a:t>”</a:t>
            </a:r>
            <a:r>
              <a:rPr lang="en-US" altLang="el-GR" sz="1800" dirty="0">
                <a:solidFill>
                  <a:srgbClr val="000000"/>
                </a:solidFill>
              </a:rPr>
              <a:t>. Library management [online] available from &lt;http://www.emeraldinsight.com/journals.htm?articleid=1641759&amp;show=abstract&gt; [15 October 2013]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altLang="el-GR" sz="1800" dirty="0">
                <a:solidFill>
                  <a:srgbClr val="000000"/>
                </a:solidFill>
              </a:rPr>
              <a:t>Clyde, J. and Lee, J. (2011) </a:t>
            </a:r>
            <a:r>
              <a:rPr lang="en-US" altLang="en-US" sz="1800" dirty="0">
                <a:solidFill>
                  <a:srgbClr val="000000"/>
                </a:solidFill>
              </a:rPr>
              <a:t>“</a:t>
            </a:r>
            <a:r>
              <a:rPr lang="en-US" altLang="el-GR" sz="1800" dirty="0">
                <a:solidFill>
                  <a:srgbClr val="000000"/>
                </a:solidFill>
              </a:rPr>
              <a:t>Embedded Reference to Embedded Librarianship: 6 Years at the University of Calgary</a:t>
            </a:r>
            <a:r>
              <a:rPr lang="en-US" altLang="en-US" sz="1800" dirty="0">
                <a:solidFill>
                  <a:srgbClr val="000000"/>
                </a:solidFill>
              </a:rPr>
              <a:t>”</a:t>
            </a:r>
            <a:r>
              <a:rPr lang="en-US" altLang="el-GR" sz="1800" dirty="0">
                <a:solidFill>
                  <a:srgbClr val="000000"/>
                </a:solidFill>
              </a:rPr>
              <a:t>. </a:t>
            </a:r>
            <a:r>
              <a:rPr lang="en-US" altLang="el-GR" sz="1800" i="1" dirty="0">
                <a:solidFill>
                  <a:srgbClr val="000000"/>
                </a:solidFill>
              </a:rPr>
              <a:t>Journal of Library Administration</a:t>
            </a:r>
            <a:r>
              <a:rPr lang="en-US" altLang="el-GR" sz="1800" dirty="0">
                <a:solidFill>
                  <a:srgbClr val="000000"/>
                </a:solidFill>
              </a:rPr>
              <a:t> [online] 51 (4), 389–402. available from &lt;http://www.tandfonline.com/doi/abs/10.1080/01930826.2011.556963&gt; [27 February 2014]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938142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BC06105-F84A-43A8-88B8-9B247311B2DA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18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45000"/>
              <a:buFont typeface="Wingdings" pitchFamily="2" charset="2"/>
              <a:buChar char=""/>
            </a:pPr>
            <a:r>
              <a:rPr lang="en-US" altLang="el-GR" sz="1800" dirty="0" smtClean="0">
                <a:solidFill>
                  <a:srgbClr val="000000"/>
                </a:solidFill>
              </a:rPr>
              <a:t>Gaston</a:t>
            </a:r>
            <a:r>
              <a:rPr lang="en-US" altLang="el-GR" sz="1800" dirty="0">
                <a:solidFill>
                  <a:srgbClr val="000000"/>
                </a:solidFill>
              </a:rPr>
              <a:t>, R. (2001) </a:t>
            </a:r>
            <a:r>
              <a:rPr lang="en-US" altLang="en-US" sz="1800" dirty="0">
                <a:solidFill>
                  <a:srgbClr val="000000"/>
                </a:solidFill>
              </a:rPr>
              <a:t>“</a:t>
            </a:r>
            <a:r>
              <a:rPr lang="en-US" altLang="el-GR" sz="1800" dirty="0">
                <a:solidFill>
                  <a:srgbClr val="000000"/>
                </a:solidFill>
              </a:rPr>
              <a:t>The Changing Role of the Subject Librarian, with a Particular Focus on UK Developments, Examined through a Review of the Literature</a:t>
            </a:r>
            <a:r>
              <a:rPr lang="en-US" altLang="en-US" sz="1800" dirty="0">
                <a:solidFill>
                  <a:srgbClr val="000000"/>
                </a:solidFill>
              </a:rPr>
              <a:t>”</a:t>
            </a:r>
            <a:r>
              <a:rPr lang="en-US" altLang="el-GR" sz="1800" dirty="0">
                <a:solidFill>
                  <a:srgbClr val="000000"/>
                </a:solidFill>
              </a:rPr>
              <a:t>. </a:t>
            </a:r>
            <a:r>
              <a:rPr lang="en-US" altLang="el-GR" sz="1800" i="1" dirty="0">
                <a:solidFill>
                  <a:srgbClr val="000000"/>
                </a:solidFill>
              </a:rPr>
              <a:t>New Review of Academic Librarianship</a:t>
            </a:r>
            <a:r>
              <a:rPr lang="en-US" altLang="el-GR" sz="1800" dirty="0">
                <a:solidFill>
                  <a:srgbClr val="000000"/>
                </a:solidFill>
              </a:rPr>
              <a:t> [online] 7 (1), 19–36. available from &lt;http://www.tandfonline.com/doi/abs/10.1080/13614530109516819&gt; [15 October 2013]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altLang="el-GR" sz="1800" dirty="0">
                <a:solidFill>
                  <a:srgbClr val="000000"/>
                </a:solidFill>
              </a:rPr>
              <a:t>Pinfield, S. (2001) </a:t>
            </a:r>
            <a:r>
              <a:rPr lang="en-US" altLang="en-US" sz="1800" dirty="0">
                <a:solidFill>
                  <a:srgbClr val="000000"/>
                </a:solidFill>
              </a:rPr>
              <a:t>“</a:t>
            </a:r>
            <a:r>
              <a:rPr lang="en-US" altLang="el-GR" sz="1800" dirty="0">
                <a:solidFill>
                  <a:srgbClr val="000000"/>
                </a:solidFill>
              </a:rPr>
              <a:t>The Changing Role of Subject Librarians in Academic Libraries</a:t>
            </a:r>
            <a:r>
              <a:rPr lang="en-US" altLang="en-US" sz="1800" dirty="0">
                <a:solidFill>
                  <a:srgbClr val="000000"/>
                </a:solidFill>
              </a:rPr>
              <a:t>”</a:t>
            </a:r>
            <a:r>
              <a:rPr lang="en-US" altLang="el-GR" sz="1800" dirty="0">
                <a:solidFill>
                  <a:srgbClr val="000000"/>
                </a:solidFill>
              </a:rPr>
              <a:t>. </a:t>
            </a:r>
            <a:r>
              <a:rPr lang="en-US" altLang="el-GR" sz="1800" i="1" dirty="0">
                <a:solidFill>
                  <a:srgbClr val="000000"/>
                </a:solidFill>
              </a:rPr>
              <a:t>Journal of librarianship and information science</a:t>
            </a:r>
            <a:r>
              <a:rPr lang="en-US" altLang="el-GR" sz="1800" dirty="0">
                <a:solidFill>
                  <a:srgbClr val="000000"/>
                </a:solidFill>
              </a:rPr>
              <a:t> [online] 33 (1), 32–38. available from &lt;http://lis.sagepub.com/content/33/1/32.short&gt; [15 October 2013]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altLang="el-GR" sz="1800" dirty="0">
                <a:solidFill>
                  <a:srgbClr val="000000"/>
                </a:solidFill>
              </a:rPr>
              <a:t>Si, L., Xing, W., Zhou, L., and Liu, S. (2012) </a:t>
            </a:r>
            <a:r>
              <a:rPr lang="en-US" altLang="en-US" sz="1800" dirty="0">
                <a:solidFill>
                  <a:srgbClr val="000000"/>
                </a:solidFill>
              </a:rPr>
              <a:t>“</a:t>
            </a:r>
            <a:r>
              <a:rPr lang="en-US" altLang="el-GR" sz="1800" dirty="0">
                <a:solidFill>
                  <a:srgbClr val="000000"/>
                </a:solidFill>
              </a:rPr>
              <a:t>Embedded Services in Chinese Academic Libraries</a:t>
            </a:r>
            <a:r>
              <a:rPr lang="en-US" altLang="en-US" sz="1800" dirty="0">
                <a:solidFill>
                  <a:srgbClr val="000000"/>
                </a:solidFill>
              </a:rPr>
              <a:t>”</a:t>
            </a:r>
            <a:r>
              <a:rPr lang="en-US" altLang="el-GR" sz="1800" dirty="0">
                <a:solidFill>
                  <a:srgbClr val="000000"/>
                </a:solidFill>
              </a:rPr>
              <a:t>. </a:t>
            </a:r>
            <a:r>
              <a:rPr lang="en-US" altLang="el-GR" sz="1800" i="1" dirty="0">
                <a:solidFill>
                  <a:srgbClr val="000000"/>
                </a:solidFill>
              </a:rPr>
              <a:t>The Journal of Academic Librarianship</a:t>
            </a:r>
            <a:r>
              <a:rPr lang="en-US" altLang="el-GR" sz="1800" dirty="0">
                <a:solidFill>
                  <a:srgbClr val="000000"/>
                </a:solidFill>
              </a:rPr>
              <a:t> [online] 38 (3), 175–182. available from &lt;http://linkinghub.elsevier.com/retrieve/pii/S0099133312000584&gt; [27 February 2014]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838140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A84A64F-00FD-4B67-A3D1-0B342D473ABB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	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Θεματικός Βιβλιοθηκονόμος (</a:t>
            </a:r>
            <a:r>
              <a:rPr lang="en-US" dirty="0"/>
              <a:t>Subject Librarian)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Εξέλιξη σε </a:t>
            </a:r>
            <a:r>
              <a:rPr lang="en-US" dirty="0"/>
              <a:t>Embedded – </a:t>
            </a:r>
            <a:r>
              <a:rPr lang="el-GR" dirty="0"/>
              <a:t>σε Ενσωματωμένο Βιβλιοθηκονόμο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9634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Βασιλακάκη 2015. Ευγενία Βασιλακάκη. «Υπηρεσίες Πληροφόρησης. Ενότητα </a:t>
            </a:r>
            <a:r>
              <a:rPr lang="en-US" sz="2000" dirty="0"/>
              <a:t>8</a:t>
            </a:r>
            <a:r>
              <a:rPr lang="en-US" sz="2000" smtClean="0"/>
              <a:t>: </a:t>
            </a:r>
            <a:r>
              <a:rPr lang="el-GR" sz="2000" dirty="0" smtClean="0"/>
              <a:t>Είδη </a:t>
            </a:r>
            <a:r>
              <a:rPr lang="el-GR" sz="2000" dirty="0"/>
              <a:t>υπηρεσιών πληροφόρησης – Θεματικός Βιβλιοθηκονόμος (</a:t>
            </a:r>
            <a:r>
              <a:rPr lang="en-US" sz="2000" dirty="0"/>
              <a:t>Subject Librarian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Librarian</a:t>
            </a:r>
            <a:r>
              <a:rPr lang="el-GR" dirty="0" smtClean="0"/>
              <a:t> </a:t>
            </a:r>
            <a:r>
              <a:rPr lang="el-GR" sz="3200" b="0" dirty="0" smtClean="0"/>
              <a:t>1/15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Ρόλος</a:t>
            </a:r>
          </a:p>
          <a:p>
            <a:r>
              <a:rPr lang="el-GR" dirty="0"/>
              <a:t>Αφορά στον εξειδικευμένο βιβλιοθηκονόμο που έχει επωμιστεί το συγκεκριμένο ρόλο της παροχής βοήθειας σε κάθε χρήστη αναφορικά με μια συγκεκριμένη θεματική ενότητα.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805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2/15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Ρόλος</a:t>
            </a:r>
          </a:p>
          <a:p>
            <a:pPr>
              <a:buClr>
                <a:srgbClr val="198A8A"/>
              </a:buClr>
            </a:pPr>
            <a:r>
              <a:rPr lang="el-GR" dirty="0"/>
              <a:t>Να παρέχει υποστηρικτικό ρόλο στη προσπάθεια του χρήστη για: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αναζήτηση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εντοπισμό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αξιολόγηση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χρήση </a:t>
            </a:r>
            <a:r>
              <a:rPr lang="el-GR" dirty="0"/>
              <a:t>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συγγραφή </a:t>
            </a:r>
            <a:r>
              <a:rPr lang="el-GR" dirty="0"/>
              <a:t>εργασίας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751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3/15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Επιστημονικό Υπόβαθρο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πρώτο </a:t>
            </a:r>
            <a:r>
              <a:rPr lang="el-GR" dirty="0"/>
              <a:t>πτυχίο σε συγκεκριμένο θεματικό τομέα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μεταπτυχιακό </a:t>
            </a:r>
            <a:r>
              <a:rPr lang="el-GR" dirty="0"/>
              <a:t>στη διαχείριση της πληροφορίας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γνώση </a:t>
            </a:r>
            <a:r>
              <a:rPr lang="el-GR" dirty="0"/>
              <a:t>ξένων γλωσσών</a:t>
            </a:r>
          </a:p>
        </p:txBody>
      </p:sp>
    </p:spTree>
    <p:extLst>
      <p:ext uri="{BB962C8B-B14F-4D97-AF65-F5344CB8AC3E}">
        <p14:creationId xmlns:p14="http://schemas.microsoft.com/office/powerpoint/2010/main" val="235915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4/15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Ικανότητες- Δεξιότητες (Skills &amp; Competencies)</a:t>
            </a:r>
          </a:p>
          <a:p>
            <a:r>
              <a:rPr lang="el-GR" dirty="0" smtClean="0"/>
              <a:t>γνώση </a:t>
            </a:r>
            <a:r>
              <a:rPr lang="el-GR" dirty="0"/>
              <a:t>υπολογιστών</a:t>
            </a:r>
          </a:p>
          <a:p>
            <a:r>
              <a:rPr lang="el-GR" dirty="0" smtClean="0"/>
              <a:t>χρήση </a:t>
            </a:r>
            <a:r>
              <a:rPr lang="el-GR" dirty="0"/>
              <a:t>μεταδεδομένων</a:t>
            </a:r>
          </a:p>
          <a:p>
            <a:r>
              <a:rPr lang="el-GR" dirty="0" smtClean="0"/>
              <a:t>ικανότητες </a:t>
            </a:r>
            <a:r>
              <a:rPr lang="el-GR" dirty="0"/>
              <a:t>στην αναζήτηση της πληροφορίας</a:t>
            </a:r>
          </a:p>
          <a:p>
            <a:r>
              <a:rPr lang="el-GR" dirty="0" smtClean="0"/>
              <a:t>παρακολούθηση </a:t>
            </a:r>
            <a:r>
              <a:rPr lang="el-GR" dirty="0"/>
              <a:t>των αλλαγών και εξελίξεων στο συγκεκριμένο θεματικό τομέα</a:t>
            </a:r>
          </a:p>
          <a:p>
            <a:r>
              <a:rPr lang="el-GR" dirty="0" smtClean="0"/>
              <a:t>παρακολούθηση </a:t>
            </a:r>
            <a:r>
              <a:rPr lang="el-GR" dirty="0"/>
              <a:t>της εξέλιξης της τεχνολογίας</a:t>
            </a:r>
          </a:p>
          <a:p>
            <a:r>
              <a:rPr lang="el-GR" dirty="0" smtClean="0"/>
              <a:t>εναρμόνιση </a:t>
            </a:r>
            <a:r>
              <a:rPr lang="el-GR" dirty="0"/>
              <a:t>με τις ανάγκες των καθηγητών στο συγκεκριμένο θεματικό τομέα</a:t>
            </a:r>
          </a:p>
          <a:p>
            <a:r>
              <a:rPr lang="el-GR" dirty="0" smtClean="0"/>
              <a:t>επικοινωνιακές </a:t>
            </a:r>
            <a:r>
              <a:rPr lang="el-GR" dirty="0"/>
              <a:t>ικανότητες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967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5/15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Ως Υπηρεσία</a:t>
            </a:r>
          </a:p>
          <a:p>
            <a:r>
              <a:rPr lang="el-GR" dirty="0"/>
              <a:t>Παρέχεται κυρίως σε ακαδημαϊκές και ειδικές βιβλιοθήκες.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4402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6/15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Υπηρεσίες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αγορά </a:t>
            </a:r>
            <a:r>
              <a:rPr lang="el-GR" dirty="0"/>
              <a:t>τεκμηρίων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αγορά </a:t>
            </a:r>
            <a:r>
              <a:rPr lang="el-GR" dirty="0"/>
              <a:t>πρόσβασης σε βάσεις δεδομένων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συμβουλευτικές </a:t>
            </a:r>
            <a:r>
              <a:rPr lang="el-GR" dirty="0"/>
              <a:t>υπηρεσίες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συνεργασία </a:t>
            </a:r>
            <a:r>
              <a:rPr lang="el-GR" dirty="0"/>
              <a:t>με την ακαδημαϊκή κοινότητα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945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Subject Librarian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7/15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Αγορά Τεκμηρίων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συγκέντρωση </a:t>
            </a:r>
            <a:r>
              <a:rPr lang="el-GR" dirty="0"/>
              <a:t>αιτημάτων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φοιτητές</a:t>
            </a:r>
            <a:endParaRPr lang="el-GR" dirty="0"/>
          </a:p>
          <a:p>
            <a:pPr lvl="1">
              <a:buClr>
                <a:srgbClr val="198A8A"/>
              </a:buClr>
            </a:pPr>
            <a:r>
              <a:rPr lang="el-GR" dirty="0" smtClean="0"/>
              <a:t>καθηγητές</a:t>
            </a: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 smtClean="0"/>
              <a:t>αξιολόγηση </a:t>
            </a:r>
            <a:r>
              <a:rPr lang="el-GR" dirty="0"/>
              <a:t>αιτημάτων με βάση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τις </a:t>
            </a:r>
            <a:r>
              <a:rPr lang="el-GR" dirty="0"/>
              <a:t>ανάγκες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τα </a:t>
            </a:r>
            <a:r>
              <a:rPr lang="el-GR" dirty="0"/>
              <a:t>διαθέσιμα οικονομικά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τις </a:t>
            </a:r>
            <a:r>
              <a:rPr lang="el-GR" dirty="0"/>
              <a:t>τυχόν συνεργασίες με άλλες βιβλιοθήκες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τη </a:t>
            </a:r>
            <a:r>
              <a:rPr lang="el-GR" dirty="0"/>
              <a:t>μακροπρόθεσμη χρήση του τεκμηρίου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αν </a:t>
            </a:r>
            <a:r>
              <a:rPr lang="el-GR" dirty="0"/>
              <a:t>είναι αναπόσπαστο τεκμήριο της υποστήριξης του μαθήματος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αίτημα </a:t>
            </a:r>
            <a:r>
              <a:rPr lang="el-GR" dirty="0"/>
              <a:t>για αγορά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8055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212</TotalTime>
  <Words>1362</Words>
  <Application>Microsoft Office PowerPoint</Application>
  <PresentationFormat>Προβολή στην οθόνη (4:3)</PresentationFormat>
  <Paragraphs>206</Paragraphs>
  <Slides>26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exo-opistho_simeiomata</vt:lpstr>
      <vt:lpstr>OC_template_updated</vt:lpstr>
      <vt:lpstr>Υπηρεσίες Πληροφόρησης</vt:lpstr>
      <vt:lpstr>Περιεχόμενα </vt:lpstr>
      <vt:lpstr>Subject Librarian 1/15</vt:lpstr>
      <vt:lpstr>Subject Librarian 2/15</vt:lpstr>
      <vt:lpstr>Subject Librarian 3/15</vt:lpstr>
      <vt:lpstr>Subject Librarian 4/15</vt:lpstr>
      <vt:lpstr>Subject Librarian 5/15</vt:lpstr>
      <vt:lpstr>Subject Librarian 6/15</vt:lpstr>
      <vt:lpstr>Subject Librarian 7/15</vt:lpstr>
      <vt:lpstr>Subject Librarian 8/15</vt:lpstr>
      <vt:lpstr>Subject Librarian 9/15</vt:lpstr>
      <vt:lpstr>Subject Librarian 10/15</vt:lpstr>
      <vt:lpstr>Subject Librarian 11/15</vt:lpstr>
      <vt:lpstr>Subject Librarian 12/15</vt:lpstr>
      <vt:lpstr>Subject Librarian 13/15</vt:lpstr>
      <vt:lpstr>Subject Librarian 14/15</vt:lpstr>
      <vt:lpstr>Subject Librarian 15/15</vt:lpstr>
      <vt:lpstr>Βιβλιογραφία 1/2</vt:lpstr>
      <vt:lpstr>Βιβλιογραφία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39</cp:revision>
  <dcterms:created xsi:type="dcterms:W3CDTF">2015-08-04T07:17:47Z</dcterms:created>
  <dcterms:modified xsi:type="dcterms:W3CDTF">2015-08-05T07:27:52Z</dcterms:modified>
</cp:coreProperties>
</file>