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26"/>
  </p:notesMasterIdLst>
  <p:handoutMasterIdLst>
    <p:handoutMasterId r:id="rId27"/>
  </p:handoutMasterIdLst>
  <p:sldIdLst>
    <p:sldId id="256" r:id="rId2"/>
    <p:sldId id="298" r:id="rId3"/>
    <p:sldId id="299" r:id="rId4"/>
    <p:sldId id="284" r:id="rId5"/>
    <p:sldId id="293" r:id="rId6"/>
    <p:sldId id="285" r:id="rId7"/>
    <p:sldId id="294" r:id="rId8"/>
    <p:sldId id="286" r:id="rId9"/>
    <p:sldId id="287" r:id="rId10"/>
    <p:sldId id="295" r:id="rId11"/>
    <p:sldId id="288" r:id="rId12"/>
    <p:sldId id="296" r:id="rId13"/>
    <p:sldId id="289" r:id="rId14"/>
    <p:sldId id="297" r:id="rId15"/>
    <p:sldId id="290" r:id="rId16"/>
    <p:sldId id="291" r:id="rId17"/>
    <p:sldId id="292" r:id="rId18"/>
    <p:sldId id="281" r:id="rId19"/>
    <p:sldId id="262" r:id="rId20"/>
    <p:sldId id="264" r:id="rId21"/>
    <p:sldId id="300" r:id="rId22"/>
    <p:sldId id="301" r:id="rId23"/>
    <p:sldId id="266" r:id="rId24"/>
    <p:sldId id="261" r:id="rId25"/>
  </p:sldIdLst>
  <p:sldSz cx="9144000" cy="6858000" type="screen4x3"/>
  <p:notesSz cx="7104063" cy="10234613"/>
  <p:custDataLst>
    <p:tags r:id="rId2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82"/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12/5/2015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12/5/2015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134CA46-2972-47AA-98FC-937EC92068B2}" type="slidenum">
              <a:rPr lang="el-GR" altLang="el-GR" sz="1300"/>
              <a:pPr eaLnBrk="1" hangingPunct="1"/>
              <a:t>1</a:t>
            </a:fld>
            <a:endParaRPr lang="el-GR" altLang="el-GR" sz="13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685800" y="1714500"/>
            <a:ext cx="3810000" cy="41529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714500"/>
            <a:ext cx="3810000" cy="41529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3751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1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7" r:id="rId11"/>
    <p:sldLayoutId id="214748369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Βάσεις Δεδομένων 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I (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5" y="3096542"/>
            <a:ext cx="8148970" cy="1988641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12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altLang="el-GR" sz="2800" dirty="0"/>
              <a:t>Όψεις (</a:t>
            </a:r>
            <a:r>
              <a:rPr lang="en-US" altLang="el-GR" sz="2800" dirty="0"/>
              <a:t>Views</a:t>
            </a:r>
            <a:r>
              <a:rPr lang="el-GR" altLang="el-GR" sz="2800" dirty="0" smtClean="0"/>
              <a:t>)</a:t>
            </a:r>
            <a:r>
              <a:rPr lang="en-US" altLang="el-GR" sz="2800" dirty="0" smtClean="0"/>
              <a:t> - </a:t>
            </a:r>
            <a:r>
              <a:rPr lang="el-GR" altLang="el-GR" sz="2800" dirty="0" err="1" smtClean="0"/>
              <a:t>Ενημερωσιμότητα</a:t>
            </a:r>
            <a:r>
              <a:rPr lang="el-GR" altLang="el-GR" sz="2800" dirty="0" smtClean="0"/>
              <a:t> όψεων</a:t>
            </a:r>
            <a:endParaRPr lang="en-US" altLang="el-GR" sz="2800" dirty="0" smtClean="0"/>
          </a:p>
          <a:p>
            <a:pPr>
              <a:spcBef>
                <a:spcPct val="50000"/>
              </a:spcBef>
            </a:pPr>
            <a:r>
              <a:rPr lang="en-US" altLang="el-GR" sz="2400" dirty="0" smtClean="0"/>
              <a:t> </a:t>
            </a:r>
            <a:r>
              <a:rPr lang="el-GR" sz="2400" dirty="0" smtClean="0"/>
              <a:t>Χ. </a:t>
            </a:r>
            <a:r>
              <a:rPr lang="el-GR" sz="2400" dirty="0" err="1" smtClean="0"/>
              <a:t>Σκουρλάς</a:t>
            </a:r>
            <a:endParaRPr lang="el-GR" sz="2400" dirty="0" smtClean="0"/>
          </a:p>
          <a:p>
            <a:pPr>
              <a:spcBef>
                <a:spcPct val="50000"/>
              </a:spcBef>
            </a:pPr>
            <a:r>
              <a:rPr lang="el-GR" sz="2400" dirty="0"/>
              <a:t>Τμήμα Μηχανικών Πληροφορικής ΤΕ</a:t>
            </a:r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11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819816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/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4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Δημιουργία όψης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PUBLISHERS (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PubName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Address) 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VALUES ('SAGE', 'NEW YORK');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PUBLISHERS;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NEW_YORK_PUBL;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NEW_YORK_PUBL (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PName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Padd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VALUES ('BLACKWELL', 'INDIANA');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NEW_YORK_PUBL;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PUBLISHERS;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645024"/>
            <a:ext cx="4032448" cy="31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95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Δημιουργία όψης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DROP VIEW 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NEW_YORK_PUBL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CREATE VIEW NEW_YORK_PUBL (PNAME, PADD)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AS SELECT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PubName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Address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FROM PUBLISHERS 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WHERE Address = 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'NEW YORK'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WITH CHECK OPTION;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PUBLISHERS;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NEW_YORK_PUBL;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645024"/>
            <a:ext cx="4104456" cy="324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684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Δημιουργία όψης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79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NEW_YORK_PUBL (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PName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Padd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VALUES ('BLACKWELL', 'INDIANA');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7635913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4857" y="3142129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NEW_YORK_PUBL;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PUBLISHERS;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DROP VIEW 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NEW_YORK_PUBL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19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Παράδειγμα αναζήτησης στοιχείων </a:t>
            </a:r>
            <a:r>
              <a:rPr lang="el-GR" dirty="0" smtClean="0"/>
              <a:t>όψης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sz="2000" dirty="0">
                <a:solidFill>
                  <a:srgbClr val="0000F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SELECT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LNAME</a:t>
            </a:r>
            <a:r>
              <a:rPr lang="el-GR" sz="2000" dirty="0">
                <a:solidFill>
                  <a:srgbClr val="0000F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FNAME</a:t>
            </a:r>
            <a:r>
              <a:rPr lang="el-GR" sz="2000" dirty="0">
                <a:solidFill>
                  <a:srgbClr val="0000F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SEX </a:t>
            </a:r>
            <a:r>
              <a:rPr lang="en-US" sz="2000" dirty="0">
                <a:solidFill>
                  <a:srgbClr val="0000F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FROM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PROGRAMMERS</a:t>
            </a:r>
            <a:r>
              <a:rPr lang="el-GR" sz="2000" dirty="0">
                <a:solidFill>
                  <a:srgbClr val="0000F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;</a:t>
            </a:r>
            <a:endParaRPr lang="el-GR" sz="2000" dirty="0"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  <a:p>
            <a:pPr marL="0" marR="773430" indent="0" algn="just">
              <a:spcAft>
                <a:spcPts val="0"/>
              </a:spcAft>
              <a:buNone/>
            </a:pPr>
            <a:r>
              <a:rPr lang="el-GR" sz="2000" dirty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 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sz="2000" b="1" dirty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 </a:t>
            </a:r>
            <a:endParaRPr lang="el-GR" sz="2000" dirty="0"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  <a:p>
            <a:pPr marL="0" marR="773430" indent="0" algn="just">
              <a:spcAft>
                <a:spcPts val="0"/>
              </a:spcAft>
              <a:buNone/>
            </a:pPr>
            <a:r>
              <a:rPr lang="el-GR" sz="2000" dirty="0">
                <a:ea typeface="Times New Roman"/>
                <a:cs typeface="Courier New" panose="02070309020205020404" pitchFamily="49" charset="0"/>
              </a:rPr>
              <a:t>Η χρήση της </a:t>
            </a:r>
            <a:r>
              <a:rPr lang="el-GR" sz="2000" dirty="0" err="1">
                <a:ea typeface="Times New Roman"/>
                <a:cs typeface="Courier New" panose="02070309020205020404" pitchFamily="49" charset="0"/>
              </a:rPr>
              <a:t>υποπρότασης</a:t>
            </a:r>
            <a:r>
              <a:rPr lang="el-GR" sz="2000" dirty="0">
                <a:ea typeface="Times New Roman"/>
                <a:cs typeface="Courier New" panose="02070309020205020404" pitchFamily="49" charset="0"/>
              </a:rPr>
              <a:t> </a:t>
            </a:r>
            <a:r>
              <a:rPr lang="el-GR" sz="2000" dirty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WITH CHECK OPTION </a:t>
            </a:r>
            <a:r>
              <a:rPr lang="el-GR" sz="2000" dirty="0">
                <a:ea typeface="Times New Roman"/>
                <a:cs typeface="Courier New" panose="02070309020205020404" pitchFamily="49" charset="0"/>
              </a:rPr>
              <a:t>επιτρέπει τον έλεγχο των ενεργειών του χρήστη κατά την ενημέρωση στοιχείων της βάσης, εξασφαλίζει την ακεραιότητα των στοιχείων κτλ</a:t>
            </a:r>
            <a:r>
              <a:rPr lang="el-GR" sz="2000" dirty="0" smtClean="0">
                <a:ea typeface="Times New Roman"/>
                <a:cs typeface="Courier New" panose="02070309020205020404" pitchFamily="49" charset="0"/>
              </a:rPr>
              <a:t>.</a:t>
            </a:r>
          </a:p>
          <a:p>
            <a:pPr marL="0" marR="773430" indent="0" algn="just">
              <a:spcAft>
                <a:spcPts val="0"/>
              </a:spcAft>
              <a:buNone/>
            </a:pPr>
            <a:endParaRPr lang="el-GR" sz="2000" dirty="0">
              <a:ea typeface="Times New Roman"/>
              <a:cs typeface="Courier New" panose="02070309020205020404" pitchFamily="49" charset="0"/>
            </a:endParaRPr>
          </a:p>
          <a:p>
            <a:pPr marL="0" marR="773430" indent="0" algn="just">
              <a:spcAft>
                <a:spcPts val="0"/>
              </a:spcAft>
              <a:buNone/>
            </a:pPr>
            <a:r>
              <a:rPr lang="el-GR" sz="2000" b="1" dirty="0">
                <a:ea typeface="Times New Roman"/>
                <a:cs typeface="Courier New" panose="02070309020205020404" pitchFamily="49" charset="0"/>
              </a:rPr>
              <a:t>Παράδειγμα </a:t>
            </a:r>
          </a:p>
          <a:p>
            <a:pPr marL="0" marR="773430" indent="0" algn="just">
              <a:spcAft>
                <a:spcPts val="0"/>
              </a:spcAft>
              <a:buNone/>
            </a:pPr>
            <a:r>
              <a:rPr lang="el-GR" sz="2000" dirty="0">
                <a:ea typeface="Times New Roman"/>
                <a:cs typeface="Courier New" panose="02070309020205020404" pitchFamily="49" charset="0"/>
              </a:rPr>
              <a:t>Έστω ότι δημιουργείτε την όψη των υπαλλήλων με μισθό πάνω από 2500 ευρώ.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000" dirty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SQL &gt;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CREATE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VIEW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CHECKSAL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AS</a:t>
            </a:r>
            <a:endParaRPr lang="el-GR" sz="2000" dirty="0"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SELECT 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*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FROM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808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EMPLOYEE</a:t>
            </a:r>
            <a:endParaRPr lang="el-GR" sz="2000" dirty="0"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WHERE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SALARY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&gt;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2500</a:t>
            </a:r>
            <a:endParaRPr lang="el-GR" sz="2000" dirty="0"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WITH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CHECK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OPTION</a:t>
            </a:r>
            <a:r>
              <a:rPr lang="en-US" sz="2000" dirty="0" smtClean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;</a:t>
            </a:r>
            <a:endParaRPr lang="el-GR" sz="2000" dirty="0"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859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Παράδειγμα αναζήτησης στοιχείων </a:t>
            </a:r>
            <a:r>
              <a:rPr lang="el-GR" dirty="0" smtClean="0"/>
              <a:t>όψης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773430" indent="0">
              <a:spcAft>
                <a:spcPts val="600"/>
              </a:spcAft>
              <a:buNone/>
            </a:pPr>
            <a:r>
              <a:rPr lang="el-GR" sz="2000" dirty="0" smtClean="0">
                <a:ea typeface="Times New Roman"/>
                <a:cs typeface="Courier New" panose="02070309020205020404" pitchFamily="49" charset="0"/>
              </a:rPr>
              <a:t>Η </a:t>
            </a:r>
            <a:r>
              <a:rPr lang="el-GR" sz="2000" dirty="0">
                <a:ea typeface="Times New Roman"/>
                <a:cs typeface="Courier New" panose="02070309020205020404" pitchFamily="49" charset="0"/>
              </a:rPr>
              <a:t>χρήση της </a:t>
            </a:r>
            <a:r>
              <a:rPr lang="el-GR" sz="2000" dirty="0" err="1">
                <a:ea typeface="Times New Roman"/>
                <a:cs typeface="Courier New" panose="02070309020205020404" pitchFamily="49" charset="0"/>
              </a:rPr>
              <a:t>υποπρότασης</a:t>
            </a:r>
            <a:r>
              <a:rPr lang="el-GR" sz="2000" dirty="0">
                <a:ea typeface="Times New Roman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WITH READ ONLY</a:t>
            </a:r>
            <a:r>
              <a:rPr lang="el-GR" sz="2000" dirty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el-GR" sz="2000" dirty="0">
                <a:ea typeface="Times New Roman"/>
                <a:cs typeface="Courier New" panose="02070309020205020404" pitchFamily="49" charset="0"/>
              </a:rPr>
              <a:t>εμποδίζει την εισαγωγή, τροποποίηση και διαγραφή των στοιχείων του πίνακα με χρήση της όψης. Επιτρέπεται μόνο η αναζήτηση στοιχείων</a:t>
            </a:r>
            <a:r>
              <a:rPr lang="el-GR" sz="2000" dirty="0" smtClean="0">
                <a:ea typeface="Times New Roman"/>
                <a:cs typeface="Courier New" panose="02070309020205020404" pitchFamily="49" charset="0"/>
              </a:rPr>
              <a:t>.</a:t>
            </a:r>
          </a:p>
          <a:p>
            <a:pPr marL="0" marR="773430" indent="0">
              <a:spcAft>
                <a:spcPts val="0"/>
              </a:spcAft>
              <a:buNone/>
            </a:pPr>
            <a:endParaRPr lang="el-GR" sz="2000" dirty="0">
              <a:ea typeface="Times New Roman"/>
              <a:cs typeface="Courier New" panose="020703090202050204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2000" dirty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SQL</a:t>
            </a:r>
            <a:r>
              <a:rPr lang="el-GR" sz="2000" dirty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&gt;</a:t>
            </a:r>
            <a:r>
              <a:rPr lang="el-GR" sz="20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CREATE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VIEW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CHECKSAL</a:t>
            </a:r>
            <a:r>
              <a:rPr lang="el-GR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_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RO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AS</a:t>
            </a:r>
            <a:endParaRPr lang="el-GR" sz="2000" dirty="0"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l-GR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   </a:t>
            </a:r>
            <a:r>
              <a:rPr lang="el-GR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 </a:t>
            </a:r>
            <a:r>
              <a:rPr lang="en-US" sz="2000" dirty="0" smtClean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SELECT 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*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FROM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808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EMPLOYEE</a:t>
            </a:r>
            <a:endParaRPr lang="el-GR" sz="2000" dirty="0"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  </a:t>
            </a:r>
            <a:r>
              <a:rPr lang="el-GR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WHERE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SALARY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&gt;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2500</a:t>
            </a:r>
            <a:endParaRPr lang="el-GR" sz="2000" dirty="0"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  </a:t>
            </a:r>
            <a:r>
              <a:rPr lang="el-GR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WITH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READ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ONLY;</a:t>
            </a:r>
            <a:endParaRPr lang="el-GR" sz="2000" dirty="0"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2000" dirty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 </a:t>
            </a:r>
            <a:endParaRPr lang="el-GR" sz="2000" dirty="0"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l-GR" sz="2000" dirty="0">
                <a:ea typeface="Times New Roman"/>
                <a:cs typeface="Courier New" panose="02070309020205020404" pitchFamily="49" charset="0"/>
              </a:rPr>
              <a:t>Διαγραφή όψης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000" dirty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SQL&gt;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DROP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VIEW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CHECKSAL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;</a:t>
            </a:r>
            <a:endParaRPr lang="el-GR" sz="2000" dirty="0"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326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Ποιά η διαφορά των παρακάτω όψεων αναφορικά με την </a:t>
            </a:r>
            <a:r>
              <a:rPr lang="el-GR" dirty="0" err="1" smtClean="0"/>
              <a:t>ενημερωσιμότητα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CREATE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VIEW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CHECK</a:t>
            </a:r>
            <a:r>
              <a:rPr lang="en-GB" sz="18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_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SAL </a:t>
            </a:r>
            <a:endParaRPr lang="el-GR" sz="1800" dirty="0"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  <a:p>
            <a:pPr marL="0" indent="0" algn="just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AS SELECT 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* </a:t>
            </a: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FROM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emp</a:t>
            </a:r>
            <a:endParaRPr lang="el-GR" sz="1800" dirty="0"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  <a:p>
            <a:pPr marL="0" indent="0" algn="just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WHERE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sal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&gt;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8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1250</a:t>
            </a: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;</a:t>
            </a:r>
            <a:endParaRPr lang="el-GR" sz="1800" dirty="0"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  <a:p>
            <a:pPr marL="0" indent="0" algn="just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 </a:t>
            </a:r>
            <a:endParaRPr lang="el-GR" sz="1800" dirty="0"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  <a:p>
            <a:pPr marL="0" indent="0" algn="just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CREATE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VIEW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CHECK</a:t>
            </a:r>
            <a:r>
              <a:rPr lang="en-GB" sz="18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_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SAL </a:t>
            </a:r>
            <a:endParaRPr lang="el-GR" sz="1800" dirty="0"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  <a:p>
            <a:pPr marL="0" indent="0" algn="just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AS SELECT 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* </a:t>
            </a: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FROM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emp</a:t>
            </a:r>
            <a:endParaRPr lang="el-GR" sz="1800" dirty="0"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  <a:p>
            <a:pPr marL="0" indent="0" algn="just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WHERE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sal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&gt;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8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1250</a:t>
            </a:r>
            <a:endParaRPr lang="el-GR" sz="1800" dirty="0"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  <a:p>
            <a:pPr marL="0" indent="0" algn="just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WITH CHECK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OPTION;</a:t>
            </a:r>
            <a:endParaRPr lang="el-GR" sz="1800" dirty="0"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  <a:p>
            <a:pPr marL="0" indent="0" algn="just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 </a:t>
            </a:r>
            <a:endParaRPr lang="el-GR" sz="1800" dirty="0"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  <a:p>
            <a:pPr marL="0" indent="0" algn="just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CREATE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VIEW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CHECK</a:t>
            </a:r>
            <a:r>
              <a:rPr lang="en-GB" sz="18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_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SAL </a:t>
            </a:r>
            <a:endParaRPr lang="el-GR" sz="1800" dirty="0"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  <a:p>
            <a:pPr marL="0" indent="0" algn="just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AS SELECT 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* </a:t>
            </a: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FROM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emp</a:t>
            </a:r>
            <a:endParaRPr lang="el-GR" sz="1800" dirty="0"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  <a:p>
            <a:pPr marL="0" indent="0" algn="just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WHERE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sal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&gt;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8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1250</a:t>
            </a:r>
            <a:endParaRPr lang="el-GR" sz="1800" dirty="0"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  <a:p>
            <a:pPr marL="0" indent="0" algn="just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WITH READ ONLY</a:t>
            </a:r>
            <a:r>
              <a:rPr lang="en-GB" sz="18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;</a:t>
            </a:r>
            <a:endParaRPr lang="el-GR" sz="1800" dirty="0">
              <a:effectLst/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243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Πότε έχουμε </a:t>
            </a:r>
            <a:r>
              <a:rPr lang="en-US" sz="3200" dirty="0"/>
              <a:t>Updatable </a:t>
            </a:r>
            <a:r>
              <a:rPr lang="el-GR" sz="3200" dirty="0"/>
              <a:t>και </a:t>
            </a:r>
            <a:r>
              <a:rPr lang="en-US" sz="3200" dirty="0" err="1"/>
              <a:t>Insertable</a:t>
            </a:r>
            <a:r>
              <a:rPr lang="en-US" sz="3200" dirty="0"/>
              <a:t> </a:t>
            </a:r>
            <a:r>
              <a:rPr lang="en-US" sz="3200" dirty="0" smtClean="0"/>
              <a:t>Views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Αν μπορούμε να χρησιμοποιήσουμε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UPDATE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l-GR" sz="2400" dirty="0"/>
              <a:t>, </a:t>
            </a:r>
            <a:r>
              <a:rPr lang="el-GR" sz="2400" dirty="0" smtClean="0"/>
              <a:t>ή</a:t>
            </a:r>
            <a:r>
              <a:rPr lang="en-US" sz="2400" dirty="0" smtClean="0"/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INSERT </a:t>
            </a:r>
            <a:r>
              <a:rPr lang="el-GR" sz="2400" dirty="0"/>
              <a:t>για να ενημερώσουμε τον πίνακα που «υποκρύπτεται».</a:t>
            </a:r>
          </a:p>
          <a:p>
            <a:r>
              <a:rPr lang="el-GR" sz="2400" dirty="0"/>
              <a:t>Η </a:t>
            </a:r>
            <a:r>
              <a:rPr lang="el-GR" sz="2400" dirty="0" err="1"/>
              <a:t>υποπρόταση</a:t>
            </a:r>
            <a:r>
              <a:rPr lang="el-GR" sz="2400" dirty="0"/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WITH CHECK OPTION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sz="2400" dirty="0"/>
              <a:t>(</a:t>
            </a:r>
            <a:r>
              <a:rPr lang="en-US" sz="2400" dirty="0"/>
              <a:t>clause</a:t>
            </a:r>
            <a:r>
              <a:rPr lang="el-GR" sz="2400" dirty="0"/>
              <a:t>) μας προστατεύει στην περίπτωση </a:t>
            </a:r>
            <a:r>
              <a:rPr lang="en-US" sz="2400" dirty="0"/>
              <a:t>updatable view </a:t>
            </a:r>
            <a:r>
              <a:rPr lang="el-GR" sz="2400" dirty="0"/>
              <a:t>από </a:t>
            </a:r>
            <a:r>
              <a:rPr lang="en-US" sz="2400" dirty="0"/>
              <a:t>inserts</a:t>
            </a:r>
            <a:r>
              <a:rPr lang="el-GR" sz="2400" dirty="0"/>
              <a:t>, </a:t>
            </a:r>
            <a:r>
              <a:rPr lang="en-US" sz="2400" dirty="0"/>
              <a:t>updates </a:t>
            </a:r>
            <a:r>
              <a:rPr lang="el-GR" sz="2400" dirty="0"/>
              <a:t>που παραβιάζουν την </a:t>
            </a:r>
            <a:r>
              <a:rPr lang="el-GR" sz="2400" dirty="0" err="1"/>
              <a:t>υποπρόταση</a:t>
            </a:r>
            <a:r>
              <a:rPr lang="el-GR" sz="2400" dirty="0"/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l-GR" sz="2400" dirty="0"/>
              <a:t> (</a:t>
            </a:r>
            <a:r>
              <a:rPr lang="en-US" sz="2400" dirty="0"/>
              <a:t>clause</a:t>
            </a:r>
            <a:r>
              <a:rPr lang="el-GR" sz="2400" dirty="0"/>
              <a:t>) στην εντολή </a:t>
            </a:r>
            <a:r>
              <a:rPr lang="en-US" sz="2400" dirty="0"/>
              <a:t>select </a:t>
            </a:r>
            <a:r>
              <a:rPr lang="el-GR" sz="2400" dirty="0"/>
              <a:t>που χρησιμοποιήσαμε για να ορίσουμε τη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view</a:t>
            </a:r>
            <a:r>
              <a:rPr lang="el-GR" sz="2400" dirty="0"/>
              <a:t>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380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Πότε μια </a:t>
            </a:r>
            <a:r>
              <a:rPr lang="el-GR" dirty="0" err="1"/>
              <a:t>view</a:t>
            </a:r>
            <a:r>
              <a:rPr lang="el-GR" dirty="0"/>
              <a:t> δεν είναι </a:t>
            </a:r>
            <a:r>
              <a:rPr lang="el-GR" dirty="0" err="1"/>
              <a:t>ενημερώσιμη</a:t>
            </a:r>
            <a:r>
              <a:rPr lang="el-GR" dirty="0"/>
              <a:t>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(</a:t>
            </a:r>
            <a:r>
              <a:rPr lang="el-GR" dirty="0" err="1"/>
              <a:t>is</a:t>
            </a:r>
            <a:r>
              <a:rPr lang="el-GR" dirty="0"/>
              <a:t> </a:t>
            </a:r>
            <a:r>
              <a:rPr lang="el-GR" dirty="0" err="1"/>
              <a:t>not</a:t>
            </a:r>
            <a:r>
              <a:rPr lang="el-GR" dirty="0"/>
              <a:t> </a:t>
            </a:r>
            <a:r>
              <a:rPr lang="el-GR" dirty="0" err="1"/>
              <a:t>updatable</a:t>
            </a:r>
            <a:r>
              <a:rPr lang="el-GR" dirty="0" smtClean="0"/>
              <a:t>)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l-GR" b="1" dirty="0"/>
              <a:t>Όταν </a:t>
            </a:r>
            <a:r>
              <a:rPr lang="el-GR" b="1" dirty="0" smtClean="0"/>
              <a:t>περιλαμβάνει</a:t>
            </a:r>
            <a:r>
              <a:rPr lang="en-US" b="1" dirty="0" smtClean="0"/>
              <a:t>:</a:t>
            </a:r>
            <a:endParaRPr lang="el-GR" b="1" dirty="0"/>
          </a:p>
          <a:p>
            <a:pPr marL="514350" lvl="0" indent="-514350">
              <a:lnSpc>
                <a:spcPct val="12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dirty="0"/>
              <a:t>Aggregate functions 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(SUM(), MIN(), MAX(), COUNT(), …)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14350" lvl="0" indent="-514350">
              <a:lnSpc>
                <a:spcPct val="12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DISTINCT </a:t>
            </a:r>
            <a:endParaRPr lang="el-GR" sz="2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14350" lvl="0" indent="-514350">
              <a:lnSpc>
                <a:spcPct val="12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GROUP BY </a:t>
            </a:r>
            <a:endParaRPr lang="el-GR" sz="2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14350" lvl="0" indent="-514350">
              <a:lnSpc>
                <a:spcPct val="12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HAVING </a:t>
            </a:r>
            <a:endParaRPr lang="el-GR" sz="2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14350" lvl="0" indent="-514350">
              <a:lnSpc>
                <a:spcPct val="12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UNION</a:t>
            </a:r>
            <a:r>
              <a:rPr lang="el-GR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INTERSECT, MINUS  </a:t>
            </a:r>
            <a:endParaRPr lang="el-GR" sz="2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14350" lvl="0" indent="-514350">
              <a:lnSpc>
                <a:spcPct val="12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Subquery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 (select … select )</a:t>
            </a:r>
            <a:endParaRPr lang="el-GR" sz="2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14350" lvl="0" indent="-514350">
              <a:lnSpc>
                <a:spcPct val="12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l-GR" dirty="0" smtClean="0"/>
              <a:t>Πράξεις </a:t>
            </a:r>
            <a:r>
              <a:rPr lang="el-GR" dirty="0"/>
              <a:t>κ.λπ. στη λίστα του 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l-GR" dirty="0"/>
              <a:t> πχ 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l-GR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</a:t>
            </a:r>
            <a:r>
              <a:rPr lang="el-GR" dirty="0"/>
              <a:t>. … </a:t>
            </a:r>
          </a:p>
          <a:p>
            <a:pPr marL="514350" lvl="0" indent="-514350">
              <a:lnSpc>
                <a:spcPct val="12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l-GR" dirty="0"/>
              <a:t> που χρησιμοποιεί συνδέσεις (</a:t>
            </a:r>
            <a:r>
              <a:rPr lang="en-US" dirty="0"/>
              <a:t>Certain joins</a:t>
            </a:r>
            <a:r>
              <a:rPr lang="el-GR" dirty="0"/>
              <a:t>). </a:t>
            </a:r>
            <a:r>
              <a:rPr lang="el-GR" b="1" dirty="0" smtClean="0"/>
              <a:t>Ισχύει στις περισσότερες περιπτώσεις, όχι σε όλες</a:t>
            </a:r>
          </a:p>
          <a:p>
            <a:pPr marL="514350" lvl="0" indent="-514350">
              <a:lnSpc>
                <a:spcPct val="12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l-GR" dirty="0" smtClean="0"/>
              <a:t>Μη </a:t>
            </a:r>
            <a:r>
              <a:rPr lang="el-GR" dirty="0" err="1"/>
              <a:t>ενημερώσιμη</a:t>
            </a:r>
            <a:r>
              <a:rPr lang="el-GR" dirty="0"/>
              <a:t> όψη στο</a:t>
            </a:r>
            <a:r>
              <a:rPr lang="en-US" dirty="0"/>
              <a:t> 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dirty="0"/>
              <a:t>(Non updatable view in the 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/>
              <a:t> 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clause </a:t>
            </a:r>
            <a:endParaRPr lang="el-GR" sz="2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14350" lvl="0" indent="-514350">
              <a:lnSpc>
                <a:spcPct val="12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l-GR" dirty="0" err="1"/>
              <a:t>Υποαναζήτηση</a:t>
            </a:r>
            <a:r>
              <a:rPr lang="en-US" dirty="0"/>
              <a:t> (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/>
              <a:t>) </a:t>
            </a:r>
            <a:r>
              <a:rPr lang="el-GR" dirty="0"/>
              <a:t>στο</a:t>
            </a:r>
            <a:r>
              <a:rPr lang="en-US" dirty="0"/>
              <a:t> 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/>
              <a:t> </a:t>
            </a:r>
            <a:r>
              <a:rPr lang="el-GR" dirty="0"/>
              <a:t>που αναφέρεται σε πίνακα στο</a:t>
            </a:r>
            <a:r>
              <a:rPr lang="en-US" dirty="0"/>
              <a:t> 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/>
              <a:t> (A </a:t>
            </a:r>
            <a:r>
              <a:rPr lang="en-US" dirty="0" err="1"/>
              <a:t>subquery</a:t>
            </a:r>
            <a:r>
              <a:rPr lang="en-US" dirty="0"/>
              <a:t> in the 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/>
              <a:t> clause that refers to a table in the 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FROM clause</a:t>
            </a:r>
            <a:r>
              <a:rPr lang="en-US" dirty="0"/>
              <a:t>) 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496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Ερωτήσεις</a:t>
            </a:r>
            <a:r>
              <a:rPr lang="en-US" sz="3600" dirty="0" smtClean="0"/>
              <a:t>;</a:t>
            </a:r>
            <a:endParaRPr lang="el-GR" sz="3600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0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2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1303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Περιγραφή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2400" dirty="0">
                <a:cs typeface="Arial" charset="0"/>
              </a:rPr>
              <a:t>Σκοπός του μαθήματος είναι να κατανοήσουμε την έννοια της όψης της γλώσσας SQL.</a:t>
            </a:r>
          </a:p>
          <a:p>
            <a:pPr algn="r" eaLnBrk="0" hangingPunct="0">
              <a:spcBef>
                <a:spcPct val="50000"/>
              </a:spcBef>
              <a:buClr>
                <a:schemeClr val="tx2"/>
              </a:buClr>
              <a:buSzPct val="75000"/>
              <a:buFont typeface="Monotype Sorts" charset="2"/>
              <a:buNone/>
              <a:defRPr/>
            </a:pPr>
            <a:r>
              <a:rPr lang="el-GR" sz="2400" dirty="0" smtClean="0">
                <a:cs typeface="Arial" charset="0"/>
              </a:rPr>
              <a:t>                                     Χ. </a:t>
            </a:r>
            <a:r>
              <a:rPr lang="el-GR" sz="2400" dirty="0" err="1" smtClean="0">
                <a:cs typeface="Arial" charset="0"/>
              </a:rPr>
              <a:t>Σκουρλάς</a:t>
            </a:r>
            <a:endParaRPr lang="el-GR" sz="2400" dirty="0" smtClean="0">
              <a:cs typeface="Arial" charset="0"/>
            </a:endParaRPr>
          </a:p>
          <a:p>
            <a:pPr eaLnBrk="0" hangingPunct="0">
              <a:spcBef>
                <a:spcPct val="50000"/>
              </a:spcBef>
              <a:buClr>
                <a:schemeClr val="tx2"/>
              </a:buClr>
              <a:buSzPct val="75000"/>
              <a:buFont typeface="Monotype Sorts" charset="2"/>
              <a:buNone/>
              <a:defRPr/>
            </a:pPr>
            <a:endParaRPr lang="el-GR" sz="2400" b="1" dirty="0">
              <a:cs typeface="Arial" charset="0"/>
            </a:endParaRPr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123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Χ. </a:t>
            </a:r>
            <a:r>
              <a:rPr lang="el-GR" sz="2000" dirty="0" err="1" smtClean="0"/>
              <a:t>Σκουρλάς</a:t>
            </a:r>
            <a:r>
              <a:rPr lang="el-GR" sz="2000" dirty="0" smtClean="0"/>
              <a:t> </a:t>
            </a:r>
            <a:r>
              <a:rPr lang="el-GR" sz="2000" dirty="0"/>
              <a:t>2014</a:t>
            </a:r>
            <a:r>
              <a:rPr lang="el-GR" sz="20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000" dirty="0"/>
              <a:t>Χ. </a:t>
            </a:r>
            <a:r>
              <a:rPr lang="el-GR" sz="2000" dirty="0" err="1"/>
              <a:t>Σκουρλάς</a:t>
            </a:r>
            <a:r>
              <a:rPr lang="el-GR" sz="2000" dirty="0"/>
              <a:t>. «Βάσεις Δεδομένων </a:t>
            </a:r>
            <a:r>
              <a:rPr lang="en-US" sz="2000" dirty="0"/>
              <a:t>I (</a:t>
            </a:r>
            <a:r>
              <a:rPr lang="el-GR" sz="2000" dirty="0"/>
              <a:t>Θ). Ενότητα 12: Όψεις (</a:t>
            </a:r>
            <a:r>
              <a:rPr lang="el-GR" sz="2000" dirty="0" err="1"/>
              <a:t>Views</a:t>
            </a:r>
            <a:r>
              <a:rPr lang="el-GR" sz="2000" dirty="0"/>
              <a:t>) - </a:t>
            </a:r>
            <a:r>
              <a:rPr lang="el-GR" sz="2000" dirty="0" err="1"/>
              <a:t>Ενημερωσιμότητα</a:t>
            </a:r>
            <a:r>
              <a:rPr lang="el-GR" sz="2000" dirty="0"/>
              <a:t> </a:t>
            </a:r>
            <a:r>
              <a:rPr lang="el-GR" sz="2000" dirty="0" smtClean="0"/>
              <a:t>όψεων».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110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74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Στόχος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400" dirty="0"/>
              <a:t>Κύριος στόχος του µ</a:t>
            </a:r>
            <a:r>
              <a:rPr lang="el-GR" altLang="el-GR" sz="2400" dirty="0" err="1"/>
              <a:t>αθήµατος</a:t>
            </a:r>
            <a:r>
              <a:rPr lang="el-GR" altLang="el-GR" sz="2400" dirty="0"/>
              <a:t> είναι να εφοδιάσει τους φοιτητές µε τις απαραίτητες γνώσεις έτσι ώστε να υλοποιήσουν όψεις με τη βοήθεια της γλώσσας SQL.</a:t>
            </a:r>
          </a:p>
          <a:p>
            <a:endParaRPr lang="el-GR" sz="2400" dirty="0">
              <a:cs typeface="Arial" charset="0"/>
            </a:endParaRPr>
          </a:p>
          <a:p>
            <a:pPr>
              <a:defRPr/>
            </a:pPr>
            <a:r>
              <a:rPr lang="el-GR" sz="2400" b="1" dirty="0">
                <a:cs typeface="Arial" charset="0"/>
              </a:rPr>
              <a:t>Λέξεις κλειδιά:</a:t>
            </a:r>
          </a:p>
          <a:p>
            <a:pPr marL="354013" indent="0">
              <a:buNone/>
              <a:defRPr/>
            </a:pPr>
            <a:r>
              <a:rPr lang="el-GR" sz="2400" dirty="0" smtClean="0">
                <a:cs typeface="Arial" charset="0"/>
              </a:rPr>
              <a:t>Όψη (</a:t>
            </a:r>
            <a:r>
              <a:rPr lang="en-US" sz="2400" dirty="0" smtClean="0">
                <a:cs typeface="Arial" charset="0"/>
              </a:rPr>
              <a:t>view), </a:t>
            </a:r>
            <a:r>
              <a:rPr lang="el-GR" sz="2400" dirty="0" err="1" smtClean="0">
                <a:cs typeface="Arial" charset="0"/>
              </a:rPr>
              <a:t>Ενημερώσιμη</a:t>
            </a:r>
            <a:r>
              <a:rPr lang="el-GR" sz="2400" dirty="0" smtClean="0">
                <a:cs typeface="Arial" charset="0"/>
              </a:rPr>
              <a:t> όψη, Μη </a:t>
            </a:r>
            <a:r>
              <a:rPr lang="el-GR" sz="2400" dirty="0" err="1" smtClean="0">
                <a:cs typeface="Arial" charset="0"/>
              </a:rPr>
              <a:t>ενημερώσιμη</a:t>
            </a:r>
            <a:r>
              <a:rPr lang="el-GR" sz="2400" dirty="0" smtClean="0">
                <a:cs typeface="Arial" charset="0"/>
              </a:rPr>
              <a:t> όψη,</a:t>
            </a:r>
          </a:p>
          <a:p>
            <a:pPr marL="354013" indent="0">
              <a:buNone/>
              <a:defRPr/>
            </a:pPr>
            <a:r>
              <a:rPr lang="en-US" sz="2400" dirty="0" smtClean="0">
                <a:cs typeface="Arial" charset="0"/>
              </a:rPr>
              <a:t>CREATE VIEW … WITH CHECK  OPTION</a:t>
            </a:r>
            <a:endParaRPr lang="en-US" sz="2400" dirty="0">
              <a:cs typeface="Arial" charset="0"/>
            </a:endParaRPr>
          </a:p>
          <a:p>
            <a:pPr>
              <a:buNone/>
              <a:defRPr/>
            </a:pPr>
            <a:endParaRPr lang="el-GR" sz="2400" dirty="0"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703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Όψη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/>
              <a:t>Όψη είναι ένας ιδεατός (</a:t>
            </a:r>
            <a:r>
              <a:rPr lang="en-US" sz="2400" dirty="0"/>
              <a:t>virtual</a:t>
            </a:r>
            <a:r>
              <a:rPr lang="el-GR" sz="2400" dirty="0"/>
              <a:t>) πίνακας που περιλαμβάνει στήλες από έναν ή περισσότερους πίνακες ή και άλλες όψεις της ΒΔ. Ο χρήστης / προγραμματιστής χειρίζεται τις όψεις όπως και τους πίνακες. Μπορεί δηλαδή να χρησιμοποιήσει  τις εντολές </a:t>
            </a:r>
            <a:r>
              <a:rPr lang="en-US" sz="2400" dirty="0"/>
              <a:t>Select</a:t>
            </a:r>
            <a:r>
              <a:rPr lang="el-GR" sz="2400" dirty="0"/>
              <a:t>, </a:t>
            </a:r>
            <a:r>
              <a:rPr lang="en-US" sz="2400" dirty="0"/>
              <a:t>Insert</a:t>
            </a:r>
            <a:r>
              <a:rPr lang="el-GR" sz="2400" dirty="0"/>
              <a:t>, </a:t>
            </a:r>
            <a:r>
              <a:rPr lang="en-US" sz="2400" dirty="0"/>
              <a:t>Update</a:t>
            </a:r>
            <a:r>
              <a:rPr lang="el-GR" sz="2400" dirty="0"/>
              <a:t>, </a:t>
            </a:r>
            <a:r>
              <a:rPr lang="en-US" sz="2400" dirty="0"/>
              <a:t>Delete</a:t>
            </a:r>
            <a:r>
              <a:rPr lang="el-GR" sz="2400" dirty="0"/>
              <a:t> σαν να ήταν η όψη ένας συνηθισμένος πίνακας (με κάποιους περιορισμούς ανάλογα με τον ορισμό της όψης). </a:t>
            </a:r>
          </a:p>
          <a:p>
            <a:pPr marL="0" indent="0">
              <a:buNone/>
            </a:pPr>
            <a:r>
              <a:rPr lang="el-GR" sz="2400" dirty="0" smtClean="0"/>
              <a:t>Τα </a:t>
            </a:r>
            <a:r>
              <a:rPr lang="el-GR" sz="2400" dirty="0"/>
              <a:t>στοιχεία του αντικειμένου της όψης αντανακλούν άμεσα τις αλλαγές που γίνονται στα στοιχεία των πινάκων με τους οποίους συνδέεται η όψη. Και αντίστροφα, όταν εισάγουμε, τροποποιούμε ή διαγράφουμε στοιχεία της όψης οι αλλαγές αντανακλώνται άμεσα στους πίνακες στους οποίους βασίζεται η όψη (με κάποιους περιορισμούς ανάλογα με τον ορισμό της όψης</a:t>
            </a:r>
            <a:r>
              <a:rPr lang="el-GR" sz="2400" dirty="0" smtClean="0"/>
              <a:t>).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57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Δημιουργία </a:t>
            </a:r>
            <a:r>
              <a:rPr lang="el-GR" dirty="0" smtClean="0"/>
              <a:t>όψης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sz="2600" dirty="0" smtClean="0"/>
              <a:t>Από </a:t>
            </a:r>
            <a:r>
              <a:rPr lang="el-GR" sz="2600" dirty="0"/>
              <a:t>την έκδοση </a:t>
            </a:r>
            <a:r>
              <a:rPr lang="en-US" sz="2600" dirty="0"/>
              <a:t>Oracle</a:t>
            </a:r>
            <a:r>
              <a:rPr lang="el-GR" sz="2600" dirty="0"/>
              <a:t>10</a:t>
            </a:r>
            <a:r>
              <a:rPr lang="en-US" sz="2600" dirty="0"/>
              <a:t>g</a:t>
            </a:r>
            <a:r>
              <a:rPr lang="el-GR" sz="2600" dirty="0"/>
              <a:t> για να μπορεί ένας χρήστης της (π.χ. ο χρήστης </a:t>
            </a:r>
            <a:r>
              <a:rPr lang="en-US" sz="2600" dirty="0"/>
              <a:t>SCOTT</a:t>
            </a:r>
            <a:r>
              <a:rPr lang="el-GR" sz="2600" dirty="0"/>
              <a:t>) να δημιουργεί όψεις θα πρέπει να έχει το δικαίωμα </a:t>
            </a:r>
            <a:r>
              <a:rPr lang="en-US" sz="2600" dirty="0"/>
              <a:t>CREATE VIEW</a:t>
            </a:r>
            <a:r>
              <a:rPr lang="el-GR" sz="2600" dirty="0"/>
              <a:t>. Για να εκχωρήσουμε αυτό το δικαίωμα συνδεόμαστε ως  χρήστης </a:t>
            </a:r>
            <a:r>
              <a:rPr lang="en-US" sz="2600" dirty="0"/>
              <a:t>SYSTEM</a:t>
            </a:r>
            <a:r>
              <a:rPr lang="el-GR" sz="2600" dirty="0"/>
              <a:t> και δίνουμε την παρακάτω εντολή: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SQL&gt; GRANT CREATE VIEW TO SCOTT;</a:t>
            </a:r>
            <a:endParaRPr lang="el-GR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sz="2600" dirty="0"/>
              <a:t>Παράδειγμα δημιουργίας όψης</a:t>
            </a:r>
          </a:p>
          <a:p>
            <a:pPr marL="0" indent="0">
              <a:buNone/>
            </a:pPr>
            <a:r>
              <a:rPr lang="el-GR" sz="2600" dirty="0"/>
              <a:t>Να δημιουργηθεί όψη που θα δείχνει τους προγραμματιστές της επιχείρησης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600" dirty="0">
                <a:solidFill>
                  <a:srgbClr val="0000F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CREATE</a:t>
            </a:r>
            <a:r>
              <a:rPr lang="en-US" sz="260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en-US" sz="2600" dirty="0">
                <a:solidFill>
                  <a:srgbClr val="0000F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VIEW</a:t>
            </a:r>
            <a:r>
              <a:rPr lang="en-US" sz="260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PROGRAMMERS</a:t>
            </a:r>
            <a:r>
              <a:rPr lang="en-US" sz="2600" dirty="0">
                <a:solidFill>
                  <a:srgbClr val="0000F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(</a:t>
            </a:r>
            <a:r>
              <a:rPr lang="en-US" sz="260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LNAME</a:t>
            </a:r>
            <a:r>
              <a:rPr lang="en-US" sz="2600" dirty="0">
                <a:solidFill>
                  <a:srgbClr val="0000F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,</a:t>
            </a:r>
            <a:r>
              <a:rPr lang="en-US" sz="260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FNAME</a:t>
            </a:r>
            <a:r>
              <a:rPr lang="en-US" sz="2600" dirty="0">
                <a:solidFill>
                  <a:srgbClr val="0000F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,</a:t>
            </a:r>
            <a:r>
              <a:rPr lang="en-US" sz="260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SEX</a:t>
            </a:r>
            <a:r>
              <a:rPr lang="en-US" sz="2600" dirty="0">
                <a:solidFill>
                  <a:srgbClr val="0000F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,</a:t>
            </a:r>
            <a:r>
              <a:rPr lang="en-US" sz="260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SALARY</a:t>
            </a:r>
            <a:r>
              <a:rPr lang="en-US" sz="2600" dirty="0">
                <a:solidFill>
                  <a:srgbClr val="0000F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,</a:t>
            </a:r>
            <a:r>
              <a:rPr lang="en-US" sz="260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DEPTNO</a:t>
            </a:r>
            <a:r>
              <a:rPr lang="en-US" sz="2600" dirty="0">
                <a:solidFill>
                  <a:srgbClr val="0000F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)</a:t>
            </a:r>
            <a:r>
              <a:rPr lang="en-US" sz="260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</a:t>
            </a:r>
            <a:endParaRPr lang="el-GR" sz="2600" dirty="0"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2600" dirty="0">
                <a:solidFill>
                  <a:srgbClr val="0000F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AS</a:t>
            </a:r>
            <a:r>
              <a:rPr lang="en-US" sz="260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en-US" sz="2600" dirty="0">
                <a:solidFill>
                  <a:srgbClr val="0000F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SELECT</a:t>
            </a:r>
            <a:r>
              <a:rPr lang="en-US" sz="260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en-US" sz="260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LNAME</a:t>
            </a:r>
            <a:r>
              <a:rPr lang="en-US" sz="2600">
                <a:solidFill>
                  <a:srgbClr val="0000F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,</a:t>
            </a:r>
            <a:r>
              <a:rPr lang="en-US" sz="260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FNAME</a:t>
            </a:r>
            <a:r>
              <a:rPr lang="en-US" sz="2600">
                <a:solidFill>
                  <a:srgbClr val="0000F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,</a:t>
            </a:r>
            <a:r>
              <a:rPr lang="en-US" sz="260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SEX</a:t>
            </a:r>
            <a:r>
              <a:rPr lang="en-US" sz="2600">
                <a:solidFill>
                  <a:srgbClr val="0000F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,</a:t>
            </a:r>
            <a:r>
              <a:rPr lang="en-US" sz="260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SALARY</a:t>
            </a:r>
            <a:r>
              <a:rPr lang="en-US" sz="2600">
                <a:solidFill>
                  <a:srgbClr val="0000F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,</a:t>
            </a:r>
            <a:r>
              <a:rPr lang="en-US" sz="260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DEPTNO </a:t>
            </a:r>
            <a:r>
              <a:rPr lang="en-US" sz="2600" smtClean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en-US" sz="2600" smtClean="0">
                <a:solidFill>
                  <a:srgbClr val="0000F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FROM</a:t>
            </a:r>
            <a:r>
              <a:rPr lang="en-US" sz="2600" smtClean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en-US" sz="2600" dirty="0">
                <a:solidFill>
                  <a:srgbClr val="808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EMPLOYEE</a:t>
            </a:r>
            <a:endParaRPr lang="el-GR" sz="2600" dirty="0"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260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	</a:t>
            </a:r>
            <a:r>
              <a:rPr lang="en-US" sz="2600" dirty="0">
                <a:solidFill>
                  <a:srgbClr val="0000F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WHERE</a:t>
            </a:r>
            <a:r>
              <a:rPr lang="en-US" sz="260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JOB</a:t>
            </a:r>
            <a:r>
              <a:rPr lang="el-GR" sz="2600" dirty="0">
                <a:solidFill>
                  <a:srgbClr val="0000F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=</a:t>
            </a:r>
            <a:r>
              <a:rPr lang="el-GR" sz="260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el-GR" sz="2600" dirty="0">
                <a:solidFill>
                  <a:srgbClr val="FF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'</a:t>
            </a:r>
            <a:r>
              <a:rPr lang="en-US" sz="2600" dirty="0">
                <a:solidFill>
                  <a:srgbClr val="FF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PROGRAMMER</a:t>
            </a:r>
            <a:r>
              <a:rPr lang="el-GR" sz="2600" dirty="0">
                <a:solidFill>
                  <a:srgbClr val="FF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'</a:t>
            </a:r>
            <a:r>
              <a:rPr lang="el-GR" sz="2600" dirty="0">
                <a:solidFill>
                  <a:srgbClr val="0000F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;</a:t>
            </a:r>
            <a:endParaRPr lang="el-GR" sz="2600" dirty="0"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394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CREATE DATABASE Library;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USE Library;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/* create tables books, publishers */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PUBLISHERS (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PubName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VARCHAR(15),                                     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Address VARCHAR(40), PRIMARY KEY(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PubName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BOOKS (ISBN CHAR(13) , Title VARCHAR(70),   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PubName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VARCHAR(15), 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DeweyCode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VARCHAR(15) ,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PRIMARY KEY(ISBN), 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FOREIGN KEY(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PubName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REFERENCES PUBLISHERS(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PubName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PUBLISHERS (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PubName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Address) 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VALUES ('SAMS', 'INDIANA');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PUBLISHERS (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PubName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Address)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VALUES ('ACADEMIC PRESS', 'NEW YORK');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952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Δημιουργία όψης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655" y="1134141"/>
            <a:ext cx="8229600" cy="4320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PUBLISHERS;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316" y="1556865"/>
            <a:ext cx="3592810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5655" y="3068960"/>
            <a:ext cx="86183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BOOKS (ISBN, Title,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PubName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DeweyCode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VALUES('0-672-30852-5',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'CLIENT/SERVER APPLICATIONS', 'SAMS', '005.74 DAT1');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BOOKS (ISBN, Title,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PubName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DeweyCode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VALUES('0-632-20852-4', 'COMPUTER APPLICATIONS',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'ACADEMIC PRESS', '005.74 DAT1');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BOOKS;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316" y="4904366"/>
            <a:ext cx="8201894" cy="1404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334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Ορίστε την παρακάτω όψη</a:t>
            </a:r>
            <a:r>
              <a:rPr lang="el-GR" dirty="0" smtClean="0"/>
              <a:t>: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create view</a:t>
            </a: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</a:p>
          <a:p>
            <a:pPr marL="0" inden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CREATE VIEW NEW_YORK_PUBL(PNAME, PADD)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AS SELECT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PubName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Address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FROM PUBLISHERS 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WHERE Address = 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NEW YORK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publishers;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NEW_YORK_PUBL;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356992"/>
            <a:ext cx="4320480" cy="2889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432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Δημιουργία όψης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Διαπιστώστε ότι οι γραμμές που εισάγετε στον πίνακα </a:t>
            </a: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PUBLISHERS</a:t>
            </a:r>
            <a:r>
              <a:rPr lang="el-GR" sz="2400" dirty="0"/>
              <a:t> φαίνονται και στην όψη αν ικανοποιείται το κριτήριο </a:t>
            </a:r>
            <a:r>
              <a:rPr lang="el-GR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Address</a:t>
            </a: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‘</a:t>
            </a:r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GB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YORK</a:t>
            </a:r>
            <a:r>
              <a:rPr lang="el-G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’. </a:t>
            </a:r>
            <a:endParaRPr lang="el-GR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l-GR" sz="2400" dirty="0"/>
              <a:t>Διαπιστώστε ότι οι γραμμές που εισάγετε στην όψη (και ικανοποιείται το κριτήριο </a:t>
            </a:r>
            <a:r>
              <a:rPr lang="el-GR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Address</a:t>
            </a: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‘</a:t>
            </a:r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YORK</a:t>
            </a:r>
            <a:r>
              <a:rPr lang="el-GR" sz="2400" dirty="0" smtClean="0"/>
              <a:t>’) </a:t>
            </a:r>
            <a:r>
              <a:rPr lang="el-GR" sz="2400" dirty="0"/>
              <a:t>φαίνονται και στον πίνακα </a:t>
            </a:r>
            <a:r>
              <a:rPr lang="el-G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PUBLISHERS</a:t>
            </a:r>
            <a:r>
              <a:rPr lang="el-GR" sz="2400" dirty="0" smtClean="0"/>
              <a:t>.</a:t>
            </a:r>
            <a:endParaRPr lang="el-GR" sz="2400" dirty="0"/>
          </a:p>
          <a:p>
            <a:r>
              <a:rPr lang="el-GR" sz="2400" dirty="0"/>
              <a:t>Διαπιστώστε ότι μπορείτε να εισάγετε γραμμές στην όψη χωρίς να ικανοποιείται το κριτήριο </a:t>
            </a:r>
            <a:r>
              <a:rPr lang="el-GR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Address</a:t>
            </a: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‘</a:t>
            </a:r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YORK</a:t>
            </a:r>
            <a:r>
              <a:rPr lang="el-G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endParaRPr lang="el-GR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l-GR" sz="2400" dirty="0"/>
              <a:t>Για να αποκλείσετε αυτή τη δυνατότητα διαγράψτε την όψη και δημιουργήστε την πάλι προσθέτοντας στον ορισμό την </a:t>
            </a:r>
            <a:r>
              <a:rPr lang="el-GR" sz="2400" dirty="0" err="1"/>
              <a:t>υποπρόταση</a:t>
            </a:r>
            <a:r>
              <a:rPr lang="el-GR" sz="2400" dirty="0"/>
              <a:t> </a:t>
            </a:r>
            <a:r>
              <a:rPr lang="el-GR" sz="2400" dirty="0" err="1"/>
              <a:t>with</a:t>
            </a:r>
            <a:r>
              <a:rPr lang="el-GR" sz="2400" dirty="0"/>
              <a:t> </a:t>
            </a:r>
            <a:r>
              <a:rPr lang="el-GR" sz="2400" dirty="0" err="1"/>
              <a:t>check</a:t>
            </a:r>
            <a:r>
              <a:rPr lang="el-GR" sz="2400" dirty="0"/>
              <a:t> </a:t>
            </a:r>
            <a:r>
              <a:rPr lang="el-GR" sz="2400" dirty="0" err="1" smtClean="0"/>
              <a:t>option</a:t>
            </a:r>
            <a:r>
              <a:rPr lang="en-US" sz="2400" dirty="0" smtClean="0"/>
              <a:t>.</a:t>
            </a:r>
            <a:endParaRPr lang="el-GR" sz="2400" dirty="0"/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785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7b1841698481fe026f3eaf34f50d536badc5"/>
</p:tagLst>
</file>

<file path=ppt/theme/theme1.xml><?xml version="1.0" encoding="utf-8"?>
<a:theme xmlns:a="http://schemas.openxmlformats.org/drawingml/2006/main" name="exo-opistho_simeiomata">
  <a:themeElements>
    <a:clrScheme name="Custom 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890</TotalTime>
  <Words>1575</Words>
  <Application>Microsoft Office PowerPoint</Application>
  <PresentationFormat>Προβολή στην οθόνη (4:3)</PresentationFormat>
  <Paragraphs>214</Paragraphs>
  <Slides>24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5" baseType="lpstr">
      <vt:lpstr>exo-opistho_simeiomata</vt:lpstr>
      <vt:lpstr>Βάσεις Δεδομένων I (Θ)</vt:lpstr>
      <vt:lpstr>Περιγραφή Ενότητας</vt:lpstr>
      <vt:lpstr>Στόχος Ενότητας</vt:lpstr>
      <vt:lpstr>Όψη</vt:lpstr>
      <vt:lpstr>Δημιουργία όψης</vt:lpstr>
      <vt:lpstr>Παρουσίαση του PowerPoint</vt:lpstr>
      <vt:lpstr>Δημιουργία όψης</vt:lpstr>
      <vt:lpstr>Ορίστε την παρακάτω όψη:</vt:lpstr>
      <vt:lpstr>Δημιουργία όψης</vt:lpstr>
      <vt:lpstr>Δημιουργία όψης</vt:lpstr>
      <vt:lpstr>Δημιουργία όψης</vt:lpstr>
      <vt:lpstr>Δημιουργία όψης</vt:lpstr>
      <vt:lpstr>Παράδειγμα αναζήτησης στοιχείων όψης</vt:lpstr>
      <vt:lpstr>Παράδειγμα αναζήτησης στοιχείων όψης</vt:lpstr>
      <vt:lpstr>Ποιά η διαφορά των παρακάτω όψεων αναφορικά με την ενημερωσιμότητα</vt:lpstr>
      <vt:lpstr>Πότε έχουμε Updatable και Insertable Views</vt:lpstr>
      <vt:lpstr>Πότε μια view δεν είναι ενημερώσιμη  (is not updatable)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ΤΙΤΛΟΣ ΜΑΘΗΜΑΤΟΣ</dc:title>
  <dc:creator>opencourses@teiath.gr</dc:creator>
  <cp:lastModifiedBy>fkaram2</cp:lastModifiedBy>
  <cp:revision>105</cp:revision>
  <dcterms:created xsi:type="dcterms:W3CDTF">2014-10-20T11:54:42Z</dcterms:created>
  <dcterms:modified xsi:type="dcterms:W3CDTF">2015-05-12T13:36:27Z</dcterms:modified>
</cp:coreProperties>
</file>