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4"/>
  </p:notesMasterIdLst>
  <p:handoutMasterIdLst>
    <p:handoutMasterId r:id="rId45"/>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2" r:id="rId26"/>
    <p:sldId id="293" r:id="rId27"/>
    <p:sldId id="294" r:id="rId28"/>
    <p:sldId id="295" r:id="rId29"/>
    <p:sldId id="296" r:id="rId30"/>
    <p:sldId id="297" r:id="rId31"/>
    <p:sldId id="298" r:id="rId32"/>
    <p:sldId id="299" r:id="rId33"/>
    <p:sldId id="300" r:id="rId34"/>
    <p:sldId id="301" r:id="rId35"/>
    <p:sldId id="302" r:id="rId36"/>
    <p:sldId id="257" r:id="rId37"/>
    <p:sldId id="262" r:id="rId38"/>
    <p:sldId id="264" r:id="rId39"/>
    <p:sldId id="303" r:id="rId40"/>
    <p:sldId id="304" r:id="rId41"/>
    <p:sldId id="266" r:id="rId42"/>
    <p:sldId id="26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82FFFF"/>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BFFBA5-1150-4910-BED8-E04E045F0DDD}" type="slidenum">
              <a:rPr lang="el-GR" smtClean="0"/>
              <a:t>10</a:t>
            </a:fld>
            <a:endParaRPr lang="el-GR" dirty="0"/>
          </a:p>
        </p:txBody>
      </p:sp>
    </p:spTree>
    <p:extLst>
      <p:ext uri="{BB962C8B-B14F-4D97-AF65-F5344CB8AC3E}">
        <p14:creationId xmlns:p14="http://schemas.microsoft.com/office/powerpoint/2010/main" val="319037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ndex.php?title=User:Rcp.basheer&amp;action=edit&amp;redlink=1" TargetMode="External"/><Relationship Id="rId2" Type="http://schemas.openxmlformats.org/officeDocument/2006/relationships/hyperlink" Target="http://en.wikipedia.org/wiki/Respiratory_therapy#mediaviewer/File:Respiratory_therapist.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creativecommons.org/licenses/by-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prstClr val="black"/>
                </a:solidFill>
                <a:latin typeface="Calibri"/>
              </a:rPr>
              <a:t>Κλινική Άσκηση σε Καρδιο-Αναπνευστικές Παθήσεις</a:t>
            </a:r>
            <a:r>
              <a:rPr lang="en-US" sz="3600" b="1" dirty="0" smtClean="0">
                <a:solidFill>
                  <a:prstClr val="black"/>
                </a:solidFill>
                <a:latin typeface="Calibri"/>
              </a:rPr>
              <a:t> (</a:t>
            </a:r>
            <a:r>
              <a:rPr lang="el-GR" sz="3600" b="1" dirty="0" smtClean="0">
                <a:solidFill>
                  <a:prstClr val="black"/>
                </a:solidFill>
                <a:latin typeface="Calibri"/>
              </a:rPr>
              <a:t>Θ)</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250825" y="2996952"/>
            <a:ext cx="8642350" cy="2160240"/>
          </a:xfrm>
        </p:spPr>
        <p:txBody>
          <a:bodyPr rtlCol="0">
            <a:normAutofit lnSpcReduction="10000"/>
          </a:bodyPr>
          <a:lstStyle/>
          <a:p>
            <a:pPr>
              <a:defRPr/>
            </a:pPr>
            <a:r>
              <a:rPr lang="el-GR" sz="2400" b="1" dirty="0" smtClean="0">
                <a:solidFill>
                  <a:schemeClr val="tx1"/>
                </a:solidFill>
              </a:rPr>
              <a:t>Ενότητα 13</a:t>
            </a:r>
            <a:r>
              <a:rPr lang="el-GR" sz="2400" dirty="0" smtClean="0">
                <a:solidFill>
                  <a:schemeClr val="tx1"/>
                </a:solidFill>
              </a:rPr>
              <a:t>:</a:t>
            </a:r>
            <a:r>
              <a:rPr lang="en-US" sz="2400" dirty="0" smtClean="0">
                <a:solidFill>
                  <a:schemeClr val="tx1"/>
                </a:solidFill>
              </a:rPr>
              <a:t> </a:t>
            </a:r>
            <a:r>
              <a:rPr lang="el-GR" sz="2400" dirty="0" smtClean="0">
                <a:solidFill>
                  <a:schemeClr val="tx1"/>
                </a:solidFill>
              </a:rPr>
              <a:t>Ανάλυση κλινικών περιστατικών ΜΕΘ</a:t>
            </a:r>
            <a:endParaRPr lang="el-GR" sz="2400" dirty="0">
              <a:solidFill>
                <a:prstClr val="black"/>
              </a:solidFill>
            </a:endParaRPr>
          </a:p>
          <a:p>
            <a:pPr>
              <a:defRPr/>
            </a:pPr>
            <a:endParaRPr lang="el-GR" sz="2400" dirty="0" smtClean="0">
              <a:solidFill>
                <a:prstClr val="black"/>
              </a:solidFill>
            </a:endParaRPr>
          </a:p>
          <a:p>
            <a:pPr>
              <a:defRPr/>
            </a:pPr>
            <a:r>
              <a:rPr lang="el-GR" sz="2400" dirty="0" smtClean="0">
                <a:solidFill>
                  <a:prstClr val="black"/>
                </a:solidFill>
              </a:rPr>
              <a:t>   Ειρήνη Γραμματοπούλου </a:t>
            </a:r>
            <a:r>
              <a:rPr lang="el-GR" sz="2400" dirty="0">
                <a:solidFill>
                  <a:prstClr val="black"/>
                </a:solidFill>
              </a:rPr>
              <a:t>	</a:t>
            </a:r>
            <a:r>
              <a:rPr lang="el-GR" sz="2400" dirty="0" smtClean="0">
                <a:solidFill>
                  <a:prstClr val="black"/>
                </a:solidFill>
              </a:rPr>
              <a:t>    Κώστας Γρηγοριάδης, </a:t>
            </a:r>
            <a:r>
              <a:rPr lang="en-US" sz="2400" dirty="0" smtClean="0">
                <a:solidFill>
                  <a:prstClr val="black"/>
                </a:solidFill>
              </a:rPr>
              <a:t>MSc.</a:t>
            </a:r>
            <a:endParaRPr lang="el-GR" sz="2400" dirty="0">
              <a:solidFill>
                <a:prstClr val="black"/>
              </a:solidFill>
            </a:endParaRPr>
          </a:p>
          <a:p>
            <a:pPr>
              <a:defRPr/>
            </a:pPr>
            <a:r>
              <a:rPr lang="el-GR" sz="2400" dirty="0" smtClean="0">
                <a:solidFill>
                  <a:prstClr val="black"/>
                </a:solidFill>
              </a:rPr>
              <a:t> Αναπληρώτρια Καθηγήτρια </a:t>
            </a:r>
            <a:r>
              <a:rPr lang="el-GR" sz="2400" dirty="0">
                <a:solidFill>
                  <a:prstClr val="black"/>
                </a:solidFill>
              </a:rPr>
              <a:t>	</a:t>
            </a:r>
            <a:r>
              <a:rPr lang="el-GR" sz="2400" dirty="0" smtClean="0">
                <a:solidFill>
                  <a:prstClr val="black"/>
                </a:solidFill>
              </a:rPr>
              <a:t>    Εργαστηριακός </a:t>
            </a:r>
            <a:r>
              <a:rPr lang="el-GR" sz="2400" dirty="0">
                <a:solidFill>
                  <a:prstClr val="black"/>
                </a:solidFill>
              </a:rPr>
              <a:t>Συνεργάτης</a:t>
            </a:r>
          </a:p>
          <a:p>
            <a:pPr>
              <a:defRPr/>
            </a:pPr>
            <a:r>
              <a:rPr lang="el-GR" sz="2400" dirty="0">
                <a:solidFill>
                  <a:prstClr val="black"/>
                </a:solidFill>
              </a:rPr>
              <a:t>Τμήμα Φυσικοθεραπείας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11:00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b="1" dirty="0" smtClean="0"/>
              <a:t>Κινητοποίηση </a:t>
            </a:r>
            <a:r>
              <a:rPr lang="el-GR" b="1" dirty="0"/>
              <a:t>με βάδιση</a:t>
            </a:r>
            <a:endParaRPr lang="en-US" b="1" dirty="0" smtClean="0"/>
          </a:p>
          <a:p>
            <a:r>
              <a:rPr lang="el-GR" sz="2400" dirty="0" smtClean="0"/>
              <a:t>Κάθισμα στην καθιστή θέση στην άκρη της κλίνης, επαναξιολόγηση (πίεση, σφίξεις, αναπνοές, υποκειμενική εκτίμηση από τον ίδιο τον ασθενή με ερωτήσεις του τύπου "πώς είσαι;", "ζαλίζεσαι;" κλπ.</a:t>
            </a:r>
          </a:p>
          <a:p>
            <a:r>
              <a:rPr lang="el-GR" sz="2400" dirty="0" smtClean="0"/>
              <a:t>Έναρξη κινητοποίησης με προσοχή στην υποκειμενική εκτίμηση του ασθενούς</a:t>
            </a:r>
          </a:p>
          <a:p>
            <a:r>
              <a:rPr lang="el-GR" sz="2400" dirty="0" smtClean="0"/>
              <a:t>Επιστροφή στην κλίνη</a:t>
            </a:r>
          </a:p>
          <a:p>
            <a:endParaRPr lang="el-GR" sz="2400" dirty="0" smtClean="0"/>
          </a:p>
          <a:p>
            <a:endParaRPr lang="el-GR" dirty="0" smtClean="0"/>
          </a:p>
          <a:p>
            <a:endParaRPr lang="el-GR" dirty="0"/>
          </a:p>
        </p:txBody>
      </p:sp>
    </p:spTree>
    <p:extLst>
      <p:ext uri="{BB962C8B-B14F-4D97-AF65-F5344CB8AC3E}">
        <p14:creationId xmlns:p14="http://schemas.microsoft.com/office/powerpoint/2010/main" val="3006595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12:00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sz="3500" b="1" dirty="0" smtClean="0"/>
              <a:t>Αναπνευστική </a:t>
            </a:r>
            <a:r>
              <a:rPr lang="el-GR" sz="3500" b="1" dirty="0"/>
              <a:t>φυσικοθεραπεία</a:t>
            </a:r>
            <a:endParaRPr lang="en-US" sz="3500" b="1" dirty="0" smtClean="0"/>
          </a:p>
          <a:p>
            <a:r>
              <a:rPr lang="el-GR" sz="2400" dirty="0" smtClean="0"/>
              <a:t>Αναπνευστική φυσικοθεραπεία στον ασθενή της κλίνης 11, με πυκνές εκκρίσεις και με τάση απόφραξης του τραχειοστόματος</a:t>
            </a:r>
          </a:p>
          <a:p>
            <a:r>
              <a:rPr lang="el-GR" sz="2400" dirty="0" smtClean="0"/>
              <a:t>Αξιολόγηση των ζωτικών σημείων από το μόνιτορ για το αν ο ασθενής μπορεί να παρακολουθήσει την διαδικασία</a:t>
            </a:r>
          </a:p>
          <a:p>
            <a:r>
              <a:rPr lang="el-GR" sz="2400" dirty="0" smtClean="0"/>
              <a:t>Τοποθέτηση όλων των απαραίτητων εργαλείων σε καθαρό πεδίο επάνω στον ασθενή</a:t>
            </a:r>
          </a:p>
          <a:p>
            <a:endParaRPr lang="el-GR" dirty="0" smtClean="0"/>
          </a:p>
          <a:p>
            <a:endParaRPr lang="el-GR" dirty="0" smtClean="0"/>
          </a:p>
          <a:p>
            <a:endParaRPr lang="el-GR" dirty="0"/>
          </a:p>
        </p:txBody>
      </p:sp>
    </p:spTree>
    <p:extLst>
      <p:ext uri="{BB962C8B-B14F-4D97-AF65-F5344CB8AC3E}">
        <p14:creationId xmlns:p14="http://schemas.microsoft.com/office/powerpoint/2010/main" val="300971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12:00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a:xfrm>
            <a:off x="457200" y="1196752"/>
            <a:ext cx="8363272" cy="5040560"/>
          </a:xfrm>
        </p:spPr>
        <p:txBody>
          <a:bodyPr>
            <a:normAutofit/>
          </a:bodyPr>
          <a:lstStyle/>
          <a:p>
            <a:pPr marL="0" indent="0">
              <a:buNone/>
            </a:pPr>
            <a:r>
              <a:rPr lang="el-GR" sz="3000" b="1" dirty="0"/>
              <a:t>Αναπνευστική φυσικοθεραπεία: απαραίτητα υλικά</a:t>
            </a:r>
            <a:endParaRPr lang="en-US" sz="3000" b="1" dirty="0" smtClean="0"/>
          </a:p>
          <a:p>
            <a:r>
              <a:rPr lang="el-GR" sz="2400" dirty="0" smtClean="0"/>
              <a:t>φυσιολογικός ορός των 10 </a:t>
            </a:r>
            <a:r>
              <a:rPr lang="en-US" sz="2400" dirty="0" smtClean="0"/>
              <a:t>ml </a:t>
            </a:r>
            <a:endParaRPr lang="el-GR" sz="2400" dirty="0" smtClean="0"/>
          </a:p>
          <a:p>
            <a:r>
              <a:rPr lang="el-GR" sz="2400" dirty="0" smtClean="0"/>
              <a:t>καθετήρας αναρρόφησης βάσει της διαμέτρου της τραχειοστομίας </a:t>
            </a:r>
          </a:p>
          <a:p>
            <a:r>
              <a:rPr lang="el-GR" sz="2400" dirty="0" smtClean="0"/>
              <a:t>κάνουλα αναρρόφησης</a:t>
            </a:r>
          </a:p>
          <a:p>
            <a:r>
              <a:rPr lang="el-GR" sz="2400" dirty="0" smtClean="0"/>
              <a:t>αναισθησιολογικός ασκός </a:t>
            </a:r>
          </a:p>
          <a:p>
            <a:r>
              <a:rPr lang="el-GR" sz="2400" dirty="0" smtClean="0"/>
              <a:t>αντιμικροβιακό φίλτρο</a:t>
            </a:r>
          </a:p>
          <a:p>
            <a:r>
              <a:rPr lang="el-GR" sz="2400" dirty="0" smtClean="0"/>
              <a:t>αντισηπτικό διάλυμα </a:t>
            </a:r>
          </a:p>
          <a:p>
            <a:r>
              <a:rPr lang="el-GR" sz="2400" dirty="0" smtClean="0"/>
              <a:t>αποστειρωμένα γάντια</a:t>
            </a:r>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867884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12:00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b="1" dirty="0"/>
              <a:t>Αναπνευστική φυσικοθεραπεία: Διαδικασία</a:t>
            </a:r>
            <a:endParaRPr lang="en-US" b="1" dirty="0" smtClean="0"/>
          </a:p>
          <a:p>
            <a:r>
              <a:rPr lang="el-GR" sz="2400" dirty="0" smtClean="0"/>
              <a:t>Καθαρισμός των χεριών και τοποθέτηση αντισηπτικού διαλύματος</a:t>
            </a:r>
          </a:p>
          <a:p>
            <a:r>
              <a:rPr lang="el-GR" sz="2400" dirty="0" smtClean="0"/>
              <a:t>Τοποθέτηση πεδίου πάνω στον ασθενή</a:t>
            </a:r>
          </a:p>
          <a:p>
            <a:r>
              <a:rPr lang="el-GR" sz="2400" dirty="0" smtClean="0"/>
              <a:t>Τοποθέτηση του καθετήρα αναρρόφησης πάνω στην κάνουλα χωρίς να αφαιρεθεί η προστατευτική μεμβράνη</a:t>
            </a:r>
          </a:p>
          <a:p>
            <a:r>
              <a:rPr lang="el-GR" sz="2400" dirty="0" smtClean="0"/>
              <a:t>Εφαρμογή αντιμικροβιακού φίλτρου στον ασκό</a:t>
            </a:r>
          </a:p>
          <a:p>
            <a:endParaRPr lang="el-GR" dirty="0" smtClean="0"/>
          </a:p>
          <a:p>
            <a:endParaRPr lang="el-GR" dirty="0" smtClean="0"/>
          </a:p>
          <a:p>
            <a:endParaRPr lang="el-GR" dirty="0"/>
          </a:p>
        </p:txBody>
      </p:sp>
    </p:spTree>
    <p:extLst>
      <p:ext uri="{BB962C8B-B14F-4D97-AF65-F5344CB8AC3E}">
        <p14:creationId xmlns:p14="http://schemas.microsoft.com/office/powerpoint/2010/main" val="164701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12:00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b="1" dirty="0"/>
              <a:t>Αναπνευστική φυσικοθεραπεία: Διαδικασία</a:t>
            </a:r>
            <a:endParaRPr lang="en-US" b="1" dirty="0"/>
          </a:p>
          <a:p>
            <a:r>
              <a:rPr lang="el-GR" sz="2400" dirty="0" smtClean="0"/>
              <a:t>Εφαρμογή συμπιέσεων στον ασκό</a:t>
            </a:r>
          </a:p>
          <a:p>
            <a:r>
              <a:rPr lang="el-GR" sz="2400" dirty="0" smtClean="0"/>
              <a:t>Τοποθέτηση αποστειρωμένων γαντιών με τη άσηπτη τεχνική</a:t>
            </a:r>
          </a:p>
          <a:p>
            <a:r>
              <a:rPr lang="el-GR" sz="2400" dirty="0" smtClean="0"/>
              <a:t>Αφαίρεση εξωτερικής μεμβράνης καθετήρα αναρρόφησης</a:t>
            </a:r>
          </a:p>
          <a:p>
            <a:r>
              <a:rPr lang="el-GR" sz="2400" dirty="0" smtClean="0"/>
              <a:t>Αφαίρεση ασκού</a:t>
            </a:r>
          </a:p>
          <a:p>
            <a:r>
              <a:rPr lang="el-GR" sz="2400" dirty="0" smtClean="0"/>
              <a:t>Αναρρόφηση</a:t>
            </a:r>
          </a:p>
          <a:p>
            <a:r>
              <a:rPr lang="el-GR" sz="2400" dirty="0" smtClean="0"/>
              <a:t>Επανάληψη για ακόμη μία φορά με ενδιάμεση παύση στον αναπνευστήρα με </a:t>
            </a:r>
            <a:r>
              <a:rPr lang="en-US" sz="2400" dirty="0" smtClean="0"/>
              <a:t>FiO2 100%</a:t>
            </a:r>
            <a:endParaRPr lang="el-GR" sz="2400"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375300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12:30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sz="3500" b="1" dirty="0"/>
              <a:t>Παρέμβαση σε υποξαιμικό ασθενή</a:t>
            </a:r>
            <a:endParaRPr lang="en-US" sz="3500" b="1" dirty="0" smtClean="0"/>
          </a:p>
          <a:p>
            <a:r>
              <a:rPr lang="el-GR" sz="2400" dirty="0" smtClean="0"/>
              <a:t>Παρέμβαση σε διασωληνωμένο ασθενή (υπό καταστολή) της κλίνης 10 με σοβαρή υποξαιμία, μείωση αναπνευστικού ψιθυρίσματος στο αριστερό ημιθωράκιο, με ακτινολογική εικόνα ολικής ατελεκτασίας</a:t>
            </a:r>
          </a:p>
          <a:p>
            <a:endParaRPr lang="el-GR" sz="2400" dirty="0" smtClean="0"/>
          </a:p>
          <a:p>
            <a:r>
              <a:rPr lang="el-GR" sz="2400" dirty="0" smtClean="0"/>
              <a:t>Η ατελεκτασία προήλθε από χαμηλή τοποθέτηση ενδοτραχειακού σωλήνα. Τράβηγμα του σωλήνα σε σωστό βάθος, παραπομπή στον φυσικοθεραπευτή.</a:t>
            </a:r>
          </a:p>
          <a:p>
            <a:endParaRPr lang="el-GR" dirty="0" smtClean="0"/>
          </a:p>
          <a:p>
            <a:endParaRPr lang="el-GR" dirty="0"/>
          </a:p>
        </p:txBody>
      </p:sp>
    </p:spTree>
    <p:extLst>
      <p:ext uri="{BB962C8B-B14F-4D97-AF65-F5344CB8AC3E}">
        <p14:creationId xmlns:p14="http://schemas.microsoft.com/office/powerpoint/2010/main" val="1758038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12:30 π.μ</a:t>
            </a:r>
            <a:r>
              <a:rPr lang="en-US" dirty="0" smtClean="0">
                <a:solidFill>
                  <a:srgbClr val="820000"/>
                </a:solidFill>
              </a:rPr>
              <a:t>.</a:t>
            </a:r>
            <a:endParaRPr lang="el-GR" dirty="0" smtClean="0"/>
          </a:p>
        </p:txBody>
      </p:sp>
      <p:sp>
        <p:nvSpPr>
          <p:cNvPr id="3" name="Θέση περιεχομένου 2"/>
          <p:cNvSpPr>
            <a:spLocks noGrp="1"/>
          </p:cNvSpPr>
          <p:nvPr>
            <p:ph idx="1"/>
          </p:nvPr>
        </p:nvSpPr>
        <p:spPr/>
        <p:txBody>
          <a:bodyPr>
            <a:normAutofit/>
          </a:bodyPr>
          <a:lstStyle/>
          <a:p>
            <a:pPr marL="0" indent="0" algn="ctr">
              <a:buNone/>
            </a:pPr>
            <a:r>
              <a:rPr lang="el-GR" b="1" dirty="0"/>
              <a:t>Παρέμβαση σε υποξαιμικό ασθενή</a:t>
            </a:r>
            <a:endParaRPr lang="en-US" b="1" dirty="0" smtClean="0"/>
          </a:p>
          <a:p>
            <a:r>
              <a:rPr lang="el-GR" sz="2400" dirty="0" smtClean="0"/>
              <a:t>Αξιολόγηση ζωτικών σημείων, με προσοχή στην αιμοδυναμική αστάθεια</a:t>
            </a:r>
          </a:p>
          <a:p>
            <a:r>
              <a:rPr lang="el-GR" sz="2400" dirty="0" smtClean="0"/>
              <a:t>Γύρισμα στο δεξί πλάι και εφαρμογή πιέσεων με τον αναπνευστήρα σε υψηλές πιέσεις για να εκπτυχθεί ο πάσχων πνεύμονας</a:t>
            </a:r>
          </a:p>
          <a:p>
            <a:r>
              <a:rPr lang="el-GR" sz="2400" dirty="0" smtClean="0"/>
              <a:t>Επαναφορά στην αρχική θέση μετά από επανέλεγχο του αναπνευστικού ψιθυρίσματος</a:t>
            </a:r>
            <a:endParaRPr lang="el-GR" sz="2400" dirty="0"/>
          </a:p>
        </p:txBody>
      </p:sp>
    </p:spTree>
    <p:extLst>
      <p:ext uri="{BB962C8B-B14F-4D97-AF65-F5344CB8AC3E}">
        <p14:creationId xmlns:p14="http://schemas.microsoft.com/office/powerpoint/2010/main" val="1533390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13:00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lstStyle/>
          <a:p>
            <a:pPr marL="0" indent="0" algn="ctr">
              <a:buNone/>
            </a:pPr>
            <a:r>
              <a:rPr lang="el-GR" b="1" dirty="0"/>
              <a:t>Επανέλεγχος της κατάστασης των ασθενών</a:t>
            </a:r>
            <a:endParaRPr lang="en-US" b="1" dirty="0" smtClean="0"/>
          </a:p>
          <a:p>
            <a:r>
              <a:rPr lang="el-GR" sz="2400" dirty="0" smtClean="0"/>
              <a:t>Συμπλήρωση της καρτέλας των ασθενών που πραγματοποιήθηκαν φυσικοθεραπευτικές παρεμβάσεις</a:t>
            </a:r>
          </a:p>
          <a:p>
            <a:endParaRPr lang="el-GR" sz="2400" dirty="0" smtClean="0"/>
          </a:p>
          <a:p>
            <a:r>
              <a:rPr lang="el-GR" sz="2400" dirty="0" smtClean="0"/>
              <a:t>Ενημέρωση του φύλλου πορείας-αξιολόγησης των ασθενών για την απογευματινή βάρδια</a:t>
            </a:r>
            <a:endParaRPr lang="el-GR" sz="2400" dirty="0"/>
          </a:p>
        </p:txBody>
      </p:sp>
    </p:spTree>
    <p:extLst>
      <p:ext uri="{BB962C8B-B14F-4D97-AF65-F5344CB8AC3E}">
        <p14:creationId xmlns:p14="http://schemas.microsoft.com/office/powerpoint/2010/main" val="426697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ΜΕΘ Περιστατικό 1.</a:t>
            </a:r>
            <a:endParaRPr lang="el-GR" dirty="0"/>
          </a:p>
        </p:txBody>
      </p:sp>
      <p:sp>
        <p:nvSpPr>
          <p:cNvPr id="2" name="1 - Θέση περιεχομένου"/>
          <p:cNvSpPr>
            <a:spLocks noGrp="1"/>
          </p:cNvSpPr>
          <p:nvPr>
            <p:ph idx="1"/>
          </p:nvPr>
        </p:nvSpPr>
        <p:spPr/>
        <p:txBody>
          <a:bodyPr>
            <a:noAutofit/>
          </a:bodyPr>
          <a:lstStyle/>
          <a:p>
            <a:r>
              <a:rPr lang="el-GR" sz="2000" dirty="0" smtClean="0"/>
              <a:t>Γυναίκα 75 ετών νοσηλεύεται στη ΜΕΘ την 43 ημέρα</a:t>
            </a:r>
          </a:p>
          <a:p>
            <a:r>
              <a:rPr lang="el-GR" sz="2000" dirty="0" smtClean="0"/>
              <a:t>Αίτιο εισαγωγής = λοίμωξη μαλακών μορίων  </a:t>
            </a:r>
            <a:r>
              <a:rPr lang="el-GR" sz="2000" dirty="0" smtClean="0">
                <a:sym typeface="Wingdings"/>
              </a:rPr>
              <a:t></a:t>
            </a:r>
            <a:r>
              <a:rPr lang="el-GR" sz="2000" dirty="0" smtClean="0"/>
              <a:t> σηπτική καταπληξία και αναπνευστική ανεπάρκεια</a:t>
            </a:r>
          </a:p>
          <a:p>
            <a:r>
              <a:rPr lang="el-GR" sz="2000" dirty="0" smtClean="0"/>
              <a:t>Η ασθενής διασωληνώθηκε και μετά την 19η ημέρα τραχειοστομήθηκε</a:t>
            </a:r>
          </a:p>
          <a:p>
            <a:r>
              <a:rPr lang="el-GR" sz="2000" dirty="0" smtClean="0"/>
              <a:t>Ο υψηλός </a:t>
            </a:r>
            <a:r>
              <a:rPr lang="en-US" sz="2000" dirty="0" smtClean="0"/>
              <a:t>BMI</a:t>
            </a:r>
            <a:r>
              <a:rPr lang="el-GR" sz="2000" dirty="0" smtClean="0"/>
              <a:t> (38) επιβάρυνε την αναπνευστική ανεπάρκεια με συνέπεια την καθυστέρηση του απογαλακτισμού από τον αναπνευστήρα</a:t>
            </a:r>
          </a:p>
          <a:p>
            <a:r>
              <a:rPr lang="el-GR" sz="2000" dirty="0" smtClean="0"/>
              <a:t>Ο MRC Sum score για τον έλεγχο της μυονευροπάθειας της μονάδας ήταν 40/60 θέση μεταξύ αξιόλογης και εξεσημασμένης μυϊκής αδυναμίας</a:t>
            </a:r>
            <a:endParaRPr lang="en-US" sz="2000" dirty="0" smtClean="0"/>
          </a:p>
          <a:p>
            <a:r>
              <a:rPr lang="el-GR" sz="2000" dirty="0" smtClean="0"/>
              <a:t>Αποτυχημένες προσπάθειες weaning λόγω μικρού PaO2/FiO2 σε συνδυασμό με την παχυσαρκία</a:t>
            </a:r>
          </a:p>
          <a:p>
            <a:r>
              <a:rPr lang="el-GR" sz="2000" dirty="0" smtClean="0"/>
              <a:t>Ο ακτινολογικός έλεγχος έδειξε μικρά πνευμονικά πεδία που οφείλονται στην άνοδο του διαφράγματος λόγω παχυσαρκίας και ατελεκτασία στην αριστερή βάση </a:t>
            </a:r>
          </a:p>
          <a:p>
            <a:r>
              <a:rPr lang="el-GR" sz="2000" dirty="0" smtClean="0"/>
              <a:t>PaO2/FiO2 = 160</a:t>
            </a:r>
            <a:r>
              <a:rPr lang="en-US" sz="2000" dirty="0" smtClean="0"/>
              <a:t>, </a:t>
            </a:r>
            <a:r>
              <a:rPr lang="el-GR" sz="2000" dirty="0" smtClean="0"/>
              <a:t>PO2=80 mmHg</a:t>
            </a:r>
            <a:r>
              <a:rPr lang="en-US" sz="2000" dirty="0" smtClean="0"/>
              <a:t>, </a:t>
            </a:r>
            <a:r>
              <a:rPr lang="el-GR" sz="2000" dirty="0" smtClean="0"/>
              <a:t>PCO2=40 mmHg</a:t>
            </a:r>
            <a:r>
              <a:rPr lang="en-US" sz="2000" dirty="0" smtClean="0"/>
              <a:t> </a:t>
            </a:r>
            <a:r>
              <a:rPr lang="el-GR" sz="2000" dirty="0" smtClean="0"/>
              <a:t>με FiO2=50% </a:t>
            </a:r>
          </a:p>
          <a:p>
            <a:r>
              <a:rPr lang="el-GR" sz="2000" dirty="0" smtClean="0"/>
              <a:t>Η ασθενής ήταν συνεργάσιμη με πλήρη συνείδηση</a:t>
            </a:r>
            <a:endParaRPr lang="el-GR" sz="2000" dirty="0"/>
          </a:p>
        </p:txBody>
      </p:sp>
    </p:spTree>
    <p:extLst>
      <p:ext uri="{BB962C8B-B14F-4D97-AF65-F5344CB8AC3E}">
        <p14:creationId xmlns:p14="http://schemas.microsoft.com/office/powerpoint/2010/main" val="375833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Στόχοι</a:t>
            </a:r>
            <a:endParaRPr lang="el-GR" dirty="0"/>
          </a:p>
        </p:txBody>
      </p:sp>
      <p:sp>
        <p:nvSpPr>
          <p:cNvPr id="2" name="1 - Θέση περιεχομένου"/>
          <p:cNvSpPr>
            <a:spLocks noGrp="1"/>
          </p:cNvSpPr>
          <p:nvPr>
            <p:ph idx="1"/>
          </p:nvPr>
        </p:nvSpPr>
        <p:spPr/>
        <p:txBody>
          <a:bodyPr/>
          <a:lstStyle/>
          <a:p>
            <a:r>
              <a:rPr lang="el-GR" b="1" dirty="0" smtClean="0"/>
              <a:t>Βραχυπρόθεσμοι στόχοι: </a:t>
            </a:r>
          </a:p>
          <a:p>
            <a:pPr lvl="1"/>
            <a:r>
              <a:rPr lang="el-GR" dirty="0" smtClean="0"/>
              <a:t>Λύση της ατελεκτασίας</a:t>
            </a:r>
          </a:p>
          <a:p>
            <a:pPr lvl="1"/>
            <a:r>
              <a:rPr lang="el-GR" dirty="0" smtClean="0"/>
              <a:t>Βελτίωση της οξυγόνωσης </a:t>
            </a:r>
          </a:p>
          <a:p>
            <a:endParaRPr lang="el-GR" dirty="0" smtClean="0"/>
          </a:p>
          <a:p>
            <a:r>
              <a:rPr lang="el-GR" b="1" dirty="0" smtClean="0"/>
              <a:t>Μακροπρόθεσμοι στόχοι:</a:t>
            </a:r>
          </a:p>
          <a:p>
            <a:pPr lvl="1"/>
            <a:r>
              <a:rPr lang="el-GR" dirty="0" smtClean="0"/>
              <a:t>Βελτίωση της μυϊκής ισχύος και </a:t>
            </a:r>
          </a:p>
          <a:p>
            <a:pPr lvl="1"/>
            <a:r>
              <a:rPr lang="el-GR" dirty="0" smtClean="0"/>
              <a:t>Έξοδος από την μυονευροπάθεια της ΜΕΘ</a:t>
            </a:r>
          </a:p>
          <a:p>
            <a:pPr lvl="1"/>
            <a:r>
              <a:rPr lang="el-GR" dirty="0" smtClean="0"/>
              <a:t>Αποσύνδεση από τον αναπνευστήρα</a:t>
            </a:r>
          </a:p>
          <a:p>
            <a:endParaRPr lang="el-GR" dirty="0" smtClean="0"/>
          </a:p>
          <a:p>
            <a:endParaRPr lang="el-GR" dirty="0"/>
          </a:p>
        </p:txBody>
      </p:sp>
    </p:spTree>
    <p:extLst>
      <p:ext uri="{BB962C8B-B14F-4D97-AF65-F5344CB8AC3E}">
        <p14:creationId xmlns:p14="http://schemas.microsoft.com/office/powerpoint/2010/main" val="35209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Ανάλυση κλινικών περιστατικών ΜΕΘ</a:t>
            </a:r>
            <a:endParaRPr lang="el-GR" dirty="0"/>
          </a:p>
        </p:txBody>
      </p:sp>
      <p:sp>
        <p:nvSpPr>
          <p:cNvPr id="4" name="Ορθογώνιο 3"/>
          <p:cNvSpPr/>
          <p:nvPr/>
        </p:nvSpPr>
        <p:spPr>
          <a:xfrm>
            <a:off x="2706410" y="4653135"/>
            <a:ext cx="367240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2"/>
              </a:rPr>
              <a:t>Respiratory therapist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tooltip="User:Rcp.basheer (page does not exist)"/>
              </a:rPr>
              <a:t>Rcp.basheer</a:t>
            </a:r>
            <a:r>
              <a:rPr lang="el-GR" sz="1200" dirty="0" smtClean="0">
                <a:solidFill>
                  <a:schemeClr val="tx1">
                    <a:lumMod val="75000"/>
                    <a:lumOff val="25000"/>
                  </a:schemeClr>
                </a:solidFill>
                <a:latin typeface="+mn-lt"/>
              </a:rPr>
              <a:t> 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BY-SA 3.0</a:t>
            </a:r>
            <a:r>
              <a:rPr lang="el-GR"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
        <p:nvSpPr>
          <p:cNvPr id="5" name="TextBox 4"/>
          <p:cNvSpPr txBox="1"/>
          <p:nvPr/>
        </p:nvSpPr>
        <p:spPr>
          <a:xfrm>
            <a:off x="1259632" y="6021288"/>
            <a:ext cx="6565965" cy="369332"/>
          </a:xfrm>
          <a:prstGeom prst="rect">
            <a:avLst/>
          </a:prstGeom>
          <a:noFill/>
        </p:spPr>
        <p:txBody>
          <a:bodyPr wrap="none" rtlCol="0">
            <a:spAutoFit/>
          </a:bodyPr>
          <a:lstStyle/>
          <a:p>
            <a:r>
              <a:rPr lang="el-GR" dirty="0" smtClean="0"/>
              <a:t>Λέξεις κλειδιά: Μονάδα εντατικής Θεραπείας, κλινικές περιπτώσεις</a:t>
            </a:r>
            <a:endParaRPr lang="el-GR"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448" y="1340768"/>
            <a:ext cx="532710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46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Παρέμβαση </a:t>
            </a:r>
          </a:p>
        </p:txBody>
      </p:sp>
      <p:sp>
        <p:nvSpPr>
          <p:cNvPr id="2" name="1 - Θέση περιεχομένου"/>
          <p:cNvSpPr>
            <a:spLocks noGrp="1"/>
          </p:cNvSpPr>
          <p:nvPr>
            <p:ph idx="1"/>
          </p:nvPr>
        </p:nvSpPr>
        <p:spPr/>
        <p:txBody>
          <a:bodyPr>
            <a:normAutofit fontScale="77500" lnSpcReduction="20000"/>
          </a:bodyPr>
          <a:lstStyle/>
          <a:p>
            <a:pPr>
              <a:buFont typeface="Wingdings" panose="05000000000000000000" pitchFamily="2" charset="2"/>
              <a:buChar char="ü"/>
            </a:pPr>
            <a:r>
              <a:rPr lang="el-GR" dirty="0" smtClean="0"/>
              <a:t>Παροχέτευση της αριστερής βάσης </a:t>
            </a: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r>
              <a:rPr lang="el-GR" dirty="0" smtClean="0"/>
              <a:t>Κινητοποίηση της ασθενούς  </a:t>
            </a: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r>
              <a:rPr lang="el-GR" dirty="0" smtClean="0"/>
              <a:t>Έκπτυξη θωρακικών βάσεων </a:t>
            </a:r>
          </a:p>
          <a:p>
            <a:pPr>
              <a:buFont typeface="Wingdings" panose="05000000000000000000" pitchFamily="2" charset="2"/>
              <a:buChar char="ü"/>
            </a:pPr>
            <a:endParaRPr lang="el-GR" dirty="0" smtClean="0"/>
          </a:p>
          <a:p>
            <a:pPr>
              <a:buFont typeface="Wingdings" panose="05000000000000000000" pitchFamily="2" charset="2"/>
              <a:buChar char="ü"/>
            </a:pPr>
            <a:r>
              <a:rPr lang="el-GR" dirty="0" smtClean="0"/>
              <a:t>ΜΕΜΑ για διόρθωση των αερίων αίματος</a:t>
            </a:r>
          </a:p>
          <a:p>
            <a:pPr>
              <a:buFont typeface="Wingdings" panose="05000000000000000000" pitchFamily="2" charset="2"/>
              <a:buChar char="ü"/>
            </a:pPr>
            <a:endParaRPr lang="el-GR" dirty="0" smtClean="0"/>
          </a:p>
          <a:p>
            <a:pPr>
              <a:buFont typeface="Wingdings" panose="05000000000000000000" pitchFamily="2" charset="2"/>
              <a:buChar char="ü"/>
            </a:pPr>
            <a:r>
              <a:rPr lang="el-GR" dirty="0" smtClean="0"/>
              <a:t>Κινησιοθεραπεία με σκοπό την αύξηση της μυϊκής δύναμης</a:t>
            </a:r>
          </a:p>
          <a:p>
            <a:pPr>
              <a:buFont typeface="Wingdings" panose="05000000000000000000" pitchFamily="2" charset="2"/>
              <a:buChar char="ü"/>
            </a:pPr>
            <a:endParaRPr lang="el-GR" dirty="0" smtClean="0"/>
          </a:p>
          <a:p>
            <a:pPr>
              <a:buFont typeface="Wingdings" panose="05000000000000000000" pitchFamily="2" charset="2"/>
              <a:buChar char="ü"/>
            </a:pPr>
            <a:r>
              <a:rPr lang="el-GR" dirty="0" smtClean="0"/>
              <a:t>Άσκηση των αναπνευστικών μυών για δύναμη για αποτελεσματικό </a:t>
            </a:r>
            <a:r>
              <a:rPr lang="en-US" dirty="0" smtClean="0"/>
              <a:t>weaning</a:t>
            </a:r>
            <a:endParaRPr lang="el-GR" dirty="0" smtClean="0"/>
          </a:p>
          <a:p>
            <a:endParaRPr lang="el-GR" dirty="0" smtClean="0"/>
          </a:p>
          <a:p>
            <a:endParaRPr lang="el-GR" dirty="0"/>
          </a:p>
        </p:txBody>
      </p:sp>
    </p:spTree>
    <p:extLst>
      <p:ext uri="{BB962C8B-B14F-4D97-AF65-F5344CB8AC3E}">
        <p14:creationId xmlns:p14="http://schemas.microsoft.com/office/powerpoint/2010/main" val="14272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a:t>ΜΕΘ </a:t>
            </a:r>
            <a:r>
              <a:rPr lang="el-GR" dirty="0" smtClean="0"/>
              <a:t>Περιστατικό 2. </a:t>
            </a:r>
            <a:endParaRPr lang="el-GR" dirty="0"/>
          </a:p>
        </p:txBody>
      </p:sp>
      <p:sp>
        <p:nvSpPr>
          <p:cNvPr id="2" name="1 - Θέση περιεχομένου"/>
          <p:cNvSpPr>
            <a:spLocks noGrp="1"/>
          </p:cNvSpPr>
          <p:nvPr>
            <p:ph idx="1"/>
          </p:nvPr>
        </p:nvSpPr>
        <p:spPr>
          <a:xfrm>
            <a:off x="457200" y="1196752"/>
            <a:ext cx="8229600" cy="5256584"/>
          </a:xfrm>
        </p:spPr>
        <p:txBody>
          <a:bodyPr>
            <a:normAutofit fontScale="70000" lnSpcReduction="20000"/>
          </a:bodyPr>
          <a:lstStyle/>
          <a:p>
            <a:pPr>
              <a:lnSpc>
                <a:spcPct val="120000"/>
              </a:lnSpc>
            </a:pPr>
            <a:r>
              <a:rPr lang="el-GR" sz="3100" dirty="0" smtClean="0"/>
              <a:t>Άνδρας 75 ετών ασθενής της Καρδιοχειρουργικής ΜΕΘ με μονή στεφανιαία παράκαμψη χωρίς την βοήθεια του εξωσωματικού κυκλοφορητή ( </a:t>
            </a:r>
            <a:r>
              <a:rPr lang="en-US" sz="3100" dirty="0" smtClean="0"/>
              <a:t>off pump</a:t>
            </a:r>
            <a:r>
              <a:rPr lang="el-GR" sz="3100" dirty="0" smtClean="0"/>
              <a:t>) νοσηλεύεται την 1η μετεγχειρητική μέρα</a:t>
            </a:r>
          </a:p>
          <a:p>
            <a:pPr>
              <a:lnSpc>
                <a:spcPct val="120000"/>
              </a:lnSpc>
            </a:pPr>
            <a:endParaRPr lang="el-GR" sz="3100" dirty="0" smtClean="0"/>
          </a:p>
          <a:p>
            <a:pPr>
              <a:lnSpc>
                <a:spcPct val="120000"/>
              </a:lnSpc>
            </a:pPr>
            <a:r>
              <a:rPr lang="el-GR" sz="3100" b="1" dirty="0" smtClean="0">
                <a:solidFill>
                  <a:srgbClr val="820000"/>
                </a:solidFill>
              </a:rPr>
              <a:t>Αξιολόγηση:</a:t>
            </a:r>
          </a:p>
          <a:p>
            <a:pPr lvl="1">
              <a:lnSpc>
                <a:spcPct val="120000"/>
              </a:lnSpc>
            </a:pPr>
            <a:r>
              <a:rPr lang="el-GR" sz="2600" dirty="0" smtClean="0"/>
              <a:t>Ακτινολογικά δεν φαίνεται να έχει κάτι αξιοσημείωτο  PaO2/FiO2=400</a:t>
            </a:r>
          </a:p>
          <a:p>
            <a:pPr>
              <a:lnSpc>
                <a:spcPct val="120000"/>
              </a:lnSpc>
            </a:pPr>
            <a:endParaRPr lang="el-GR" sz="3100" dirty="0" smtClean="0"/>
          </a:p>
          <a:p>
            <a:pPr>
              <a:lnSpc>
                <a:spcPct val="120000"/>
              </a:lnSpc>
              <a:buFont typeface="Wingdings" panose="05000000000000000000" pitchFamily="2" charset="2"/>
              <a:buChar char="ü"/>
            </a:pPr>
            <a:r>
              <a:rPr lang="el-GR" sz="3100" dirty="0" smtClean="0"/>
              <a:t>Γενική κατάσταση = καλή </a:t>
            </a:r>
          </a:p>
          <a:p>
            <a:pPr>
              <a:lnSpc>
                <a:spcPct val="120000"/>
              </a:lnSpc>
              <a:buFont typeface="Wingdings" panose="05000000000000000000" pitchFamily="2" charset="2"/>
              <a:buChar char="ü"/>
            </a:pPr>
            <a:r>
              <a:rPr lang="el-GR" sz="3100" dirty="0" smtClean="0"/>
              <a:t>Πλήρης συνείδηση και καλή διάθεση</a:t>
            </a:r>
          </a:p>
          <a:p>
            <a:pPr>
              <a:lnSpc>
                <a:spcPct val="120000"/>
              </a:lnSpc>
              <a:buFont typeface="Wingdings" panose="05000000000000000000" pitchFamily="2" charset="2"/>
              <a:buChar char="ü"/>
            </a:pPr>
            <a:r>
              <a:rPr lang="el-GR" sz="3100" dirty="0" smtClean="0"/>
              <a:t>Μυϊκή δύναμη = φυσιολογική </a:t>
            </a:r>
          </a:p>
          <a:p>
            <a:pPr>
              <a:lnSpc>
                <a:spcPct val="120000"/>
              </a:lnSpc>
              <a:buFont typeface="Wingdings" panose="05000000000000000000" pitchFamily="2" charset="2"/>
              <a:buChar char="ü"/>
            </a:pPr>
            <a:r>
              <a:rPr lang="el-GR" sz="3100" dirty="0" smtClean="0"/>
              <a:t>Αναπνοή = διαφραγματική με καλή συμμετρία</a:t>
            </a:r>
          </a:p>
          <a:p>
            <a:pPr>
              <a:lnSpc>
                <a:spcPct val="120000"/>
              </a:lnSpc>
              <a:buFont typeface="Wingdings" panose="05000000000000000000" pitchFamily="2" charset="2"/>
              <a:buChar char="ü"/>
            </a:pPr>
            <a:r>
              <a:rPr lang="el-GR" sz="3100" dirty="0" smtClean="0"/>
              <a:t>Βήχας = επώδυνος χωρίς να παρεμποδίζεται</a:t>
            </a:r>
          </a:p>
          <a:p>
            <a:endParaRPr lang="el-GR" dirty="0"/>
          </a:p>
        </p:txBody>
      </p:sp>
    </p:spTree>
    <p:extLst>
      <p:ext uri="{BB962C8B-B14F-4D97-AF65-F5344CB8AC3E}">
        <p14:creationId xmlns:p14="http://schemas.microsoft.com/office/powerpoint/2010/main" val="2636832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Στόχοι</a:t>
            </a:r>
            <a:endParaRPr lang="el-GR" dirty="0"/>
          </a:p>
        </p:txBody>
      </p:sp>
      <p:sp>
        <p:nvSpPr>
          <p:cNvPr id="2" name="1 - Θέση περιεχομένου"/>
          <p:cNvSpPr>
            <a:spLocks noGrp="1"/>
          </p:cNvSpPr>
          <p:nvPr>
            <p:ph idx="1"/>
          </p:nvPr>
        </p:nvSpPr>
        <p:spPr/>
        <p:txBody>
          <a:bodyPr/>
          <a:lstStyle/>
          <a:p>
            <a:r>
              <a:rPr lang="el-GR" b="1" dirty="0" smtClean="0"/>
              <a:t>Βραχυπρόθεσμοι στόχοι: </a:t>
            </a:r>
          </a:p>
          <a:p>
            <a:pPr lvl="1"/>
            <a:r>
              <a:rPr lang="el-GR" dirty="0" smtClean="0"/>
              <a:t>Λιγότερο επώδυνος βήχας </a:t>
            </a:r>
          </a:p>
          <a:p>
            <a:pPr lvl="1"/>
            <a:r>
              <a:rPr lang="el-GR" dirty="0" smtClean="0"/>
              <a:t>Βελτίωση της Ζ.Χ.</a:t>
            </a:r>
          </a:p>
          <a:p>
            <a:endParaRPr lang="el-GR" dirty="0" smtClean="0"/>
          </a:p>
          <a:p>
            <a:r>
              <a:rPr lang="el-GR" b="1" dirty="0" smtClean="0"/>
              <a:t>Μακροπρόθεσμοι στόχοι: </a:t>
            </a:r>
          </a:p>
          <a:p>
            <a:pPr lvl="1"/>
            <a:r>
              <a:rPr lang="el-GR" dirty="0" smtClean="0"/>
              <a:t>Πρόληψη ατελεκτασίας και γενικότερων επιπλοκών</a:t>
            </a:r>
          </a:p>
          <a:p>
            <a:pPr lvl="1"/>
            <a:r>
              <a:rPr lang="el-GR" dirty="0" smtClean="0"/>
              <a:t>Γρήγορη ανάρρωση</a:t>
            </a:r>
          </a:p>
          <a:p>
            <a:endParaRPr lang="el-GR" dirty="0"/>
          </a:p>
        </p:txBody>
      </p:sp>
    </p:spTree>
    <p:extLst>
      <p:ext uri="{BB962C8B-B14F-4D97-AF65-F5344CB8AC3E}">
        <p14:creationId xmlns:p14="http://schemas.microsoft.com/office/powerpoint/2010/main" val="3952755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Παρέμβαση </a:t>
            </a:r>
          </a:p>
        </p:txBody>
      </p:sp>
      <p:sp>
        <p:nvSpPr>
          <p:cNvPr id="2" name="1 - Θέση περιεχομένου"/>
          <p:cNvSpPr>
            <a:spLocks noGrp="1"/>
          </p:cNvSpPr>
          <p:nvPr>
            <p:ph idx="1"/>
          </p:nvPr>
        </p:nvSpPr>
        <p:spPr/>
        <p:txBody>
          <a:bodyPr>
            <a:normAutofit/>
          </a:bodyPr>
          <a:lstStyle/>
          <a:p>
            <a:r>
              <a:rPr lang="el-GR" sz="2400" dirty="0" smtClean="0"/>
              <a:t>Τα περιστατικά που δεν χρειάζεται  να μπουν στον εξωτερικό κυκλοφορητή είναι περιστατικά που λόγω μειωμένης φλεγμονώδους αντίδρασης είναι γενικά σε </a:t>
            </a:r>
            <a:r>
              <a:rPr lang="el-GR" sz="2400" b="1" dirty="0" smtClean="0"/>
              <a:t>καλή κατάσταση </a:t>
            </a:r>
            <a:r>
              <a:rPr lang="el-GR" sz="2400" dirty="0" smtClean="0"/>
              <a:t>και γι αυτό </a:t>
            </a:r>
            <a:r>
              <a:rPr lang="el-GR" sz="2400" b="1" dirty="0" smtClean="0"/>
              <a:t>επιτρέπεται</a:t>
            </a:r>
            <a:r>
              <a:rPr lang="el-GR" sz="2400" dirty="0" smtClean="0"/>
              <a:t> να κάνουμε πιο εκτεταμένη παρέμβαση όπως: </a:t>
            </a:r>
            <a:r>
              <a:rPr lang="el-GR" sz="2400" b="1" dirty="0" smtClean="0"/>
              <a:t>κινητοποίηση με βάδιση την 1η μετεγχειρητική ημέρα</a:t>
            </a:r>
          </a:p>
          <a:p>
            <a:endParaRPr lang="el-GR" sz="2400" dirty="0" smtClean="0"/>
          </a:p>
          <a:p>
            <a:pPr>
              <a:buFont typeface="Wingdings" panose="05000000000000000000" pitchFamily="2" charset="2"/>
              <a:buChar char="ü"/>
            </a:pPr>
            <a:r>
              <a:rPr lang="el-GR" sz="2400" dirty="0" smtClean="0"/>
              <a:t>Σταθεροποίηση στέρνου για πιο ανώδυνο βήχα </a:t>
            </a:r>
          </a:p>
          <a:p>
            <a:pPr>
              <a:buFont typeface="Wingdings" panose="05000000000000000000" pitchFamily="2" charset="2"/>
              <a:buChar char="ü"/>
            </a:pPr>
            <a:r>
              <a:rPr lang="el-GR" sz="2400" dirty="0" smtClean="0"/>
              <a:t>Έκπτυξη βάσεων για τη λύση πιθανών συχνών μικροατελεκτασιών</a:t>
            </a:r>
          </a:p>
          <a:p>
            <a:pPr>
              <a:buFont typeface="Wingdings" panose="05000000000000000000" pitchFamily="2" charset="2"/>
              <a:buChar char="ü"/>
            </a:pPr>
            <a:r>
              <a:rPr lang="el-GR" sz="2400" dirty="0" smtClean="0"/>
              <a:t>Πρώιμη κινητοποίηση για μείωση των επιπλοκών και γρήγορη ανάρρωση</a:t>
            </a:r>
          </a:p>
          <a:p>
            <a:endParaRPr lang="el-GR" sz="2400" dirty="0"/>
          </a:p>
        </p:txBody>
      </p:sp>
    </p:spTree>
    <p:extLst>
      <p:ext uri="{BB962C8B-B14F-4D97-AF65-F5344CB8AC3E}">
        <p14:creationId xmlns:p14="http://schemas.microsoft.com/office/powerpoint/2010/main" val="3781562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t>ΜΕΘ </a:t>
            </a:r>
            <a:r>
              <a:rPr lang="el-GR" dirty="0" smtClean="0"/>
              <a:t>Περιστατικό 3. </a:t>
            </a:r>
            <a:endParaRPr lang="el-GR" dirty="0"/>
          </a:p>
        </p:txBody>
      </p:sp>
      <p:sp>
        <p:nvSpPr>
          <p:cNvPr id="2" name="1 - Θέση περιεχομένου"/>
          <p:cNvSpPr>
            <a:spLocks noGrp="1"/>
          </p:cNvSpPr>
          <p:nvPr>
            <p:ph idx="1"/>
          </p:nvPr>
        </p:nvSpPr>
        <p:spPr/>
        <p:txBody>
          <a:bodyPr>
            <a:normAutofit fontScale="62500" lnSpcReduction="20000"/>
          </a:bodyPr>
          <a:lstStyle/>
          <a:p>
            <a:pPr>
              <a:lnSpc>
                <a:spcPct val="120000"/>
              </a:lnSpc>
              <a:spcBef>
                <a:spcPts val="600"/>
              </a:spcBef>
            </a:pPr>
            <a:r>
              <a:rPr lang="el-GR" sz="3400" dirty="0" smtClean="0"/>
              <a:t>Άνδρας 76 ετών ασθενής της ΜΕΘ με </a:t>
            </a:r>
            <a:r>
              <a:rPr lang="en-US" sz="3400" dirty="0" smtClean="0"/>
              <a:t>Guillain Barrè</a:t>
            </a:r>
            <a:r>
              <a:rPr lang="el-GR" sz="3400" dirty="0" smtClean="0"/>
              <a:t> νοσηλεύεται την 8η μετεγχειρητική μέρα. Ο ασθενής βρίσκεται σε μηχανική υποστήριξη της αναπνοής. Ήδη έχει εφαρμοστεί πλασμαφαίρεση και</a:t>
            </a:r>
            <a:r>
              <a:rPr lang="en-US" sz="3400" dirty="0" smtClean="0"/>
              <a:t> </a:t>
            </a:r>
            <a:r>
              <a:rPr lang="el-GR" sz="3400" dirty="0" smtClean="0"/>
              <a:t>πρόκειται να χορηγηθούν ανοσοσφαιρίνες  ενδοφλεβίως. Ο ασθενής έχει βελτιωθεί μερικώς. </a:t>
            </a:r>
          </a:p>
          <a:p>
            <a:pPr>
              <a:lnSpc>
                <a:spcPct val="120000"/>
              </a:lnSpc>
              <a:spcBef>
                <a:spcPts val="600"/>
              </a:spcBef>
            </a:pPr>
            <a:r>
              <a:rPr lang="el-GR" sz="3400" dirty="0" smtClean="0"/>
              <a:t>Η φυσικοθεραπευτική αξιολόγηση της λειτουργικής του ικανότητας έδειξε Μέγιστη Εισπνευστική Πίεση </a:t>
            </a:r>
            <a:r>
              <a:rPr lang="en-US" sz="3400" dirty="0" smtClean="0"/>
              <a:t>=</a:t>
            </a:r>
            <a:r>
              <a:rPr lang="el-GR" sz="3400" dirty="0" smtClean="0"/>
              <a:t> </a:t>
            </a:r>
            <a:r>
              <a:rPr lang="en-US" sz="3400" dirty="0" smtClean="0"/>
              <a:t>25</a:t>
            </a:r>
            <a:r>
              <a:rPr lang="el-GR" sz="3400" dirty="0" smtClean="0"/>
              <a:t> </a:t>
            </a:r>
            <a:r>
              <a:rPr lang="en-US" sz="3400" dirty="0" smtClean="0"/>
              <a:t>cmH</a:t>
            </a:r>
            <a:r>
              <a:rPr lang="el-GR" sz="3400" dirty="0" smtClean="0"/>
              <a:t>2Ο</a:t>
            </a:r>
            <a:r>
              <a:rPr lang="en-US" sz="3400" dirty="0" smtClean="0"/>
              <a:t>.</a:t>
            </a:r>
            <a:r>
              <a:rPr lang="el-GR" sz="3400" dirty="0" smtClean="0"/>
              <a:t> </a:t>
            </a:r>
            <a:r>
              <a:rPr lang="en-US" sz="3400" dirty="0" smtClean="0"/>
              <a:t> </a:t>
            </a:r>
            <a:r>
              <a:rPr lang="el-GR" sz="3400" dirty="0" smtClean="0"/>
              <a:t>Από την ακτινολογική του εικόνα προκύπτει πύκνωση στην αριστερή βάση.</a:t>
            </a:r>
            <a:endParaRPr lang="en-US" sz="3400" dirty="0" smtClean="0"/>
          </a:p>
          <a:p>
            <a:pPr>
              <a:lnSpc>
                <a:spcPct val="120000"/>
              </a:lnSpc>
              <a:spcBef>
                <a:spcPts val="600"/>
              </a:spcBef>
            </a:pPr>
            <a:endParaRPr lang="el-GR" dirty="0" smtClean="0"/>
          </a:p>
          <a:p>
            <a:pPr>
              <a:lnSpc>
                <a:spcPct val="120000"/>
              </a:lnSpc>
              <a:spcBef>
                <a:spcPts val="600"/>
              </a:spcBef>
            </a:pPr>
            <a:r>
              <a:rPr lang="el-GR" b="1" dirty="0" smtClean="0">
                <a:solidFill>
                  <a:srgbClr val="820000"/>
                </a:solidFill>
              </a:rPr>
              <a:t>Αξιολόγηση:      </a:t>
            </a:r>
          </a:p>
          <a:p>
            <a:pPr lvl="1">
              <a:lnSpc>
                <a:spcPct val="120000"/>
              </a:lnSpc>
              <a:spcBef>
                <a:spcPts val="600"/>
              </a:spcBef>
            </a:pPr>
            <a:r>
              <a:rPr lang="el-GR" dirty="0" smtClean="0"/>
              <a:t>Χαμηλή εισπνευστική δύναμη που σημαίνει ότι το διάφραγμα συμμετέχει στην πάθηση ενεργά</a:t>
            </a:r>
          </a:p>
          <a:p>
            <a:pPr lvl="1">
              <a:lnSpc>
                <a:spcPct val="120000"/>
              </a:lnSpc>
              <a:spcBef>
                <a:spcPts val="600"/>
              </a:spcBef>
            </a:pPr>
            <a:r>
              <a:rPr lang="el-GR" dirty="0" smtClean="0"/>
              <a:t>Η πύκνωση πιθανών να προέρχεται από επερχόμενη λοίμωξη</a:t>
            </a:r>
          </a:p>
          <a:p>
            <a:pPr lvl="1">
              <a:lnSpc>
                <a:spcPct val="120000"/>
              </a:lnSpc>
              <a:spcBef>
                <a:spcPts val="600"/>
              </a:spcBef>
            </a:pPr>
            <a:r>
              <a:rPr lang="en-US" dirty="0" smtClean="0"/>
              <a:t>PaO2/FiO2=150</a:t>
            </a:r>
            <a:endParaRPr lang="el-GR" dirty="0"/>
          </a:p>
        </p:txBody>
      </p:sp>
    </p:spTree>
    <p:extLst>
      <p:ext uri="{BB962C8B-B14F-4D97-AF65-F5344CB8AC3E}">
        <p14:creationId xmlns:p14="http://schemas.microsoft.com/office/powerpoint/2010/main" val="1037864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Στόχοι</a:t>
            </a:r>
            <a:endParaRPr lang="el-GR" dirty="0"/>
          </a:p>
        </p:txBody>
      </p:sp>
      <p:sp>
        <p:nvSpPr>
          <p:cNvPr id="2" name="1 - Θέση περιεχομένου"/>
          <p:cNvSpPr>
            <a:spLocks noGrp="1"/>
          </p:cNvSpPr>
          <p:nvPr>
            <p:ph idx="1"/>
          </p:nvPr>
        </p:nvSpPr>
        <p:spPr/>
        <p:txBody>
          <a:bodyPr>
            <a:normAutofit/>
          </a:bodyPr>
          <a:lstStyle/>
          <a:p>
            <a:r>
              <a:rPr lang="el-GR" b="1" dirty="0" smtClean="0"/>
              <a:t>Βραχυπρόθεσμοι στόχοι: </a:t>
            </a:r>
          </a:p>
          <a:p>
            <a:pPr lvl="1"/>
            <a:r>
              <a:rPr lang="el-GR" dirty="0" smtClean="0"/>
              <a:t>Καθαρισμός του τραχειοβρογχικού δένδρου</a:t>
            </a:r>
          </a:p>
          <a:p>
            <a:pPr lvl="1"/>
            <a:r>
              <a:rPr lang="el-GR" dirty="0" smtClean="0"/>
              <a:t>Βελτίωση της Ζ.Χ.</a:t>
            </a:r>
          </a:p>
          <a:p>
            <a:endParaRPr lang="el-GR" dirty="0" smtClean="0"/>
          </a:p>
          <a:p>
            <a:r>
              <a:rPr lang="el-GR" b="1" dirty="0" smtClean="0"/>
              <a:t>Μακροπρόθεσμοι στόχοι: </a:t>
            </a:r>
          </a:p>
          <a:p>
            <a:pPr lvl="1"/>
            <a:r>
              <a:rPr lang="el-GR" dirty="0" smtClean="0"/>
              <a:t>Πρόληψη περαιτέρω ατελεκτασίας και γενικότερων επιπλοκών</a:t>
            </a:r>
          </a:p>
          <a:p>
            <a:pPr lvl="1"/>
            <a:r>
              <a:rPr lang="el-GR" dirty="0" smtClean="0"/>
              <a:t>Βελτίωση της μυϊκής δύναμης του διαφράγματος για αποτελεσματικό </a:t>
            </a:r>
            <a:r>
              <a:rPr lang="en-US" dirty="0" smtClean="0"/>
              <a:t>weaning</a:t>
            </a:r>
            <a:endParaRPr lang="el-GR" dirty="0" smtClean="0"/>
          </a:p>
          <a:p>
            <a:endParaRPr lang="el-GR" dirty="0"/>
          </a:p>
        </p:txBody>
      </p:sp>
    </p:spTree>
    <p:extLst>
      <p:ext uri="{BB962C8B-B14F-4D97-AF65-F5344CB8AC3E}">
        <p14:creationId xmlns:p14="http://schemas.microsoft.com/office/powerpoint/2010/main" val="1821307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Παρέμβαση </a:t>
            </a:r>
          </a:p>
        </p:txBody>
      </p:sp>
      <p:sp>
        <p:nvSpPr>
          <p:cNvPr id="2" name="1 - Θέση περιεχομένου"/>
          <p:cNvSpPr>
            <a:spLocks noGrp="1"/>
          </p:cNvSpPr>
          <p:nvPr>
            <p:ph idx="1"/>
          </p:nvPr>
        </p:nvSpPr>
        <p:spPr/>
        <p:txBody>
          <a:bodyPr>
            <a:normAutofit fontScale="85000" lnSpcReduction="10000"/>
          </a:bodyPr>
          <a:lstStyle/>
          <a:p>
            <a:pPr marL="0" indent="0">
              <a:buNone/>
            </a:pPr>
            <a:r>
              <a:rPr lang="el-GR" dirty="0" smtClean="0"/>
              <a:t>Η φυσιολογική τιμή</a:t>
            </a:r>
            <a:r>
              <a:rPr lang="en-US" dirty="0" smtClean="0"/>
              <a:t> </a:t>
            </a:r>
            <a:r>
              <a:rPr lang="el-GR" dirty="0" smtClean="0"/>
              <a:t> της Μέγιστης Εισπνευστικής Πίεσης για ικανοποιητικό </a:t>
            </a:r>
            <a:r>
              <a:rPr lang="en-US" dirty="0" smtClean="0"/>
              <a:t>Weaning</a:t>
            </a:r>
            <a:r>
              <a:rPr lang="el-GR" dirty="0" smtClean="0"/>
              <a:t> είναι </a:t>
            </a:r>
            <a:r>
              <a:rPr lang="en-US" dirty="0" smtClean="0"/>
              <a:t> </a:t>
            </a:r>
            <a:r>
              <a:rPr lang="el-GR" dirty="0" smtClean="0"/>
              <a:t>&gt;30</a:t>
            </a:r>
            <a:r>
              <a:rPr lang="en-US" dirty="0" smtClean="0"/>
              <a:t> cmH</a:t>
            </a:r>
            <a:r>
              <a:rPr lang="el-GR" dirty="0" smtClean="0"/>
              <a:t>2Ο</a:t>
            </a:r>
          </a:p>
          <a:p>
            <a:endParaRPr lang="el-GR" dirty="0" smtClean="0"/>
          </a:p>
          <a:p>
            <a:r>
              <a:rPr lang="el-GR" dirty="0" smtClean="0"/>
              <a:t>Βρογχική παροχέτευση από τροποποιημένες θέσεις </a:t>
            </a:r>
          </a:p>
          <a:p>
            <a:r>
              <a:rPr lang="el-GR" dirty="0" smtClean="0"/>
              <a:t>Πλήξεις δονήσεις</a:t>
            </a:r>
          </a:p>
          <a:p>
            <a:r>
              <a:rPr lang="el-GR" dirty="0" smtClean="0"/>
              <a:t>Αύξηση των πιέσεων του αναπνευστήρα για επιστράτευση των κυψελίδων δυο φορές ημερησίως</a:t>
            </a:r>
          </a:p>
          <a:p>
            <a:r>
              <a:rPr lang="el-GR" dirty="0" smtClean="0"/>
              <a:t>Ασκήσεις ιδιοδεκτικότητας του διαφράγματος από πλάγιες θέσεις </a:t>
            </a:r>
          </a:p>
          <a:p>
            <a:r>
              <a:rPr lang="el-GR" dirty="0" smtClean="0"/>
              <a:t>Παθητική κινητοποίηση των αρθρώσεων για πρόληψη δυσκαμψιών</a:t>
            </a:r>
          </a:p>
          <a:p>
            <a:endParaRPr lang="el-GR" dirty="0" smtClean="0"/>
          </a:p>
          <a:p>
            <a:endParaRPr lang="el-GR" dirty="0"/>
          </a:p>
        </p:txBody>
      </p:sp>
    </p:spTree>
    <p:extLst>
      <p:ext uri="{BB962C8B-B14F-4D97-AF65-F5344CB8AC3E}">
        <p14:creationId xmlns:p14="http://schemas.microsoft.com/office/powerpoint/2010/main" val="2216016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a:t> </a:t>
            </a:r>
            <a:r>
              <a:rPr lang="el-GR" dirty="0" smtClean="0"/>
              <a:t>ΜΕΘ Περιστατικό 4.</a:t>
            </a:r>
            <a:endParaRPr lang="el-GR" dirty="0"/>
          </a:p>
        </p:txBody>
      </p:sp>
      <p:sp>
        <p:nvSpPr>
          <p:cNvPr id="2" name="1 - Θέση περιεχομένου"/>
          <p:cNvSpPr>
            <a:spLocks noGrp="1"/>
          </p:cNvSpPr>
          <p:nvPr>
            <p:ph idx="1"/>
          </p:nvPr>
        </p:nvSpPr>
        <p:spPr/>
        <p:txBody>
          <a:bodyPr>
            <a:normAutofit lnSpcReduction="10000"/>
          </a:bodyPr>
          <a:lstStyle/>
          <a:p>
            <a:r>
              <a:rPr lang="el-GR" sz="2600" dirty="0" smtClean="0"/>
              <a:t>Γυναίκα 65 ετών ασθενής της μονάδας εμφραγμάτων βρίσκεται στην 15η μέρα νοσηλείας της με εκτεταμένο έμφραγμα στον πρόσθιο κατιόντα κλάδο. Νοσηλεύεται για δεύτερη φορά, ενώ την προηγούμενη φορά, προ εξαμήνου, είχε κάνει ανακοπή πού ανατάχθηκε εγκαίρως. Η κατάστασή της επιπλέχθηκε με λοίμωξη του αναπνευστικού και πύκνωση στην δεξιά βάση.</a:t>
            </a:r>
          </a:p>
          <a:p>
            <a:endParaRPr lang="el-GR" dirty="0" smtClean="0"/>
          </a:p>
          <a:p>
            <a:r>
              <a:rPr lang="el-GR" sz="2600" b="1" dirty="0" smtClean="0">
                <a:solidFill>
                  <a:srgbClr val="820000"/>
                </a:solidFill>
              </a:rPr>
              <a:t>Αξιολόγηση:      </a:t>
            </a:r>
          </a:p>
          <a:p>
            <a:pPr lvl="1"/>
            <a:r>
              <a:rPr lang="el-GR" sz="2400" dirty="0" smtClean="0"/>
              <a:t>Εκτεταμένη καρδιακή ανεπάρκεια με σοβαρή επίπτωση στην αριστερή κοιλία</a:t>
            </a:r>
          </a:p>
          <a:p>
            <a:pPr lvl="1"/>
            <a:r>
              <a:rPr lang="el-GR" sz="2400" dirty="0" smtClean="0"/>
              <a:t>Χαμηλό </a:t>
            </a:r>
            <a:r>
              <a:rPr lang="en-US" sz="2400" dirty="0" smtClean="0"/>
              <a:t>PaO2/FiO2=150</a:t>
            </a:r>
          </a:p>
          <a:p>
            <a:endParaRPr lang="el-GR" dirty="0" smtClean="0"/>
          </a:p>
          <a:p>
            <a:endParaRPr lang="el-GR" dirty="0"/>
          </a:p>
        </p:txBody>
      </p:sp>
    </p:spTree>
    <p:extLst>
      <p:ext uri="{BB962C8B-B14F-4D97-AF65-F5344CB8AC3E}">
        <p14:creationId xmlns:p14="http://schemas.microsoft.com/office/powerpoint/2010/main" val="3048265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Στόχοι</a:t>
            </a:r>
            <a:endParaRPr lang="el-GR" dirty="0"/>
          </a:p>
        </p:txBody>
      </p:sp>
      <p:sp>
        <p:nvSpPr>
          <p:cNvPr id="2" name="1 - Θέση περιεχομένου"/>
          <p:cNvSpPr>
            <a:spLocks noGrp="1"/>
          </p:cNvSpPr>
          <p:nvPr>
            <p:ph idx="1"/>
          </p:nvPr>
        </p:nvSpPr>
        <p:spPr/>
        <p:txBody>
          <a:bodyPr>
            <a:normAutofit/>
          </a:bodyPr>
          <a:lstStyle/>
          <a:p>
            <a:r>
              <a:rPr lang="el-GR" b="1" dirty="0" smtClean="0"/>
              <a:t>Βραχυπρόθεσμοι στόχοι: </a:t>
            </a:r>
          </a:p>
          <a:p>
            <a:pPr lvl="1"/>
            <a:r>
              <a:rPr lang="el-GR" dirty="0" smtClean="0"/>
              <a:t>Καθαρισμός του τραχειοβρογχικού δένδρου</a:t>
            </a:r>
          </a:p>
          <a:p>
            <a:pPr lvl="1"/>
            <a:r>
              <a:rPr lang="el-GR" dirty="0" smtClean="0"/>
              <a:t>βελτίωση της Ζ.Χ.</a:t>
            </a:r>
          </a:p>
          <a:p>
            <a:endParaRPr lang="el-GR" dirty="0" smtClean="0"/>
          </a:p>
          <a:p>
            <a:r>
              <a:rPr lang="el-GR" b="1" dirty="0" smtClean="0"/>
              <a:t>Μακροπρόθεσμοι στόχοι: </a:t>
            </a:r>
          </a:p>
          <a:p>
            <a:pPr lvl="1"/>
            <a:r>
              <a:rPr lang="el-GR" dirty="0" smtClean="0"/>
              <a:t>Πρόληψη περεταίρω ατελεκτασίας και γενικότερων επιπλοκών</a:t>
            </a:r>
          </a:p>
          <a:p>
            <a:pPr lvl="1"/>
            <a:r>
              <a:rPr lang="el-GR" dirty="0" smtClean="0"/>
              <a:t>Προοδευτική προσαρμογή του μυοκάρδιου στις νέες συνθήκες</a:t>
            </a:r>
          </a:p>
          <a:p>
            <a:endParaRPr lang="el-GR" dirty="0"/>
          </a:p>
        </p:txBody>
      </p:sp>
    </p:spTree>
    <p:extLst>
      <p:ext uri="{BB962C8B-B14F-4D97-AF65-F5344CB8AC3E}">
        <p14:creationId xmlns:p14="http://schemas.microsoft.com/office/powerpoint/2010/main" val="1572573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Παρέμβαση </a:t>
            </a:r>
          </a:p>
        </p:txBody>
      </p:sp>
      <p:sp>
        <p:nvSpPr>
          <p:cNvPr id="2" name="1 - Θέση περιεχομένου"/>
          <p:cNvSpPr>
            <a:spLocks noGrp="1"/>
          </p:cNvSpPr>
          <p:nvPr>
            <p:ph idx="1"/>
          </p:nvPr>
        </p:nvSpPr>
        <p:spPr/>
        <p:txBody>
          <a:bodyPr>
            <a:noAutofit/>
          </a:bodyPr>
          <a:lstStyle/>
          <a:p>
            <a:r>
              <a:rPr lang="el-GR" sz="2400" dirty="0" smtClean="0"/>
              <a:t>Η κατάστασή της δεν επιτρέπει ειδικές θέσεις παροχέτευσης</a:t>
            </a:r>
          </a:p>
          <a:p>
            <a:r>
              <a:rPr lang="el-GR" sz="2400" dirty="0" smtClean="0"/>
              <a:t>Ειδικότερα, οριζόντιες και ανάρροπες θέσεις θα συμφορήσουν την αδύναμη κυκλοφορία με κίνδυνο πνευμονικού οιδήματος</a:t>
            </a:r>
          </a:p>
          <a:p>
            <a:r>
              <a:rPr lang="el-GR" sz="2400" dirty="0" smtClean="0"/>
              <a:t>Ελαφρές πλήξεις δονήσεις στην προσβεβλημένη βάση</a:t>
            </a:r>
          </a:p>
          <a:p>
            <a:r>
              <a:rPr lang="el-GR" sz="2400" dirty="0" smtClean="0"/>
              <a:t>Χρήση βοηθητικών συσκευών </a:t>
            </a:r>
            <a:r>
              <a:rPr lang="en-US" sz="2400" dirty="0" smtClean="0"/>
              <a:t>PEP </a:t>
            </a:r>
            <a:r>
              <a:rPr lang="el-GR" sz="2400" dirty="0" smtClean="0"/>
              <a:t>που θα ενεργοποιήσουν την απόχρεμψη</a:t>
            </a:r>
          </a:p>
          <a:p>
            <a:r>
              <a:rPr lang="el-GR" sz="2400" dirty="0" smtClean="0"/>
              <a:t>Πιθανώς να χρησιμοποιηθεί και μη επεμβατικός μηχανικός αερισμός</a:t>
            </a:r>
          </a:p>
          <a:p>
            <a:endParaRPr lang="el-GR" sz="2400" dirty="0" smtClean="0"/>
          </a:p>
          <a:p>
            <a:endParaRPr lang="el-GR" sz="2400" dirty="0"/>
          </a:p>
        </p:txBody>
      </p:sp>
    </p:spTree>
    <p:extLst>
      <p:ext uri="{BB962C8B-B14F-4D97-AF65-F5344CB8AC3E}">
        <p14:creationId xmlns:p14="http://schemas.microsoft.com/office/powerpoint/2010/main" val="1267768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lstStyle/>
          <a:p>
            <a:r>
              <a:rPr lang="el-GR" dirty="0" smtClean="0"/>
              <a:t>Ενδεικτικό πρόγραμμα φυσικοθεραπείας στη ΜΕΘ</a:t>
            </a:r>
          </a:p>
          <a:p>
            <a:r>
              <a:rPr lang="el-GR" dirty="0" smtClean="0"/>
              <a:t>Περιστατικό 1</a:t>
            </a:r>
          </a:p>
          <a:p>
            <a:r>
              <a:rPr lang="el-GR" dirty="0" smtClean="0"/>
              <a:t>Περιστατικό 2</a:t>
            </a:r>
          </a:p>
          <a:p>
            <a:r>
              <a:rPr lang="el-GR" dirty="0" smtClean="0"/>
              <a:t>Περιστατικό 3</a:t>
            </a:r>
          </a:p>
          <a:p>
            <a:r>
              <a:rPr lang="el-GR" dirty="0" smtClean="0"/>
              <a:t>Περιστατικό 4</a:t>
            </a:r>
          </a:p>
          <a:p>
            <a:r>
              <a:rPr lang="el-GR" dirty="0" smtClean="0"/>
              <a:t>Περιστατικό 5</a:t>
            </a:r>
          </a:p>
          <a:p>
            <a:r>
              <a:rPr lang="el-GR" dirty="0" smtClean="0"/>
              <a:t>Περιστατικό 6</a:t>
            </a:r>
          </a:p>
          <a:p>
            <a:endParaRPr lang="el-GR" dirty="0" smtClean="0"/>
          </a:p>
          <a:p>
            <a:endParaRPr lang="el-GR" dirty="0"/>
          </a:p>
        </p:txBody>
      </p:sp>
    </p:spTree>
    <p:extLst>
      <p:ext uri="{BB962C8B-B14F-4D97-AF65-F5344CB8AC3E}">
        <p14:creationId xmlns:p14="http://schemas.microsoft.com/office/powerpoint/2010/main" val="2850645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t> ΜΕΘ </a:t>
            </a:r>
            <a:r>
              <a:rPr lang="el-GR" dirty="0" smtClean="0"/>
              <a:t>Περιστατικό </a:t>
            </a:r>
            <a:r>
              <a:rPr lang="el-GR" dirty="0"/>
              <a:t>5</a:t>
            </a:r>
          </a:p>
        </p:txBody>
      </p:sp>
      <p:sp>
        <p:nvSpPr>
          <p:cNvPr id="2" name="1 - Θέση περιεχομένου"/>
          <p:cNvSpPr>
            <a:spLocks noGrp="1"/>
          </p:cNvSpPr>
          <p:nvPr>
            <p:ph idx="1"/>
          </p:nvPr>
        </p:nvSpPr>
        <p:spPr>
          <a:xfrm>
            <a:off x="457200" y="1196752"/>
            <a:ext cx="8229600" cy="5256584"/>
          </a:xfrm>
        </p:spPr>
        <p:txBody>
          <a:bodyPr>
            <a:normAutofit fontScale="85000" lnSpcReduction="10000"/>
          </a:bodyPr>
          <a:lstStyle/>
          <a:p>
            <a:pPr>
              <a:lnSpc>
                <a:spcPct val="120000"/>
              </a:lnSpc>
            </a:pPr>
            <a:r>
              <a:rPr lang="el-GR" sz="2600" dirty="0" smtClean="0"/>
              <a:t>Νεαρός άνδρας μετά από βουτιά και πνιγμό μεταφέρεται από το γενικό περιφερειακό νοσοκομείο με εκρηκτικό κάταγμα Α5. Μετά την επέμβαση σταθεροποίησης και αντικατάσταση του Α5 με κυλινδρική πρόθεση, εισάγεται στη ΜΕΘ για υποστήριξη της αναπνευστικής του λειτουργίας. Συστήνεται έναρξη φυσικοθεραπείας την 6η ημέρα με εικόνα τετραπληγίας.</a:t>
            </a:r>
          </a:p>
          <a:p>
            <a:pPr>
              <a:lnSpc>
                <a:spcPct val="120000"/>
              </a:lnSpc>
            </a:pPr>
            <a:endParaRPr lang="el-GR" sz="2800" dirty="0" smtClean="0"/>
          </a:p>
          <a:p>
            <a:pPr>
              <a:lnSpc>
                <a:spcPct val="120000"/>
              </a:lnSpc>
            </a:pPr>
            <a:r>
              <a:rPr lang="el-GR" sz="2800" b="1" dirty="0" smtClean="0">
                <a:solidFill>
                  <a:srgbClr val="820000"/>
                </a:solidFill>
              </a:rPr>
              <a:t>Αξιολόγηση:     </a:t>
            </a:r>
          </a:p>
          <a:p>
            <a:pPr lvl="1">
              <a:lnSpc>
                <a:spcPct val="120000"/>
              </a:lnSpc>
            </a:pPr>
            <a:r>
              <a:rPr lang="el-GR" sz="2400" dirty="0" smtClean="0"/>
              <a:t>Εξεσημασμένη αναπνευστική ανεπάρκεια</a:t>
            </a:r>
          </a:p>
          <a:p>
            <a:pPr lvl="1">
              <a:lnSpc>
                <a:spcPct val="120000"/>
              </a:lnSpc>
            </a:pPr>
            <a:r>
              <a:rPr lang="el-GR" sz="2400" dirty="0" smtClean="0"/>
              <a:t>Χαμηλό </a:t>
            </a:r>
            <a:r>
              <a:rPr lang="en-US" sz="2400" dirty="0" smtClean="0"/>
              <a:t>PaO2/FiO2=1</a:t>
            </a:r>
            <a:r>
              <a:rPr lang="el-GR" sz="2400" dirty="0" smtClean="0"/>
              <a:t>20</a:t>
            </a:r>
          </a:p>
          <a:p>
            <a:pPr lvl="1">
              <a:lnSpc>
                <a:spcPct val="120000"/>
              </a:lnSpc>
            </a:pPr>
            <a:r>
              <a:rPr lang="el-GR" sz="2400" dirty="0" smtClean="0"/>
              <a:t>Κατάργηση της λειτουργίας όλων των αναπνευστικών μυών πλην του διαφράγματος</a:t>
            </a:r>
          </a:p>
          <a:p>
            <a:pPr lvl="1">
              <a:lnSpc>
                <a:spcPct val="120000"/>
              </a:lnSpc>
            </a:pPr>
            <a:r>
              <a:rPr lang="el-GR" sz="2400" dirty="0" smtClean="0"/>
              <a:t>Ακτινολογική εικόνα πλήρους διατομής</a:t>
            </a:r>
            <a:endParaRPr lang="en-US" sz="2400" dirty="0" smtClean="0"/>
          </a:p>
          <a:p>
            <a:pPr>
              <a:lnSpc>
                <a:spcPct val="120000"/>
              </a:lnSpc>
            </a:pPr>
            <a:endParaRPr lang="el-GR" dirty="0" smtClean="0"/>
          </a:p>
          <a:p>
            <a:pPr>
              <a:lnSpc>
                <a:spcPct val="120000"/>
              </a:lnSpc>
            </a:pPr>
            <a:endParaRPr lang="el-GR" dirty="0"/>
          </a:p>
        </p:txBody>
      </p:sp>
    </p:spTree>
    <p:extLst>
      <p:ext uri="{BB962C8B-B14F-4D97-AF65-F5344CB8AC3E}">
        <p14:creationId xmlns:p14="http://schemas.microsoft.com/office/powerpoint/2010/main" val="1120336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Στόχοι</a:t>
            </a:r>
            <a:endParaRPr lang="el-GR" dirty="0"/>
          </a:p>
        </p:txBody>
      </p:sp>
      <p:sp>
        <p:nvSpPr>
          <p:cNvPr id="2" name="1 - Θέση περιεχομένου"/>
          <p:cNvSpPr>
            <a:spLocks noGrp="1"/>
          </p:cNvSpPr>
          <p:nvPr>
            <p:ph idx="1"/>
          </p:nvPr>
        </p:nvSpPr>
        <p:spPr/>
        <p:txBody>
          <a:bodyPr>
            <a:normAutofit fontScale="92500" lnSpcReduction="10000"/>
          </a:bodyPr>
          <a:lstStyle/>
          <a:p>
            <a:r>
              <a:rPr lang="el-GR" b="1" dirty="0" smtClean="0"/>
              <a:t>Βραχυπρόθεσμοι στόχοι: </a:t>
            </a:r>
          </a:p>
          <a:p>
            <a:pPr lvl="1"/>
            <a:r>
              <a:rPr lang="el-GR" dirty="0" smtClean="0"/>
              <a:t>Καθαρισμός του τραχειοβρογχικού δένδρου</a:t>
            </a:r>
          </a:p>
          <a:p>
            <a:pPr lvl="1"/>
            <a:r>
              <a:rPr lang="el-GR" dirty="0" smtClean="0"/>
              <a:t>βελτίωση της λειτουργίας του διαφράγματος</a:t>
            </a:r>
          </a:p>
          <a:p>
            <a:pPr lvl="1"/>
            <a:r>
              <a:rPr lang="el-GR" dirty="0" smtClean="0"/>
              <a:t>Απογαλακτισμός από τον αναπνευστήρα το γρηγορότερο δυνατόν</a:t>
            </a:r>
          </a:p>
          <a:p>
            <a:endParaRPr lang="el-GR" dirty="0" smtClean="0"/>
          </a:p>
          <a:p>
            <a:r>
              <a:rPr lang="el-GR" b="1" dirty="0" smtClean="0"/>
              <a:t>Μακροπρόθεσμοι στόχοι: </a:t>
            </a:r>
          </a:p>
          <a:p>
            <a:pPr lvl="1"/>
            <a:r>
              <a:rPr lang="el-GR" dirty="0" smtClean="0"/>
              <a:t>Πρόληψη ατελεκτασίας και γενικότερων επιπλοκών των περιφερικών αρθρώσεων</a:t>
            </a:r>
          </a:p>
          <a:p>
            <a:pPr lvl="1"/>
            <a:r>
              <a:rPr lang="el-GR" dirty="0" smtClean="0"/>
              <a:t>Προοδευτική προσαρμογή της λειτουργίας της αντλίας στις νέες συνθήκες</a:t>
            </a:r>
          </a:p>
          <a:p>
            <a:endParaRPr lang="el-GR" dirty="0"/>
          </a:p>
        </p:txBody>
      </p:sp>
    </p:spTree>
    <p:extLst>
      <p:ext uri="{BB962C8B-B14F-4D97-AF65-F5344CB8AC3E}">
        <p14:creationId xmlns:p14="http://schemas.microsoft.com/office/powerpoint/2010/main" val="1049106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Παρέμβαση </a:t>
            </a:r>
          </a:p>
        </p:txBody>
      </p:sp>
      <p:sp>
        <p:nvSpPr>
          <p:cNvPr id="2" name="1 - Θέση περιεχομένου"/>
          <p:cNvSpPr>
            <a:spLocks noGrp="1"/>
          </p:cNvSpPr>
          <p:nvPr>
            <p:ph idx="1"/>
          </p:nvPr>
        </p:nvSpPr>
        <p:spPr/>
        <p:txBody>
          <a:bodyPr>
            <a:normAutofit/>
          </a:bodyPr>
          <a:lstStyle/>
          <a:p>
            <a:r>
              <a:rPr lang="el-GR" sz="2400" dirty="0" smtClean="0"/>
              <a:t>Βρογχική παροχέτευση του τραχειοβρογχικού δένδρου </a:t>
            </a:r>
          </a:p>
          <a:p>
            <a:r>
              <a:rPr lang="el-GR" sz="2400" dirty="0" smtClean="0"/>
              <a:t>Ασκήσεις για περεταίρω ενεργοποίηση του διαφράγματος </a:t>
            </a:r>
          </a:p>
          <a:p>
            <a:r>
              <a:rPr lang="el-GR" sz="2400" dirty="0" smtClean="0"/>
              <a:t>Όταν οι συνθήκες το επιτρέψουν, αφαίρεση της υποβοήθησης από τον αναπνευστήρα και σύνδεση </a:t>
            </a:r>
            <a:r>
              <a:rPr lang="el-GR" sz="2400" dirty="0" smtClean="0"/>
              <a:t>σε</a:t>
            </a:r>
            <a:r>
              <a:rPr lang="en-US" sz="2400" dirty="0" smtClean="0"/>
              <a:t> T-piece</a:t>
            </a:r>
            <a:endParaRPr lang="el-GR" sz="2400" dirty="0" smtClean="0"/>
          </a:p>
          <a:p>
            <a:r>
              <a:rPr lang="el-GR" sz="2400" dirty="0" smtClean="0"/>
              <a:t>Γενικό πρόγραμμα ενεργητικής κινησιοθεραπείας για ωμική ζώνη και παθητική για το υπόλοιπο σώμα</a:t>
            </a:r>
          </a:p>
          <a:p>
            <a:r>
              <a:rPr lang="el-GR" sz="2400" dirty="0" smtClean="0"/>
              <a:t>Διατάσεις με προσοχή στις αρθρώσεις που μονόπλευρα ο ένας ανταγωνιστής έχει νεύρωση, όπως στον αγκώνα ο δικέφαλος</a:t>
            </a:r>
          </a:p>
          <a:p>
            <a:endParaRPr lang="el-GR" sz="2400" dirty="0" smtClean="0"/>
          </a:p>
          <a:p>
            <a:endParaRPr lang="el-GR" sz="2400" dirty="0"/>
          </a:p>
        </p:txBody>
      </p:sp>
    </p:spTree>
    <p:extLst>
      <p:ext uri="{BB962C8B-B14F-4D97-AF65-F5344CB8AC3E}">
        <p14:creationId xmlns:p14="http://schemas.microsoft.com/office/powerpoint/2010/main" val="2915684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a:t> 	ΜΕΘ </a:t>
            </a:r>
            <a:r>
              <a:rPr lang="el-GR" dirty="0" smtClean="0"/>
              <a:t>Περιστατικό </a:t>
            </a:r>
            <a:r>
              <a:rPr lang="el-GR" dirty="0"/>
              <a:t>6</a:t>
            </a:r>
            <a:r>
              <a:rPr lang="el-GR" dirty="0" smtClean="0"/>
              <a:t>.</a:t>
            </a:r>
            <a:endParaRPr lang="el-GR" dirty="0"/>
          </a:p>
        </p:txBody>
      </p:sp>
      <p:sp>
        <p:nvSpPr>
          <p:cNvPr id="2" name="1 - Θέση περιεχομένου"/>
          <p:cNvSpPr>
            <a:spLocks noGrp="1"/>
          </p:cNvSpPr>
          <p:nvPr>
            <p:ph idx="1"/>
          </p:nvPr>
        </p:nvSpPr>
        <p:spPr/>
        <p:txBody>
          <a:bodyPr>
            <a:normAutofit/>
          </a:bodyPr>
          <a:lstStyle/>
          <a:p>
            <a:r>
              <a:rPr lang="el-GR" sz="2400" dirty="0" smtClean="0"/>
              <a:t>Άνδρας 48 ετών πολυτραυματίας με ασταθές στέρνο </a:t>
            </a:r>
            <a:r>
              <a:rPr lang="en-US" sz="2400" dirty="0" smtClean="0"/>
              <a:t>(Flail chest),</a:t>
            </a:r>
            <a:r>
              <a:rPr lang="el-GR" sz="2400" dirty="0" smtClean="0"/>
              <a:t> νοσηλεύεται στη ΜΕΘ 9 ημέρες από την εισαγωγή του και 1η ημέρα μετά από την αποσωλήνωσή του. Προκειμένου να παραμείνει αποσωληνωμένος, του συστήθηκε αναπνευστική φυσικοθεραπεία.</a:t>
            </a:r>
          </a:p>
          <a:p>
            <a:endParaRPr lang="el-GR" sz="2400" dirty="0" smtClean="0"/>
          </a:p>
          <a:p>
            <a:r>
              <a:rPr lang="el-GR" sz="2400" b="1" dirty="0" smtClean="0">
                <a:solidFill>
                  <a:srgbClr val="820000"/>
                </a:solidFill>
              </a:rPr>
              <a:t>Αξιολόγηση:</a:t>
            </a:r>
          </a:p>
          <a:p>
            <a:pPr lvl="1"/>
            <a:r>
              <a:rPr lang="el-GR" sz="2000" dirty="0" smtClean="0"/>
              <a:t>Μέτρια επικοινωνία</a:t>
            </a:r>
          </a:p>
          <a:p>
            <a:pPr lvl="1"/>
            <a:r>
              <a:rPr lang="el-GR" sz="2000" dirty="0" smtClean="0"/>
              <a:t>Αδύναμος βήχας</a:t>
            </a:r>
          </a:p>
          <a:p>
            <a:pPr lvl="1"/>
            <a:r>
              <a:rPr lang="el-GR" sz="2000" dirty="0" smtClean="0"/>
              <a:t>Δύσκολη απόχρεμψη</a:t>
            </a:r>
          </a:p>
          <a:p>
            <a:pPr lvl="1"/>
            <a:r>
              <a:rPr lang="el-GR" sz="2000" dirty="0" smtClean="0"/>
              <a:t>Παράδοξος αναπνοή</a:t>
            </a:r>
          </a:p>
          <a:p>
            <a:pPr lvl="1"/>
            <a:r>
              <a:rPr lang="el-GR" sz="2000" dirty="0" smtClean="0"/>
              <a:t>Διάχυτοι τρίζοντες ήχοι</a:t>
            </a:r>
          </a:p>
        </p:txBody>
      </p:sp>
    </p:spTree>
    <p:extLst>
      <p:ext uri="{BB962C8B-B14F-4D97-AF65-F5344CB8AC3E}">
        <p14:creationId xmlns:p14="http://schemas.microsoft.com/office/powerpoint/2010/main" val="535906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Στόχοι</a:t>
            </a:r>
            <a:endParaRPr lang="el-GR" dirty="0"/>
          </a:p>
        </p:txBody>
      </p:sp>
      <p:sp>
        <p:nvSpPr>
          <p:cNvPr id="2" name="1 - Θέση περιεχομένου"/>
          <p:cNvSpPr>
            <a:spLocks noGrp="1"/>
          </p:cNvSpPr>
          <p:nvPr>
            <p:ph idx="1"/>
          </p:nvPr>
        </p:nvSpPr>
        <p:spPr/>
        <p:txBody>
          <a:bodyPr>
            <a:normAutofit/>
          </a:bodyPr>
          <a:lstStyle/>
          <a:p>
            <a:r>
              <a:rPr lang="el-GR" b="1" dirty="0" smtClean="0"/>
              <a:t>Βραχυπρόθεσμοι στόχοι: </a:t>
            </a:r>
          </a:p>
          <a:p>
            <a:pPr lvl="1"/>
            <a:r>
              <a:rPr lang="el-GR" dirty="0" smtClean="0"/>
              <a:t>Διατήρηση καθαρού του τραχειοβρογχικού δένδρου</a:t>
            </a:r>
            <a:endParaRPr lang="en-US" dirty="0" smtClean="0"/>
          </a:p>
          <a:p>
            <a:pPr lvl="1"/>
            <a:r>
              <a:rPr lang="el-GR" dirty="0" smtClean="0"/>
              <a:t>Προσπάθειες  σταθεροποίησης του στέρνου στον βήχα	</a:t>
            </a:r>
          </a:p>
          <a:p>
            <a:endParaRPr lang="el-GR" dirty="0" smtClean="0"/>
          </a:p>
          <a:p>
            <a:r>
              <a:rPr lang="el-GR" b="1" dirty="0" smtClean="0"/>
              <a:t>Μακροπρόθεσμοι στόχοι: </a:t>
            </a:r>
          </a:p>
          <a:p>
            <a:pPr lvl="1"/>
            <a:r>
              <a:rPr lang="el-GR" dirty="0" smtClean="0"/>
              <a:t>Πρόληψη ατελεκτασιών </a:t>
            </a:r>
          </a:p>
          <a:p>
            <a:pPr lvl="1"/>
            <a:r>
              <a:rPr lang="el-GR" dirty="0" smtClean="0"/>
              <a:t>Ενεργοποίηση του διαφράγματος με θέσεις</a:t>
            </a:r>
          </a:p>
          <a:p>
            <a:endParaRPr lang="el-GR" dirty="0" smtClean="0"/>
          </a:p>
          <a:p>
            <a:endParaRPr lang="el-GR" dirty="0"/>
          </a:p>
        </p:txBody>
      </p:sp>
    </p:spTree>
    <p:extLst>
      <p:ext uri="{BB962C8B-B14F-4D97-AF65-F5344CB8AC3E}">
        <p14:creationId xmlns:p14="http://schemas.microsoft.com/office/powerpoint/2010/main" val="467639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Παρέμβαση </a:t>
            </a:r>
            <a:endParaRPr lang="el-GR" dirty="0"/>
          </a:p>
        </p:txBody>
      </p:sp>
      <p:sp>
        <p:nvSpPr>
          <p:cNvPr id="2" name="1 - Θέση περιεχομένου"/>
          <p:cNvSpPr>
            <a:spLocks noGrp="1"/>
          </p:cNvSpPr>
          <p:nvPr>
            <p:ph idx="1"/>
          </p:nvPr>
        </p:nvSpPr>
        <p:spPr/>
        <p:txBody>
          <a:bodyPr>
            <a:normAutofit/>
          </a:bodyPr>
          <a:lstStyle/>
          <a:p>
            <a:r>
              <a:rPr lang="el-GR" sz="2400" dirty="0" smtClean="0"/>
              <a:t>Σταθεροποίηση του στέρνου ανάλογα με το είδος της αστάθειας που παρουσιάζει</a:t>
            </a:r>
          </a:p>
          <a:p>
            <a:r>
              <a:rPr lang="el-GR" sz="2400" dirty="0" smtClean="0"/>
              <a:t>Εκπτύξεις στο θωρακικό κλωβό πιθανώς θα βοηθήσουν την ικανοποιητικότερη ανταλλαγή αερίων</a:t>
            </a:r>
          </a:p>
          <a:p>
            <a:r>
              <a:rPr lang="el-GR" sz="2400" dirty="0" smtClean="0"/>
              <a:t>Αναρροφήσεις με στοματο-φαρυγγικό αεραγωγό, θα αποφύγουμε την ρινο-τραχειακή αναρρόφηση γιατί μπορεί να υπάρχει υποψία κατάγματος σπλαχνικού κρανίου</a:t>
            </a:r>
            <a:endParaRPr lang="el-GR" sz="2400" dirty="0"/>
          </a:p>
        </p:txBody>
      </p:sp>
    </p:spTree>
    <p:extLst>
      <p:ext uri="{BB962C8B-B14F-4D97-AF65-F5344CB8AC3E}">
        <p14:creationId xmlns:p14="http://schemas.microsoft.com/office/powerpoint/2010/main" val="181740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Ειρήνη Γραμματοπούλου</a:t>
            </a:r>
            <a:r>
              <a:rPr lang="en-US" sz="2000" dirty="0" smtClean="0"/>
              <a:t>, </a:t>
            </a:r>
            <a:r>
              <a:rPr lang="el-GR" sz="2000" dirty="0" smtClean="0"/>
              <a:t>Κώστας Γρηγοριάσης 2014. Ειρήνη Γραμματοπούλου</a:t>
            </a:r>
            <a:r>
              <a:rPr lang="en-US" sz="2000" dirty="0" smtClean="0"/>
              <a:t>, </a:t>
            </a:r>
            <a:r>
              <a:rPr lang="el-GR" sz="2000" dirty="0" smtClean="0"/>
              <a:t>Κώστας Γρηγοριάδης</a:t>
            </a:r>
            <a:r>
              <a:rPr lang="en-US" sz="2000" dirty="0" smtClean="0"/>
              <a:t>. </a:t>
            </a:r>
            <a:r>
              <a:rPr lang="el-GR" sz="2000" dirty="0"/>
              <a:t>«Κλινική Άσκηση σε Καρδιο-Αναπνευστικές Παθήσεις (Θ). Ενότητα 13: Ανάλυση κλινικών περιστατικών </a:t>
            </a:r>
            <a:r>
              <a:rPr lang="el-GR" sz="2000" dirty="0" smtClean="0"/>
              <a:t>ΜΕΘ».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354643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solidFill>
                  <a:srgbClr val="820000"/>
                </a:solidFill>
              </a:rPr>
              <a:t> 0</a:t>
            </a:r>
            <a:r>
              <a:rPr lang="el-GR" dirty="0" smtClean="0">
                <a:solidFill>
                  <a:srgbClr val="820000"/>
                </a:solidFill>
              </a:rPr>
              <a:t>8:30 π.μ</a:t>
            </a:r>
            <a:r>
              <a:rPr lang="en-US" dirty="0" smtClean="0">
                <a:solidFill>
                  <a:srgbClr val="820000"/>
                </a:solidFill>
              </a:rPr>
              <a:t>.</a:t>
            </a:r>
            <a:endParaRPr lang="el-GR" dirty="0">
              <a:solidFill>
                <a:srgbClr val="820000"/>
              </a:solidFill>
            </a:endParaRPr>
          </a:p>
        </p:txBody>
      </p:sp>
      <p:sp>
        <p:nvSpPr>
          <p:cNvPr id="3" name="Θέση περιεχομένου 2"/>
          <p:cNvSpPr>
            <a:spLocks noGrp="1"/>
          </p:cNvSpPr>
          <p:nvPr>
            <p:ph idx="1"/>
          </p:nvPr>
        </p:nvSpPr>
        <p:spPr/>
        <p:txBody>
          <a:bodyPr>
            <a:normAutofit/>
          </a:bodyPr>
          <a:lstStyle/>
          <a:p>
            <a:r>
              <a:rPr lang="el-GR" sz="2400" dirty="0" smtClean="0"/>
              <a:t>Ενημέρωση από το φύλλο νοσηλείας της ημέρας για τους καινούριους ασθενείς της ΜΕΘ</a:t>
            </a:r>
          </a:p>
          <a:p>
            <a:r>
              <a:rPr lang="el-GR" sz="2400" dirty="0" smtClean="0"/>
              <a:t>Σημειώσεις από την απογευματινή βάρδια φυσικοθεραπείας</a:t>
            </a:r>
            <a:endParaRPr lang="en-US" sz="2400" dirty="0" smtClean="0"/>
          </a:p>
          <a:p>
            <a:r>
              <a:rPr lang="el-GR" sz="2400" dirty="0"/>
              <a:t>Νέος ασθενής στο κρεβάτι Νο 5 πολυκαταγματίας με κρανιοεγγεφαλική κάκωση, αιμοδυναμικά ασταθής</a:t>
            </a:r>
          </a:p>
          <a:p>
            <a:r>
              <a:rPr lang="el-GR" sz="2400" dirty="0" smtClean="0"/>
              <a:t>Σημειώσεις </a:t>
            </a:r>
            <a:r>
              <a:rPr lang="el-GR" sz="2400" dirty="0"/>
              <a:t>από την απογευματινή βάρδια φυσικοθεραπείας για την κινητοποίηση του ασθενούς της κλίνης 4: «Κατά την προσπάθεια κινητοποίησης του ασθενούς κατέρρευσε με απώλεια συνείδησης. Η συστολική αρτηριακή πίεση μετά την τοποθέτηση στην κλίνη βρέθηκε μικρότερη από 70 mmHg»</a:t>
            </a:r>
          </a:p>
          <a:p>
            <a:endParaRPr lang="el-GR" sz="2400" dirty="0"/>
          </a:p>
        </p:txBody>
      </p:sp>
    </p:spTree>
    <p:extLst>
      <p:ext uri="{BB962C8B-B14F-4D97-AF65-F5344CB8AC3E}">
        <p14:creationId xmlns:p14="http://schemas.microsoft.com/office/powerpoint/2010/main" val="631382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015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09:00 π.μ.</a:t>
            </a:r>
            <a:endParaRPr lang="el-GR" dirty="0">
              <a:solidFill>
                <a:srgbClr val="820000"/>
              </a:solidFill>
            </a:endParaRPr>
          </a:p>
        </p:txBody>
      </p:sp>
      <p:sp>
        <p:nvSpPr>
          <p:cNvPr id="3" name="Θέση περιεχομένου 2"/>
          <p:cNvSpPr>
            <a:spLocks noGrp="1"/>
          </p:cNvSpPr>
          <p:nvPr>
            <p:ph idx="1"/>
          </p:nvPr>
        </p:nvSpPr>
        <p:spPr>
          <a:xfrm>
            <a:off x="457200" y="1196752"/>
            <a:ext cx="8219256" cy="5040560"/>
          </a:xfrm>
        </p:spPr>
        <p:txBody>
          <a:bodyPr>
            <a:normAutofit/>
          </a:bodyPr>
          <a:lstStyle/>
          <a:p>
            <a:pPr marL="0" indent="0" algn="ctr">
              <a:buNone/>
            </a:pPr>
            <a:r>
              <a:rPr lang="el-GR" b="1" dirty="0"/>
              <a:t>Πρωινή  ενημέρωση - ολομέλεια</a:t>
            </a:r>
            <a:endParaRPr lang="en-US" b="1" dirty="0" smtClean="0"/>
          </a:p>
          <a:p>
            <a:r>
              <a:rPr lang="el-GR" sz="2400" dirty="0" smtClean="0"/>
              <a:t>Συμμετοχή στην ιατρική ενημέρωση για την ανάλυση των περιστατικών κατά την διάρκεια της νύχτας, σχεδιασμός προσέγγισης ημέρας</a:t>
            </a:r>
          </a:p>
          <a:p>
            <a:endParaRPr lang="el-GR" sz="2400" dirty="0" smtClean="0"/>
          </a:p>
          <a:p>
            <a:r>
              <a:rPr lang="el-GR" sz="2400" dirty="0" smtClean="0"/>
              <a:t>Ενεργός συμμετοχή του φυσικοθεραπευτή στην ενημέρωση με πληροφορίες για την  λειτουργική και αναπνευστική κατάσταση των ασθενών </a:t>
            </a:r>
            <a:endParaRPr lang="el-GR" sz="2400" dirty="0"/>
          </a:p>
        </p:txBody>
      </p:sp>
    </p:spTree>
    <p:extLst>
      <p:ext uri="{BB962C8B-B14F-4D97-AF65-F5344CB8AC3E}">
        <p14:creationId xmlns:p14="http://schemas.microsoft.com/office/powerpoint/2010/main" val="4082457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10:00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b="1" dirty="0" smtClean="0"/>
              <a:t>Έναρξη </a:t>
            </a:r>
            <a:r>
              <a:rPr lang="el-GR" b="1" dirty="0"/>
              <a:t>παρεμβάσεων στη ΜΕΘ.</a:t>
            </a:r>
            <a:endParaRPr lang="en-US" b="1" dirty="0" smtClean="0"/>
          </a:p>
          <a:p>
            <a:r>
              <a:rPr lang="el-GR" sz="2400" dirty="0" smtClean="0"/>
              <a:t>Έναρξη από τον ασθενή που βρίσκεται στην κλίνη 7, διότι βρίσκεται ήδη για δύο ώρες σε </a:t>
            </a:r>
            <a:r>
              <a:rPr lang="en-US" sz="2400" dirty="0" smtClean="0"/>
              <a:t>T-piece</a:t>
            </a:r>
            <a:r>
              <a:rPr lang="el-GR" sz="2400" dirty="0" smtClean="0"/>
              <a:t> με καλά αέρια αίματος και πρόκειται να αποσωληνωθεί </a:t>
            </a:r>
          </a:p>
          <a:p>
            <a:endParaRPr lang="el-GR" sz="2400" dirty="0" smtClean="0"/>
          </a:p>
          <a:p>
            <a:r>
              <a:rPr lang="el-GR" sz="2400" dirty="0" smtClean="0"/>
              <a:t>ΠΑΡΕΜΒΑΣΗ: </a:t>
            </a:r>
          </a:p>
          <a:p>
            <a:r>
              <a:rPr lang="el-GR" sz="2400" dirty="0" smtClean="0"/>
              <a:t>Προετοιμασία για αποσωλήνωση με χειρισμούς με ασκό, αναρροφήσεις πάνω από το </a:t>
            </a:r>
            <a:r>
              <a:rPr lang="en-US" sz="2400" dirty="0" smtClean="0"/>
              <a:t>cuff, </a:t>
            </a:r>
            <a:endParaRPr lang="el-GR" sz="2400" dirty="0" smtClean="0"/>
          </a:p>
          <a:p>
            <a:r>
              <a:rPr lang="el-GR" sz="2400" dirty="0" smtClean="0"/>
              <a:t>ενδοτραχειακή αναρρόφηση, </a:t>
            </a:r>
          </a:p>
          <a:p>
            <a:r>
              <a:rPr lang="el-GR" sz="2400" dirty="0" smtClean="0"/>
              <a:t>αποσωλήνωση</a:t>
            </a:r>
          </a:p>
          <a:p>
            <a:endParaRPr lang="el-GR" dirty="0"/>
          </a:p>
        </p:txBody>
      </p:sp>
    </p:spTree>
    <p:extLst>
      <p:ext uri="{BB962C8B-B14F-4D97-AF65-F5344CB8AC3E}">
        <p14:creationId xmlns:p14="http://schemas.microsoft.com/office/powerpoint/2010/main" val="957715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10:30 π.μ.</a:t>
            </a:r>
          </a:p>
        </p:txBody>
      </p:sp>
      <p:sp>
        <p:nvSpPr>
          <p:cNvPr id="3" name="Θέση περιεχομένου 2"/>
          <p:cNvSpPr>
            <a:spLocks noGrp="1"/>
          </p:cNvSpPr>
          <p:nvPr>
            <p:ph idx="1"/>
          </p:nvPr>
        </p:nvSpPr>
        <p:spPr/>
        <p:txBody>
          <a:bodyPr>
            <a:normAutofit/>
          </a:bodyPr>
          <a:lstStyle/>
          <a:p>
            <a:pPr marL="0" indent="0" algn="ctr">
              <a:buNone/>
            </a:pPr>
            <a:r>
              <a:rPr lang="el-GR" sz="3000" b="1" dirty="0" smtClean="0"/>
              <a:t>Παθητική </a:t>
            </a:r>
            <a:r>
              <a:rPr lang="el-GR" sz="3000" b="1" dirty="0"/>
              <a:t>κινητοποίηση στους κατασταλμένους</a:t>
            </a:r>
            <a:endParaRPr lang="en-US" sz="3000" b="1" dirty="0" smtClean="0"/>
          </a:p>
          <a:p>
            <a:r>
              <a:rPr lang="el-GR" sz="2400" dirty="0" smtClean="0"/>
              <a:t>Παθητική κινητοποίηση στους ασθενείς 1-6 πλην του 4</a:t>
            </a:r>
          </a:p>
          <a:p>
            <a:endParaRPr lang="el-GR" sz="2400" dirty="0" smtClean="0"/>
          </a:p>
          <a:p>
            <a:r>
              <a:rPr lang="el-GR" sz="2400" dirty="0" smtClean="0"/>
              <a:t>Η σειρά με την οποία πρέπει να γίνει εξαρτάται από τις υποχρεώσεις νοσηλείας που έχουν οι συνεργαζόμενες ειδικότητες</a:t>
            </a:r>
          </a:p>
          <a:p>
            <a:endParaRPr lang="el-GR" dirty="0"/>
          </a:p>
        </p:txBody>
      </p:sp>
    </p:spTree>
    <p:extLst>
      <p:ext uri="{BB962C8B-B14F-4D97-AF65-F5344CB8AC3E}">
        <p14:creationId xmlns:p14="http://schemas.microsoft.com/office/powerpoint/2010/main" val="1166112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11:00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b="1" dirty="0" smtClean="0"/>
              <a:t>Κινητοποίηση </a:t>
            </a:r>
            <a:r>
              <a:rPr lang="el-GR" b="1" dirty="0"/>
              <a:t>με βάδιση</a:t>
            </a:r>
            <a:endParaRPr lang="en-US" b="1" dirty="0" smtClean="0"/>
          </a:p>
          <a:p>
            <a:r>
              <a:rPr lang="el-GR" sz="2400" dirty="0" smtClean="0"/>
              <a:t>Κινητοποίηση με βάδιση στον ασθενή της κλίνης Νο 8</a:t>
            </a:r>
          </a:p>
          <a:p>
            <a:r>
              <a:rPr lang="el-GR" sz="2400" dirty="0" smtClean="0"/>
              <a:t>Λεπτομερής αξιολόγηση σε συνεργασία με τους ιατρούς για το αν αυτό είναι εφικτό</a:t>
            </a:r>
          </a:p>
          <a:p>
            <a:r>
              <a:rPr lang="el-GR" sz="2400" dirty="0" smtClean="0"/>
              <a:t>Προετοιμασία και αφαίρεση όλων των ενδοφλέβιων συσκευών (όπου αυτό είναι εφικτό)</a:t>
            </a:r>
          </a:p>
        </p:txBody>
      </p:sp>
    </p:spTree>
    <p:extLst>
      <p:ext uri="{BB962C8B-B14F-4D97-AF65-F5344CB8AC3E}">
        <p14:creationId xmlns:p14="http://schemas.microsoft.com/office/powerpoint/2010/main" val="3101836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Ενδεικτικό πρόγραμμα φυσικοθεραπείας στη ΜΕΘ</a:t>
            </a:r>
            <a:r>
              <a:rPr lang="en-US" dirty="0" smtClean="0"/>
              <a:t> </a:t>
            </a:r>
            <a:r>
              <a:rPr lang="el-GR" dirty="0" smtClean="0">
                <a:solidFill>
                  <a:srgbClr val="820000"/>
                </a:solidFill>
              </a:rPr>
              <a:t>11:00 π.μ</a:t>
            </a:r>
            <a:r>
              <a:rPr lang="en-US" dirty="0" smtClean="0">
                <a:solidFill>
                  <a:srgbClr val="820000"/>
                </a:solidFill>
              </a:rPr>
              <a:t>.</a:t>
            </a:r>
            <a:endParaRPr lang="el-GR" dirty="0" smtClean="0">
              <a:solidFill>
                <a:srgbClr val="82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b="1" dirty="0" smtClean="0"/>
              <a:t>Κινητοποίηση </a:t>
            </a:r>
            <a:r>
              <a:rPr lang="el-GR" b="1" dirty="0"/>
              <a:t>με βάδιση</a:t>
            </a:r>
            <a:endParaRPr lang="en-US" b="1" dirty="0" smtClean="0"/>
          </a:p>
          <a:p>
            <a:r>
              <a:rPr lang="el-GR" sz="2400" dirty="0" smtClean="0"/>
              <a:t>Διασφάλιση φιάλης οξυγόνου - ρύθμιση στα αντίστοιχα λίτρα του επιτοίχιου ροόμετρου</a:t>
            </a:r>
          </a:p>
          <a:p>
            <a:r>
              <a:rPr lang="el-GR" sz="2400" dirty="0" smtClean="0"/>
              <a:t>Πιεστική περίδεση με ελαστικό επίδεσμο στα κάτω άκρα</a:t>
            </a:r>
          </a:p>
          <a:p>
            <a:r>
              <a:rPr lang="el-GR" sz="2400" dirty="0" smtClean="0"/>
              <a:t>Διασφάλιση βοήθειας από συνάδελφο η συνεργάτη νοσηλευτή</a:t>
            </a:r>
          </a:p>
          <a:p>
            <a:r>
              <a:rPr lang="el-GR" sz="2400" dirty="0" smtClean="0"/>
              <a:t>Τακτοποίηση παρελκόμενων συσκευών που θα είναι μαζί μας σε όλη την κινητοποίηση (ουροσυλλέκτης, αναπνευστήρας ή ασκός, στατώ με τα ενδοφλέβια που δεν μπορούν να διακοπούν)</a:t>
            </a:r>
          </a:p>
          <a:p>
            <a:endParaRPr lang="el-GR" dirty="0" smtClean="0"/>
          </a:p>
          <a:p>
            <a:endParaRPr lang="el-GR" dirty="0"/>
          </a:p>
        </p:txBody>
      </p:sp>
    </p:spTree>
    <p:extLst>
      <p:ext uri="{BB962C8B-B14F-4D97-AF65-F5344CB8AC3E}">
        <p14:creationId xmlns:p14="http://schemas.microsoft.com/office/powerpoint/2010/main" val="1287052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5e38e1f3b16d189bf21ff7d52e511b97349429"/>
</p:tagLst>
</file>

<file path=ppt/theme/theme1.xml><?xml version="1.0" encoding="utf-8"?>
<a:theme xmlns:a="http://schemas.openxmlformats.org/drawingml/2006/main" name="OC_template_updated">
  <a:themeElements>
    <a:clrScheme name="Custom 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2304</Words>
  <Application>Microsoft Office PowerPoint</Application>
  <PresentationFormat>Προβολή στην οθόνη (4:3)</PresentationFormat>
  <Paragraphs>311</Paragraphs>
  <Slides>42</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OC_template_updated</vt:lpstr>
      <vt:lpstr>Κλινική Άσκηση σε Καρδιο-Αναπνευστικές Παθήσεις (Θ)</vt:lpstr>
      <vt:lpstr>Ανάλυση κλινικών περιστατικών ΜΕΘ</vt:lpstr>
      <vt:lpstr>Περιεχόμενα</vt:lpstr>
      <vt:lpstr>Ενδεικτικό πρόγραμμα φυσικοθεραπείας στη ΜΕΘ 08:30 π.μ.</vt:lpstr>
      <vt:lpstr>Ενδεικτικό πρόγραμμα φυσικοθεραπείας στη ΜΕΘ 09:00 π.μ.</vt:lpstr>
      <vt:lpstr>Ενδεικτικό πρόγραμμα φυσικοθεραπείας στη ΜΕΘ 10:00 π.μ.</vt:lpstr>
      <vt:lpstr>Ενδεικτικό πρόγραμμα φυσικοθεραπείας στη ΜΕΘ 10:30 π.μ.</vt:lpstr>
      <vt:lpstr>Ενδεικτικό πρόγραμμα φυσικοθεραπείας στη ΜΕΘ 11:00 π.μ.</vt:lpstr>
      <vt:lpstr>Ενδεικτικό πρόγραμμα φυσικοθεραπείας στη ΜΕΘ 11:00 π.μ.</vt:lpstr>
      <vt:lpstr>Ενδεικτικό πρόγραμμα φυσικοθεραπείας στη ΜΕΘ 11:00 π.μ.</vt:lpstr>
      <vt:lpstr>Ενδεικτικό πρόγραμμα φυσικοθεραπείας στη ΜΕΘ 12:00 π.μ.</vt:lpstr>
      <vt:lpstr>Ενδεικτικό πρόγραμμα φυσικοθεραπείας στη ΜΕΘ 12:00 π.μ.</vt:lpstr>
      <vt:lpstr>Ενδεικτικό πρόγραμμα φυσικοθεραπείας στη ΜΕΘ 12:00 π.μ.</vt:lpstr>
      <vt:lpstr>Ενδεικτικό πρόγραμμα φυσικοθεραπείας στη ΜΕΘ 12:00 π.μ.</vt:lpstr>
      <vt:lpstr>Ενδεικτικό πρόγραμμα φυσικοθεραπείας στη ΜΕΘ 12:30 π.μ.</vt:lpstr>
      <vt:lpstr>Ενδεικτικό πρόγραμμα φυσικοθεραπείας στη ΜΕΘ 12:30 π.μ.</vt:lpstr>
      <vt:lpstr>Ενδεικτικό πρόγραμμα φυσικοθεραπείας στη ΜΕΘ 13:00 π.μ.</vt:lpstr>
      <vt:lpstr>ΜΕΘ Περιστατικό 1.</vt:lpstr>
      <vt:lpstr>Στόχοι</vt:lpstr>
      <vt:lpstr>Παρέμβαση </vt:lpstr>
      <vt:lpstr>ΜΕΘ Περιστατικό 2. </vt:lpstr>
      <vt:lpstr>Στόχοι</vt:lpstr>
      <vt:lpstr>Παρέμβαση </vt:lpstr>
      <vt:lpstr>ΜΕΘ Περιστατικό 3. </vt:lpstr>
      <vt:lpstr>Στόχοι</vt:lpstr>
      <vt:lpstr>Παρέμβαση </vt:lpstr>
      <vt:lpstr> ΜΕΘ Περιστατικό 4.</vt:lpstr>
      <vt:lpstr>Στόχοι</vt:lpstr>
      <vt:lpstr>Παρέμβαση </vt:lpstr>
      <vt:lpstr> ΜΕΘ Περιστατικό 5</vt:lpstr>
      <vt:lpstr>Στόχοι</vt:lpstr>
      <vt:lpstr>Παρέμβαση </vt:lpstr>
      <vt:lpstr>  ΜΕΘ Περιστατικό 6.</vt:lpstr>
      <vt:lpstr>Στόχοι</vt:lpstr>
      <vt:lpstr>Παρέμβαση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43</cp:revision>
  <dcterms:created xsi:type="dcterms:W3CDTF">2013-03-04T13:35:19Z</dcterms:created>
  <dcterms:modified xsi:type="dcterms:W3CDTF">2015-05-22T09:21:21Z</dcterms:modified>
</cp:coreProperties>
</file>