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28"/>
  </p:notesMasterIdLst>
  <p:handoutMasterIdLst>
    <p:handoutMasterId r:id="rId29"/>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57" r:id="rId21"/>
    <p:sldId id="262" r:id="rId22"/>
    <p:sldId id="264" r:id="rId23"/>
    <p:sldId id="283" r:id="rId24"/>
    <p:sldId id="284"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BCF00D87-3DBD-4FB2-9917-0BC6A103ACA2}"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5D02C851-D702-453A-943E-679A265D92E0}" type="slidenum">
              <a:rPr lang="el-GR"/>
              <a:pPr>
                <a:defRPr/>
              </a:pPr>
              <a:t>‹#›</a:t>
            </a:fld>
            <a:endParaRPr lang="el-GR"/>
          </a:p>
        </p:txBody>
      </p:sp>
    </p:spTree>
    <p:extLst>
      <p:ext uri="{BB962C8B-B14F-4D97-AF65-F5344CB8AC3E}">
        <p14:creationId xmlns:p14="http://schemas.microsoft.com/office/powerpoint/2010/main" val="1752695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EA8E06EF-4B82-4340-9DD0-F1204EDC4D18}"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6A1E2EBF-E5E2-416A-9608-B85A97797DA7}" type="slidenum">
              <a:rPr lang="el-GR"/>
              <a:pPr>
                <a:defRPr/>
              </a:pPr>
              <a:t>‹#›</a:t>
            </a:fld>
            <a:endParaRPr lang="el-GR"/>
          </a:p>
        </p:txBody>
      </p:sp>
    </p:spTree>
    <p:extLst>
      <p:ext uri="{BB962C8B-B14F-4D97-AF65-F5344CB8AC3E}">
        <p14:creationId xmlns:p14="http://schemas.microsoft.com/office/powerpoint/2010/main" val="5401053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326B715B-86D0-4873-946E-E737890CEAD4}" type="slidenum">
              <a:rPr lang="el-GR" altLang="el-GR" smtClean="0"/>
              <a:pPr/>
              <a:t>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4B96FC2-7046-4ECE-B44E-CB5CE07C3291}" type="slidenum">
              <a:rPr lang="el-GR" altLang="el-GR" smtClean="0"/>
              <a:pPr/>
              <a:t>17</a:t>
            </a:fld>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C600F7A-4A3A-44CA-96A0-81CA73493AEA}" type="slidenum">
              <a:rPr lang="el-GR" altLang="el-GR" smtClean="0"/>
              <a:pPr/>
              <a:t>18</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7FA3DA1-7642-4F46-A0D0-27F6AE4A1C82}" type="slidenum">
              <a:rPr lang="el-GR" altLang="el-GR" smtClean="0"/>
              <a:pPr/>
              <a:t>19</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286E5676-C7A6-4373-925C-3608A2D65571}" type="slidenum">
              <a:rPr lang="el-GR" altLang="el-GR" smtClean="0"/>
              <a:pPr/>
              <a:t>22</a:t>
            </a:fld>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552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E9E8242-9662-49F1-B02F-AD9CDE5AF279}" type="slidenum">
              <a:rPr lang="el-GR" altLang="el-GR" smtClean="0"/>
              <a:pPr/>
              <a:t>23</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FD328AD-8559-488B-B0B8-2725A745D8D1}" type="slidenum">
              <a:rPr lang="el-GR"/>
              <a:pPr>
                <a:defRPr/>
              </a:pPr>
              <a:t>‹#›</a:t>
            </a:fld>
            <a:endParaRPr lang="el-GR"/>
          </a:p>
        </p:txBody>
      </p:sp>
    </p:spTree>
    <p:extLst>
      <p:ext uri="{BB962C8B-B14F-4D97-AF65-F5344CB8AC3E}">
        <p14:creationId xmlns:p14="http://schemas.microsoft.com/office/powerpoint/2010/main" val="274088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56C97E7-470C-4442-BDD0-4AA43B2D651B}" type="slidenum">
              <a:rPr lang="el-GR"/>
              <a:pPr>
                <a:defRPr/>
              </a:pPr>
              <a:t>‹#›</a:t>
            </a:fld>
            <a:endParaRPr lang="el-GR"/>
          </a:p>
        </p:txBody>
      </p:sp>
    </p:spTree>
    <p:extLst>
      <p:ext uri="{BB962C8B-B14F-4D97-AF65-F5344CB8AC3E}">
        <p14:creationId xmlns:p14="http://schemas.microsoft.com/office/powerpoint/2010/main" val="428323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E74B355-F284-4B8A-87A9-FB9B46A7A0FD}" type="slidenum">
              <a:rPr lang="el-GR"/>
              <a:pPr>
                <a:defRPr/>
              </a:pPr>
              <a:t>‹#›</a:t>
            </a:fld>
            <a:endParaRPr lang="el-GR"/>
          </a:p>
        </p:txBody>
      </p:sp>
    </p:spTree>
    <p:extLst>
      <p:ext uri="{BB962C8B-B14F-4D97-AF65-F5344CB8AC3E}">
        <p14:creationId xmlns:p14="http://schemas.microsoft.com/office/powerpoint/2010/main" val="243304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1A6F8F2-E726-41CF-AE40-745881B09665}" type="slidenum">
              <a:rPr lang="el-GR"/>
              <a:pPr>
                <a:defRPr/>
              </a:pPr>
              <a:t>‹#›</a:t>
            </a:fld>
            <a:endParaRPr lang="el-GR"/>
          </a:p>
        </p:txBody>
      </p:sp>
    </p:spTree>
    <p:extLst>
      <p:ext uri="{BB962C8B-B14F-4D97-AF65-F5344CB8AC3E}">
        <p14:creationId xmlns:p14="http://schemas.microsoft.com/office/powerpoint/2010/main" val="359270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E7D8791-5E27-4678-BFA4-9C7759F067D0}" type="slidenum">
              <a:rPr lang="el-GR"/>
              <a:pPr>
                <a:defRPr/>
              </a:pPr>
              <a:t>‹#›</a:t>
            </a:fld>
            <a:endParaRPr lang="el-GR"/>
          </a:p>
        </p:txBody>
      </p:sp>
    </p:spTree>
    <p:extLst>
      <p:ext uri="{BB962C8B-B14F-4D97-AF65-F5344CB8AC3E}">
        <p14:creationId xmlns:p14="http://schemas.microsoft.com/office/powerpoint/2010/main" val="405229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FB8DD3CF-279E-4642-A7F7-BA64628643FF}" type="slidenum">
              <a:rPr lang="el-GR"/>
              <a:pPr>
                <a:defRPr/>
              </a:pPr>
              <a:t>‹#›</a:t>
            </a:fld>
            <a:endParaRPr lang="el-GR"/>
          </a:p>
        </p:txBody>
      </p:sp>
    </p:spTree>
    <p:extLst>
      <p:ext uri="{BB962C8B-B14F-4D97-AF65-F5344CB8AC3E}">
        <p14:creationId xmlns:p14="http://schemas.microsoft.com/office/powerpoint/2010/main" val="301536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F45BE0A5-0AEC-40AE-AF6A-6207431A75D3}" type="slidenum">
              <a:rPr lang="el-GR"/>
              <a:pPr>
                <a:defRPr/>
              </a:pPr>
              <a:t>‹#›</a:t>
            </a:fld>
            <a:endParaRPr lang="el-GR"/>
          </a:p>
        </p:txBody>
      </p:sp>
    </p:spTree>
    <p:extLst>
      <p:ext uri="{BB962C8B-B14F-4D97-AF65-F5344CB8AC3E}">
        <p14:creationId xmlns:p14="http://schemas.microsoft.com/office/powerpoint/2010/main" val="407962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243C4510-5764-4FA0-9615-4C7F88E68F5B}" type="slidenum">
              <a:rPr lang="el-GR"/>
              <a:pPr>
                <a:defRPr/>
              </a:pPr>
              <a:t>‹#›</a:t>
            </a:fld>
            <a:endParaRPr lang="el-GR"/>
          </a:p>
        </p:txBody>
      </p:sp>
    </p:spTree>
    <p:extLst>
      <p:ext uri="{BB962C8B-B14F-4D97-AF65-F5344CB8AC3E}">
        <p14:creationId xmlns:p14="http://schemas.microsoft.com/office/powerpoint/2010/main" val="332812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55E6B5F-07D7-4B1A-8668-A2D6D5774893}" type="slidenum">
              <a:rPr lang="el-GR"/>
              <a:pPr>
                <a:defRPr/>
              </a:pPr>
              <a:t>‹#›</a:t>
            </a:fld>
            <a:endParaRPr lang="el-GR"/>
          </a:p>
        </p:txBody>
      </p:sp>
    </p:spTree>
    <p:extLst>
      <p:ext uri="{BB962C8B-B14F-4D97-AF65-F5344CB8AC3E}">
        <p14:creationId xmlns:p14="http://schemas.microsoft.com/office/powerpoint/2010/main" val="2182931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721B612-54F7-4DCC-9EC2-16D1876E8856}" type="slidenum">
              <a:rPr lang="el-GR"/>
              <a:pPr>
                <a:defRPr/>
              </a:pPr>
              <a:t>‹#›</a:t>
            </a:fld>
            <a:endParaRPr lang="el-GR"/>
          </a:p>
        </p:txBody>
      </p:sp>
    </p:spTree>
    <p:extLst>
      <p:ext uri="{BB962C8B-B14F-4D97-AF65-F5344CB8AC3E}">
        <p14:creationId xmlns:p14="http://schemas.microsoft.com/office/powerpoint/2010/main" val="1361690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79B0339-DF30-4FA6-B1DB-0032AE1CAB48}" type="slidenum">
              <a:rPr lang="el-GR"/>
              <a:pPr>
                <a:defRPr/>
              </a:pPr>
              <a:t>‹#›</a:t>
            </a:fld>
            <a:endParaRPr lang="el-GR"/>
          </a:p>
        </p:txBody>
      </p:sp>
    </p:spTree>
    <p:extLst>
      <p:ext uri="{BB962C8B-B14F-4D97-AF65-F5344CB8AC3E}">
        <p14:creationId xmlns:p14="http://schemas.microsoft.com/office/powerpoint/2010/main" val="42628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3826EC2-8E26-45D6-B711-A66CA38E0971}" type="slidenum">
              <a:rPr lang="el-GR"/>
              <a:pPr>
                <a:defRPr/>
              </a:pPr>
              <a:t>‹#›</a:t>
            </a:fld>
            <a:endParaRPr lang="el-GR"/>
          </a:p>
        </p:txBody>
      </p:sp>
    </p:spTree>
    <p:extLst>
      <p:ext uri="{BB962C8B-B14F-4D97-AF65-F5344CB8AC3E}">
        <p14:creationId xmlns:p14="http://schemas.microsoft.com/office/powerpoint/2010/main" val="2124897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C5BC64C-4D02-4A89-916B-FB92C7234E2B}" type="slidenum">
              <a:rPr lang="el-GR"/>
              <a:pPr>
                <a:defRPr/>
              </a:pPr>
              <a:t>‹#›</a:t>
            </a:fld>
            <a:endParaRPr lang="el-GR"/>
          </a:p>
        </p:txBody>
      </p:sp>
    </p:spTree>
    <p:extLst>
      <p:ext uri="{BB962C8B-B14F-4D97-AF65-F5344CB8AC3E}">
        <p14:creationId xmlns:p14="http://schemas.microsoft.com/office/powerpoint/2010/main" val="1719306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457A950-793E-4888-A103-338C32B86FED}" type="slidenum">
              <a:rPr lang="el-GR"/>
              <a:pPr>
                <a:defRPr/>
              </a:pPr>
              <a:t>‹#›</a:t>
            </a:fld>
            <a:endParaRPr lang="el-GR"/>
          </a:p>
        </p:txBody>
      </p:sp>
    </p:spTree>
    <p:extLst>
      <p:ext uri="{BB962C8B-B14F-4D97-AF65-F5344CB8AC3E}">
        <p14:creationId xmlns:p14="http://schemas.microsoft.com/office/powerpoint/2010/main" val="1890031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D8D99113-48FA-4257-956F-EDB92A90A0B8}" type="slidenum">
              <a:rPr lang="el-GR"/>
              <a:pPr>
                <a:defRPr/>
              </a:pPr>
              <a:t>‹#›</a:t>
            </a:fld>
            <a:endParaRPr lang="el-GR"/>
          </a:p>
        </p:txBody>
      </p:sp>
    </p:spTree>
    <p:extLst>
      <p:ext uri="{BB962C8B-B14F-4D97-AF65-F5344CB8AC3E}">
        <p14:creationId xmlns:p14="http://schemas.microsoft.com/office/powerpoint/2010/main" val="334058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457CE1F-7D0B-4101-BDF2-D766108DB2B9}" type="slidenum">
              <a:rPr lang="el-GR"/>
              <a:pPr>
                <a:defRPr/>
              </a:pPr>
              <a:t>‹#›</a:t>
            </a:fld>
            <a:endParaRPr lang="el-GR"/>
          </a:p>
        </p:txBody>
      </p:sp>
    </p:spTree>
    <p:extLst>
      <p:ext uri="{BB962C8B-B14F-4D97-AF65-F5344CB8AC3E}">
        <p14:creationId xmlns:p14="http://schemas.microsoft.com/office/powerpoint/2010/main" val="235127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E6528A21-A2C5-4199-BFA2-9DA499D68A56}" type="slidenum">
              <a:rPr lang="el-GR"/>
              <a:pPr>
                <a:defRPr/>
              </a:pPr>
              <a:t>‹#›</a:t>
            </a:fld>
            <a:endParaRPr lang="el-GR"/>
          </a:p>
        </p:txBody>
      </p:sp>
    </p:spTree>
    <p:extLst>
      <p:ext uri="{BB962C8B-B14F-4D97-AF65-F5344CB8AC3E}">
        <p14:creationId xmlns:p14="http://schemas.microsoft.com/office/powerpoint/2010/main" val="338832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27F536-C98E-4B06-8EEB-D2854BED48BC}" type="slidenum">
              <a:rPr lang="el-GR"/>
              <a:pPr>
                <a:defRPr/>
              </a:pPr>
              <a:t>‹#›</a:t>
            </a:fld>
            <a:endParaRPr lang="el-GR"/>
          </a:p>
        </p:txBody>
      </p:sp>
    </p:spTree>
    <p:extLst>
      <p:ext uri="{BB962C8B-B14F-4D97-AF65-F5344CB8AC3E}">
        <p14:creationId xmlns:p14="http://schemas.microsoft.com/office/powerpoint/2010/main" val="46599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58AFBC1-0599-4989-976B-43AE4864551F}" type="slidenum">
              <a:rPr lang="el-GR"/>
              <a:pPr>
                <a:defRPr/>
              </a:pPr>
              <a:t>‹#›</a:t>
            </a:fld>
            <a:endParaRPr lang="el-GR"/>
          </a:p>
        </p:txBody>
      </p:sp>
    </p:spTree>
    <p:extLst>
      <p:ext uri="{BB962C8B-B14F-4D97-AF65-F5344CB8AC3E}">
        <p14:creationId xmlns:p14="http://schemas.microsoft.com/office/powerpoint/2010/main" val="21868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6BA7E85-2FA7-43F3-9DC9-ACED08FDB3FD}" type="slidenum">
              <a:rPr lang="el-GR"/>
              <a:pPr>
                <a:defRPr/>
              </a:pPr>
              <a:t>‹#›</a:t>
            </a:fld>
            <a:endParaRPr lang="el-GR"/>
          </a:p>
        </p:txBody>
      </p:sp>
    </p:spTree>
    <p:extLst>
      <p:ext uri="{BB962C8B-B14F-4D97-AF65-F5344CB8AC3E}">
        <p14:creationId xmlns:p14="http://schemas.microsoft.com/office/powerpoint/2010/main" val="275635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FC1D32F5-2983-4CAC-96D4-4183684ABF7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E22FFC32-2DA7-4CFF-89EE-302C779AB54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(Ε)</a:t>
            </a:r>
            <a:endParaRPr lang="el-GR" sz="3600" dirty="0">
              <a:latin typeface="+mn-lt"/>
            </a:endParaRPr>
          </a:p>
        </p:txBody>
      </p:sp>
      <p:sp>
        <p:nvSpPr>
          <p:cNvPr id="25602" name="Υπότιτλος 2"/>
          <p:cNvSpPr>
            <a:spLocks noGrp="1"/>
          </p:cNvSpPr>
          <p:nvPr>
            <p:ph type="subTitle" idx="1"/>
          </p:nvPr>
        </p:nvSpPr>
        <p:spPr>
          <a:xfrm>
            <a:off x="0" y="2997200"/>
            <a:ext cx="9144000" cy="2132013"/>
          </a:xfrm>
        </p:spPr>
        <p:txBody>
          <a:bodyPr/>
          <a:lstStyle/>
          <a:p>
            <a:r>
              <a:rPr lang="el-GR" altLang="el-GR" sz="2600" b="1" smtClean="0">
                <a:solidFill>
                  <a:srgbClr val="000000"/>
                </a:solidFill>
              </a:rPr>
              <a:t>Ενότητα 5</a:t>
            </a:r>
            <a:r>
              <a:rPr lang="el-GR" altLang="el-GR" sz="2600" smtClean="0">
                <a:solidFill>
                  <a:srgbClr val="000000"/>
                </a:solidFill>
              </a:rPr>
              <a:t>:</a:t>
            </a:r>
            <a:r>
              <a:rPr lang="en-US" altLang="el-GR" sz="2600" smtClean="0">
                <a:solidFill>
                  <a:srgbClr val="000000"/>
                </a:solidFill>
              </a:rPr>
              <a:t> </a:t>
            </a:r>
            <a:r>
              <a:rPr lang="el-GR" altLang="el-GR" sz="2600" smtClean="0"/>
              <a:t>Εκτίμηση των αντοχών εκτυπωμένων μελανιών σε φυσικούς παράγοντες </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909637"/>
          </a:xfrm>
        </p:spPr>
        <p:txBody>
          <a:bodyPr/>
          <a:lstStyle/>
          <a:p>
            <a:r>
              <a:rPr lang="el-GR" altLang="el-GR" smtClean="0"/>
              <a:t>Μέθοδοι εκτίμησης </a:t>
            </a:r>
            <a:r>
              <a:rPr lang="el-GR" altLang="el-GR" sz="3200" b="0" smtClean="0"/>
              <a:t>(2 από 2)</a:t>
            </a:r>
            <a:endParaRPr lang="el-GR" altLang="el-GR" smtClean="0"/>
          </a:p>
        </p:txBody>
      </p:sp>
      <p:sp>
        <p:nvSpPr>
          <p:cNvPr id="35842" name="Θέση περιεχομένου 2"/>
          <p:cNvSpPr>
            <a:spLocks noGrp="1"/>
          </p:cNvSpPr>
          <p:nvPr>
            <p:ph idx="1"/>
          </p:nvPr>
        </p:nvSpPr>
        <p:spPr>
          <a:xfrm>
            <a:off x="457200" y="1196975"/>
            <a:ext cx="8229600" cy="5400675"/>
          </a:xfrm>
        </p:spPr>
        <p:txBody>
          <a:bodyPr/>
          <a:lstStyle/>
          <a:p>
            <a:r>
              <a:rPr lang="el-GR" altLang="el-GR" smtClean="0"/>
              <a:t>Μια ακόμη συσκευή που χρησιμοποιείται για τον γρήγορο προσδιορισμό της χρωματικής σταθερότητας ενός χρώματος, είναι ο μετρητής ξεθωριάσματος (</a:t>
            </a:r>
            <a:r>
              <a:rPr lang="en-US" altLang="el-GR" b="1" smtClean="0"/>
              <a:t>Xenotest</a:t>
            </a:r>
            <a:r>
              <a:rPr lang="el-GR" altLang="el-GR" smtClean="0"/>
              <a:t>). </a:t>
            </a:r>
            <a:endParaRPr lang="en-US" altLang="el-GR" smtClean="0"/>
          </a:p>
          <a:p>
            <a:r>
              <a:rPr lang="el-GR" altLang="el-GR" smtClean="0"/>
              <a:t>Σε κάθε περίπτωση, μετά την μέτρηση- έκθεση του δοκιμίου γίνεται σύγκριση - αξιολόγηση του δοκιμίου με ένα αρχικό δείγμα ελέγχου και καταγράφονται οι παρατηρήσεις μας.</a:t>
            </a:r>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FD8D853-C291-4BCE-B584-4F2A4FC0B7AD}"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909637"/>
          </a:xfrm>
        </p:spPr>
        <p:txBody>
          <a:bodyPr/>
          <a:lstStyle/>
          <a:p>
            <a:r>
              <a:rPr lang="el-GR" altLang="el-GR" smtClean="0"/>
              <a:t>Όργανα / Υλικά </a:t>
            </a:r>
          </a:p>
        </p:txBody>
      </p:sp>
      <p:sp>
        <p:nvSpPr>
          <p:cNvPr id="36866" name="Θέση περιεχομένου 2"/>
          <p:cNvSpPr>
            <a:spLocks noGrp="1"/>
          </p:cNvSpPr>
          <p:nvPr>
            <p:ph idx="1"/>
          </p:nvPr>
        </p:nvSpPr>
        <p:spPr/>
        <p:txBody>
          <a:bodyPr/>
          <a:lstStyle/>
          <a:p>
            <a:r>
              <a:rPr lang="el-GR" altLang="el-GR" smtClean="0"/>
              <a:t>Δείγμα από το εκτυπωμένο υπόστρωμα  (3cm x 6cm), του οποίου θα εξεταστεί η αντοχή στο φως.</a:t>
            </a:r>
          </a:p>
          <a:p>
            <a:r>
              <a:rPr lang="el-GR" altLang="el-GR" smtClean="0"/>
              <a:t>Κομμάτι χαρτόνι,</a:t>
            </a:r>
          </a:p>
          <a:p>
            <a:r>
              <a:rPr lang="el-GR" altLang="el-GR" smtClean="0"/>
              <a:t>Αδιαφανές χαρτί,</a:t>
            </a:r>
          </a:p>
          <a:p>
            <a:r>
              <a:rPr lang="el-GR" altLang="el-GR" smtClean="0"/>
              <a:t>Σελοτέϊπ,</a:t>
            </a:r>
          </a:p>
          <a:p>
            <a:r>
              <a:rPr lang="el-GR" altLang="el-GR" smtClean="0"/>
              <a:t>Φασματοφωτόμετρο.</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8AB3B93-2344-4AB5-B5C6-1065166EB977}"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a:xfrm>
            <a:off x="0" y="115888"/>
            <a:ext cx="9144000" cy="909637"/>
          </a:xfrm>
        </p:spPr>
        <p:txBody>
          <a:bodyPr/>
          <a:lstStyle/>
          <a:p>
            <a:r>
              <a:rPr lang="el-GR" altLang="el-GR" smtClean="0"/>
              <a:t>Πειραματική διαδικασία</a:t>
            </a:r>
          </a:p>
        </p:txBody>
      </p:sp>
      <p:sp>
        <p:nvSpPr>
          <p:cNvPr id="3" name="Θέση περιεχομένου 2"/>
          <p:cNvSpPr>
            <a:spLocks noGrp="1"/>
          </p:cNvSpPr>
          <p:nvPr>
            <p:ph idx="1"/>
          </p:nvPr>
        </p:nvSpPr>
        <p:spPr>
          <a:xfrm>
            <a:off x="457200" y="1196975"/>
            <a:ext cx="8435975" cy="5545138"/>
          </a:xfrm>
        </p:spPr>
        <p:txBody>
          <a:bodyPr rtlCol="0">
            <a:normAutofit fontScale="92500" lnSpcReduction="10000"/>
          </a:bodyPr>
          <a:lstStyle/>
          <a:p>
            <a:pPr fontAlgn="auto">
              <a:spcAft>
                <a:spcPts val="0"/>
              </a:spcAft>
              <a:buFont typeface="Arial" pitchFamily="34" charset="0"/>
              <a:buChar char="•"/>
              <a:defRPr/>
            </a:pPr>
            <a:r>
              <a:rPr lang="el-GR" dirty="0"/>
              <a:t>Κόβουμε ένα δείγμα από το τυπωμένο υπόστρωμα (3cm x 6cm) του οποίου θα εξετάσουμε την αντοχή. </a:t>
            </a:r>
          </a:p>
          <a:p>
            <a:pPr fontAlgn="auto">
              <a:spcAft>
                <a:spcPts val="0"/>
              </a:spcAft>
              <a:buFont typeface="Arial" pitchFamily="34" charset="0"/>
              <a:buChar char="•"/>
              <a:defRPr/>
            </a:pPr>
            <a:r>
              <a:rPr lang="el-GR" dirty="0"/>
              <a:t>Στη συνέχεια κόβουμε ένα κομμάτι χαρτόνι και πάνω σε αυτό τοποθετούμε το δείγμα. </a:t>
            </a:r>
          </a:p>
          <a:p>
            <a:pPr fontAlgn="auto">
              <a:spcAft>
                <a:spcPts val="0"/>
              </a:spcAft>
              <a:buFont typeface="Arial" pitchFamily="34" charset="0"/>
              <a:buChar char="•"/>
              <a:defRPr/>
            </a:pPr>
            <a:r>
              <a:rPr lang="el-GR" dirty="0"/>
              <a:t>Σημειώνουμε με μολύβι πάνω στο αδιαφανές χαρτί διαστήματα ανά 1cm (α, β, γ, δ, ε, ζ). </a:t>
            </a:r>
          </a:p>
          <a:p>
            <a:pPr fontAlgn="auto">
              <a:spcAft>
                <a:spcPts val="0"/>
              </a:spcAft>
              <a:buFont typeface="Arial" pitchFamily="34" charset="0"/>
              <a:buChar char="•"/>
              <a:defRPr/>
            </a:pPr>
            <a:r>
              <a:rPr lang="el-GR" dirty="0"/>
              <a:t>Καλύπτουμε με αδιαφανές χαρτί (κολλάμε με </a:t>
            </a:r>
            <a:r>
              <a:rPr lang="el-GR" dirty="0" err="1"/>
              <a:t>σελοτέϊπ</a:t>
            </a:r>
            <a:r>
              <a:rPr lang="el-GR" dirty="0"/>
              <a:t>) το σύστημα, ώστε να καλύπτεται όλη η επιφάνεια του δείγματος, κι αφήνουμε ακάλυπτο μόνο 1cm από την άκρη του δείγματος, κόβοντας το αδιαφανές χαρτί, ώστε το τυπωμένο δείγμα (α) να έρχεται σε επαφή με το φως. </a:t>
            </a:r>
          </a:p>
          <a:p>
            <a:pPr fontAlgn="auto">
              <a:spcAft>
                <a:spcPts val="0"/>
              </a:spcAft>
              <a:buFont typeface="Arial" pitchFamily="34" charset="0"/>
              <a:buChar char="•"/>
              <a:defRPr/>
            </a:pPr>
            <a:r>
              <a:rPr lang="el-GR" dirty="0"/>
              <a:t>Το σύστημα τοποθετείται σε κλειστό χώρο και σε σημείο που να φωτίζεται από το ηλιακό φώς</a:t>
            </a:r>
            <a:r>
              <a:rPr lang="el-GR" dirty="0" smtClean="0"/>
              <a:t>.</a:t>
            </a:r>
            <a:endParaRPr lang="el-GR" dirty="0"/>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DE88923-AF59-40F5-8020-507F16B77727}"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0" y="115888"/>
            <a:ext cx="9144000" cy="1081087"/>
          </a:xfrm>
        </p:spPr>
        <p:txBody>
          <a:bodyPr/>
          <a:lstStyle/>
          <a:p>
            <a:r>
              <a:rPr lang="el-GR" altLang="el-GR" smtClean="0"/>
              <a:t>Δείγμα </a:t>
            </a:r>
            <a:br>
              <a:rPr lang="el-GR" altLang="el-GR" smtClean="0"/>
            </a:br>
            <a:r>
              <a:rPr lang="el-GR" altLang="el-GR" smtClean="0"/>
              <a:t>εκτυπωμένου υποστρώματος</a:t>
            </a:r>
          </a:p>
        </p:txBody>
      </p:sp>
      <p:grpSp>
        <p:nvGrpSpPr>
          <p:cNvPr id="38914" name="Ομάδα 2" descr="Δείγμα εκτυπωμένου υποστρώματος"/>
          <p:cNvGrpSpPr>
            <a:grpSpLocks/>
          </p:cNvGrpSpPr>
          <p:nvPr/>
        </p:nvGrpSpPr>
        <p:grpSpPr bwMode="auto">
          <a:xfrm>
            <a:off x="1476375" y="1916113"/>
            <a:ext cx="6264275" cy="2951162"/>
            <a:chOff x="1475656" y="1916832"/>
            <a:chExt cx="6264696" cy="2951167"/>
          </a:xfrm>
        </p:grpSpPr>
        <p:sp>
          <p:nvSpPr>
            <p:cNvPr id="6" name="Ορθογώνιο 5"/>
            <p:cNvSpPr/>
            <p:nvPr/>
          </p:nvSpPr>
          <p:spPr>
            <a:xfrm>
              <a:off x="1475656" y="1916832"/>
              <a:ext cx="6264696" cy="24479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8" name="Ευθεία γραμμή σύνδεσης 7"/>
            <p:cNvCxnSpPr/>
            <p:nvPr/>
          </p:nvCxnSpPr>
          <p:spPr>
            <a:xfrm>
              <a:off x="2483787" y="1916832"/>
              <a:ext cx="0" cy="2447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3563359" y="1916832"/>
              <a:ext cx="0" cy="2447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44519" y="1916832"/>
              <a:ext cx="0" cy="2447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5652650" y="1916832"/>
              <a:ext cx="0" cy="2447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6732222" y="1916832"/>
              <a:ext cx="0" cy="2447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922" name="TextBox 12"/>
            <p:cNvSpPr txBox="1">
              <a:spLocks noChangeArrowheads="1"/>
            </p:cNvSpPr>
            <p:nvPr/>
          </p:nvSpPr>
          <p:spPr bwMode="auto">
            <a:xfrm>
              <a:off x="1835696" y="4437112"/>
              <a:ext cx="288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rPr>
                <a:t>ζ</a:t>
              </a:r>
            </a:p>
          </p:txBody>
        </p:sp>
        <p:sp>
          <p:nvSpPr>
            <p:cNvPr id="38923" name="TextBox 13"/>
            <p:cNvSpPr txBox="1">
              <a:spLocks noChangeArrowheads="1"/>
            </p:cNvSpPr>
            <p:nvPr/>
          </p:nvSpPr>
          <p:spPr bwMode="auto">
            <a:xfrm>
              <a:off x="2771800" y="4437112"/>
              <a:ext cx="288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rPr>
                <a:t>ε</a:t>
              </a:r>
            </a:p>
          </p:txBody>
        </p:sp>
        <p:sp>
          <p:nvSpPr>
            <p:cNvPr id="38924" name="TextBox 14"/>
            <p:cNvSpPr txBox="1">
              <a:spLocks noChangeArrowheads="1"/>
            </p:cNvSpPr>
            <p:nvPr/>
          </p:nvSpPr>
          <p:spPr bwMode="auto">
            <a:xfrm>
              <a:off x="3923928" y="4437111"/>
              <a:ext cx="288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rPr>
                <a:t>δ</a:t>
              </a:r>
            </a:p>
          </p:txBody>
        </p:sp>
        <p:sp>
          <p:nvSpPr>
            <p:cNvPr id="38925" name="TextBox 15"/>
            <p:cNvSpPr txBox="1">
              <a:spLocks noChangeArrowheads="1"/>
            </p:cNvSpPr>
            <p:nvPr/>
          </p:nvSpPr>
          <p:spPr bwMode="auto">
            <a:xfrm>
              <a:off x="5050360" y="4437111"/>
              <a:ext cx="288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rPr>
                <a:t>γ</a:t>
              </a:r>
            </a:p>
          </p:txBody>
        </p:sp>
        <p:sp>
          <p:nvSpPr>
            <p:cNvPr id="38926" name="TextBox 16"/>
            <p:cNvSpPr txBox="1">
              <a:spLocks noChangeArrowheads="1"/>
            </p:cNvSpPr>
            <p:nvPr/>
          </p:nvSpPr>
          <p:spPr bwMode="auto">
            <a:xfrm>
              <a:off x="6032776" y="4437110"/>
              <a:ext cx="288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rPr>
                <a:t>β</a:t>
              </a:r>
            </a:p>
          </p:txBody>
        </p:sp>
        <p:sp>
          <p:nvSpPr>
            <p:cNvPr id="38927" name="TextBox 17"/>
            <p:cNvSpPr txBox="1">
              <a:spLocks noChangeArrowheads="1"/>
            </p:cNvSpPr>
            <p:nvPr/>
          </p:nvSpPr>
          <p:spPr bwMode="auto">
            <a:xfrm>
              <a:off x="7159208" y="4436613"/>
              <a:ext cx="2880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l-GR" altLang="el-GR" sz="2200">
                  <a:solidFill>
                    <a:srgbClr val="000000"/>
                  </a:solidFill>
                  <a:latin typeface="Calibri" pitchFamily="34" charset="0"/>
                </a:rPr>
                <a:t>α</a:t>
              </a:r>
            </a:p>
          </p:txBody>
        </p:sp>
      </p:gr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AFCB83F-F5FA-4790-ABBA-A81455C49087}"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0" y="115888"/>
            <a:ext cx="9144000" cy="909637"/>
          </a:xfrm>
        </p:spPr>
        <p:txBody>
          <a:bodyPr/>
          <a:lstStyle/>
          <a:p>
            <a:r>
              <a:rPr lang="el-GR" altLang="el-GR" smtClean="0"/>
              <a:t>Αποτελέσματα</a:t>
            </a:r>
          </a:p>
        </p:txBody>
      </p:sp>
      <p:sp>
        <p:nvSpPr>
          <p:cNvPr id="3" name="Θέση περιεχομένου 2"/>
          <p:cNvSpPr>
            <a:spLocks noGrp="1"/>
          </p:cNvSpPr>
          <p:nvPr>
            <p:ph idx="1"/>
          </p:nvPr>
        </p:nvSpPr>
        <p:spPr/>
        <p:txBody>
          <a:bodyPr>
            <a:normAutofit lnSpcReduction="10000"/>
          </a:bodyPr>
          <a:lstStyle/>
          <a:p>
            <a:r>
              <a:rPr lang="el-GR" altLang="el-GR" sz="2200" smtClean="0"/>
              <a:t>Μετά από μια εβδομάδα κόβουμε το τμήμα β του αδιαφανούς χαρτιού. Την επόμενη εβδομάδα το γ κλπ. Το τελευταίο τμήμα δε θα κοπεί, ώστε να χρησιμεύσει σαν μέτρο σύγκρισης κατά την αξιολόγηση (δείγμα ελέγχου).  </a:t>
            </a:r>
          </a:p>
          <a:p>
            <a:pPr>
              <a:buFont typeface="Arial" charset="0"/>
              <a:buNone/>
            </a:pPr>
            <a:r>
              <a:rPr lang="el-GR" altLang="el-GR" sz="2200" smtClean="0"/>
              <a:t>Η δοκιμασία τελειώνει μετά τη πάροδο 5 εβδομάδων, οπότε έχουμε:</a:t>
            </a:r>
          </a:p>
          <a:p>
            <a:r>
              <a:rPr lang="el-GR" altLang="el-GR" sz="2200" smtClean="0"/>
              <a:t>Τμήμα α, επαφή με το φώς 5*7=35 ημέρες, </a:t>
            </a:r>
          </a:p>
          <a:p>
            <a:r>
              <a:rPr lang="el-GR" altLang="el-GR" sz="2200" smtClean="0"/>
              <a:t>Τμήμα β, επαφή με το φώς 4*7=28 ημέρες,</a:t>
            </a:r>
          </a:p>
          <a:p>
            <a:r>
              <a:rPr lang="el-GR" altLang="el-GR" sz="2200" smtClean="0"/>
              <a:t>Τμήμα γ, επαφή με το φώς 3*7=21 ημέρες ,</a:t>
            </a:r>
          </a:p>
          <a:p>
            <a:r>
              <a:rPr lang="el-GR" altLang="el-GR" sz="2200" smtClean="0"/>
              <a:t>Τμήμα δ, επαφή με το φώς 2*7=14 ημέρες,</a:t>
            </a:r>
            <a:endParaRPr lang="en-US" altLang="el-GR" sz="2200" smtClean="0"/>
          </a:p>
          <a:p>
            <a:r>
              <a:rPr lang="el-GR" altLang="el-GR" sz="2200" smtClean="0"/>
              <a:t>Τμήμα ε, επαφή με το φώς 1*7=7 ημέρες,</a:t>
            </a:r>
          </a:p>
          <a:p>
            <a:r>
              <a:rPr lang="el-GR" altLang="el-GR" sz="2200" smtClean="0"/>
              <a:t>Τμήμα ζ, χρόνος επαφής με το φώς μηδέν.</a:t>
            </a:r>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2FCE9F3-2AA2-40C7-A9AD-FEB6384DF521}"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0" y="115888"/>
            <a:ext cx="9144000" cy="909637"/>
          </a:xfrm>
        </p:spPr>
        <p:txBody>
          <a:bodyPr/>
          <a:lstStyle/>
          <a:p>
            <a:r>
              <a:rPr lang="el-GR" altLang="el-GR" smtClean="0"/>
              <a:t>Εκτίμηση αποτελεσμάτων </a:t>
            </a:r>
          </a:p>
        </p:txBody>
      </p:sp>
      <p:sp>
        <p:nvSpPr>
          <p:cNvPr id="3" name="Θέση περιεχομένου 2"/>
          <p:cNvSpPr>
            <a:spLocks noGrp="1"/>
          </p:cNvSpPr>
          <p:nvPr>
            <p:ph idx="1"/>
          </p:nvPr>
        </p:nvSpPr>
        <p:spPr>
          <a:xfrm>
            <a:off x="468313" y="1341438"/>
            <a:ext cx="8229600" cy="3167062"/>
          </a:xfrm>
        </p:spPr>
        <p:txBody>
          <a:bodyPr rtlCol="0">
            <a:normAutofit/>
          </a:bodyPr>
          <a:lstStyle/>
          <a:p>
            <a:pPr marL="0" indent="0" fontAlgn="auto">
              <a:spcAft>
                <a:spcPts val="0"/>
              </a:spcAft>
              <a:buFont typeface="Arial" pitchFamily="34" charset="0"/>
              <a:buNone/>
              <a:defRPr/>
            </a:pPr>
            <a:r>
              <a:rPr lang="el-GR" dirty="0"/>
              <a:t>Η αξιολόγηση </a:t>
            </a:r>
            <a:r>
              <a:rPr lang="el-GR" dirty="0" smtClean="0"/>
              <a:t>της εξέτασης αυτής γίνεται </a:t>
            </a:r>
            <a:r>
              <a:rPr lang="el-GR" dirty="0"/>
              <a:t>με δύο τρόπους</a:t>
            </a:r>
            <a:r>
              <a:rPr lang="el-GR" dirty="0" smtClean="0"/>
              <a:t>:</a:t>
            </a:r>
            <a:endParaRPr lang="el-GR" dirty="0"/>
          </a:p>
          <a:p>
            <a:pPr marL="457200" indent="-457200" fontAlgn="auto">
              <a:spcAft>
                <a:spcPts val="0"/>
              </a:spcAft>
              <a:buFont typeface="+mj-lt"/>
              <a:buAutoNum type="alphaLcParenR"/>
              <a:defRPr/>
            </a:pPr>
            <a:r>
              <a:rPr lang="el-GR" b="1" dirty="0" smtClean="0"/>
              <a:t>Μακροσκοπικά</a:t>
            </a:r>
            <a:r>
              <a:rPr lang="en-US" dirty="0" smtClean="0"/>
              <a:t>: </a:t>
            </a:r>
            <a:r>
              <a:rPr lang="el-GR" dirty="0" smtClean="0"/>
              <a:t>Συγκρίνεται η </a:t>
            </a:r>
            <a:r>
              <a:rPr lang="el-GR" dirty="0"/>
              <a:t>απόχρωση του τμήματος ζ του δείγματος με </a:t>
            </a:r>
            <a:r>
              <a:rPr lang="el-GR" dirty="0" smtClean="0"/>
              <a:t>την απόχρωση των υπόλοιπων τμημάτων.</a:t>
            </a:r>
            <a:endParaRPr lang="el-GR" dirty="0"/>
          </a:p>
          <a:p>
            <a:pPr marL="457200" indent="-457200" fontAlgn="auto">
              <a:spcAft>
                <a:spcPts val="0"/>
              </a:spcAft>
              <a:buFont typeface="+mj-lt"/>
              <a:buAutoNum type="alphaLcParenR"/>
              <a:defRPr/>
            </a:pPr>
            <a:r>
              <a:rPr lang="el-GR" b="1" dirty="0" smtClean="0"/>
              <a:t>Με </a:t>
            </a:r>
            <a:r>
              <a:rPr lang="el-GR" b="1" dirty="0" err="1" smtClean="0"/>
              <a:t>φασματοφωτόμετρο</a:t>
            </a:r>
            <a:r>
              <a:rPr lang="en-US" dirty="0" smtClean="0"/>
              <a:t>: </a:t>
            </a:r>
            <a:r>
              <a:rPr lang="el-GR" dirty="0" smtClean="0"/>
              <a:t>Η εκτίμηση της διαφοράς της απόχρωσης μεταξύ των τμημάτων στηρίζεται σε συγκεκριμένες αριθμητικές τιμές.</a:t>
            </a:r>
            <a:endParaRPr lang="el-GR" dirty="0"/>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6317FF8-333B-4FF7-96B4-7084CD26314D}"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909637"/>
          </a:xfrm>
        </p:spPr>
        <p:txBody>
          <a:bodyPr/>
          <a:lstStyle/>
          <a:p>
            <a:r>
              <a:rPr lang="el-GR" altLang="el-GR" smtClean="0"/>
              <a:t>Σχόλια – Συμπεράσματα</a:t>
            </a:r>
          </a:p>
        </p:txBody>
      </p:sp>
      <p:sp>
        <p:nvSpPr>
          <p:cNvPr id="41986" name="Θέση περιεχομένου 2"/>
          <p:cNvSpPr>
            <a:spLocks noGrp="1"/>
          </p:cNvSpPr>
          <p:nvPr>
            <p:ph idx="1"/>
          </p:nvPr>
        </p:nvSpPr>
        <p:spPr>
          <a:xfrm>
            <a:off x="395288" y="4508500"/>
            <a:ext cx="8229600" cy="1223963"/>
          </a:xfrm>
        </p:spPr>
        <p:txBody>
          <a:bodyPr/>
          <a:lstStyle/>
          <a:p>
            <a:pPr>
              <a:buFont typeface="Wingdings" pitchFamily="2" charset="2"/>
              <a:buChar char="ü"/>
            </a:pPr>
            <a:r>
              <a:rPr lang="el-GR" altLang="el-GR" smtClean="0"/>
              <a:t>Σε κάθε περίπτωση στην έκθεση εργασίας, παρουσιάζεται το δοκίμιο κι ακολουθούν σχόλια - συμπεράσματα.</a:t>
            </a:r>
          </a:p>
          <a:p>
            <a:endParaRPr lang="el-GR" altLang="el-GR" smtClean="0"/>
          </a:p>
        </p:txBody>
      </p:sp>
      <p:pic>
        <p:nvPicPr>
          <p:cNvPr id="5" name="Picture 10"/>
          <p:cNvPicPr>
            <a:picLocks noChangeAspect="1"/>
          </p:cNvPicPr>
          <p:nvPr/>
        </p:nvPicPr>
        <p:blipFill>
          <a:blip r:embed="rId2"/>
          <a:srcRect l="1969" b="15985"/>
          <a:stretch>
            <a:fillRect/>
          </a:stretch>
        </p:blipFill>
        <p:spPr>
          <a:xfrm>
            <a:off x="2700338" y="1628775"/>
            <a:ext cx="3584575" cy="2305050"/>
          </a:xfrm>
          <a:prstGeom prst="rect">
            <a:avLst/>
          </a:prstGeom>
          <a:ln>
            <a:noFill/>
          </a:ln>
          <a:effectLst>
            <a:outerShdw blurRad="292100" dist="139700" dir="2700000" algn="tl" rotWithShape="0">
              <a:srgbClr val="333333">
                <a:alpha val="65000"/>
              </a:srgbClr>
            </a:outerShdw>
          </a:effectLst>
        </p:spPr>
      </p:pic>
      <p:sp>
        <p:nvSpPr>
          <p:cNvPr id="4198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F6156F8-2435-4FF6-893D-2D43EF97A458}"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43010" name="Θέση περιεχομένου 2"/>
          <p:cNvSpPr>
            <a:spLocks noGrp="1"/>
          </p:cNvSpPr>
          <p:nvPr>
            <p:ph idx="1"/>
          </p:nvPr>
        </p:nvSpPr>
        <p:spPr/>
        <p:txBody>
          <a:bodyPr/>
          <a:lstStyle/>
          <a:p>
            <a:r>
              <a:rPr lang="el-GR" altLang="el-GR" smtClean="0"/>
              <a:t>Σημειώσεις για το εργαστήριο «Μελάνια», Στ. Θεοχάρη, Σ.Γ.Τ.Κ.Σ., ΤΕΙ Αθήνας, 2008</a:t>
            </a:r>
            <a:r>
              <a:rPr lang="en-US" altLang="el-GR" smtClean="0"/>
              <a:t>.</a:t>
            </a:r>
            <a:endParaRPr lang="el-GR" altLang="el-GR" smtClean="0"/>
          </a:p>
          <a:p>
            <a:r>
              <a:rPr lang="el-GR" altLang="el-GR" smtClean="0"/>
              <a:t>Μελάνια και καλυπτικά εκτυπώσεων, </a:t>
            </a:r>
            <a:r>
              <a:rPr lang="en-GB" altLang="el-GR" smtClean="0"/>
              <a:t>Thompson</a:t>
            </a:r>
            <a:r>
              <a:rPr lang="el-GR" altLang="el-GR" smtClean="0"/>
              <a:t>, </a:t>
            </a:r>
            <a:r>
              <a:rPr lang="en-GB" altLang="el-GR" smtClean="0"/>
              <a:t>B</a:t>
            </a:r>
            <a:r>
              <a:rPr lang="el-GR" altLang="el-GR" smtClean="0"/>
              <a:t>, Εκδ. ΙΩΝ, 1998</a:t>
            </a:r>
            <a:r>
              <a:rPr lang="en-US" altLang="el-GR" smtClean="0"/>
              <a:t>.</a:t>
            </a:r>
            <a:endParaRPr lang="el-GR" altLang="el-GR" smtClean="0"/>
          </a:p>
          <a:p>
            <a:r>
              <a:rPr lang="el-GR" altLang="el-GR" smtClean="0"/>
              <a:t>Μελάνια Εκτυπώσεων, </a:t>
            </a:r>
            <a:r>
              <a:rPr lang="en-US" altLang="el-GR" smtClean="0"/>
              <a:t>Todd R</a:t>
            </a:r>
            <a:r>
              <a:rPr lang="el-GR" altLang="el-GR" smtClean="0"/>
              <a:t>., Εκδ. ΙΩΝ, 1999</a:t>
            </a:r>
            <a:r>
              <a:rPr lang="en-US" altLang="el-GR" smtClean="0"/>
              <a:t>.</a:t>
            </a:r>
            <a:endParaRPr lang="el-GR" altLang="el-GR" smtClean="0"/>
          </a:p>
          <a:p>
            <a:r>
              <a:rPr lang="el-GR" altLang="el-GR" smtClean="0"/>
              <a:t>Εργαστηριακές ασκήσεις Υλικών ΙΙ, Σ.Γ.Τ.Κ.Σ., Τ.Ε.Ι. Αθήνας, Ειρ. Στρατή, Αθήνα 1997</a:t>
            </a:r>
            <a:r>
              <a:rPr lang="en-US" altLang="el-GR" smtClean="0"/>
              <a:t>.</a:t>
            </a:r>
            <a:endParaRPr lang="el-GR" altLang="el-GR" smtClean="0"/>
          </a:p>
          <a:p>
            <a:r>
              <a:rPr lang="el-GR" altLang="el-GR" smtClean="0"/>
              <a:t>Σημειώσεις Μελάνια – Φωτοευαπαθείς ενώσεις, Π. Παπαδάκου, ΤΕΙ Αθήνας, 2007</a:t>
            </a:r>
            <a:r>
              <a:rPr lang="en-US" altLang="el-GR" smtClean="0"/>
              <a:t>.</a:t>
            </a:r>
            <a:endParaRPr lang="el-GR" altLang="el-GR" smtClean="0"/>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401B73-34CC-406D-AD35-365007AD4F16}"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6"/>
          <p:cNvSpPr>
            <a:spLocks noGrp="1"/>
          </p:cNvSpPr>
          <p:nvPr>
            <p:ph type="ctrTitle"/>
          </p:nvPr>
        </p:nvSpPr>
        <p:spPr/>
        <p:txBody>
          <a:bodyPr/>
          <a:lstStyle/>
          <a:p>
            <a:r>
              <a:rPr lang="el-GR" altLang="el-GR" smtClean="0"/>
              <a:t>Τέλος Ενότητας</a:t>
            </a:r>
          </a:p>
        </p:txBody>
      </p:sp>
      <p:sp>
        <p:nvSpPr>
          <p:cNvPr id="44034" name="Υπότιτλος 7"/>
          <p:cNvSpPr>
            <a:spLocks noGrp="1"/>
          </p:cNvSpPr>
          <p:nvPr>
            <p:ph type="subTitle" idx="1"/>
          </p:nvPr>
        </p:nvSpPr>
        <p:spPr/>
        <p:txBody>
          <a:bodyPr/>
          <a:lstStyle/>
          <a:p>
            <a:endParaRPr lang="el-GR" altLang="el-GR" smtClean="0"/>
          </a:p>
        </p:txBody>
      </p:sp>
      <p:grpSp>
        <p:nvGrpSpPr>
          <p:cNvPr id="44035" name="Ομάδα 8"/>
          <p:cNvGrpSpPr>
            <a:grpSpLocks/>
          </p:cNvGrpSpPr>
          <p:nvPr/>
        </p:nvGrpSpPr>
        <p:grpSpPr bwMode="auto">
          <a:xfrm>
            <a:off x="1766888" y="5930900"/>
            <a:ext cx="5829300" cy="768350"/>
            <a:chOff x="1767633" y="5931169"/>
            <a:chExt cx="5828703" cy="768532"/>
          </a:xfrm>
        </p:grpSpPr>
        <p:pic>
          <p:nvPicPr>
            <p:cNvPr id="440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ctrTitle"/>
          </p:nvPr>
        </p:nvSpPr>
        <p:spPr/>
        <p:txBody>
          <a:bodyPr/>
          <a:lstStyle/>
          <a:p>
            <a:r>
              <a:rPr lang="el-GR" altLang="el-GR" sz="4400" smtClean="0"/>
              <a:t>Σημειώματα</a:t>
            </a:r>
          </a:p>
        </p:txBody>
      </p:sp>
      <p:sp>
        <p:nvSpPr>
          <p:cNvPr id="46082"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ενότητας </a:t>
            </a:r>
            <a:endParaRPr lang="el-GR" altLang="el-GR" sz="3200" b="0" smtClean="0"/>
          </a:p>
        </p:txBody>
      </p:sp>
      <p:sp>
        <p:nvSpPr>
          <p:cNvPr id="27650" name="Θέση περιεχομένου 2"/>
          <p:cNvSpPr>
            <a:spLocks noGrp="1"/>
          </p:cNvSpPr>
          <p:nvPr>
            <p:ph idx="1"/>
          </p:nvPr>
        </p:nvSpPr>
        <p:spPr/>
        <p:txBody>
          <a:bodyPr/>
          <a:lstStyle/>
          <a:p>
            <a:r>
              <a:rPr lang="el-GR" altLang="el-GR" smtClean="0"/>
              <a:t>Στόχος της ενότητας είναι η εξάσκηση των σπουδαστών στην εκτίμηση των αντοχών τυπωμένων μελανιών όταν εκτεθούν στο φως-ακτινοβολίες. Αντίστοιχες μέθοδοι εκτίμησης μπορούν να εφαρμοστούν έναντι άλλων φυσικών παραγόντων, όπως η υγρασία και η θερμοκρασία: ψύξη –θέρμανση.</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7F53E77-AC76-4377-9C86-0BDA5210FACD}"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a:t>
            </a:r>
            <a:r>
              <a:rPr lang="el-GR" sz="2000" dirty="0" smtClean="0"/>
              <a:t>(Ε). Ενότητα 5</a:t>
            </a:r>
            <a:r>
              <a:rPr lang="en-US" sz="2000" dirty="0" smtClean="0"/>
              <a:t>:</a:t>
            </a:r>
            <a:r>
              <a:rPr lang="el-GR" sz="2000" dirty="0"/>
              <a:t> Εκτίμηση των αντοχών εκτυπωμένων μελανιών σε φυσικούς </a:t>
            </a:r>
            <a:r>
              <a:rPr lang="el-GR" sz="2000" dirty="0" smtClean="0"/>
              <a:t>παράγοντες».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l-GR" altLang="el-GR" smtClean="0"/>
              <a:t>Χρηματοδότηση</a:t>
            </a:r>
          </a:p>
        </p:txBody>
      </p:sp>
      <p:sp>
        <p:nvSpPr>
          <p:cNvPr id="54274"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427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0" y="115888"/>
            <a:ext cx="9144000" cy="909637"/>
          </a:xfrm>
        </p:spPr>
        <p:txBody>
          <a:bodyPr/>
          <a:lstStyle/>
          <a:p>
            <a:r>
              <a:rPr lang="el-GR" altLang="el-GR" smtClean="0"/>
              <a:t>Ηλιακό φως</a:t>
            </a:r>
            <a:r>
              <a:rPr lang="en-US" altLang="el-GR" smtClean="0"/>
              <a:t> </a:t>
            </a:r>
            <a:r>
              <a:rPr lang="en-US" altLang="el-GR" sz="3200" b="0" smtClean="0"/>
              <a:t>(1 </a:t>
            </a:r>
            <a:r>
              <a:rPr lang="el-GR" altLang="el-GR" sz="3200" b="0" smtClean="0"/>
              <a:t>από 2)</a:t>
            </a:r>
          </a:p>
        </p:txBody>
      </p:sp>
      <p:sp>
        <p:nvSpPr>
          <p:cNvPr id="28674" name="Θέση περιεχομένου 2"/>
          <p:cNvSpPr>
            <a:spLocks noGrp="1"/>
          </p:cNvSpPr>
          <p:nvPr>
            <p:ph idx="1"/>
          </p:nvPr>
        </p:nvSpPr>
        <p:spPr/>
        <p:txBody>
          <a:bodyPr/>
          <a:lstStyle/>
          <a:p>
            <a:r>
              <a:rPr lang="el-GR" altLang="el-GR" smtClean="0"/>
              <a:t>Το </a:t>
            </a:r>
            <a:r>
              <a:rPr lang="el-GR" altLang="el-GR" b="1" smtClean="0"/>
              <a:t>ηλιακό φως</a:t>
            </a:r>
            <a:r>
              <a:rPr lang="el-GR" altLang="el-GR" smtClean="0"/>
              <a:t>, πλούσιο σε </a:t>
            </a:r>
            <a:r>
              <a:rPr lang="el-GR" altLang="el-GR" b="1" smtClean="0"/>
              <a:t>υπεριώδη ακτινοβολία (UV) </a:t>
            </a:r>
            <a:r>
              <a:rPr lang="el-GR" altLang="el-GR" smtClean="0"/>
              <a:t>προσβάλλει τα χρώματα που είναι τυπωμένα σε διάφορα υποστρώματα ( χαρτί, χαρτόνι, πλαστικό, μέταλλα, γυαλί) προκαλώντας ελάττωση της έντασης του χρώματος. Αυτή η ιδιότητα είναι επιζήμια για την εμφάνιση μιας συσκευασίας, μίας αφίσας και γενικότερα οποιασδήποτε εκτυπωμένης επιφάνειας.</a:t>
            </a:r>
          </a:p>
          <a:p>
            <a:r>
              <a:rPr lang="el-GR" altLang="el-GR" smtClean="0"/>
              <a:t>Για τη δοκιμασίας αντοχής εκτυπωμένου χρώματος στο φως έχουν επινοηθεί διάφορες τεχνικές και συστήματα, όπως για παράδειγμα ειδικά συστήματα φωτισμού, ψεκασμός με νερό, κτλ. που προσομοιάζουν στις εξωτερικές συνθήκες.</a:t>
            </a:r>
          </a:p>
        </p:txBody>
      </p:sp>
      <p:sp>
        <p:nvSpPr>
          <p:cNvPr id="286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7F73936-53EB-4D63-87B8-3D1D1C96D887}"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Ηλιακό φως</a:t>
            </a:r>
            <a:r>
              <a:rPr lang="en-US" altLang="el-GR" smtClean="0"/>
              <a:t> </a:t>
            </a:r>
            <a:r>
              <a:rPr lang="en-US" altLang="el-GR" sz="3200" b="0" smtClean="0"/>
              <a:t>(</a:t>
            </a:r>
            <a:r>
              <a:rPr lang="el-GR" altLang="el-GR" sz="3200" b="0" smtClean="0"/>
              <a:t>2</a:t>
            </a:r>
            <a:r>
              <a:rPr lang="en-US" altLang="el-GR" sz="3200" b="0" smtClean="0"/>
              <a:t> </a:t>
            </a:r>
            <a:r>
              <a:rPr lang="el-GR" altLang="el-GR" sz="3200" b="0" smtClean="0"/>
              <a:t>από 2)</a:t>
            </a:r>
            <a:endParaRPr lang="el-GR" altLang="el-GR" smtClean="0"/>
          </a:p>
        </p:txBody>
      </p:sp>
      <p:sp>
        <p:nvSpPr>
          <p:cNvPr id="29698" name="Θέση περιεχομένου 2"/>
          <p:cNvSpPr>
            <a:spLocks noGrp="1"/>
          </p:cNvSpPr>
          <p:nvPr>
            <p:ph idx="1"/>
          </p:nvPr>
        </p:nvSpPr>
        <p:spPr/>
        <p:txBody>
          <a:bodyPr/>
          <a:lstStyle/>
          <a:p>
            <a:r>
              <a:rPr lang="el-GR" altLang="el-GR" smtClean="0"/>
              <a:t>Η εξέταση της αντοχής στο φως χωρίζεται σε δύο κατηγορίες:</a:t>
            </a:r>
          </a:p>
          <a:p>
            <a:pPr lvl="1"/>
            <a:r>
              <a:rPr lang="el-GR" altLang="el-GR" sz="2400" smtClean="0"/>
              <a:t>Αντοχή σε κλειστό χώρο,</a:t>
            </a:r>
          </a:p>
          <a:p>
            <a:pPr lvl="1"/>
            <a:r>
              <a:rPr lang="el-GR" altLang="el-GR" sz="2400" smtClean="0"/>
              <a:t>Αντοχή σε ανοικτό χώρο.</a:t>
            </a:r>
          </a:p>
          <a:p>
            <a:r>
              <a:rPr lang="el-GR" altLang="el-GR" smtClean="0"/>
              <a:t>Η αντοχή εκτυπωμένου χρώματος στο φως το οποίο εξετάζεται σε κλειστό χώρο πλεονεκτεί σε σύγκριση με εκείνη που γίνεται σε ανοικτό, γιατί στον ανοικτό χώρο επιδρούν και άλλοι παράγοντες του περιβάλλοντος, όπως η υγρασία, οι αλλαγές στη θερμοκρασία, η επίδραση της ατμοσφαιρικής ρύπανσης κλπ.</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2860465-5297-484B-A1D0-52BCC2EED66C}"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909637"/>
          </a:xfrm>
        </p:spPr>
        <p:txBody>
          <a:bodyPr/>
          <a:lstStyle/>
          <a:p>
            <a:r>
              <a:rPr lang="el-GR" altLang="el-GR" smtClean="0"/>
              <a:t>Θερμοκρασία </a:t>
            </a:r>
          </a:p>
        </p:txBody>
      </p:sp>
      <p:sp>
        <p:nvSpPr>
          <p:cNvPr id="30722" name="Θέση περιεχομένου 2"/>
          <p:cNvSpPr>
            <a:spLocks noGrp="1"/>
          </p:cNvSpPr>
          <p:nvPr>
            <p:ph idx="1"/>
          </p:nvPr>
        </p:nvSpPr>
        <p:spPr/>
        <p:txBody>
          <a:bodyPr/>
          <a:lstStyle/>
          <a:p>
            <a:r>
              <a:rPr lang="el-GR" altLang="el-GR" smtClean="0"/>
              <a:t>Η σημασία της αντοχής των μελανιών σε διαφορετικές </a:t>
            </a:r>
            <a:r>
              <a:rPr lang="el-GR" altLang="el-GR" b="1" smtClean="0"/>
              <a:t>θερμοκρασίες</a:t>
            </a:r>
            <a:r>
              <a:rPr lang="el-GR" altLang="el-GR" smtClean="0"/>
              <a:t> γίνεται φανερή, εάν σκεφτούμε την εκτύπωση υλικών συσκευασίας προϊόντων, που προορίζονται για την κατάψυξη (οπότε δεν πρέπει να γίνονται εύθρυπτα και να μαδούν ή να ξεφλουδίζουν) ή που προορίζονται για υψηλές θερμοκρασίες (είτε για την εκτύπωση, π.χ. μεταλλικά φύλλα για κονσέρβες, θερμοσκληρυνόμενα μελάνια κτλ., είτε για σφράγισμα με θέρμανση π.χ. πακέτα μπισκότων, είτε για τις συσκευασίες έτοιμου φαγητού, που ψήνονται στο φούρνο).</a:t>
            </a:r>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334EBE4-633C-4C98-B16E-27C675316772}"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mtClean="0"/>
              <a:t>Χρωματική σταθερότητα </a:t>
            </a:r>
            <a:r>
              <a:rPr lang="el-GR" altLang="el-GR" sz="3200" b="0" smtClean="0"/>
              <a:t>(1 από 2)</a:t>
            </a:r>
          </a:p>
        </p:txBody>
      </p:sp>
      <p:sp>
        <p:nvSpPr>
          <p:cNvPr id="31746" name="Θέση περιεχομένου 2"/>
          <p:cNvSpPr>
            <a:spLocks noGrp="1"/>
          </p:cNvSpPr>
          <p:nvPr>
            <p:ph idx="1"/>
          </p:nvPr>
        </p:nvSpPr>
        <p:spPr/>
        <p:txBody>
          <a:bodyPr/>
          <a:lstStyle/>
          <a:p>
            <a:r>
              <a:rPr lang="el-GR" altLang="el-GR" b="1" smtClean="0"/>
              <a:t>Χρωματική σταθερότητα</a:t>
            </a:r>
            <a:r>
              <a:rPr lang="el-GR" altLang="el-GR" smtClean="0"/>
              <a:t> είναι η ικανότητα του χρώματος να μην ξεθωριάζει στο φως της ημέρας, το διάχυτο φως ή τα διάφορα είδη τεχνητού φωτός. </a:t>
            </a:r>
            <a:endParaRPr lang="en-US" altLang="el-GR" smtClean="0"/>
          </a:p>
          <a:p>
            <a:r>
              <a:rPr lang="el-GR" altLang="el-GR" smtClean="0"/>
              <a:t>Οι τιμές που χρησιμοποιούνται για τη μέτρηση της χρωματικής σταθερότητας βασίζονται στην </a:t>
            </a:r>
            <a:r>
              <a:rPr lang="el-GR" altLang="el-GR" b="1" smtClean="0"/>
              <a:t>Κλίμακα Μαλλιού (</a:t>
            </a:r>
            <a:r>
              <a:rPr lang="en-US" altLang="el-GR" b="1" smtClean="0"/>
              <a:t>Wool Scale</a:t>
            </a:r>
            <a:r>
              <a:rPr lang="el-GR" altLang="el-GR" b="1" smtClean="0"/>
              <a:t>)</a:t>
            </a:r>
            <a:r>
              <a:rPr lang="el-GR" altLang="el-GR" smtClean="0"/>
              <a:t> που έχει υιοθετηθεί από τη βιομηχανία υφάσματος. </a:t>
            </a:r>
            <a:endParaRPr lang="en-US" altLang="el-GR" smtClean="0"/>
          </a:p>
          <a:p>
            <a:r>
              <a:rPr lang="el-GR" altLang="el-GR" smtClean="0"/>
              <a:t>Η κλίμακα αποτελείται από 8 διαβαθμίσεις, οπότε το 1 αντιπροσωπεύει το χαμηλότερο βαθμό χρωματικής σταθερότητας και το 8 το μεγαλύτερο βαθμό χρωματικής σταθερότητας.</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ED692AB-419E-4FE1-B186-88AB1C604B80}"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909637"/>
          </a:xfrm>
        </p:spPr>
        <p:txBody>
          <a:bodyPr/>
          <a:lstStyle/>
          <a:p>
            <a:r>
              <a:rPr lang="el-GR" altLang="el-GR" smtClean="0"/>
              <a:t>Χρωματική σταθερότητα </a:t>
            </a:r>
            <a:r>
              <a:rPr lang="el-GR" altLang="el-GR" sz="3200" b="0" smtClean="0"/>
              <a:t>(2 από 2)</a:t>
            </a:r>
            <a:endParaRPr lang="el-GR" altLang="el-GR" smtClean="0"/>
          </a:p>
        </p:txBody>
      </p:sp>
      <p:sp>
        <p:nvSpPr>
          <p:cNvPr id="32770" name="Θέση περιεχομένου 2"/>
          <p:cNvSpPr>
            <a:spLocks noGrp="1"/>
          </p:cNvSpPr>
          <p:nvPr>
            <p:ph idx="1"/>
          </p:nvPr>
        </p:nvSpPr>
        <p:spPr/>
        <p:txBody>
          <a:bodyPr/>
          <a:lstStyle/>
          <a:p>
            <a:r>
              <a:rPr lang="el-GR" altLang="el-GR" smtClean="0"/>
              <a:t>Η </a:t>
            </a:r>
            <a:r>
              <a:rPr lang="el-GR" altLang="el-GR" b="1" smtClean="0"/>
              <a:t>χρωματική σταθερότητα </a:t>
            </a:r>
            <a:r>
              <a:rPr lang="el-GR" altLang="el-GR" smtClean="0"/>
              <a:t>ενός μελανιού εκτύπωσης βασίζεται σχεδόν εξολοκλήρου στο </a:t>
            </a:r>
            <a:r>
              <a:rPr lang="el-GR" altLang="el-GR" b="1" smtClean="0"/>
              <a:t>πιγμέντο</a:t>
            </a:r>
            <a:r>
              <a:rPr lang="el-GR" altLang="el-GR" smtClean="0"/>
              <a:t> που χρησιμοποιείται. </a:t>
            </a:r>
            <a:endParaRPr lang="en-US" altLang="el-GR" smtClean="0"/>
          </a:p>
          <a:p>
            <a:r>
              <a:rPr lang="el-GR" altLang="el-GR" smtClean="0"/>
              <a:t>Ανάμεσα στα πιγμέντα, </a:t>
            </a:r>
            <a:r>
              <a:rPr lang="el-GR" altLang="el-GR" b="1" smtClean="0"/>
              <a:t>το άσπρο, το μπλε και το μαύρο </a:t>
            </a:r>
            <a:r>
              <a:rPr lang="el-GR" altLang="el-GR" smtClean="0"/>
              <a:t>έχουν υψηλότερη χρωματική σταθερότητα, ενώ </a:t>
            </a:r>
            <a:r>
              <a:rPr lang="el-GR" altLang="el-GR" b="1" smtClean="0"/>
              <a:t>το κίτρινο και το κόκκινο </a:t>
            </a:r>
            <a:r>
              <a:rPr lang="el-GR" altLang="el-GR" smtClean="0"/>
              <a:t>έχουν χαμηλή σταθερότητα.</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E8C556B-79A8-46B4-B278-DD13EFE40762}"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909637"/>
          </a:xfrm>
        </p:spPr>
        <p:txBody>
          <a:bodyPr/>
          <a:lstStyle/>
          <a:p>
            <a:r>
              <a:rPr lang="el-GR" altLang="el-GR" smtClean="0"/>
              <a:t>Επιλογή πιγμέντων </a:t>
            </a:r>
          </a:p>
        </p:txBody>
      </p:sp>
      <p:sp>
        <p:nvSpPr>
          <p:cNvPr id="3" name="Θέση περιεχομένου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l-GR" dirty="0"/>
              <a:t>Η </a:t>
            </a:r>
            <a:r>
              <a:rPr lang="el-GR" b="1" dirty="0"/>
              <a:t>επιλογή των </a:t>
            </a:r>
            <a:r>
              <a:rPr lang="el-GR" b="1" dirty="0" err="1"/>
              <a:t>πιγμέντων</a:t>
            </a:r>
            <a:r>
              <a:rPr lang="el-GR" b="1" dirty="0"/>
              <a:t> </a:t>
            </a:r>
            <a:r>
              <a:rPr lang="el-GR" dirty="0"/>
              <a:t>εξαρτάται κυρίως από το σκοπό </a:t>
            </a:r>
            <a:r>
              <a:rPr lang="el-GR" dirty="0" smtClean="0"/>
              <a:t>των εφαρμογών για τις οποίες προορίζονται. </a:t>
            </a:r>
            <a:endParaRPr lang="el-GR" dirty="0"/>
          </a:p>
          <a:p>
            <a:pPr fontAlgn="auto">
              <a:spcAft>
                <a:spcPts val="0"/>
              </a:spcAft>
              <a:buFont typeface="Arial" pitchFamily="34" charset="0"/>
              <a:buChar char="•"/>
              <a:defRPr/>
            </a:pPr>
            <a:r>
              <a:rPr lang="el-GR" dirty="0"/>
              <a:t>Οι εφημερίδες, τα περιοδικά και οι κατάλογοι που έχουν σύντομη διάρκεια ζωής και δεν πρόκειται να εκτεθούν για πολύ στο </a:t>
            </a:r>
            <a:r>
              <a:rPr lang="el-GR" dirty="0" smtClean="0"/>
              <a:t>φως, </a:t>
            </a:r>
            <a:r>
              <a:rPr lang="el-GR" dirty="0"/>
              <a:t>μπορούν να </a:t>
            </a:r>
            <a:r>
              <a:rPr lang="el-GR" dirty="0" smtClean="0"/>
              <a:t>εκτυπωθούν </a:t>
            </a:r>
            <a:r>
              <a:rPr lang="el-GR" dirty="0"/>
              <a:t>με μελάνια που περιέχουν </a:t>
            </a:r>
            <a:r>
              <a:rPr lang="el-GR" dirty="0" err="1"/>
              <a:t>πιγμέντα</a:t>
            </a:r>
            <a:r>
              <a:rPr lang="el-GR" dirty="0"/>
              <a:t>, με χαμηλή χρωματική σταθερότητα. </a:t>
            </a:r>
          </a:p>
          <a:p>
            <a:pPr fontAlgn="auto">
              <a:spcAft>
                <a:spcPts val="0"/>
              </a:spcAft>
              <a:buFont typeface="Arial" pitchFamily="34" charset="0"/>
              <a:buChar char="•"/>
              <a:defRPr/>
            </a:pPr>
            <a:r>
              <a:rPr lang="el-GR" dirty="0"/>
              <a:t>Αντίθετα, τα </a:t>
            </a:r>
            <a:r>
              <a:rPr lang="el-GR" dirty="0" err="1"/>
              <a:t>πόστερ</a:t>
            </a:r>
            <a:r>
              <a:rPr lang="el-GR" dirty="0"/>
              <a:t>, οι αφίσες, τα χαρτονομίσματα, κτλ. χρειάζονται </a:t>
            </a:r>
            <a:r>
              <a:rPr lang="el-GR" dirty="0" err="1"/>
              <a:t>πιγμέντα</a:t>
            </a:r>
            <a:r>
              <a:rPr lang="el-GR" dirty="0"/>
              <a:t> υψηλών προδιαγραφών. </a:t>
            </a:r>
          </a:p>
          <a:p>
            <a:pPr fontAlgn="auto">
              <a:spcAft>
                <a:spcPts val="0"/>
              </a:spcAft>
              <a:buFont typeface="Arial" pitchFamily="34" charset="0"/>
              <a:buChar char="•"/>
              <a:defRPr/>
            </a:pPr>
            <a:r>
              <a:rPr lang="el-GR" dirty="0"/>
              <a:t>Μάλιστα, κάποια προϊόντα χρειάζονται να έχουν και υψηλές αντοχές απέναντι στην υγρασία, δηλαδή να έχουν αντοχή στις καιρικές συνθήκες.</a:t>
            </a:r>
          </a:p>
          <a:p>
            <a:pPr fontAlgn="auto">
              <a:spcAft>
                <a:spcPts val="0"/>
              </a:spcAft>
              <a:buFont typeface="Arial" pitchFamily="34" charset="0"/>
              <a:buChar char="•"/>
              <a:defRPr/>
            </a:pPr>
            <a:endParaRPr lang="el-GR" dirty="0"/>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660EFE2-F8F3-41CD-85CE-887E38464F5C}"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909637"/>
          </a:xfrm>
        </p:spPr>
        <p:txBody>
          <a:bodyPr/>
          <a:lstStyle/>
          <a:p>
            <a:r>
              <a:rPr lang="el-GR" altLang="el-GR" smtClean="0"/>
              <a:t>Μέθοδοι εκτίμησης </a:t>
            </a:r>
            <a:r>
              <a:rPr lang="el-GR" altLang="el-GR" sz="3200" b="0" smtClean="0"/>
              <a:t>(1 από 2)</a:t>
            </a:r>
            <a:endParaRPr lang="el-GR" altLang="el-GR" smtClean="0"/>
          </a:p>
        </p:txBody>
      </p:sp>
      <p:sp>
        <p:nvSpPr>
          <p:cNvPr id="34818" name="Θέση περιεχομένου 2"/>
          <p:cNvSpPr>
            <a:spLocks noGrp="1"/>
          </p:cNvSpPr>
          <p:nvPr>
            <p:ph idx="1"/>
          </p:nvPr>
        </p:nvSpPr>
        <p:spPr>
          <a:xfrm>
            <a:off x="457200" y="1196975"/>
            <a:ext cx="8229600" cy="5400675"/>
          </a:xfrm>
        </p:spPr>
        <p:txBody>
          <a:bodyPr/>
          <a:lstStyle/>
          <a:p>
            <a:pPr algn="just"/>
            <a:r>
              <a:rPr lang="el-GR" altLang="el-GR" smtClean="0"/>
              <a:t>Η εξέταση – εκτίμηση μπορεί να βασίζεται σε </a:t>
            </a:r>
            <a:r>
              <a:rPr lang="el-GR" altLang="el-GR" b="1" smtClean="0"/>
              <a:t>επιστημονικές</a:t>
            </a:r>
            <a:r>
              <a:rPr lang="el-GR" altLang="el-GR" smtClean="0"/>
              <a:t> ή </a:t>
            </a:r>
            <a:r>
              <a:rPr lang="el-GR" altLang="el-GR" b="1" smtClean="0"/>
              <a:t>πρακτικές – εμπειρικές μεθόδους</a:t>
            </a:r>
            <a:r>
              <a:rPr lang="el-GR" altLang="el-GR" smtClean="0"/>
              <a:t>. </a:t>
            </a:r>
            <a:endParaRPr lang="en-US" altLang="el-GR" smtClean="0"/>
          </a:p>
          <a:p>
            <a:pPr algn="just"/>
            <a:r>
              <a:rPr lang="el-GR" altLang="el-GR" smtClean="0"/>
              <a:t>Η επιστημονική μέθοδος απαιτεί κατάλληλες </a:t>
            </a:r>
            <a:r>
              <a:rPr lang="el-GR" altLang="el-GR" b="1" smtClean="0"/>
              <a:t>συσκευές, </a:t>
            </a:r>
            <a:r>
              <a:rPr lang="el-GR" altLang="el-GR" smtClean="0"/>
              <a:t>όπως η συσκευή </a:t>
            </a:r>
            <a:r>
              <a:rPr lang="en-US" altLang="el-GR" b="1" smtClean="0"/>
              <a:t>Fademeter</a:t>
            </a:r>
            <a:r>
              <a:rPr lang="el-GR" altLang="el-GR" smtClean="0"/>
              <a:t>, όπου το δοκίμιο εκτίθεται σε υπεριώδη ακτινοβολία. </a:t>
            </a:r>
            <a:endParaRPr lang="en-US" altLang="el-GR" smtClean="0"/>
          </a:p>
          <a:p>
            <a:pPr algn="just"/>
            <a:r>
              <a:rPr lang="el-GR" altLang="el-GR" smtClean="0"/>
              <a:t>Η εξέταση μπορεί να γίνει και με την χρήση της συσκευής </a:t>
            </a:r>
            <a:r>
              <a:rPr lang="en-US" altLang="el-GR" b="1" smtClean="0"/>
              <a:t>Weathermeter</a:t>
            </a:r>
            <a:r>
              <a:rPr lang="el-GR" altLang="el-GR" smtClean="0"/>
              <a:t>, όπου το δοκίμιο υποβάλλεται στην υπεριώδη ακτινοβολία και σε ψεκασμό νερού. Δηλαδή εκτίθεται σε συνθήκες παρόμοιες με αυτές που επικρατούν σε ανοικτό χώρο. </a:t>
            </a:r>
            <a:endParaRPr lang="en-US" altLang="el-GR" smtClean="0"/>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CC65671-4AAB-4325-8C13-2382C56B0112}"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TotalTime>
  <Words>1712</Words>
  <Application>Microsoft Office PowerPoint</Application>
  <PresentationFormat>Προβολή στην οθόνη (4:3)</PresentationFormat>
  <Paragraphs>153</Paragraphs>
  <Slides>24</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OC_template_updated</vt:lpstr>
      <vt:lpstr>1_OC_template_updated</vt:lpstr>
      <vt:lpstr>2_OC_template_updated</vt:lpstr>
      <vt:lpstr>Μελάνια και επικαλυπτικά (Ε)</vt:lpstr>
      <vt:lpstr>Στόχος ενότητας </vt:lpstr>
      <vt:lpstr>Ηλιακό φως (1 από 2)</vt:lpstr>
      <vt:lpstr>Ηλιακό φως (2 από 2)</vt:lpstr>
      <vt:lpstr>Θερμοκρασία </vt:lpstr>
      <vt:lpstr>Χρωματική σταθερότητα (1 από 2)</vt:lpstr>
      <vt:lpstr>Χρωματική σταθερότητα (2 από 2)</vt:lpstr>
      <vt:lpstr>Επιλογή πιγμέντων </vt:lpstr>
      <vt:lpstr>Μέθοδοι εκτίμησης (1 από 2)</vt:lpstr>
      <vt:lpstr>Μέθοδοι εκτίμησης (2 από 2)</vt:lpstr>
      <vt:lpstr>Όργανα / Υλικά </vt:lpstr>
      <vt:lpstr>Πειραματική διαδικασία</vt:lpstr>
      <vt:lpstr>Δείγμα  εκτυπωμένου υποστρώματος</vt:lpstr>
      <vt:lpstr>Αποτελέσματα</vt:lpstr>
      <vt:lpstr>Εκτίμηση αποτελεσμάτων </vt:lpstr>
      <vt:lpstr>Σχόλια – Συμπεράσματα</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(Ε)</dc:title>
  <dc:creator>opencourses@teiath.gr</dc:creator>
  <cp:lastModifiedBy>fkaram2</cp:lastModifiedBy>
  <cp:revision>5</cp:revision>
  <dcterms:created xsi:type="dcterms:W3CDTF">2014-09-29T09:10:14Z</dcterms:created>
  <dcterms:modified xsi:type="dcterms:W3CDTF">2015-07-02T07:07:33Z</dcterms:modified>
</cp:coreProperties>
</file>