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302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257" r:id="rId40"/>
    <p:sldId id="262" r:id="rId41"/>
    <p:sldId id="264" r:id="rId42"/>
    <p:sldId id="303" r:id="rId43"/>
    <p:sldId id="304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908998-B621-449A-9004-5954F57D9733}" type="slidenum">
              <a:rPr lang="el-GR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C3DD3-2D5A-4F4D-B8FB-845481753B3F}" type="slidenum">
              <a:rPr lang="el-GR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90951-1064-4270-B88C-DE4BE6B17752}" type="slidenum">
              <a:rPr lang="el-GR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E5F49-DEFC-4CA6-A330-78A360AFEB5D}" type="slidenum">
              <a:rPr lang="el-GR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403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50153-5F25-43AE-8E19-8FD4961D4D5A}" type="slidenum">
              <a:rPr lang="el-G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6676D-C325-4537-84B1-AC76BA0F2059}" type="slidenum">
              <a:rPr lang="el-GR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0D1FB-2FAC-4AE6-B10D-8A237628E3B6}" type="slidenum">
              <a:rPr lang="el-GR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59090D-C72B-43AE-B2E9-9D835DEA65A5}" type="slidenum">
              <a:rPr lang="el-GR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26DD4-5ECF-4A5B-84DF-B9CE64EA9EEF}" type="slidenum">
              <a:rPr lang="el-G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26DD4-5ECF-4A5B-84DF-B9CE64EA9EEF}" type="slidenum">
              <a:rPr lang="el-GR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97356-71EF-4499-8A77-93AD0E61F11E}" type="slidenum">
              <a:rPr lang="el-GR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D33A2-EB5F-46F1-BA38-9FA3C1FFD692}" type="slidenum">
              <a:rPr lang="el-GR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CFB3-BF04-4398-A9E6-2EEE2CBADE5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000"/>
            </a:lvl3pPr>
            <a:lvl4pPr>
              <a:lnSpc>
                <a:spcPct val="110000"/>
              </a:lnSpc>
              <a:spcBef>
                <a:spcPts val="1200"/>
              </a:spcBef>
              <a:defRPr sz="2000"/>
            </a:lvl4pPr>
            <a:lvl5pPr>
              <a:lnSpc>
                <a:spcPct val="110000"/>
              </a:lnSpc>
              <a:spcBef>
                <a:spcPts val="1200"/>
              </a:spcBef>
              <a:defRPr sz="20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B983-AD9A-4700-8319-8C698875027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0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2BE7-989D-49C5-B497-2A736CF7614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B2C5E-B5CC-4A57-B504-C2DEB7A9C2E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0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4FE4-2960-42DF-AA9B-F009605AA52A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0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pPr>
              <a:defRPr/>
            </a:pPr>
            <a:fld id="{A6470862-34DB-4A8E-B416-2B4748DAC78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781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90A8-7CFB-4347-8291-CA9DD52B5E6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3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1922-16B7-4366-82BF-F834FCDA834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49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C4A1A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4381-6821-48D9-8EAE-3EFEB7DE2CE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60C1-17DE-4210-909E-30B5EF0BA00C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</p:pic>
      <p:sp>
        <p:nvSpPr>
          <p:cNvPr id="7" name="Rectangle 6"/>
          <p:cNvSpPr/>
          <p:nvPr userDrawn="1"/>
        </p:nvSpPr>
        <p:spPr>
          <a:xfrm>
            <a:off x="467544" y="1484784"/>
            <a:ext cx="8208912" cy="5472608"/>
          </a:xfrm>
          <a:prstGeom prst="rect">
            <a:avLst/>
          </a:prstGeom>
          <a:gradFill>
            <a:gsLst>
              <a:gs pos="82000">
                <a:schemeClr val="bg1"/>
              </a:gs>
              <a:gs pos="9200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52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79D3BD9D-767E-4AEE-873F-62D704252F8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0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2C4A1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2C4A1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C4A1A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59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cnx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nx.org/member_profile/dariobeckerj" TargetMode="External"/><Relationship Id="rId5" Type="http://schemas.openxmlformats.org/officeDocument/2006/relationships/hyperlink" Target="http://cnx.org/content/m46364/latest/?collection=col11540/latest" TargetMode="External"/><Relationship Id="rId4" Type="http://schemas.openxmlformats.org/officeDocument/2006/relationships/hyperlink" Target="http://cnx.org/member_profile/OpenStaxColleg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/3.0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://cnx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nx.org/member_profile/dariobeckerj" TargetMode="External"/><Relationship Id="rId5" Type="http://schemas.openxmlformats.org/officeDocument/2006/relationships/hyperlink" Target="http://cnx.org/content/m46364/latest/?collection=col11540/latest" TargetMode="External"/><Relationship Id="rId4" Type="http://schemas.openxmlformats.org/officeDocument/2006/relationships/hyperlink" Target="http://cnx.org/member_profile/OpenStaxColle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-sa/2.0/deed.en" TargetMode="External"/><Relationship Id="rId5" Type="http://schemas.openxmlformats.org/officeDocument/2006/relationships/hyperlink" Target="http://www.flickr.com/photos/euskalanato/" TargetMode="External"/><Relationship Id="rId4" Type="http://schemas.openxmlformats.org/officeDocument/2006/relationships/hyperlink" Target="http://www.flickr.com/photos/euskalanato/1971308617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57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Κινητοποίησης και Θεραπευτικοί Χειρισμοί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Εξέταση των επικουρικών κινήσεων και κινητοποίηση της </a:t>
            </a:r>
            <a:r>
              <a:rPr lang="el-GR" sz="2600" dirty="0" err="1"/>
              <a:t>ποδοκνημικής</a:t>
            </a:r>
            <a:r>
              <a:rPr lang="el-GR" sz="2600" dirty="0"/>
              <a:t> – Κινητοποίηση μυών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Παλίνα</a:t>
            </a:r>
            <a:r>
              <a:rPr lang="el-GR" sz="2200" dirty="0"/>
              <a:t> </a:t>
            </a:r>
            <a:r>
              <a:rPr lang="el-GR" sz="2200" dirty="0" err="1"/>
              <a:t>Καρακασίδου</a:t>
            </a:r>
            <a:r>
              <a:rPr lang="el-GR" sz="2200" dirty="0"/>
              <a:t> </a:t>
            </a:r>
            <a:r>
              <a:rPr lang="en-US" sz="2200" dirty="0"/>
              <a:t>PT, OMT, </a:t>
            </a:r>
            <a:r>
              <a:rPr lang="en-US" sz="2200" dirty="0" err="1"/>
              <a:t>MManipTher</a:t>
            </a:r>
            <a:r>
              <a:rPr lang="en-US" sz="2200" dirty="0"/>
              <a:t>, MSc, PhD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Άνω </a:t>
            </a:r>
            <a:r>
              <a:rPr lang="el-GR" altLang="el-GR" dirty="0" err="1" smtClean="0"/>
              <a:t>κνημο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περονιαία</a:t>
            </a:r>
            <a:r>
              <a:rPr lang="el-GR" altLang="el-GR" dirty="0" smtClean="0"/>
              <a:t> διάρθρωση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5112568"/>
          </a:xfrm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Σχηματίζεται από την κεφαλή της περόνης με την </a:t>
            </a:r>
            <a:r>
              <a:rPr lang="el-GR" altLang="el-GR" dirty="0" err="1" smtClean="0"/>
              <a:t>οπισθιο</a:t>
            </a:r>
            <a:r>
              <a:rPr lang="el-GR" altLang="el-GR" dirty="0" smtClean="0"/>
              <a:t>-έξω επιφάνεια της κνήμης μήκους 1.5 </a:t>
            </a:r>
            <a:r>
              <a:rPr lang="el-GR" altLang="el-GR" dirty="0" err="1" smtClean="0"/>
              <a:t>cm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Ο προσανατολισμός των αρθρικών επιφανειών ποικίλλει από σχεδόν κάθετο έως σχεδόν οριζόντιο</a:t>
            </a:r>
            <a:r>
              <a:rPr lang="el-GR" altLang="el-GR" dirty="0"/>
              <a:t>.</a:t>
            </a:r>
            <a:endParaRPr lang="el-GR" altLang="el-GR" dirty="0" smtClean="0"/>
          </a:p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Το σχήμα των αρθρικών επιφανειών ποικίλει μεταξύ των ανθρώπων</a:t>
            </a:r>
            <a:r>
              <a:rPr lang="el-GR" altLang="el-GR" dirty="0"/>
              <a:t>.</a:t>
            </a:r>
            <a:endParaRPr lang="el-GR" altLang="el-GR" dirty="0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1B95F7-88C7-4F14-BCEA-FE57BF5F59D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Άνω </a:t>
            </a:r>
            <a:r>
              <a:rPr lang="el-GR" altLang="el-GR" dirty="0" err="1" smtClean="0"/>
              <a:t>κνημο</a:t>
            </a:r>
            <a:r>
              <a:rPr lang="el-GR" altLang="el-GR" dirty="0" smtClean="0"/>
              <a:t>-</a:t>
            </a:r>
            <a:r>
              <a:rPr lang="el-GR" altLang="el-GR" dirty="0" err="1" smtClean="0"/>
              <a:t>περονιαία</a:t>
            </a:r>
            <a:r>
              <a:rPr lang="el-GR" altLang="el-GR" dirty="0" smtClean="0"/>
              <a:t> διάρθρωση </a:t>
            </a:r>
            <a:r>
              <a:rPr lang="el-GR" altLang="el-GR" sz="3000" b="0" dirty="0"/>
              <a:t>2</a:t>
            </a:r>
            <a:r>
              <a:rPr lang="el-GR" altLang="el-GR" sz="3000" b="0" dirty="0" smtClean="0"/>
              <a:t>/2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5112568"/>
          </a:xfrm>
        </p:spPr>
        <p:txBody>
          <a:bodyPr/>
          <a:lstStyle/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Συνήθως η αρθρική επιφάνεια της κεφαλής της περόνης είναι ελαφρώς κοίλη και η αρθρική επιφάνεια της κνήμης είναι ελαφρώς κυρτή οπότε ακολουθεί τον νόμο κοίλου-κυρτού.</a:t>
            </a:r>
            <a:endParaRPr lang="en-US" altLang="el-GR" dirty="0" smtClean="0"/>
          </a:p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Περιβάλλεται από αρθρικό θύλακο ο οποίος ενισχύεται από τον πρόσθιο και οπίσθιο κ/π σύνδ.</a:t>
            </a:r>
          </a:p>
          <a:p>
            <a:pPr eaLnBrk="1" hangingPunct="1">
              <a:lnSpc>
                <a:spcPct val="112000"/>
              </a:lnSpc>
              <a:spcBef>
                <a:spcPts val="1800"/>
              </a:spcBef>
            </a:pPr>
            <a:r>
              <a:rPr lang="el-GR" altLang="el-GR" dirty="0" smtClean="0"/>
              <a:t>Η κίνησή της είναι μεγαλύτερη σε σχέση με την σχετικά ακίνητης κάτω </a:t>
            </a:r>
            <a:r>
              <a:rPr lang="el-GR" altLang="el-GR" dirty="0" err="1" smtClean="0"/>
              <a:t>κνημοπερονιαίας</a:t>
            </a:r>
            <a:r>
              <a:rPr lang="el-GR" altLang="el-GR" dirty="0" smtClean="0"/>
              <a:t> άρθρωσης.</a:t>
            </a:r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1B95F7-88C7-4F14-BCEA-FE57BF5F59D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7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Φόρτιση της περόνης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3960813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Στην όρθια θέση και με την ποδοκνημική σε μέση θέση η περόνη φορτίζεται κατά 6.4% του σωματικού βάρους,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Στην ραχιαία κάμψη 10.4%,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Στην πελματιαία κάμψη 2.3%,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Αυτές οι διαφορές πιθανώς να οφείλονται στην κεφαλική ολίσθηση της περόνης κατά την ραχιαία κάμψη και στην ουριαία ολίσθηση κατά την πελματιαία κάμψη.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084888" y="5732463"/>
            <a:ext cx="19605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(Takebe et al 1984)</a:t>
            </a:r>
          </a:p>
        </p:txBody>
      </p:sp>
      <p:sp>
        <p:nvSpPr>
          <p:cNvPr id="1434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F60F79-2774-481A-8B57-57D6D37F9D7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Οστεοκινηματική ποδοκνημικής άρθρωσης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Θεωρείται </a:t>
            </a:r>
            <a:r>
              <a:rPr lang="el-GR" dirty="0" err="1"/>
              <a:t>μονοαξονική</a:t>
            </a:r>
            <a:r>
              <a:rPr lang="el-GR" dirty="0"/>
              <a:t> άρθρωση η οποία εκτελεί ραχιαία (</a:t>
            </a:r>
            <a:r>
              <a:rPr lang="el-GR" dirty="0" smtClean="0"/>
              <a:t>20</a:t>
            </a:r>
            <a:r>
              <a:rPr lang="el-GR" baseline="30000" dirty="0" smtClean="0"/>
              <a:t>ο</a:t>
            </a:r>
            <a:r>
              <a:rPr lang="el-GR" dirty="0" smtClean="0"/>
              <a:t>)/</a:t>
            </a:r>
            <a:r>
              <a:rPr lang="el-GR" dirty="0"/>
              <a:t>πελματιαία (</a:t>
            </a:r>
            <a:r>
              <a:rPr lang="el-GR" dirty="0" smtClean="0"/>
              <a:t>30</a:t>
            </a:r>
            <a:r>
              <a:rPr lang="el-GR" baseline="30000" dirty="0" smtClean="0"/>
              <a:t>ο</a:t>
            </a:r>
            <a:r>
              <a:rPr lang="el-GR" dirty="0" smtClean="0"/>
              <a:t>-50</a:t>
            </a:r>
            <a:r>
              <a:rPr lang="el-GR" baseline="30000" dirty="0" smtClean="0"/>
              <a:t>ο</a:t>
            </a:r>
            <a:r>
              <a:rPr lang="el-GR" dirty="0" smtClean="0"/>
              <a:t>) κάμψη</a:t>
            </a:r>
            <a:r>
              <a:rPr lang="en-US" dirty="0" smtClean="0"/>
              <a:t>.</a:t>
            </a:r>
            <a:endParaRPr lang="el-GR" dirty="0"/>
          </a:p>
          <a:p>
            <a:pPr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Όμως, πολλοί ερευνητές συμπέραναν από τις in </a:t>
            </a:r>
            <a:r>
              <a:rPr lang="el-GR" dirty="0" err="1"/>
              <a:t>vivo</a:t>
            </a:r>
            <a:r>
              <a:rPr lang="el-GR" dirty="0"/>
              <a:t> και in </a:t>
            </a:r>
            <a:r>
              <a:rPr lang="el-GR" dirty="0" err="1"/>
              <a:t>vitro</a:t>
            </a:r>
            <a:r>
              <a:rPr lang="el-GR" dirty="0"/>
              <a:t> μελέτες ότι ο αστράγαλος κινείται επιπλέον στο εγκάρσιο (</a:t>
            </a:r>
            <a:r>
              <a:rPr lang="el-GR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έσω στροφής, </a:t>
            </a:r>
            <a:r>
              <a:rPr lang="el-GR" dirty="0" smtClean="0"/>
              <a:t>10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έξω στροφής) και στο μετωπιαίο επίπεδο (κλίσεις ή ανασπάσεις έσω/έξω </a:t>
            </a:r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 marL="539750" eaLnBrk="1" fontAlgn="auto" hangingPunct="1">
              <a:lnSpc>
                <a:spcPct val="112000"/>
              </a:lnSpc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5475" algn="l"/>
              </a:tabLst>
              <a:defRPr/>
            </a:pPr>
            <a:r>
              <a:rPr lang="el-GR" sz="2200" dirty="0"/>
              <a:t>Οι κινήσεις αυτές δεν μπορούν να εκτελεστούν αμιγώς με την συστολή των μυών, αποτελούν όμως μέρος της ραχιαίας/πελματιαίας κάμψης και ανάσπασης έσω/έξω </a:t>
            </a:r>
            <a:r>
              <a:rPr lang="el-GR" sz="2200" dirty="0" smtClean="0"/>
              <a:t>χείλους.</a:t>
            </a:r>
            <a:endParaRPr lang="el-GR" sz="2200" dirty="0"/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F84517-F023-4C36-B437-2064BC4E7198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Αρθροκινηματική</a:t>
            </a:r>
            <a:r>
              <a:rPr lang="en-US" dirty="0" smtClean="0"/>
              <a:t> </a:t>
            </a:r>
            <a:r>
              <a:rPr lang="el-GR" dirty="0" err="1" smtClean="0"/>
              <a:t>ποδοκνημικής</a:t>
            </a:r>
            <a:r>
              <a:rPr lang="el-GR" dirty="0" smtClean="0"/>
              <a:t> άρθρωσης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556792"/>
            <a:ext cx="8229600" cy="475252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Σε ανοιχτή κινητική αλυσίδα ακολουθεί τον νόμο κυρτού </a:t>
            </a:r>
            <a:r>
              <a:rPr lang="el-GR" dirty="0" smtClean="0"/>
              <a:t>/κοίλου,</a:t>
            </a:r>
            <a:endParaRPr lang="el-GR" dirty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Σε κλειστή κινητικά αλυσίδα ακολουθεί τον νόμο </a:t>
            </a:r>
            <a:r>
              <a:rPr lang="el-GR" dirty="0" smtClean="0"/>
              <a:t>κοίλου</a:t>
            </a:r>
            <a:r>
              <a:rPr lang="en-US" dirty="0" smtClean="0"/>
              <a:t> </a:t>
            </a:r>
            <a:r>
              <a:rPr lang="el-GR" dirty="0" smtClean="0"/>
              <a:t> /κυρτού,</a:t>
            </a:r>
            <a:endParaRPr lang="el-GR" dirty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ραχιαία κάμψη:</a:t>
            </a:r>
          </a:p>
          <a:p>
            <a:pPr marL="539750" eaLnBrk="1" fontAlgn="auto" hangingPunct="1"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Στην κάτω </a:t>
            </a:r>
            <a:r>
              <a:rPr lang="el-GR" sz="2200" dirty="0" err="1"/>
              <a:t>κνημοπερονιαία</a:t>
            </a:r>
            <a:r>
              <a:rPr lang="el-GR" sz="2200" dirty="0"/>
              <a:t> άρθρωση, η περόνη ολισθαίνει </a:t>
            </a:r>
            <a:r>
              <a:rPr lang="el-GR" sz="2200" dirty="0" smtClean="0"/>
              <a:t>ραχιαία,</a:t>
            </a:r>
            <a:endParaRPr lang="el-GR" sz="2200" dirty="0"/>
          </a:p>
          <a:p>
            <a:pPr marL="539750" eaLnBrk="1" fontAlgn="auto" hangingPunct="1"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Στην άνω </a:t>
            </a:r>
            <a:r>
              <a:rPr lang="el-GR" sz="2200" dirty="0" err="1"/>
              <a:t>κνημοπερονιαία</a:t>
            </a:r>
            <a:r>
              <a:rPr lang="el-GR" sz="2200" dirty="0"/>
              <a:t> άρθρωση, η περόνη ολισθαίνει </a:t>
            </a:r>
            <a:r>
              <a:rPr lang="el-GR" sz="2200" dirty="0" smtClean="0"/>
              <a:t>κοιλιακά.</a:t>
            </a:r>
            <a:endParaRPr lang="el-GR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82341E-F10F-4542-88D2-C65F6029862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Υπαστραγαλική</a:t>
            </a:r>
            <a:r>
              <a:rPr lang="el-GR" dirty="0"/>
              <a:t> </a:t>
            </a:r>
            <a:r>
              <a:rPr lang="el-GR" dirty="0" smtClean="0"/>
              <a:t>άρθρωση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7411" name="Θέση περιεχομένου 2"/>
          <p:cNvSpPr>
            <a:spLocks noGrp="1"/>
          </p:cNvSpPr>
          <p:nvPr>
            <p:ph idx="1"/>
          </p:nvPr>
        </p:nvSpPr>
        <p:spPr>
          <a:xfrm>
            <a:off x="612775" y="1619250"/>
            <a:ext cx="8229600" cy="4826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dirty="0" smtClean="0"/>
              <a:t>Είναι πολύ σημαντική στην όρθια θέση, διότι απορροφά τις στροφικές δυνάμεις που δρουν στον άκρο πόδα από το βάρος του σώματος, ενώ διατηρεί την επαφή του στο έδαφος.</a:t>
            </a:r>
          </a:p>
          <a:p>
            <a:pPr eaLnBrk="1" hangingPunct="1">
              <a:lnSpc>
                <a:spcPct val="120000"/>
              </a:lnSpc>
              <a:spcBef>
                <a:spcPts val="2400"/>
              </a:spcBef>
            </a:pPr>
            <a:r>
              <a:rPr lang="el-GR" altLang="el-GR" dirty="0" smtClean="0"/>
              <a:t>Μαζί με την </a:t>
            </a:r>
            <a:r>
              <a:rPr lang="el-GR" altLang="el-GR" dirty="0" err="1" smtClean="0"/>
              <a:t>ποδοκνημική</a:t>
            </a:r>
            <a:r>
              <a:rPr lang="el-GR" altLang="el-GR" dirty="0" smtClean="0"/>
              <a:t> άρθρωση σπάνια εκφυλίζεται.</a:t>
            </a:r>
          </a:p>
          <a:p>
            <a:pPr eaLnBrk="1" hangingPunct="1">
              <a:lnSpc>
                <a:spcPct val="120000"/>
              </a:lnSpc>
            </a:pPr>
            <a:endParaRPr lang="el-GR" altLang="el-GR" dirty="0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DA5D152-52BC-4536-A03E-88A4815A024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Υπαστραγαλική άρθρωση εκ των άνω</a:t>
            </a: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2F239A-614A-4AA1-8D54-5335F4F0CEF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8436" name="Picture 2" descr="File:Gray3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55800"/>
            <a:ext cx="3543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7479" y="6026804"/>
            <a:ext cx="3567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Gray359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από </a:t>
            </a:r>
            <a:r>
              <a:rPr lang="en-US" sz="1200" dirty="0" err="1">
                <a:latin typeface="+mn-lt"/>
                <a:hlinkClick r:id="rId5" tooltip="User:Pngbot"/>
              </a:rPr>
              <a:t>Pngbot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Υπαστραγαλική</a:t>
            </a:r>
            <a:r>
              <a:rPr lang="el-GR" dirty="0"/>
              <a:t> άρθρωση </a:t>
            </a:r>
            <a:r>
              <a:rPr lang="el-GR" sz="3000" b="0" dirty="0" smtClean="0"/>
              <a:t>2/3</a:t>
            </a:r>
            <a:endParaRPr lang="el-GR" sz="3600" b="0" dirty="0"/>
          </a:p>
        </p:txBody>
      </p:sp>
      <p:sp>
        <p:nvSpPr>
          <p:cNvPr id="1945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50419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οπίσθια αστραγαλοπτερνική άρθρωση είναι μεγαλύτερη σε σχέση με την μέση και πρόσθια,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Σχηματίζεται από την κυρτή αρθρική επιφάνεια της φτέρνας και κοίλη αρθρική επιφάνεια του σώματος του αστραγάλου, οπότε ακολουθεί τον νόμο κυρτού-κύλου,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Δέχεται το 75% της φόρτισης που μεταφέρεται προς τον άκρο πόδα.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194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6B0889-142A-480E-A0D3-9A253DEBD33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Υπαστραγαλική</a:t>
            </a:r>
            <a:r>
              <a:rPr lang="el-GR" dirty="0"/>
              <a:t> άρθρωση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681538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el-GR" altLang="el-GR" smtClean="0"/>
              <a:t>Η μικρή κοίλη μέση και η μικρή κοίλη πρόσθια αρθρική επιφάνεια της φτέρνας συντάσσονται με τις ανάλογα κυρτές αρθρικές επιφάνειες του αυχένα του αστραγάλου, οπότε ακολουθούν τον νόμο κοίλου-κυρτού</a:t>
            </a:r>
            <a:r>
              <a:rPr lang="en-US" altLang="el-GR" smtClean="0"/>
              <a:t>.</a:t>
            </a:r>
            <a:endParaRPr lang="el-GR" altLang="el-GR" smtClean="0"/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156834-5BEE-4D34-8BDD-5590084225F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Αρθρικός θύλακος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50419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Το τούνελ και οι σύνδεσμοι χωρίζουν την οπίσθια άρθρωση από την πρόσθια σε δύο μη επικοινωνούντα διαμερίσματα, 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Το οπίσθιο διαμέρισμα έχει τον δικό του αρθρικό θύλακο,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Το πρόσθιο διαμέρισμα (που αποτελείται από την πρόσθια και την μέση άρθρωση) μοιράζεται τον αρθρικό θύλακο της αστραγαλο-σκαφοειδούς άρθρωσης.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CF8573A-7A72-40B5-9698-A89F7A5B7F3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Άκρος </a:t>
            </a:r>
            <a:r>
              <a:rPr lang="el-GR" dirty="0" smtClean="0"/>
              <a:t>πόδας</a:t>
            </a:r>
            <a:r>
              <a:rPr lang="en-US" dirty="0"/>
              <a:t> </a:t>
            </a:r>
            <a:r>
              <a:rPr lang="el-GR" sz="3000" b="0" dirty="0" smtClean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93063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βάδιση και το τρέξιμο ο άκρος πόδας θα πρέπει να </a:t>
            </a:r>
            <a:r>
              <a:rPr lang="el-GR" dirty="0" smtClean="0"/>
              <a:t>είναι:</a:t>
            </a:r>
            <a:endParaRPr lang="el-GR" dirty="0"/>
          </a:p>
          <a:p>
            <a:pPr marL="6111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08038" algn="l"/>
              </a:tabLst>
              <a:defRPr/>
            </a:pPr>
            <a:r>
              <a:rPr lang="el-GR" sz="2200" dirty="0"/>
              <a:t>Αρκετά εύκαμπτος για να απορροφά τις φορτίσεις και να προσαρμόζεται στο σχήμα του </a:t>
            </a:r>
            <a:r>
              <a:rPr lang="el-GR" sz="2200" dirty="0" smtClean="0"/>
              <a:t>εδάφους,</a:t>
            </a:r>
            <a:endParaRPr lang="el-GR" sz="2200" dirty="0"/>
          </a:p>
          <a:p>
            <a:pPr marL="6111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08038" algn="l"/>
              </a:tabLst>
              <a:defRPr/>
            </a:pPr>
            <a:r>
              <a:rPr lang="el-GR" sz="2200" dirty="0"/>
              <a:t>Αρκετά σταθερός ώστε να αντέχει τις μεγάλες προωθητικές </a:t>
            </a:r>
            <a:r>
              <a:rPr lang="el-GR" sz="2200" dirty="0" smtClean="0"/>
              <a:t>δυνάμεις.</a:t>
            </a:r>
            <a:endParaRPr lang="el-GR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βλάβη του επηρεάζει αλυσιδωτά όλες τις υπερκείμενες </a:t>
            </a:r>
            <a:r>
              <a:rPr lang="el-GR" dirty="0" smtClean="0"/>
              <a:t>αρθρώσεις,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εξέταση ακόμα και της αυχενικής μοίρας της ΣΣ θα πρέπει να εξετάζεται ο άκρος </a:t>
            </a:r>
            <a:r>
              <a:rPr lang="el-GR" dirty="0" smtClean="0"/>
              <a:t>πόδας.</a:t>
            </a:r>
            <a:endParaRPr lang="el-GR" dirty="0"/>
          </a:p>
        </p:txBody>
      </p:sp>
      <p:sp>
        <p:nvSpPr>
          <p:cNvPr id="51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474A932-FF11-4988-A416-D180D433A20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 smtClean="0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κίνηση της </a:t>
            </a:r>
            <a:r>
              <a:rPr lang="el-GR" dirty="0" err="1"/>
              <a:t>υπαστραγαλικής</a:t>
            </a:r>
            <a:r>
              <a:rPr lang="el-GR" dirty="0"/>
              <a:t> άρθρωσης είναι </a:t>
            </a:r>
            <a:r>
              <a:rPr lang="el-GR" dirty="0" smtClean="0"/>
              <a:t>πολύπλοκη,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πρόσθια και η μέση άρθρωση κινούνται σε αντίθετη κατεύθυνση από την </a:t>
            </a:r>
            <a:r>
              <a:rPr lang="el-GR" dirty="0" smtClean="0"/>
              <a:t>οπίσθια,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Οπίσθια άρθρωση κατά τον πρηνισμό / υπτιασμό:</a:t>
            </a:r>
          </a:p>
          <a:p>
            <a:pPr marL="625475"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Όταν κινείται η φτέρνα πάνω στον αστράγαλο, η ολίσθηση γίνεται αντίθετα από την κίνηση των </a:t>
            </a:r>
            <a:r>
              <a:rPr lang="el-GR" sz="2200" dirty="0" smtClean="0"/>
              <a:t>οστών,</a:t>
            </a:r>
            <a:endParaRPr lang="el-GR" sz="2200" dirty="0"/>
          </a:p>
          <a:p>
            <a:pPr marL="625475"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/>
              <a:t>Όταν κινείται ο αστράγαλος πάνω στην φτέρνα, η ολίσθηση γίνεται προς την ίδια κατεύθυνση με την κίνηση των </a:t>
            </a:r>
            <a:r>
              <a:rPr lang="el-GR" sz="2200" dirty="0" smtClean="0"/>
              <a:t>οστών.</a:t>
            </a:r>
            <a:endParaRPr lang="el-GR" sz="2200" dirty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494C30-B782-4F83-9849-108ECBA523B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Αρθρωκινηματική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sz="3600" dirty="0"/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50419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Μέση και πρόσθια άρθρωση κατά τον πρηνισμό/υπτιασμό:</a:t>
            </a:r>
          </a:p>
          <a:p>
            <a:pPr marL="627063" lvl="1"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Όταν κινείται η φτέρνα πάνω στον αστράγαλο, η ολίσθηση γίνεται προς την κατεύθυνση της κίνησης,</a:t>
            </a:r>
          </a:p>
          <a:p>
            <a:pPr marL="627063" lvl="1"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Όταν κινείται ο αστράγαλος πάνω στην φτέρνα, η ολίσθηση γίνεται προς την αντίθετη κατεύθυνση της κίνησης.</a:t>
            </a:r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9AC376-E2D9-46B6-B18F-46792B6BB2A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Θέσεις – Θυλακικό πρότυπο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556792"/>
            <a:ext cx="8229600" cy="4752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b="1" dirty="0"/>
              <a:t>Χαλαρή θέση: </a:t>
            </a:r>
            <a:r>
              <a:rPr lang="el-GR" sz="2600" dirty="0" smtClean="0"/>
              <a:t>10</a:t>
            </a:r>
            <a:r>
              <a:rPr lang="el-GR" sz="2800" baseline="30000" dirty="0" smtClean="0"/>
              <a:t>ο</a:t>
            </a:r>
            <a:r>
              <a:rPr lang="el-GR" sz="2600" dirty="0" smtClean="0"/>
              <a:t> </a:t>
            </a:r>
            <a:r>
              <a:rPr lang="el-GR" sz="2600" dirty="0"/>
              <a:t>πελματιαίας κάμψης – μέση θέση </a:t>
            </a:r>
            <a:r>
              <a:rPr lang="el-GR" sz="2600" dirty="0" smtClean="0"/>
              <a:t>ανάσπασης,</a:t>
            </a:r>
            <a:endParaRPr lang="el-GR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b="1" dirty="0"/>
              <a:t>Κλειδωμένη θέση:</a:t>
            </a:r>
          </a:p>
          <a:p>
            <a:pPr marL="698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/>
              <a:t>Ποδοκνημικής: πλήρης ραχιαία </a:t>
            </a:r>
            <a:r>
              <a:rPr lang="el-GR" dirty="0" smtClean="0"/>
              <a:t>κάμψη,</a:t>
            </a:r>
            <a:endParaRPr lang="el-GR" dirty="0"/>
          </a:p>
          <a:p>
            <a:pPr marL="6985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/>
              <a:t>Αρθρώσεις του ταρσού και μεταταρσίων: πλήρης ανάσπαση έσω </a:t>
            </a:r>
            <a:r>
              <a:rPr lang="el-GR" dirty="0" smtClean="0"/>
              <a:t>χείλους.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b="1" dirty="0" err="1"/>
              <a:t>Θυλακικό</a:t>
            </a:r>
            <a:r>
              <a:rPr lang="el-GR" sz="2600" b="1" dirty="0"/>
              <a:t> πρότυπο: </a:t>
            </a:r>
            <a:r>
              <a:rPr lang="el-GR" sz="2600" dirty="0"/>
              <a:t>ραχιαία κάμψη – πελματιαία </a:t>
            </a:r>
            <a:r>
              <a:rPr lang="el-GR" sz="2600" dirty="0" smtClean="0"/>
              <a:t>κάμψη,</a:t>
            </a:r>
            <a:endParaRPr lang="el-GR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b="1" dirty="0"/>
              <a:t>Τελικό αίσθημα: </a:t>
            </a:r>
            <a:r>
              <a:rPr lang="el-GR" sz="2600" dirty="0" smtClean="0"/>
              <a:t>σταθερό.</a:t>
            </a:r>
            <a:endParaRPr lang="el-GR" dirty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B9F37C-6FCC-4B0F-B443-05644251104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Προτεινόμενη </a:t>
            </a:r>
            <a:r>
              <a:rPr lang="el-GR" dirty="0" smtClean="0"/>
              <a:t>εξέταση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560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z="2600" dirty="0" smtClean="0"/>
              <a:t>Ενεργητικές / παθητικές κινήσεις </a:t>
            </a:r>
            <a:r>
              <a:rPr lang="el-GR" altLang="el-GR" sz="2600" dirty="0" err="1" smtClean="0"/>
              <a:t>ποδοκνημικής</a:t>
            </a:r>
            <a:r>
              <a:rPr lang="el-GR" altLang="el-GR" sz="2600" dirty="0" smtClean="0"/>
              <a:t>:</a:t>
            </a:r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Έσω στροφή = 7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,</a:t>
            </a:r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Έξω στροφή = 10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,</a:t>
            </a:r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Πρηνισμός = 10</a:t>
            </a:r>
            <a:r>
              <a:rPr lang="el-GR" altLang="el-GR" sz="2400" baseline="30000" dirty="0" smtClean="0"/>
              <a:t>ο </a:t>
            </a:r>
            <a:endParaRPr lang="el-GR" altLang="el-GR" sz="2400" dirty="0" smtClean="0"/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Υπτιασμός = 20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,</a:t>
            </a:r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Ραχιαία κάμψη = 20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,</a:t>
            </a:r>
          </a:p>
          <a:p>
            <a:pPr marL="914400" lvl="1" indent="-514350" eaLnBrk="1" hangingPunct="1">
              <a:spcBef>
                <a:spcPts val="1800"/>
              </a:spcBef>
            </a:pPr>
            <a:r>
              <a:rPr lang="el-GR" altLang="el-GR" sz="2400" dirty="0" smtClean="0"/>
              <a:t>Πελματιαία κάμψη = 30</a:t>
            </a:r>
            <a:r>
              <a:rPr lang="el-GR" altLang="el-GR" sz="2400" baseline="30000" dirty="0" smtClean="0"/>
              <a:t>ο</a:t>
            </a:r>
            <a:r>
              <a:rPr lang="el-GR" altLang="el-GR" sz="2400" dirty="0" smtClean="0"/>
              <a:t> – 50</a:t>
            </a:r>
            <a:r>
              <a:rPr lang="el-GR" altLang="el-GR" sz="2400" baseline="30000" dirty="0" smtClean="0"/>
              <a:t>ο</a:t>
            </a:r>
            <a:r>
              <a:rPr lang="en-US" altLang="el-GR" sz="2400" dirty="0" smtClean="0"/>
              <a:t>.</a:t>
            </a:r>
            <a:endParaRPr lang="el-GR" altLang="el-GR" sz="2400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1ADEF2-3EC7-43E7-A798-A2354C2ECA7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Προτεινόμενη εξέταση </a:t>
            </a:r>
            <a:r>
              <a:rPr lang="el-GR" sz="3000" b="0" dirty="0" smtClean="0"/>
              <a:t>2/2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2775" y="1619250"/>
            <a:ext cx="8229600" cy="47529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/>
              <a:t>Ενεργητικές / παθητικές κινήσεις </a:t>
            </a:r>
            <a:r>
              <a:rPr lang="el-GR" sz="2600" dirty="0" err="1" smtClean="0"/>
              <a:t>υπαστραγαλικής</a:t>
            </a:r>
            <a:r>
              <a:rPr lang="el-GR" sz="2600" dirty="0" smtClean="0"/>
              <a:t>:</a:t>
            </a:r>
            <a:endParaRPr lang="el-GR" sz="2600" dirty="0"/>
          </a:p>
          <a:p>
            <a:pPr marL="720725" lvl="1" indent="-342900" eaLnBrk="1" fontAlgn="auto" hangingPunct="1">
              <a:spcAft>
                <a:spcPts val="0"/>
              </a:spcAft>
              <a:defRPr/>
            </a:pPr>
            <a:r>
              <a:rPr lang="el-GR" sz="2400" dirty="0"/>
              <a:t>Ανάσπαση έσω χείλους </a:t>
            </a:r>
            <a:r>
              <a:rPr lang="el-GR" sz="2400" dirty="0" smtClean="0"/>
              <a:t>= 40</a:t>
            </a:r>
            <a:r>
              <a:rPr lang="el-GR" sz="2400" baseline="30000" dirty="0" smtClean="0"/>
              <a:t>ο</a:t>
            </a:r>
            <a:r>
              <a:rPr lang="en-US" sz="2400" baseline="30000" dirty="0" smtClean="0"/>
              <a:t>,</a:t>
            </a:r>
            <a:endParaRPr lang="el-GR" sz="2400" dirty="0"/>
          </a:p>
          <a:p>
            <a:pPr marL="720725" lvl="1" indent="-342900" eaLnBrk="1" fontAlgn="auto" hangingPunct="1">
              <a:spcAft>
                <a:spcPts val="0"/>
              </a:spcAft>
              <a:defRPr/>
            </a:pPr>
            <a:r>
              <a:rPr lang="el-GR" sz="2400" dirty="0"/>
              <a:t>Ανάσπαση έξω χείλους = 20</a:t>
            </a:r>
            <a:r>
              <a:rPr lang="el-GR" sz="2400" baseline="30000" dirty="0"/>
              <a:t>ο</a:t>
            </a:r>
            <a:r>
              <a:rPr lang="el-GR" sz="2400" dirty="0"/>
              <a:t> </a:t>
            </a:r>
            <a:r>
              <a:rPr lang="el-GR" sz="2400" dirty="0" smtClean="0"/>
              <a:t>.</a:t>
            </a:r>
            <a:endParaRPr lang="el-GR" sz="2400" dirty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/>
              <a:t>Επικουρικές κινήσεις </a:t>
            </a:r>
            <a:r>
              <a:rPr lang="el-GR" sz="2600" dirty="0" err="1" smtClean="0"/>
              <a:t>ποδοκνημικής</a:t>
            </a:r>
            <a:r>
              <a:rPr lang="el-GR" sz="2600" dirty="0" smtClean="0"/>
              <a:t>:</a:t>
            </a:r>
            <a:endParaRPr lang="el-GR" sz="2600" dirty="0"/>
          </a:p>
          <a:p>
            <a:pPr marL="722313" lvl="1" indent="-342900" eaLnBrk="1" fontAlgn="auto" hangingPunct="1">
              <a:spcAft>
                <a:spcPts val="0"/>
              </a:spcAft>
              <a:defRPr/>
            </a:pPr>
            <a:r>
              <a:rPr lang="el-GR" sz="2400" dirty="0"/>
              <a:t>Έλξη – </a:t>
            </a:r>
            <a:r>
              <a:rPr lang="el-GR" sz="2400" dirty="0" smtClean="0"/>
              <a:t>συμπίεση,</a:t>
            </a:r>
            <a:endParaRPr lang="el-GR" sz="2400" dirty="0"/>
          </a:p>
          <a:p>
            <a:pPr marL="722313" lvl="1" indent="-342900" eaLnBrk="1" fontAlgn="auto" hangingPunct="1">
              <a:spcAft>
                <a:spcPts val="0"/>
              </a:spcAft>
              <a:defRPr/>
            </a:pPr>
            <a:r>
              <a:rPr lang="el-GR" sz="2400" dirty="0"/>
              <a:t>Ολίσθηση ραχιαία – </a:t>
            </a:r>
            <a:r>
              <a:rPr lang="el-GR" sz="2400" dirty="0" smtClean="0"/>
              <a:t>κοιλιακή. </a:t>
            </a:r>
            <a:endParaRPr lang="el-GR" sz="2400" dirty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/>
              <a:t>Επικουρικές κινήσεις </a:t>
            </a:r>
            <a:r>
              <a:rPr lang="el-GR" sz="2600" dirty="0" err="1" smtClean="0"/>
              <a:t>υπαστραγαλικής</a:t>
            </a:r>
            <a:r>
              <a:rPr lang="el-GR" sz="2600" dirty="0" smtClean="0"/>
              <a:t>:</a:t>
            </a:r>
            <a:endParaRPr lang="el-GR" sz="2600" dirty="0"/>
          </a:p>
          <a:p>
            <a:pPr marL="720725" lvl="1" indent="-355600" eaLnBrk="1" fontAlgn="auto" hangingPunct="1"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l-GR" sz="2400" dirty="0"/>
              <a:t>Έλξη – </a:t>
            </a:r>
            <a:r>
              <a:rPr lang="el-GR" sz="2400" dirty="0" smtClean="0"/>
              <a:t>συμπίεση,</a:t>
            </a:r>
            <a:endParaRPr lang="el-GR" sz="2400" dirty="0"/>
          </a:p>
          <a:p>
            <a:pPr marL="720725" lvl="1" indent="-355600" eaLnBrk="1" fontAlgn="auto" hangingPunct="1"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l-GR" sz="2400" dirty="0"/>
              <a:t>Ολίσθηση κοιλιακή – </a:t>
            </a:r>
            <a:r>
              <a:rPr lang="el-GR" sz="2400" dirty="0" err="1"/>
              <a:t>περονιαία</a:t>
            </a:r>
            <a:r>
              <a:rPr lang="el-GR" sz="2400" dirty="0"/>
              <a:t> – </a:t>
            </a:r>
            <a:r>
              <a:rPr lang="el-GR" sz="2400" dirty="0" err="1" smtClean="0"/>
              <a:t>κνημιαία</a:t>
            </a:r>
            <a:r>
              <a:rPr lang="el-GR" sz="2400" dirty="0" smtClean="0"/>
              <a:t>.</a:t>
            </a:r>
            <a:endParaRPr lang="el-GR" sz="2400" dirty="0"/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/>
              <a:t>Δοκιμασίες </a:t>
            </a:r>
            <a:r>
              <a:rPr lang="el-GR" sz="2600" dirty="0" smtClean="0"/>
              <a:t>αντίστασης. </a:t>
            </a:r>
            <a:endParaRPr lang="el-GR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19BCFF-5C30-48DA-B12A-3E6C43866471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Λειτουργική μάλαξη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Ορίζεται ως μία εξειδικευμένη μάλαξη που εκτελείται παράλληλα με τις ίνες του μυός και την ίδια στιγμή κινείται η άρθρωση και ο μυς διατείνεται, 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Έχει τις ίδιες ενδείξεις και αντενδείξεις όπως η κλασσική μάλαξη,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Η επιπλέον αντένδειξη για την λειτουργική μάλαξη είναι η επώδυνη άρθρωση.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endParaRPr lang="el-GR" altLang="el-GR" smtClean="0"/>
          </a:p>
        </p:txBody>
      </p:sp>
      <p:sp>
        <p:nvSpPr>
          <p:cNvPr id="276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A2E724-B1DB-4D49-B3EE-868DB0EF30B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Λειτουργική μάλαξη – Θέση  </a:t>
            </a:r>
            <a:r>
              <a:rPr lang="el-GR" dirty="0" smtClean="0"/>
              <a:t>ασθενούς</a:t>
            </a:r>
            <a:endParaRPr lang="el-GR" sz="3600" b="0" dirty="0"/>
          </a:p>
        </p:txBody>
      </p:sp>
      <p:sp>
        <p:nvSpPr>
          <p:cNvPr id="2867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600"/>
              </a:spcBef>
            </a:pPr>
            <a:r>
              <a:rPr lang="el-GR" altLang="el-GR" smtClean="0"/>
              <a:t>Ο ασθενής τοποθετείται στην καταλληλότερη θέση, ανάλογα με την μυϊκή ομάδα που πρόκειται να κινητοποιηθεί,</a:t>
            </a:r>
          </a:p>
          <a:p>
            <a:pPr eaLnBrk="1" hangingPunct="1">
              <a:lnSpc>
                <a:spcPct val="114000"/>
              </a:lnSpc>
              <a:spcBef>
                <a:spcPts val="3600"/>
              </a:spcBef>
            </a:pPr>
            <a:r>
              <a:rPr lang="el-GR" altLang="el-GR" smtClean="0"/>
              <a:t>Θα πρέπει να είναι χαλαρός, ειδάλλως αντί για λειτουργική μάλαξη θα εφαρμοστεί κινητοποίηση με αντίσταση.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F41308-FDEF-4979-9E11-6C9D4F31350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Λειτουργική μάλαξη – Θέση μέλους</a:t>
            </a:r>
          </a:p>
        </p:txBody>
      </p:sp>
      <p:sp>
        <p:nvSpPr>
          <p:cNvPr id="2969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Το κεντρικό οστούν να είναι σταθερό πάνω σε επιφάνεια και να κινείται το περιφερικό,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Για τις μυϊκές ομάδες που εκφύονται από την ΣΣ και καταφύονται στα άκρα, προτοποθετείται η ΣΣ σε θέση διάτασης ή σχετικής διάτασης του μυός και κινείται η περιφερική άρθρωση.</a:t>
            </a:r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B4F7D-3656-44B3-AA5E-103E11BD3C00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Λειτουργική μάλαξη – Τεχνική</a:t>
            </a:r>
          </a:p>
        </p:txBody>
      </p:sp>
      <p:sp>
        <p:nvSpPr>
          <p:cNvPr id="3072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mtClean="0"/>
              <a:t>Με το ένα χέρι εφαρμόζεται πίεση πάνω στον μυ, και με το άλλο κινείται η άρθρωση,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mtClean="0"/>
              <a:t>Δεν κινούμε το χέρι μας πάνω στο δέρμα,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mtClean="0"/>
              <a:t>Η πίεση που εφαρμόζουμε πρέπει να είναι σταθερή, αλλά όχι επώδυνη,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mtClean="0"/>
              <a:t>Η διάταση του μυός εξαρτάται από την διαθέσιμη τροχιά της άρθρωσης,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mtClean="0"/>
              <a:t>Η τεχνική εφαρμόζεται για 2 – 3 min, ή μέχρι να νιώσουμε ότι ο μυς χαλάρωσε. </a:t>
            </a:r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C78008-0D08-4C1A-B033-4CEB85388AB9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</a:t>
            </a:r>
            <a:r>
              <a:rPr lang="el-GR" dirty="0" smtClean="0"/>
              <a:t>χαλάρωση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174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4752975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dirty="0" smtClean="0"/>
              <a:t>Η τεχνική αυτή όπως περιγράφηκε από τον </a:t>
            </a:r>
            <a:r>
              <a:rPr lang="en-US" altLang="el-GR" dirty="0" smtClean="0"/>
              <a:t>Mitchell et al </a:t>
            </a:r>
            <a:r>
              <a:rPr lang="el-GR" altLang="el-GR" dirty="0" smtClean="0"/>
              <a:t>το 1979 χρησιμοποιεί την μυϊκή διευκόλυνση και αναχαίτιση για την κινητοποίηση των αρθρώσεων και των </a:t>
            </a:r>
            <a:r>
              <a:rPr lang="el-GR" altLang="el-GR" dirty="0" err="1" smtClean="0"/>
              <a:t>περιτονιών</a:t>
            </a:r>
            <a:r>
              <a:rPr lang="el-GR" altLang="el-GR" dirty="0" smtClean="0"/>
              <a:t>, καθώς γράφει:</a:t>
            </a:r>
          </a:p>
          <a:p>
            <a:pPr lvl="1" eaLnBrk="1" hangingPunct="1">
              <a:spcBef>
                <a:spcPts val="1800"/>
              </a:spcBef>
            </a:pPr>
            <a:r>
              <a:rPr lang="en-US" altLang="el-GR" dirty="0" smtClean="0"/>
              <a:t>“Isometric contraction….. can be used for articular mobilization, maximal contractions are not desirable since they tighten, or freeze the joint. Moderate contractions are much more appropriate for joint mobilization…… When a muscle and its </a:t>
            </a:r>
            <a:r>
              <a:rPr lang="en-US" altLang="el-GR" dirty="0" err="1" smtClean="0"/>
              <a:t>faciae</a:t>
            </a:r>
            <a:r>
              <a:rPr lang="en-US" altLang="el-GR" dirty="0" smtClean="0"/>
              <a:t> must be stretched, hard maximal contractions are useful ….. ”</a:t>
            </a:r>
          </a:p>
          <a:p>
            <a:pPr eaLnBrk="1" hangingPunct="1">
              <a:spcBef>
                <a:spcPts val="1800"/>
              </a:spcBef>
            </a:pPr>
            <a:endParaRPr lang="el-GR" altLang="el-GR" dirty="0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E08A0C-7C59-4692-B60F-C8E0C63F1FC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Άκρος πόδας</a:t>
            </a:r>
            <a:r>
              <a:rPr lang="en-US" dirty="0"/>
              <a:t> </a:t>
            </a:r>
            <a:r>
              <a:rPr lang="en-US" sz="3000" b="0" dirty="0" smtClean="0"/>
              <a:t>2/</a:t>
            </a:r>
            <a:r>
              <a:rPr lang="el-GR" sz="3000" b="0" dirty="0" smtClean="0"/>
              <a:t>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βάδιση και το τρέξιμο ο άκρος πόδας θα πρέπει να </a:t>
            </a:r>
            <a:r>
              <a:rPr lang="el-GR" dirty="0" smtClean="0"/>
              <a:t>είναι:</a:t>
            </a:r>
            <a:endParaRPr lang="el-GR" dirty="0"/>
          </a:p>
          <a:p>
            <a:pPr marL="6111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08038" algn="l"/>
              </a:tabLst>
              <a:defRPr/>
            </a:pPr>
            <a:r>
              <a:rPr lang="el-GR" sz="2200" dirty="0"/>
              <a:t>Αρκετά εύκαμπτος για να απορροφά τις φορτίσεις και να προσαρμόζεται στο σχήμα του </a:t>
            </a:r>
            <a:r>
              <a:rPr lang="el-GR" sz="2200" dirty="0" smtClean="0"/>
              <a:t>εδάφους,</a:t>
            </a:r>
            <a:endParaRPr lang="el-GR" sz="2200" dirty="0"/>
          </a:p>
          <a:p>
            <a:pPr marL="611188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808038" algn="l"/>
              </a:tabLst>
              <a:defRPr/>
            </a:pPr>
            <a:r>
              <a:rPr lang="el-GR" sz="2200" dirty="0"/>
              <a:t>Αρκετά σταθερός ώστε να αντέχει τις μεγάλες προωθητικές </a:t>
            </a:r>
            <a:r>
              <a:rPr lang="el-GR" sz="2200" dirty="0" smtClean="0"/>
              <a:t>δυνάμεις.</a:t>
            </a:r>
            <a:endParaRPr lang="el-GR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βλάβη του επηρεάζει αλυσιδωτά όλες τις υπερκείμενες </a:t>
            </a:r>
            <a:r>
              <a:rPr lang="el-GR" dirty="0" smtClean="0"/>
              <a:t>αρθρώσεις,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Κατά την εξέταση ακόμα και της αυχενικής μοίρας της ΣΣ θα πρέπει να εξετάζεται ο άκρος </a:t>
            </a:r>
            <a:r>
              <a:rPr lang="el-GR" dirty="0" smtClean="0"/>
              <a:t>πόδας.</a:t>
            </a:r>
            <a:endParaRPr lang="el-GR" dirty="0"/>
          </a:p>
        </p:txBody>
      </p:sp>
      <p:sp>
        <p:nvSpPr>
          <p:cNvPr id="614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E01F88-1159-4156-BF61-B53911B11A6E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χαλάρωση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465638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Όμως, τεχνική αυτή μπορεί να χρησιμοποιηθεί για την χαλάρωση των μυών,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Εάν ο μυς είναι βραχύς, ιδιαίτερα, εάν η περιτονία του είναι σφικτή ή βραχεία, τότε απαιτείται η διαδικασία διάτασης. 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5D7E3B-7D17-428B-9DA0-D78B4C64E63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Μετα-ισομετρική χαλάρωση – Τεχνική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379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229600" cy="5122118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Ο μυς τοποθετείται σε θέση μέγιστης διάτασης, χωρίς ο ασθενής να αισθάνεται τάση στον μυ,</a:t>
            </a:r>
          </a:p>
          <a:p>
            <a:pPr eaLnBrk="1" hangingPunct="1"/>
            <a:r>
              <a:rPr lang="el-GR" altLang="el-GR" dirty="0" smtClean="0"/>
              <a:t>Ζητείται από τον ασθενή να προβάλλει ελάχιστη ισομετρική αντίσταση εναντίον εξωτερικής δύναμης,</a:t>
            </a:r>
          </a:p>
          <a:p>
            <a:pPr eaLnBrk="1" hangingPunct="1"/>
            <a:r>
              <a:rPr lang="el-GR" altLang="el-GR" dirty="0" smtClean="0"/>
              <a:t>Η ισομετρική αντίσταση διαρκεί για 10 </a:t>
            </a:r>
            <a:r>
              <a:rPr lang="el-GR" altLang="el-GR" dirty="0" err="1" smtClean="0"/>
              <a:t>sec</a:t>
            </a:r>
            <a:r>
              <a:rPr lang="el-GR" altLang="el-GR" dirty="0" smtClean="0"/>
              <a:t> και μετά ο ασθενής χαλαρώνει,</a:t>
            </a:r>
          </a:p>
          <a:p>
            <a:pPr eaLnBrk="1" hangingPunct="1"/>
            <a:r>
              <a:rPr lang="el-GR" altLang="el-GR" dirty="0" smtClean="0"/>
              <a:t>Είναι σημαντικό ο φ/της να αισθανθεί αυτήν την μυϊκή χαλάρωση,</a:t>
            </a:r>
          </a:p>
          <a:p>
            <a:pPr eaLnBrk="1" hangingPunct="1"/>
            <a:r>
              <a:rPr lang="el-GR" altLang="el-GR" dirty="0" smtClean="0"/>
              <a:t>Ο χρόνος που απαιτείται για την χαλάρωση μπορεί να κυμαίνεται από μερικά δευτερόλεπτα έως 30 </a:t>
            </a:r>
            <a:r>
              <a:rPr lang="el-GR" altLang="el-GR" dirty="0" err="1" smtClean="0"/>
              <a:t>min</a:t>
            </a:r>
            <a:r>
              <a:rPr lang="el-GR" altLang="el-GR" dirty="0" smtClean="0"/>
              <a:t>.</a:t>
            </a:r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7652F6-CB9B-48CE-B831-586D8E056B0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χαλάρωση – Τεχνική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8064500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Ο σκοπός αυτής της τεχνικής είναι η χαλάρωση και όχι η διάταση του μυός, 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Εάν η χαλάρωση δεν είναι ικανοποιητική, τότε αυξάνεται ο χρόνος της ισομετρικής συστολής σε 30 sec,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Εάν η χαλάρωση είναι ικανοποιητική, τότε ο χρόνος της ισομετρικής συστολής μπορεί να μειωθεί,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smtClean="0"/>
              <a:t>Η διαδικασία επαναλαμβάνεται 3 – 5 φορές.</a:t>
            </a:r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55D90D-5FAF-4297-BDFF-74E8A255CC7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χαλάρωση – Τεχνική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777163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Όταν είναι δυνατόν</a:t>
            </a:r>
            <a:r>
              <a:rPr lang="en-US" altLang="el-GR" smtClean="0"/>
              <a:t>,</a:t>
            </a:r>
            <a:r>
              <a:rPr lang="el-GR" altLang="el-GR" smtClean="0"/>
              <a:t> ως εξωτερική δύναμη μπορεί να χρησιμοποιηθεί η βαρύτητα,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Σε αυτήν την περίπτωση η ισομετρική συστολή και η χαλάρωση διαρκούν για 20 sec.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1537DF6-C0B8-4EBC-A636-739970E1B06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χαλάρωση – Τεχνική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τεχνική αυτή μπορεί να συνδυαστεί με μεθόδους που επηρεάζουν τους μύες στάσης, όπως είναι η εισπνοή/εκπνοή και η κίνηση των ματιών,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Κοιτάζοντας έντονα προς το πλάι (χωρίς κίνηση του αυχένα) διευκολύνεται η στροφή (όχι η πλάγια κάμψη),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Κοιτάζοντας προς τα επάνω διευκολύνεται η έκταση,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Κοιτάζοντας προς τα κάτω διευκολύνεται η κάμψη.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498D993-C7BD-4E3F-9877-8C5DB443D71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err="1"/>
              <a:t>Μετα</a:t>
            </a:r>
            <a:r>
              <a:rPr lang="el-GR" dirty="0"/>
              <a:t>-ισομετρική χαλάρωση – Τεχνική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489825" cy="4392613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Συνήθως, εισπνοή διευκολύνει την μυϊκή συστολή, ενώ η εκπνοή την αναχαιτίζει,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Όμως, σε θέση έκτασης της ΣΣ οι μύες της ράχης χαλαρώνουν κατά την εισπνοή και συστέλλονται κατά την εκπνοή. </a:t>
            </a:r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528298-8639-45F9-BCF4-99E89EC6C0EC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Μετα-ισομετρική έλξη αυχένα</a:t>
            </a:r>
          </a:p>
        </p:txBody>
      </p:sp>
      <p:sp>
        <p:nvSpPr>
          <p:cNvPr id="38915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643813" cy="50419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Ο ασθενής εισπνέει βαθειά και κρατά την εισπνοή για 3 sec και μετά εκπνέει βαθειά,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Η διαδικασία γίνεται 3-4 φορές,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Κατά την εισπνοή αυξάνεται η αντίσταση,</a:t>
            </a:r>
          </a:p>
          <a:p>
            <a:pPr eaLnBrk="1" hangingPunct="1">
              <a:lnSpc>
                <a:spcPct val="114000"/>
              </a:lnSpc>
              <a:spcBef>
                <a:spcPts val="2400"/>
              </a:spcBef>
            </a:pPr>
            <a:r>
              <a:rPr lang="el-GR" altLang="el-GR" smtClean="0"/>
              <a:t>Κατά την εκπνοή μειώνεται η αντίσταση και ο αυχένας έλκεται. 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389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5CE714-E8B1-4AF3-94A0-7E627131638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Μετα-ισομετρική έλξη οσφύος</a:t>
            </a:r>
          </a:p>
        </p:txBody>
      </p:sp>
      <p:sp>
        <p:nvSpPr>
          <p:cNvPr id="39939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Κατά την εκπνοή αυξάνεται η αντίσταση λόγω της τάσης που αναπτύσσεται στους εκτείνοντες μύες,</a:t>
            </a:r>
          </a:p>
          <a:p>
            <a:pPr eaLnBrk="1" hangingPunct="1">
              <a:lnSpc>
                <a:spcPct val="114000"/>
              </a:lnSpc>
              <a:spcBef>
                <a:spcPts val="3000"/>
              </a:spcBef>
            </a:pPr>
            <a:r>
              <a:rPr lang="el-GR" altLang="el-GR" smtClean="0"/>
              <a:t>Κατά την εισπνοή οι μύες χαλαρώνουν και η λεκάνη κινείται ουριαία.</a:t>
            </a:r>
          </a:p>
          <a:p>
            <a:pPr eaLnBrk="1" hangingPunct="1"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399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58C75A1-C2C4-4F5A-9044-2A8E7813F29D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Οστά άκρου πόδα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3563" y="1619250"/>
            <a:ext cx="4302893" cy="331311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Το σώμα του αστραγάλου: </a:t>
            </a:r>
          </a:p>
          <a:p>
            <a:pPr marL="625475" eaLnBrk="1" fontAlgn="auto" hangingPunct="1">
              <a:spcBef>
                <a:spcPts val="2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5475" algn="l"/>
              </a:tabLst>
              <a:defRPr/>
            </a:pPr>
            <a:r>
              <a:rPr lang="el-GR" sz="2200" dirty="0"/>
              <a:t>Είναι φαρδύτερο μπροστά απ’ ότι </a:t>
            </a:r>
            <a:r>
              <a:rPr lang="el-GR" sz="2200" dirty="0" smtClean="0"/>
              <a:t>πίσω,</a:t>
            </a:r>
            <a:endParaRPr lang="el-GR" sz="2200" dirty="0"/>
          </a:p>
          <a:p>
            <a:pPr marL="625475" eaLnBrk="1" fontAlgn="auto" hangingPunct="1">
              <a:spcBef>
                <a:spcPts val="24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625475" algn="l"/>
              </a:tabLst>
              <a:defRPr/>
            </a:pPr>
            <a:r>
              <a:rPr lang="el-GR" sz="2200" dirty="0"/>
              <a:t>Προσανατολίζεται από πίσω και έξω προς τα εμπρός και </a:t>
            </a:r>
            <a:r>
              <a:rPr lang="el-GR" sz="2200" dirty="0" smtClean="0"/>
              <a:t>έσω.</a:t>
            </a:r>
            <a:endParaRPr lang="el-GR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86D8ABA-C749-4505-8588-9CB26DA422C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7173" name="Picture 2" descr="C:\Users\alex\Desktop\812_Bones_of_the_F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581150"/>
            <a:ext cx="3511426" cy="4626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038" y="6207372"/>
            <a:ext cx="36004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4"/>
              </a:rPr>
              <a:t>OpenStax College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5"/>
              </a:rPr>
              <a:t>Bones of the Lower Limb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6"/>
              </a:rPr>
              <a:t>Juville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6"/>
              </a:rPr>
              <a:t> Dario-Becker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7"/>
              </a:rPr>
              <a:t>cnx.org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8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Arial" charset="0"/>
                <a:hlinkClick r:id="rId8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 2014. </a:t>
            </a:r>
            <a:r>
              <a:rPr lang="el-GR" sz="2000" dirty="0" err="1" smtClean="0"/>
              <a:t>Παλίνα</a:t>
            </a:r>
            <a:r>
              <a:rPr lang="el-GR" sz="2000" dirty="0" smtClean="0"/>
              <a:t> </a:t>
            </a:r>
            <a:r>
              <a:rPr lang="el-GR" sz="2000" dirty="0" err="1" smtClean="0"/>
              <a:t>Καρακασίδου</a:t>
            </a:r>
            <a:r>
              <a:rPr lang="el-GR" sz="2000" dirty="0" smtClean="0"/>
              <a:t>. </a:t>
            </a:r>
            <a:r>
              <a:rPr lang="el-GR" sz="2000" dirty="0"/>
              <a:t>«Τεχνικές Κινητοποίησης και Θεραπευτικοί Χειρισμοί (Θ).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Εξέταση των επικουρικών κινήσεων και κινητοποίηση της </a:t>
            </a:r>
            <a:r>
              <a:rPr lang="el-GR" sz="2000" dirty="0" err="1"/>
              <a:t>ποδοκνημικής</a:t>
            </a:r>
            <a:r>
              <a:rPr lang="el-GR" sz="2000" dirty="0"/>
              <a:t> – Κινητοποίηση μυών».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Άκρος πόδας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οβελιαία τομή εκ των έσω</a:t>
            </a:r>
            <a:r>
              <a:rPr lang="el-GR" sz="3000" b="0" dirty="0" smtClean="0"/>
              <a:t>)</a:t>
            </a:r>
            <a:r>
              <a:rPr lang="en-US" sz="3000" b="0" dirty="0"/>
              <a:t> </a:t>
            </a:r>
            <a:r>
              <a:rPr lang="el-GR" sz="3000" b="0" dirty="0"/>
              <a:t>1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sz="3000" b="0" dirty="0"/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66AEF33-3E62-4AAF-BC3F-F432C1C4895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8196" name="Picture 2" descr="C:\Users\alex\Desktop\foot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976438"/>
            <a:ext cx="5530850" cy="337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778125" y="3616325"/>
            <a:ext cx="354013" cy="892175"/>
          </a:xfrm>
          <a:prstGeom prst="line">
            <a:avLst/>
          </a:prstGeom>
          <a:ln w="31750">
            <a:solidFill>
              <a:srgbClr val="2C4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95738" y="3213100"/>
            <a:ext cx="354012" cy="1152525"/>
          </a:xfrm>
          <a:prstGeom prst="line">
            <a:avLst/>
          </a:prstGeom>
          <a:ln w="31750">
            <a:solidFill>
              <a:srgbClr val="2C4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95788" y="3089275"/>
            <a:ext cx="352425" cy="1152525"/>
          </a:xfrm>
          <a:prstGeom prst="line">
            <a:avLst/>
          </a:prstGeom>
          <a:ln w="31750">
            <a:solidFill>
              <a:srgbClr val="2C4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48213" y="2941638"/>
            <a:ext cx="354012" cy="1300162"/>
          </a:xfrm>
          <a:prstGeom prst="line">
            <a:avLst/>
          </a:prstGeom>
          <a:ln w="31750">
            <a:solidFill>
              <a:srgbClr val="2C4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71539" y="5385299"/>
            <a:ext cx="4600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4"/>
              </a:rPr>
              <a:t>OpenStax College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5"/>
              </a:rPr>
              <a:t>Bones of the Lower Limb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6"/>
              </a:rPr>
              <a:t>Juville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6"/>
              </a:rPr>
              <a:t> Dario-Becker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7"/>
              </a:rPr>
              <a:t>cnx.org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διαθέσιμο με άδεια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  <a:hlinkClick r:id="rId8"/>
              </a:rPr>
              <a:t>CC BY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3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Άκρος πόδας </a:t>
            </a:r>
            <a:r>
              <a:rPr lang="en-US" dirty="0"/>
              <a:t/>
            </a:r>
            <a:br>
              <a:rPr lang="en-US" dirty="0"/>
            </a:br>
            <a:r>
              <a:rPr lang="el-GR" sz="3000" b="0" dirty="0"/>
              <a:t>(οβελιαία τομή εκ των έσω)</a:t>
            </a:r>
            <a:r>
              <a:rPr lang="en-US" sz="3000" b="0" dirty="0"/>
              <a:t> </a:t>
            </a:r>
            <a:r>
              <a:rPr lang="el-GR" sz="3000" b="0" dirty="0" smtClean="0"/>
              <a:t>2</a:t>
            </a:r>
            <a:r>
              <a:rPr lang="en-US" sz="3000" b="0" dirty="0" smtClean="0"/>
              <a:t>/</a:t>
            </a:r>
            <a:r>
              <a:rPr lang="el-GR" sz="3000" b="0" dirty="0" smtClean="0"/>
              <a:t>2</a:t>
            </a:r>
            <a:endParaRPr lang="el-GR" dirty="0"/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2AB23F-F3BC-41EA-AB07-3C4A8D6B0A4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9220" name="Picture 2" descr="C:\Users\alex\Desktop\1971308617_6ed7ca639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5064125" cy="3411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6025" y="5545138"/>
            <a:ext cx="2940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Normal foot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EUSKALANATO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BY-NC-SA 2.0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Άκρος πόδας </a:t>
            </a:r>
            <a:r>
              <a:rPr lang="el-GR" altLang="el-GR" b="0" smtClean="0"/>
              <a:t>(κάθετη τομή)</a:t>
            </a: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762F84-9E0A-4ED4-BEA0-170E73759DF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smtClean="0">
              <a:solidFill>
                <a:prstClr val="black"/>
              </a:solidFill>
            </a:endParaRPr>
          </a:p>
        </p:txBody>
      </p:sp>
      <p:pic>
        <p:nvPicPr>
          <p:cNvPr id="10244" name="Picture 2" descr="File:Gray3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6792"/>
            <a:ext cx="5238750" cy="446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15097" y="6165304"/>
            <a:ext cx="3567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Gray357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από </a:t>
            </a:r>
            <a:r>
              <a:rPr lang="en-US" sz="1200" dirty="0" err="1">
                <a:latin typeface="+mn-lt"/>
                <a:hlinkClick r:id="rId5" tooltip="User:Pngbot"/>
              </a:rPr>
              <a:t>Pngbot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5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Άκρος πόδας</a:t>
            </a:r>
            <a:r>
              <a:rPr lang="en-US" dirty="0"/>
              <a:t> </a:t>
            </a:r>
            <a:r>
              <a:rPr lang="el-GR" sz="3000" b="0" dirty="0" smtClean="0"/>
              <a:t>3</a:t>
            </a:r>
            <a:r>
              <a:rPr lang="en-US" sz="3000" b="0" dirty="0" smtClean="0"/>
              <a:t>/</a:t>
            </a:r>
            <a:r>
              <a:rPr lang="el-GR" sz="3000" b="0" dirty="0"/>
              <a:t>3</a:t>
            </a:r>
            <a:endParaRPr lang="el-GR" sz="3600" dirty="0"/>
          </a:p>
        </p:txBody>
      </p:sp>
      <p:sp>
        <p:nvSpPr>
          <p:cNvPr id="11267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dirty="0" smtClean="0"/>
              <a:t>Οι </a:t>
            </a:r>
            <a:r>
              <a:rPr lang="el-GR" altLang="el-GR" dirty="0" err="1" smtClean="0"/>
              <a:t>κνημοπερονιαίες</a:t>
            </a:r>
            <a:r>
              <a:rPr lang="el-GR" altLang="el-GR" dirty="0" smtClean="0"/>
              <a:t> αρθρώσεις (άνω και κάτω) ανατομικά ξεχωρίζουν από την </a:t>
            </a:r>
            <a:r>
              <a:rPr lang="el-GR" altLang="el-GR" dirty="0" err="1" smtClean="0"/>
              <a:t>ποδοκνημική</a:t>
            </a:r>
            <a:r>
              <a:rPr lang="el-GR" altLang="el-GR" dirty="0" smtClean="0"/>
              <a:t> άρθρωση, όμως αυτές οι δύο αρθρώσεις εξυπηρετούν αποκλειστικά τις κινήσεις της </a:t>
            </a:r>
            <a:r>
              <a:rPr lang="el-GR" altLang="el-GR" dirty="0" err="1" smtClean="0"/>
              <a:t>ποδοκνημικής</a:t>
            </a:r>
            <a:r>
              <a:rPr lang="el-GR" altLang="el-GR" dirty="0" smtClean="0"/>
              <a:t> άρθρωσης,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dirty="0" smtClean="0"/>
              <a:t>Κατά την ραχιαία κάμψη, η περόνη κινείται κεφαλικά και στρέφεται προς τα έσω,</a:t>
            </a:r>
          </a:p>
          <a:p>
            <a:pPr eaLnBrk="1" hangingPunct="1">
              <a:lnSpc>
                <a:spcPct val="114000"/>
              </a:lnSpc>
              <a:spcBef>
                <a:spcPts val="1800"/>
              </a:spcBef>
            </a:pPr>
            <a:r>
              <a:rPr lang="el-GR" altLang="el-GR" dirty="0" smtClean="0"/>
              <a:t>Κατά την πελματιαία κάμψη, η περόνη κινείται </a:t>
            </a:r>
            <a:r>
              <a:rPr lang="el-GR" altLang="el-GR" dirty="0" err="1" smtClean="0"/>
              <a:t>ουριαία</a:t>
            </a:r>
            <a:r>
              <a:rPr lang="el-GR" altLang="el-GR" dirty="0" smtClean="0"/>
              <a:t> και στρέφεται προς τα έξω.</a:t>
            </a:r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F736B3-9C1B-4315-BB5C-41AC4BF990F5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Κάτω κνημοπερονιαία άρθρωση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1619250"/>
            <a:ext cx="7920038" cy="4752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Είναι μία </a:t>
            </a:r>
            <a:r>
              <a:rPr lang="el-GR" dirty="0" err="1"/>
              <a:t>συνδέσμωση</a:t>
            </a:r>
            <a:r>
              <a:rPr lang="el-GR" dirty="0"/>
              <a:t> 2.5 cm μεταξύ της κυρτής αρθρικής επιφάνειας της περόνης και της κοίλης αρθρικής επιφάνειας της κνήμης, οπότε ακολουθεί τον νόμο </a:t>
            </a:r>
            <a:r>
              <a:rPr lang="el-GR" dirty="0" smtClean="0"/>
              <a:t>κυρτού-κοίλου,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Δεν περιβάλλεται από αρθρικό θύλακο, αλλά συγκρατείται με πολύ ισχυρούς συνδέσμους (</a:t>
            </a:r>
            <a:r>
              <a:rPr lang="el-GR" dirty="0" err="1"/>
              <a:t>μεσόστεος</a:t>
            </a:r>
            <a:r>
              <a:rPr lang="el-GR" dirty="0"/>
              <a:t>, πρόσθιος και οπίσθιος </a:t>
            </a:r>
            <a:r>
              <a:rPr lang="el-GR" dirty="0" err="1"/>
              <a:t>κνημοπεροναίος</a:t>
            </a:r>
            <a:r>
              <a:rPr lang="el-GR" dirty="0"/>
              <a:t>, </a:t>
            </a:r>
            <a:r>
              <a:rPr lang="el-GR" dirty="0" err="1"/>
              <a:t>μεσόστεος</a:t>
            </a:r>
            <a:r>
              <a:rPr lang="el-GR" dirty="0"/>
              <a:t> υμένας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lnSpc>
                <a:spcPct val="114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Η κίνησή της είναι ελάχιστη (1 mm / όση απαιτείται για να σφηνώσει το σώμα του αστραγάλου κατά την ραχιαία </a:t>
            </a:r>
            <a:r>
              <a:rPr lang="el-GR" dirty="0" smtClean="0"/>
              <a:t>κάμψη.</a:t>
            </a:r>
            <a:endParaRPr lang="el-GR" dirty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A86390-1D80-4D7E-8588-9C5050C5FC7B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6f78f2cd6e966811ab3c882707362cf2cf5032"/>
</p:tagLst>
</file>

<file path=ppt/theme/theme1.xml><?xml version="1.0" encoding="utf-8"?>
<a:theme xmlns:a="http://schemas.openxmlformats.org/drawingml/2006/main" name="template">
  <a:themeElements>
    <a:clrScheme name="Προσαρμοσμένο 1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55</TotalTime>
  <Words>2468</Words>
  <Application>Microsoft Office PowerPoint</Application>
  <PresentationFormat>On-screen Show (4:3)</PresentationFormat>
  <Paragraphs>271</Paragraphs>
  <Slides>44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template</vt:lpstr>
      <vt:lpstr>OC_template_updated</vt:lpstr>
      <vt:lpstr>Τεχνικές Κινητοποίησης και Θεραπευτικοί Χειρισμοί (Θ)</vt:lpstr>
      <vt:lpstr>Άκρος πόδας 1/3</vt:lpstr>
      <vt:lpstr>Άκρος πόδας 2/3</vt:lpstr>
      <vt:lpstr>Οστά άκρου πόδα</vt:lpstr>
      <vt:lpstr>Άκρος πόδας  (οβελιαία τομή εκ των έσω) 1/2</vt:lpstr>
      <vt:lpstr>Άκρος πόδας  (οβελιαία τομή εκ των έσω) 2/2</vt:lpstr>
      <vt:lpstr>Άκρος πόδας (κάθετη τομή)</vt:lpstr>
      <vt:lpstr>Άκρος πόδας 3/3</vt:lpstr>
      <vt:lpstr>Κάτω κνημοπερονιαία άρθρωση</vt:lpstr>
      <vt:lpstr>Άνω κνημο-περονιαία διάρθρωση 1/2</vt:lpstr>
      <vt:lpstr>Άνω κνημο-περονιαία διάρθρωση 2/2</vt:lpstr>
      <vt:lpstr>Φόρτιση της περόνης</vt:lpstr>
      <vt:lpstr>Οστεοκινηματική ποδοκνημικής άρθρωσης</vt:lpstr>
      <vt:lpstr>Αρθροκινηματική ποδοκνημικής άρθρωσης</vt:lpstr>
      <vt:lpstr>Υπαστραγαλική άρθρωση 1/3</vt:lpstr>
      <vt:lpstr>Υπαστραγαλική άρθρωση εκ των άνω</vt:lpstr>
      <vt:lpstr>Υπαστραγαλική άρθρωση 2/3</vt:lpstr>
      <vt:lpstr>Υπαστραγαλική άρθρωση 3/3</vt:lpstr>
      <vt:lpstr>Αρθρικός θύλακος</vt:lpstr>
      <vt:lpstr>Αρθρωκινηματική 1/2</vt:lpstr>
      <vt:lpstr>Αρθρωκινηματική 2/2</vt:lpstr>
      <vt:lpstr>Θέσεις – Θυλακικό πρότυπο</vt:lpstr>
      <vt:lpstr>Προτεινόμενη εξέταση 1/2</vt:lpstr>
      <vt:lpstr>Προτεινόμενη εξέταση 2/2</vt:lpstr>
      <vt:lpstr>Λειτουργική μάλαξη</vt:lpstr>
      <vt:lpstr>Λειτουργική μάλαξη – Θέση  ασθενούς</vt:lpstr>
      <vt:lpstr>Λειτουργική μάλαξη – Θέση μέλους</vt:lpstr>
      <vt:lpstr>Λειτουργική μάλαξη – Τεχνική</vt:lpstr>
      <vt:lpstr>Μετα-ισομετρική χαλάρωση 1/2</vt:lpstr>
      <vt:lpstr>Μετα-ισομετρική χαλάρωση 2/2</vt:lpstr>
      <vt:lpstr>Μετα-ισομετρική χαλάρωση – Τεχνική 1/5</vt:lpstr>
      <vt:lpstr>Μετα-ισομετρική χαλάρωση – Τεχνική 2/5</vt:lpstr>
      <vt:lpstr>Μετα-ισομετρική χαλάρωση – Τεχνική 3/5</vt:lpstr>
      <vt:lpstr>Μετα-ισομετρική χαλάρωση – Τεχνική 4/5</vt:lpstr>
      <vt:lpstr>Μετα-ισομετρική χαλάρωση – Τεχνική 5/5</vt:lpstr>
      <vt:lpstr>Μετα-ισομετρική έλξη αυχένα</vt:lpstr>
      <vt:lpstr>Μετα-ισομετρική έλξη οσφύος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Κινητοποίησης και Θεραπευτικοί Χειρισμοί</dc:title>
  <dc:creator>opencourses@teiath.gr</dc:creator>
  <cp:lastModifiedBy>alex</cp:lastModifiedBy>
  <cp:revision>11</cp:revision>
  <dcterms:created xsi:type="dcterms:W3CDTF">2014-12-15T12:12:21Z</dcterms:created>
  <dcterms:modified xsi:type="dcterms:W3CDTF">2015-02-24T14:58:47Z</dcterms:modified>
</cp:coreProperties>
</file>