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  <p:sldMasterId id="2147483708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8" r:id="rId11"/>
    <p:sldId id="274" r:id="rId12"/>
    <p:sldId id="275" r:id="rId13"/>
    <p:sldId id="279" r:id="rId14"/>
    <p:sldId id="276" r:id="rId15"/>
    <p:sldId id="280" r:id="rId16"/>
    <p:sldId id="257" r:id="rId17"/>
    <p:sldId id="262" r:id="rId18"/>
    <p:sldId id="264" r:id="rId19"/>
    <p:sldId id="281" r:id="rId20"/>
    <p:sldId id="282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4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8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8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1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Μέτρηση της διαδερμικής απώλειας ύδατος μετά την</a:t>
            </a:r>
            <a:r>
              <a:rPr lang="en-US" sz="2600" dirty="0" smtClean="0"/>
              <a:t> </a:t>
            </a:r>
            <a:r>
              <a:rPr lang="el-GR" sz="2600" dirty="0" smtClean="0"/>
              <a:t>εφαρμογή ακετόνης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12000"/>
                  </a:lnSpc>
                </a:pPr>
                <a:r>
                  <a:rPr lang="en-US" dirty="0"/>
                  <a:t>H </a:t>
                </a:r>
                <a:r>
                  <a:rPr lang="el-GR" dirty="0"/>
                  <a:t>μέτρηση λαμβάνεται 25 </a:t>
                </a:r>
                <a:r>
                  <a:rPr lang="el-GR" dirty="0" smtClean="0"/>
                  <a:t>δευτερόλεπτα </a:t>
                </a:r>
                <a:r>
                  <a:rPr lang="el-GR" dirty="0"/>
                  <a:t>μετά την εφαρμογή της συσκευής στο δέρμα</a:t>
                </a:r>
                <a:r>
                  <a:rPr lang="el-GR" dirty="0" smtClean="0"/>
                  <a:t>.</a:t>
                </a:r>
              </a:p>
              <a:p>
                <a:pPr lvl="1">
                  <a:lnSpc>
                    <a:spcPct val="112000"/>
                  </a:lnSpc>
                  <a:spcBef>
                    <a:spcPts val="1200"/>
                  </a:spcBef>
                </a:pPr>
                <a:r>
                  <a:rPr lang="el-GR" dirty="0" smtClean="0"/>
                  <a:t>Λαμβάνονται </a:t>
                </a:r>
                <a:r>
                  <a:rPr lang="el-GR" dirty="0"/>
                  <a:t>οι τιμές για τρία γειτονικά σημεία του αριστερού </a:t>
                </a:r>
                <a:r>
                  <a:rPr lang="el-GR" dirty="0" smtClean="0"/>
                  <a:t>και του δεξιού </a:t>
                </a:r>
                <a:r>
                  <a:rPr lang="el-GR" dirty="0" err="1" smtClean="0"/>
                  <a:t>αντιβράχιου</a:t>
                </a:r>
                <a:r>
                  <a:rPr lang="el-GR" dirty="0" smtClean="0"/>
                  <a:t> </a:t>
                </a:r>
                <a:r>
                  <a:rPr lang="el-GR" dirty="0"/>
                  <a:t>στο μέσο της απόστασης από τη γραμμή του αγκώνα μέχρι τη γραμμή του καρπού. (Καλό είναι να χρησιμοποιηθεί χάρακας</a:t>
                </a:r>
                <a:r>
                  <a:rPr lang="el-GR" dirty="0" smtClean="0"/>
                  <a:t>).</a:t>
                </a:r>
                <a:endParaRPr lang="el-GR" dirty="0"/>
              </a:p>
              <a:p>
                <a:pPr lvl="1">
                  <a:lnSpc>
                    <a:spcPct val="112000"/>
                  </a:lnSpc>
                  <a:spcBef>
                    <a:spcPts val="1200"/>
                  </a:spcBef>
                </a:pPr>
                <a:r>
                  <a:rPr lang="el-GR" dirty="0"/>
                  <a:t>Τοποθετείται και απλώνεται </a:t>
                </a:r>
                <a:r>
                  <a:rPr lang="el-GR" dirty="0" smtClean="0"/>
                  <a:t>ακετόνη (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l-GR" dirty="0" smtClean="0"/>
                  <a:t>1</a:t>
                </a:r>
                <a:r>
                  <a:rPr lang="en-US" dirty="0" smtClean="0"/>
                  <a:t>ml</a:t>
                </a:r>
                <a:r>
                  <a:rPr lang="el-GR" dirty="0" smtClean="0"/>
                  <a:t>) </a:t>
                </a:r>
                <a:r>
                  <a:rPr lang="el-GR" dirty="0"/>
                  <a:t>στο αριστερό </a:t>
                </a:r>
                <a:r>
                  <a:rPr lang="el-GR" dirty="0" smtClean="0"/>
                  <a:t>αντιβράχιο.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Εκτέλεση της άσκησης </a:t>
            </a:r>
            <a:r>
              <a:rPr lang="el-GR" sz="3000" b="0" dirty="0" smtClean="0">
                <a:latin typeface="+mn-lt"/>
              </a:rPr>
              <a:t>1/2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Λαμβάνονται </a:t>
            </a:r>
            <a:r>
              <a:rPr lang="el-GR" dirty="0"/>
              <a:t>30 λεπτά μετά οι μετρήσεις ΤΕ</a:t>
            </a:r>
            <a:r>
              <a:rPr lang="en-US" dirty="0"/>
              <a:t>WL</a:t>
            </a:r>
            <a:r>
              <a:rPr lang="el-GR" dirty="0"/>
              <a:t> στα ίδια σημεία του αριστερού </a:t>
            </a:r>
            <a:r>
              <a:rPr lang="el-GR" dirty="0" smtClean="0"/>
              <a:t>και του δεξιού </a:t>
            </a:r>
            <a:r>
              <a:rPr lang="el-GR" dirty="0" err="1" smtClean="0"/>
              <a:t>αντιβράχιου</a:t>
            </a:r>
            <a:r>
              <a:rPr lang="el-GR" dirty="0" smtClean="0"/>
              <a:t> και </a:t>
            </a:r>
            <a:r>
              <a:rPr lang="el-GR" dirty="0"/>
              <a:t>υπολογίζεται η μέση τιμή. </a:t>
            </a:r>
          </a:p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Λαμβάνονται </a:t>
            </a:r>
            <a:r>
              <a:rPr lang="el-GR" dirty="0"/>
              <a:t>60 και 90 λεπτά </a:t>
            </a:r>
            <a:r>
              <a:rPr lang="el-GR" dirty="0" smtClean="0"/>
              <a:t>μετά (συνολικά μετά την εφαρμογή</a:t>
            </a:r>
            <a:r>
              <a:rPr lang="en-US" dirty="0"/>
              <a:t> </a:t>
            </a:r>
            <a:r>
              <a:rPr lang="el-GR" dirty="0" smtClean="0"/>
              <a:t>ακετόνης στο αριστερό αντιβράχιο) οι </a:t>
            </a:r>
            <a:r>
              <a:rPr lang="el-GR" dirty="0"/>
              <a:t>μετρήσεις ΤΕ</a:t>
            </a:r>
            <a:r>
              <a:rPr lang="en-US" dirty="0"/>
              <a:t>WL</a:t>
            </a:r>
            <a:r>
              <a:rPr lang="el-GR" dirty="0"/>
              <a:t> στα ίδια σημεία του αριστερού </a:t>
            </a:r>
            <a:r>
              <a:rPr lang="el-GR" dirty="0" smtClean="0"/>
              <a:t>και του δεξιού </a:t>
            </a:r>
            <a:r>
              <a:rPr lang="el-GR" dirty="0" err="1" smtClean="0"/>
              <a:t>αντιβράχιου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που δεν εφαρμόστηκε ακετόνη) και </a:t>
            </a:r>
            <a:r>
              <a:rPr lang="el-GR" dirty="0"/>
              <a:t>υπολογίζεται η μέση τιμή. </a:t>
            </a:r>
          </a:p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dirty="0"/>
              <a:t>Κατασκευάζεται ο ακόλουθος πίνακας:</a:t>
            </a:r>
          </a:p>
          <a:p>
            <a:pPr>
              <a:lnSpc>
                <a:spcPct val="112000"/>
              </a:lnSpc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Εκτέλεση της άσκησης </a:t>
            </a:r>
            <a:r>
              <a:rPr lang="el-GR" sz="3000" b="0" dirty="0">
                <a:latin typeface="+mn-lt"/>
              </a:rPr>
              <a:t>2</a:t>
            </a:r>
            <a:r>
              <a:rPr lang="el-GR" sz="3000" b="0" dirty="0" smtClean="0">
                <a:latin typeface="+mn-lt"/>
              </a:rPr>
              <a:t>/2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609032"/>
              </p:ext>
            </p:extLst>
          </p:nvPr>
        </p:nvGraphicFramePr>
        <p:xfrm>
          <a:off x="152964" y="1628800"/>
          <a:ext cx="8811524" cy="482694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27534"/>
                <a:gridCol w="670588"/>
                <a:gridCol w="2969545"/>
                <a:gridCol w="964911"/>
                <a:gridCol w="964911"/>
                <a:gridCol w="964911"/>
                <a:gridCol w="1149124"/>
              </a:tblGrid>
              <a:tr h="5326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Εθελοντής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Φύλο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Περιοχή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Σημείο 1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Σημείο 2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Σημείο 3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Μέση τιμή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5831"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1 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….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Αριστερό αντιβράχιο πριν τη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ακετόνη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t=0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834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Αριστερό αντιβράχιο 30 λεπτά μετά τη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ακετόνη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 30 min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Αριστερό αντιβράχιο 60 λεπτά μετά τη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ακετόνη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 60 min</a:t>
                      </a:r>
                      <a:endParaRPr lang="el-GR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Αριστερό αντιβράχιο 90 λεπτά μετά τη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ακετόνη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 90 min</a:t>
                      </a:r>
                      <a:endParaRPr lang="el-GR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Δεξιό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αντιβράχιο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χωρίς</a:t>
                      </a:r>
                      <a:r>
                        <a:rPr lang="el-GR" sz="1800" baseline="0" dirty="0" smtClean="0">
                          <a:effectLst/>
                          <a:latin typeface="+mn-lt"/>
                        </a:rPr>
                        <a:t> ακετόνη)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t=0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26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 30 min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</a:rPr>
                        <a:t> </a:t>
                      </a:r>
                      <a:endParaRPr lang="el-G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89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…..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Αποτελέσματα</a:t>
            </a:r>
            <a:br>
              <a:rPr lang="el-GR" sz="3600" b="1" dirty="0" smtClean="0">
                <a:latin typeface="+mn-lt"/>
              </a:rPr>
            </a:br>
            <a:r>
              <a:rPr lang="el-GR" sz="3600" dirty="0" smtClean="0">
                <a:latin typeface="+mn-lt"/>
              </a:rPr>
              <a:t>Πίνακας - Σχόλια</a:t>
            </a:r>
            <a:endParaRPr lang="el-GR" sz="3600" dirty="0"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</a:pPr>
            <a:r>
              <a:rPr lang="el-GR" dirty="0"/>
              <a:t>Κατασκευάζονται διαγράμματα </a:t>
            </a:r>
            <a:r>
              <a:rPr lang="en-US" dirty="0" smtClean="0"/>
              <a:t>TEWL</a:t>
            </a:r>
            <a:r>
              <a:rPr lang="el-GR" dirty="0" smtClean="0"/>
              <a:t> </a:t>
            </a:r>
            <a:r>
              <a:rPr lang="en-US" dirty="0" smtClean="0"/>
              <a:t>(g/m</a:t>
            </a:r>
            <a:r>
              <a:rPr lang="en-US" baseline="30000" dirty="0" smtClean="0"/>
              <a:t>2</a:t>
            </a:r>
            <a:r>
              <a:rPr lang="en-US" dirty="0" smtClean="0"/>
              <a:t>.h) </a:t>
            </a:r>
            <a:r>
              <a:rPr lang="el-GR" dirty="0" smtClean="0"/>
              <a:t>(Κάθετος </a:t>
            </a:r>
            <a:r>
              <a:rPr lang="el-GR" dirty="0"/>
              <a:t>άξονας)-Χρόνου (</a:t>
            </a:r>
            <a:r>
              <a:rPr lang="en-US" dirty="0"/>
              <a:t>min</a:t>
            </a:r>
            <a:r>
              <a:rPr lang="el-GR" dirty="0"/>
              <a:t>) (Οριζόντιος άξονας) </a:t>
            </a:r>
            <a:r>
              <a:rPr lang="el-GR" dirty="0" smtClean="0"/>
              <a:t>για </a:t>
            </a:r>
            <a:r>
              <a:rPr lang="el-GR" dirty="0"/>
              <a:t>τον κάθε </a:t>
            </a:r>
            <a:r>
              <a:rPr lang="el-GR" dirty="0" smtClean="0"/>
              <a:t>εθελοντή.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Αποτελέσματα</a:t>
            </a:r>
            <a:br>
              <a:rPr lang="el-GR" sz="3600" dirty="0"/>
            </a:br>
            <a:r>
              <a:rPr lang="el-GR" sz="3000" b="0" dirty="0" smtClean="0"/>
              <a:t>(διάγραμμα)</a:t>
            </a:r>
            <a:endParaRPr lang="el-GR" sz="30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«Ειδική </a:t>
            </a:r>
            <a:r>
              <a:rPr lang="el-GR" sz="2000" dirty="0" err="1" smtClean="0"/>
              <a:t>Κοσμητολογία</a:t>
            </a:r>
            <a:r>
              <a:rPr lang="el-GR" sz="2000" smtClean="0"/>
              <a:t> </a:t>
            </a:r>
            <a:r>
              <a:rPr lang="el-GR" sz="2000"/>
              <a:t>(Ε).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Μέτρηση της διαδερμικής απώλειας ύδατος μετά την εφαρμογή </a:t>
            </a:r>
            <a:r>
              <a:rPr lang="el-GR" sz="2000" dirty="0" smtClean="0"/>
              <a:t>ακετόνης».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</a:t>
            </a:r>
            <a:r>
              <a:rPr lang="el-GR" dirty="0" err="1"/>
              <a:t>διαδερμική</a:t>
            </a:r>
            <a:r>
              <a:rPr lang="el-GR" dirty="0"/>
              <a:t> απώλεια ύδατος (</a:t>
            </a:r>
            <a:r>
              <a:rPr lang="en-US" dirty="0" err="1"/>
              <a:t>Transepidermal</a:t>
            </a:r>
            <a:r>
              <a:rPr lang="en-US" dirty="0"/>
              <a:t> Water Loss</a:t>
            </a:r>
            <a:r>
              <a:rPr lang="el-GR" dirty="0"/>
              <a:t>, </a:t>
            </a:r>
            <a:r>
              <a:rPr lang="en-US" dirty="0"/>
              <a:t>TEWL</a:t>
            </a:r>
            <a:r>
              <a:rPr lang="el-GR" dirty="0"/>
              <a:t>) ορίζεται το φαινόμενο κατά το οποίο ποσότητα νερού αποβάλλεται από το σώμα προς το περιβάλλον μέσω του δέρματος με διαδικασίες διάχυσης και εξάτμισης.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έκθεση σε </a:t>
            </a:r>
            <a:r>
              <a:rPr lang="el-GR" dirty="0" smtClean="0"/>
              <a:t>χημικά πχ ακετόνη, απορρυπαντικά, </a:t>
            </a:r>
            <a:r>
              <a:rPr lang="el-GR" dirty="0"/>
              <a:t>η </a:t>
            </a:r>
            <a:r>
              <a:rPr lang="el-GR" dirty="0" err="1"/>
              <a:t>ατοπική</a:t>
            </a:r>
            <a:r>
              <a:rPr lang="el-GR" dirty="0"/>
              <a:t> δερματίτιδα και το έκζεμα καταστρέφουν το </a:t>
            </a:r>
            <a:r>
              <a:rPr lang="el-GR" dirty="0" err="1"/>
              <a:t>λιπιδοεπιδερμικό</a:t>
            </a:r>
            <a:r>
              <a:rPr lang="el-GR" dirty="0"/>
              <a:t> φραγμό και  η </a:t>
            </a:r>
            <a:r>
              <a:rPr lang="el-GR" dirty="0" err="1"/>
              <a:t>διαδερμική</a:t>
            </a:r>
            <a:r>
              <a:rPr lang="el-GR" dirty="0"/>
              <a:t> απώλεια ύδατος αυξάνεται σημαντικά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+mn-lt"/>
              </a:rPr>
              <a:t>Ορισμοί</a:t>
            </a:r>
            <a:endParaRPr lang="el-GR" sz="3600" b="1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Αρχή της μεθόδου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Σύμφωνα με τον νόμο του </a:t>
                </a:r>
                <a:r>
                  <a:rPr lang="en-US" dirty="0" smtClean="0"/>
                  <a:t>Fick</a:t>
                </a:r>
                <a:r>
                  <a:rPr lang="el-GR" dirty="0" smtClean="0"/>
                  <a:t> το </a:t>
                </a:r>
                <a:r>
                  <a:rPr lang="en-US" dirty="0" smtClean="0"/>
                  <a:t>TEWL (g/m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.h) </a:t>
                </a:r>
                <a:r>
                  <a:rPr lang="el-GR" dirty="0" smtClean="0"/>
                  <a:t>αποδίδεται από την παρακάτω εξίσωση:</a:t>
                </a:r>
              </a:p>
              <a:p>
                <a:pPr marL="100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𝑻𝑬𝑾𝑳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type m:val="li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𝒅𝒎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type m:val="lin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100013" indent="0">
                  <a:buNone/>
                </a:pPr>
                <a:r>
                  <a:rPr lang="el-GR" dirty="0" smtClean="0"/>
                  <a:t>Όπου: Α = επιφάνεια (</a:t>
                </a:r>
                <a:r>
                  <a:rPr lang="en-US" dirty="0" smtClean="0"/>
                  <a:t>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marL="898525" indent="0">
                  <a:buNone/>
                </a:pPr>
                <a:r>
                  <a:rPr lang="en-US" dirty="0" smtClean="0"/>
                  <a:t>m = </a:t>
                </a:r>
                <a:r>
                  <a:rPr lang="el-GR" dirty="0" smtClean="0"/>
                  <a:t>μάζα νερού που αποβάλλεται (</a:t>
                </a:r>
                <a:r>
                  <a:rPr lang="en-US" dirty="0" smtClean="0"/>
                  <a:t>g)</a:t>
                </a:r>
              </a:p>
              <a:p>
                <a:pPr marL="898525" indent="0">
                  <a:buNone/>
                </a:pPr>
                <a:r>
                  <a:rPr lang="en-US" dirty="0" smtClean="0"/>
                  <a:t>t = </a:t>
                </a:r>
                <a:r>
                  <a:rPr lang="el-GR" dirty="0" smtClean="0"/>
                  <a:t>χρόνος (</a:t>
                </a:r>
                <a:r>
                  <a:rPr lang="en-US" dirty="0" smtClean="0"/>
                  <a:t>h)</a:t>
                </a:r>
              </a:p>
              <a:p>
                <a:pPr marL="898525" indent="0">
                  <a:buNone/>
                </a:pPr>
                <a:r>
                  <a:rPr lang="en-US" dirty="0" smtClean="0"/>
                  <a:t>D = </a:t>
                </a:r>
                <a:r>
                  <a:rPr lang="el-GR" dirty="0" smtClean="0"/>
                  <a:t>σταθερά διάχυσης (87.7 </a:t>
                </a:r>
                <a:r>
                  <a:rPr lang="en-US" dirty="0" smtClean="0"/>
                  <a:t>mg/</a:t>
                </a:r>
                <a:r>
                  <a:rPr lang="en-US" dirty="0" err="1" smtClean="0"/>
                  <a:t>m.h</a:t>
                </a:r>
                <a:r>
                  <a:rPr lang="en-US" dirty="0" smtClean="0"/>
                  <a:t>. mmHg)</a:t>
                </a:r>
              </a:p>
              <a:p>
                <a:pPr marL="898525" indent="0">
                  <a:buNone/>
                </a:pPr>
                <a:r>
                  <a:rPr lang="en-US" dirty="0" smtClean="0"/>
                  <a:t>p = </a:t>
                </a:r>
                <a:r>
                  <a:rPr lang="el-GR" dirty="0" smtClean="0"/>
                  <a:t>τάση ατμών του νερού (</a:t>
                </a:r>
                <a:r>
                  <a:rPr lang="en-US" dirty="0" smtClean="0"/>
                  <a:t>mm Hg)</a:t>
                </a:r>
              </a:p>
              <a:p>
                <a:pPr marL="898525" indent="0">
                  <a:buNone/>
                </a:pPr>
                <a:r>
                  <a:rPr lang="en-US" dirty="0" smtClean="0"/>
                  <a:t>x = </a:t>
                </a:r>
                <a:r>
                  <a:rPr lang="el-GR" dirty="0" smtClean="0"/>
                  <a:t>απόσταση από την επιφάνεια του δέρματος έως το σημείο μέτρησης (</a:t>
                </a:r>
                <a:r>
                  <a:rPr lang="en-US" dirty="0" smtClean="0"/>
                  <a:t>m</a:t>
                </a:r>
                <a:r>
                  <a:rPr lang="el-GR" dirty="0" smtClean="0"/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Αρχή της μεθόδου </a:t>
            </a:r>
            <a:r>
              <a:rPr lang="el-GR" sz="3000" b="0" dirty="0" smtClean="0"/>
              <a:t>2/2</a:t>
            </a:r>
            <a:endParaRPr lang="el-GR" sz="2800" dirty="0">
              <a:latin typeface="+mn-lt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Η συσκευή </a:t>
            </a:r>
            <a:r>
              <a:rPr lang="el-GR" dirty="0" err="1"/>
              <a:t>Tewameter</a:t>
            </a:r>
            <a:r>
              <a:rPr lang="el-GR" dirty="0"/>
              <a:t> χρησιμοποιεί ειδικά σχεδιασμένη κεφαλή η οποία μεταβάλλει τις ηλεκτρικές της ιδιότητες ανάλογα με την τάση ατμών που έρχεται σε επαφή. </a:t>
            </a:r>
          </a:p>
          <a:p>
            <a:pPr>
              <a:spcBef>
                <a:spcPts val="2400"/>
              </a:spcBef>
            </a:pPr>
            <a:r>
              <a:rPr lang="el-GR" dirty="0"/>
              <a:t>Η μέτρηση επηρεάζεται από τη λειτουργία των ιδρωτοποιών αδένων για αυτό και πρέπει να πραγματοποιείται σε κλιματιζόμενο δωμάτιο με σταθερή θερμοκρασία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74886"/>
            <a:ext cx="6048672" cy="4778450"/>
          </a:xfrm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Συσκευή </a:t>
            </a:r>
            <a:r>
              <a:rPr lang="en-US" sz="3600" dirty="0" err="1" smtClean="0"/>
              <a:t>T</a:t>
            </a:r>
            <a:r>
              <a:rPr lang="en-US" sz="3600" b="1" dirty="0" err="1" smtClean="0"/>
              <a:t>ewameter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n-US" sz="3000" b="0" dirty="0" smtClean="0"/>
              <a:t>(</a:t>
            </a:r>
            <a:r>
              <a:rPr lang="el-GR" sz="3000" b="0" dirty="0" smtClean="0"/>
              <a:t>μέθοδος ανοιχτού θαλάμου)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χώρος πρέπει να είναι κλιματιζόμενος για να εξασφαλισθούν σταθερές περιβαλλοντικές συνθήκες.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θερμοκρασία και η σχετική υγρασία πρέπει να είναι 20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l-GR" dirty="0"/>
              <a:t> </a:t>
            </a:r>
            <a:r>
              <a:rPr lang="el-GR"/>
              <a:t>και </a:t>
            </a:r>
            <a:r>
              <a:rPr lang="el-GR" smtClean="0"/>
              <a:t>40-60%, </a:t>
            </a:r>
            <a:r>
              <a:rPr lang="el-GR" dirty="0"/>
              <a:t>αντίστοιχα. </a:t>
            </a:r>
          </a:p>
          <a:p>
            <a:r>
              <a:rPr lang="el-GR" dirty="0"/>
              <a:t>Η μέτρηση δεν πρέπει να γίνεται κάτω από άμεσο ηλεκτρικό ή ηλιακό φως, διότι μπορεί να αυξηθεί η θερμοκρασία της εξεταζόμενης περιοχής και η μέτρηση να είναι ανακριβής. </a:t>
            </a:r>
          </a:p>
          <a:p>
            <a:r>
              <a:rPr lang="el-GR" dirty="0"/>
              <a:t>Όταν απαιτείται να πραγματοποιηθεί σειρά μετρήσεων σε βάθος χρόνου για την αξιολόγηση προϊόντος θα πρέπει οι μετρήσεις να γίνονται την ίδια ώρα της ημέρας και υπό τις ίδιες συνθήκες φωτισμού.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χώρου μέτρησης</a:t>
            </a:r>
            <a:endParaRPr lang="el-GR" sz="3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Αφήνεται </a:t>
            </a:r>
            <a:r>
              <a:rPr lang="el-GR" dirty="0"/>
              <a:t>να παραμείνει ο εθελοντής σε ηρεμία στο κλιματιζόμενο δωμάτιο για 10-20 λεπτά, ώστε να αποκατασταθεί η κυκλοφορία του αίματος. </a:t>
            </a:r>
          </a:p>
          <a:p>
            <a:r>
              <a:rPr lang="el-GR" dirty="0"/>
              <a:t>Η περιοχή που θα μετρηθεί δεν πρέπει να καλύπτεται από ρούχα. </a:t>
            </a:r>
          </a:p>
          <a:p>
            <a:r>
              <a:rPr lang="el-GR" dirty="0"/>
              <a:t>Η μέτρηση γίνεται σε περιοχή που δεν έχει τρίχες. Σε περίπτωση που απαιτείται μέτρηση σε περιοχή με τριχοφυΐα, τότε πρέπει να ξυριστεί 1 έως 2 ημέρες πριν τη μέτρηση.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εθελοντή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περιοχή που θα μετρηθεί θα πρέπει να είναι ελεύθερη καλλυντικού προϊόντος 2 ώρες πριν και να μην έχει προϊόντα μακιγιάζ. 20 λεπτά πριν τη μέτρηση καθαρίζεται η περιοχή με λίγο νερό, ταμπονάρεται ελαφρά και αφήνεται να στεγνώσει. </a:t>
            </a:r>
          </a:p>
          <a:p>
            <a:r>
              <a:rPr lang="el-GR" dirty="0"/>
              <a:t>Αν χρειάζεται επανάληψη της μέτρησης στο ίδιο σημείο θα πρέπει να μεσολαβήσουν 10 δευτερόλεπτα μεταξύ των διαδοχικών μετρήσεων για να μην αυξηθεί η θερμοκρασία του δέρματος και είναι ανακριβείς οι μετρήσεις. </a:t>
            </a:r>
            <a:endParaRPr lang="en-US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εθελοντή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400"/>
              </a:spcBef>
            </a:pPr>
            <a:r>
              <a:rPr lang="el-GR" dirty="0" smtClean="0"/>
              <a:t>Τ</a:t>
            </a:r>
            <a:r>
              <a:rPr lang="en-US" dirty="0" err="1" smtClean="0"/>
              <a:t>weameter</a:t>
            </a:r>
            <a:r>
              <a:rPr lang="el-GR" dirty="0" smtClean="0"/>
              <a:t>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Λογισμικό </a:t>
            </a:r>
            <a:r>
              <a:rPr lang="en-US" dirty="0"/>
              <a:t>MPA</a:t>
            </a:r>
            <a:r>
              <a:rPr lang="el-GR" dirty="0" smtClean="0"/>
              <a:t>5.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Η</a:t>
            </a:r>
            <a:r>
              <a:rPr lang="el-GR" dirty="0" smtClean="0"/>
              <a:t>λεκτρονικός </a:t>
            </a:r>
            <a:r>
              <a:rPr lang="el-GR" dirty="0"/>
              <a:t>υπολογιστής με </a:t>
            </a:r>
            <a:r>
              <a:rPr lang="el-GR" dirty="0" smtClean="0"/>
              <a:t>οθόνη.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Όργανα και συσκευές</a:t>
            </a:r>
            <a:endParaRPr lang="el-GR" sz="3600" b="1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tem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105</TotalTime>
  <Words>1317</Words>
  <Application>Microsoft Office PowerPoint</Application>
  <PresentationFormat>Προβολή στην οθόνη (4:3)</PresentationFormat>
  <Paragraphs>167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1_temlate1</vt:lpstr>
      <vt:lpstr>temlate1</vt:lpstr>
      <vt:lpstr>OC_template_updated</vt:lpstr>
      <vt:lpstr>Ειδική Κοσμητολογία (Ε)</vt:lpstr>
      <vt:lpstr>Ορισμοί</vt:lpstr>
      <vt:lpstr>Αρχή της μεθόδου 1/2</vt:lpstr>
      <vt:lpstr>Αρχή της μεθόδου 2/2</vt:lpstr>
      <vt:lpstr>Συσκευή Tewameter (μέθοδος ανοιχτού θαλάμου)</vt:lpstr>
      <vt:lpstr>Προετοιμασία του χώρου μέτρησης</vt:lpstr>
      <vt:lpstr>Προετοιμασία του εθελοντή 1/2</vt:lpstr>
      <vt:lpstr>Προετοιμασία του εθελοντή 2/2</vt:lpstr>
      <vt:lpstr>Όργανα και συσκευές</vt:lpstr>
      <vt:lpstr>Εκτέλεση της άσκησης 1/2</vt:lpstr>
      <vt:lpstr>Εκτέλεση της άσκησης 2/2</vt:lpstr>
      <vt:lpstr>Αποτελέσματα Πίνακας - Σχόλια</vt:lpstr>
      <vt:lpstr>Αποτελέσματα (διάγραμμα)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 - Ε</dc:title>
  <dc:creator>opencourses@teiath.gr</dc:creator>
  <cp:lastModifiedBy>fkaram2</cp:lastModifiedBy>
  <cp:revision>13</cp:revision>
  <dcterms:created xsi:type="dcterms:W3CDTF">2015-02-05T08:33:49Z</dcterms:created>
  <dcterms:modified xsi:type="dcterms:W3CDTF">2015-03-04T08:19:52Z</dcterms:modified>
</cp:coreProperties>
</file>