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29"/>
  </p:notesMasterIdLst>
  <p:handoutMasterIdLst>
    <p:handoutMasterId r:id="rId30"/>
  </p:handoutMasterIdLst>
  <p:sldIdLst>
    <p:sldId id="289" r:id="rId4"/>
    <p:sldId id="256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3" r:id="rId20"/>
    <p:sldId id="26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797675" cy="98742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070E4-DD2D-4A8D-B5DC-B8BB3A2F9EAE}" type="datetimeFigureOut">
              <a:rPr lang="el-GR" smtClean="0"/>
              <a:t>20/6/2016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833B0-CF58-42F7-8003-5D42E00BC69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7715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77D2-96A7-488B-AA80-0B58F377D221}" type="datetimeFigureOut">
              <a:rPr lang="el-GR" smtClean="0"/>
              <a:t>20/6/2016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879F-DA1B-4C2E-8DAD-F6B8DD5A99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05923-0A95-46F9-9167-FAD4E6337FA3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07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503F-B6E5-4327-8CB6-86A5F49301BA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9A472-D92A-43C1-9625-09023A5F0BE7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20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BCE088-4BD1-438A-BF33-AFCD12CD230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35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89B1D1-5430-4139-833C-C178BAF9B97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08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352A18-1ED1-471D-8B0C-FC7D44CCD61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60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374EC-3957-4419-A03D-0543E0F762E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4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6AA165-625E-479C-B25F-67CC896E6DE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97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1DD00-200F-4C5B-BA96-34B308E9AD8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8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F29723-9A25-4D2B-8DD5-F06A48EF02A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05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05BD7-10F7-4B01-9A12-B03C42478B8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781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4CD2-838E-4992-B1C5-1C72EA5215AE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834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D8A519-C7FF-4273-96FE-84D0F33EE0E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1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EED3A-F673-46B7-9483-69A7CEB9208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4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97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32EB2-8F12-4B13-B2E9-E3E539E822B9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13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4F260-795A-429E-82BA-B50E29A3444D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398381-DC83-4778-92E3-DC30F8233F97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198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C25C9-3E61-4630-BBF8-EDE67522A7FF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16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7C7386-81DA-4096-A942-3BEE47C4A52D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33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1BDFE5-571D-4794-AE84-98116E5493A8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68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A5757B-06BF-4BBF-88BC-9E3157FB6AA0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58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20B1-7920-4114-883F-6595B9390EDC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947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96178-4F95-457F-9718-2EA6F4390D47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7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E4BB2-49B7-410A-9085-99213E9FC955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59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D57D2D-1649-4F07-A406-B7652CDF13BD}" type="datetime1">
              <a:rPr lang="el-GR" smtClean="0">
                <a:solidFill>
                  <a:prstClr val="black"/>
                </a:solidFill>
                <a:latin typeface="Arial" charset="0"/>
              </a:rPr>
              <a:t>20/6/2016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30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3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0402-0EBF-4DB8-A929-CEE17DEAE349}" type="datetime1">
              <a:rPr lang="el-GR" smtClean="0"/>
              <a:t>20/6/2016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CD31-ECBC-42C9-A76A-B255C4E7E504}" type="datetime1">
              <a:rPr lang="el-GR" smtClean="0"/>
              <a:t>20/6/2016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8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BD62-E9A8-4CC0-99DD-B1B656E27ED5}" type="datetime1">
              <a:rPr lang="el-GR" smtClean="0"/>
              <a:t>20/6/2016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41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E3882-B9A6-448F-AC9E-DA00C7ABE00E}" type="datetime1">
              <a:rPr lang="el-GR" smtClean="0"/>
              <a:t>20/6/2016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5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2D9-738A-42AB-880E-386402DC5116}" type="datetime1">
              <a:rPr lang="el-GR" smtClean="0"/>
              <a:t>20/6/2016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BD0-4F27-4DB9-AC65-23C7E45C2CA3}" type="datetime1">
              <a:rPr lang="el-GR" smtClean="0"/>
              <a:t>20/6/2016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7CE1-3FC2-4809-B1AB-3799264FC927}" type="datetime1">
              <a:rPr lang="el-GR" smtClean="0"/>
              <a:t>20/6/2016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3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330BD4-960D-4DF4-9B0C-7614E3267C24}" type="datetime1">
              <a:rPr lang="el-GR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20/6/2016</a:t>
            </a:fld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2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443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smtClean="0"/>
              <a:t>Υπηρεσίες </a:t>
            </a:r>
            <a:r>
              <a:rPr lang="en-US" sz="2800" dirty="0"/>
              <a:t>WEB </a:t>
            </a:r>
            <a:r>
              <a:rPr lang="el-GR" sz="2800" dirty="0"/>
              <a:t>και </a:t>
            </a:r>
            <a:r>
              <a:rPr lang="en-US" sz="2800" dirty="0"/>
              <a:t>DNS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4868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7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Υπηρεσία</a:t>
            </a:r>
            <a:r>
              <a:rPr lang="de-CH" dirty="0" smtClean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altLang="el-G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Υπηρεσία </a:t>
            </a:r>
            <a:r>
              <a:rPr lang="de-CH" altLang="el-G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 (WWW  </a:t>
            </a:r>
            <a:r>
              <a:rPr lang="el-GR" altLang="el-G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CH" altLang="el-G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 Wide WEB</a:t>
            </a:r>
            <a:r>
              <a:rPr lang="el-GR" altLang="el-G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buNone/>
            </a:pPr>
            <a:r>
              <a:rPr lang="de-CH" altLang="el-G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el-GR" sz="2400" b="1" dirty="0">
                <a:solidFill>
                  <a:srgbClr val="C00000"/>
                </a:solidFill>
              </a:rPr>
              <a:t>Παγκόσμιος Ιστός</a:t>
            </a:r>
            <a:endParaRPr lang="de-CH" altLang="el-GR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2800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/>
          </p:nvPr>
        </p:nvGraphicFramePr>
        <p:xfrm>
          <a:off x="459457" y="2739075"/>
          <a:ext cx="7715200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8625"/>
                <a:gridCol w="3486575"/>
              </a:tblGrid>
              <a:tr h="4055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Βασικά πρότυπα του Παγκόσμιου Ιστού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b="1" dirty="0">
                          <a:effectLst/>
                        </a:rPr>
                        <a:t>Πρότυπο</a:t>
                      </a:r>
                      <a:endParaRPr lang="el-G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b="1" dirty="0">
                          <a:effectLst/>
                        </a:rPr>
                        <a:t>Σκοπός</a:t>
                      </a:r>
                      <a:endParaRPr lang="el-G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0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Γλώσσα Σήμανσης </a:t>
                      </a:r>
                      <a:r>
                        <a:rPr lang="el-GR" sz="1800" dirty="0" err="1">
                          <a:effectLst/>
                        </a:rPr>
                        <a:t>Υπερ</a:t>
                      </a:r>
                      <a:r>
                        <a:rPr lang="el-GR" sz="1800" dirty="0">
                          <a:effectLst/>
                        </a:rPr>
                        <a:t>-κειμένου - </a:t>
                      </a:r>
                      <a:r>
                        <a:rPr lang="en-US" sz="1800" dirty="0">
                          <a:effectLst/>
                        </a:rPr>
                        <a:t>HTML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Hyper Text Markup Language</a:t>
                      </a:r>
                      <a:r>
                        <a:rPr lang="el-GR" sz="1800" dirty="0">
                          <a:effectLst/>
                        </a:rPr>
                        <a:t>)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Πρότυπο αναπαράστασης περιεχομένου &amp; διάταξης ιστοσελίδας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2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Ενιαίος Εντοπιστής Πόρων</a:t>
                      </a:r>
                      <a:r>
                        <a:rPr lang="en-US" sz="1800">
                          <a:effectLst/>
                        </a:rPr>
                        <a:t> – URL (Uniform Resource Locator)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Πρότυπο αναπαράστασης  αναγνωριστικών ιστοσελίδων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1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Πρωτόκολλο Μεταφοράς </a:t>
                      </a:r>
                      <a:r>
                        <a:rPr lang="el-GR" sz="1800" dirty="0" err="1">
                          <a:effectLst/>
                        </a:rPr>
                        <a:t>Υπερ</a:t>
                      </a:r>
                      <a:r>
                        <a:rPr lang="el-GR" sz="1800" dirty="0">
                          <a:effectLst/>
                        </a:rPr>
                        <a:t>-κειμένου – </a:t>
                      </a:r>
                      <a:r>
                        <a:rPr lang="en-US" sz="1800" dirty="0">
                          <a:effectLst/>
                        </a:rPr>
                        <a:t>HTTP </a:t>
                      </a:r>
                      <a:r>
                        <a:rPr lang="el-GR" sz="1800" dirty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Hyper Text Transfer Protocol</a:t>
                      </a:r>
                      <a:r>
                        <a:rPr lang="el-GR" sz="1800" dirty="0">
                          <a:effectLst/>
                        </a:rPr>
                        <a:t>)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Πρωτόκολλο μεταφοράς δεδομένων μεταξύ </a:t>
                      </a:r>
                      <a:r>
                        <a:rPr lang="el-GR" sz="1800" dirty="0" err="1">
                          <a:effectLst/>
                        </a:rPr>
                        <a:t>φυλλομετρητή</a:t>
                      </a:r>
                      <a:r>
                        <a:rPr lang="el-GR" sz="1800" dirty="0">
                          <a:effectLst/>
                        </a:rPr>
                        <a:t> – διακομιστή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29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539552" y="1447379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l-GR" sz="3400" b="1" dirty="0" smtClean="0">
                <a:solidFill>
                  <a:srgbClr val="C00000"/>
                </a:solidFill>
              </a:rPr>
              <a:t>Γλώσσα </a:t>
            </a:r>
            <a:r>
              <a:rPr lang="el-GR" sz="3400" b="1" dirty="0">
                <a:solidFill>
                  <a:srgbClr val="C00000"/>
                </a:solidFill>
              </a:rPr>
              <a:t>Σήμανσης Υπερκειμένου </a:t>
            </a:r>
            <a:r>
              <a:rPr lang="en-US" sz="3400" b="1" dirty="0">
                <a:solidFill>
                  <a:srgbClr val="C00000"/>
                </a:solidFill>
              </a:rPr>
              <a:t>- </a:t>
            </a:r>
            <a:r>
              <a:rPr lang="de-CH" altLang="el-GR" sz="3400" b="1" dirty="0">
                <a:solidFill>
                  <a:srgbClr val="C00000"/>
                </a:solidFill>
              </a:rPr>
              <a:t>HTML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l-GR" sz="2800" dirty="0" smtClean="0"/>
              <a:t>Η </a:t>
            </a:r>
            <a:r>
              <a:rPr lang="en-US" sz="2800" dirty="0"/>
              <a:t>HTML</a:t>
            </a:r>
            <a:r>
              <a:rPr lang="el-GR" sz="2800" dirty="0"/>
              <a:t>, για τη σήμανση, χρησιμοποιεί στο έγγραφο ενσωματωμένες ετικέτες (</a:t>
            </a:r>
            <a:r>
              <a:rPr lang="en-US" sz="2800" dirty="0"/>
              <a:t>tags</a:t>
            </a:r>
            <a:r>
              <a:rPr lang="el-GR" sz="2800" dirty="0"/>
              <a:t>). 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800" b="1" u="sng" dirty="0" smtClean="0"/>
          </a:p>
          <a:p>
            <a:pPr marL="0" indent="0">
              <a:buNone/>
            </a:pPr>
            <a:r>
              <a:rPr lang="el-GR" sz="2800" b="1" u="sng" dirty="0" smtClean="0"/>
              <a:t>Μορφή </a:t>
            </a:r>
            <a:r>
              <a:rPr lang="el-GR" sz="2800" b="1" u="sng" dirty="0"/>
              <a:t>HTML εγγράφου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&lt;html&gt;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&lt;center&gt;&lt;font size='+2' color='blue'&gt;Cisco Packet Tracer&lt;/font&gt;&lt;/center&gt;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hr</a:t>
            </a:r>
            <a:r>
              <a:rPr lang="en-US" sz="2800" dirty="0"/>
              <a:t>&gt;Welcome to Cisco Packet Tracer. Opening doors to new opportunities. Mind Wide Open.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&lt;p&gt;Quick Links: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br</a:t>
            </a:r>
            <a:r>
              <a:rPr lang="en-US" sz="2800" dirty="0"/>
              <a:t>&gt;&lt;a </a:t>
            </a:r>
            <a:r>
              <a:rPr lang="en-US" sz="2800" dirty="0" err="1"/>
              <a:t>href</a:t>
            </a:r>
            <a:r>
              <a:rPr lang="en-US" sz="2800" dirty="0"/>
              <a:t>='helloworld.html'&gt;A small page&lt;/a&gt;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br</a:t>
            </a:r>
            <a:r>
              <a:rPr lang="en-US" sz="2800" dirty="0"/>
              <a:t>&gt;&lt;a </a:t>
            </a:r>
            <a:r>
              <a:rPr lang="en-US" sz="2800" dirty="0" err="1"/>
              <a:t>href</a:t>
            </a:r>
            <a:r>
              <a:rPr lang="en-US" sz="2800" dirty="0"/>
              <a:t>='copyrights.html'&gt;Copyrights&lt;/a&gt;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br</a:t>
            </a:r>
            <a:r>
              <a:rPr lang="en-US" sz="2800" dirty="0"/>
              <a:t>&gt;&lt;a </a:t>
            </a:r>
            <a:r>
              <a:rPr lang="en-US" sz="2800" dirty="0" err="1"/>
              <a:t>href</a:t>
            </a:r>
            <a:r>
              <a:rPr lang="en-US" sz="2800" dirty="0"/>
              <a:t>='image.html'&gt;Image page&lt;/a&gt;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br</a:t>
            </a:r>
            <a:r>
              <a:rPr lang="en-US" sz="2800" dirty="0"/>
              <a:t>&gt;&lt;a </a:t>
            </a:r>
            <a:r>
              <a:rPr lang="en-US" sz="2800" dirty="0" err="1"/>
              <a:t>href</a:t>
            </a:r>
            <a:r>
              <a:rPr lang="en-US" sz="2800" dirty="0"/>
              <a:t>='cscoptlogo177x111.jpg'&gt;Image&lt;/a&gt;</a:t>
            </a:r>
          </a:p>
          <a:p>
            <a:pPr marL="0" indent="0">
              <a:buNone/>
            </a:pPr>
            <a:r>
              <a:rPr lang="el-GR" sz="2400" dirty="0"/>
              <a:t>&lt;/</a:t>
            </a:r>
            <a:r>
              <a:rPr lang="en-US" sz="2400" dirty="0"/>
              <a:t>html</a:t>
            </a:r>
            <a:r>
              <a:rPr lang="el-GR" sz="2400" dirty="0"/>
              <a:t>&gt;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92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l-GR" sz="2800" b="1" dirty="0">
                <a:solidFill>
                  <a:srgbClr val="C00000"/>
                </a:solidFill>
              </a:rPr>
              <a:t>Γλώσσα Σήμανσης Υπερκειμένου </a:t>
            </a:r>
            <a:r>
              <a:rPr lang="en-US" sz="2800" b="1" dirty="0" smtClean="0">
                <a:solidFill>
                  <a:srgbClr val="C00000"/>
                </a:solidFill>
              </a:rPr>
              <a:t>– </a:t>
            </a:r>
            <a:r>
              <a:rPr lang="de-CH" altLang="el-GR" sz="2800" b="1" dirty="0" smtClean="0">
                <a:solidFill>
                  <a:srgbClr val="C00000"/>
                </a:solidFill>
              </a:rPr>
              <a:t>HTML </a:t>
            </a:r>
            <a:endParaRPr lang="de-CH" altLang="el-GR" sz="28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endParaRPr lang="en-US" sz="2800" dirty="0" smtClean="0"/>
          </a:p>
          <a:p>
            <a:pPr marL="0" lvl="0" indent="0">
              <a:buNone/>
            </a:pPr>
            <a:r>
              <a:rPr lang="el-GR" sz="2800" dirty="0" smtClean="0"/>
              <a:t>Στο </a:t>
            </a:r>
            <a:r>
              <a:rPr lang="el-GR" sz="2800" dirty="0"/>
              <a:t>παραπάνω </a:t>
            </a:r>
            <a:r>
              <a:rPr lang="en-US" sz="2800" dirty="0"/>
              <a:t>html</a:t>
            </a:r>
            <a:r>
              <a:rPr lang="el-GR" sz="2800" dirty="0"/>
              <a:t> έγγραφο,  που χρησιμοποιείται ως παράδειγμα από τον </a:t>
            </a:r>
            <a:r>
              <a:rPr lang="en-US" sz="2800" dirty="0"/>
              <a:t>Packet Tracer</a:t>
            </a:r>
            <a:r>
              <a:rPr lang="el-GR" sz="2800" dirty="0"/>
              <a:t> διακρίνουμε τις ετικέτες:</a:t>
            </a:r>
          </a:p>
          <a:p>
            <a:r>
              <a:rPr lang="el-GR" sz="2800" b="1" dirty="0"/>
              <a:t>&lt;</a:t>
            </a:r>
            <a:r>
              <a:rPr lang="en-US" sz="2800" b="1" dirty="0"/>
              <a:t>html</a:t>
            </a:r>
            <a:r>
              <a:rPr lang="el-GR" sz="2800" b="1" dirty="0"/>
              <a:t>&gt;……………….&lt;/</a:t>
            </a:r>
            <a:r>
              <a:rPr lang="en-US" sz="2800" b="1" dirty="0"/>
              <a:t>html</a:t>
            </a:r>
            <a:r>
              <a:rPr lang="el-GR" sz="2800" b="1" dirty="0"/>
              <a:t>&gt;</a:t>
            </a:r>
            <a:r>
              <a:rPr lang="el-GR" sz="2800" dirty="0"/>
              <a:t>   για έναρξη/λήξη εγγράφου </a:t>
            </a:r>
            <a:r>
              <a:rPr lang="en-US" sz="2800" dirty="0"/>
              <a:t>HTML</a:t>
            </a:r>
            <a:endParaRPr lang="el-GR" sz="2800" dirty="0"/>
          </a:p>
          <a:p>
            <a:r>
              <a:rPr lang="el-GR" sz="2800" b="1" dirty="0"/>
              <a:t>&lt;</a:t>
            </a:r>
            <a:r>
              <a:rPr lang="el-GR" sz="2800" b="1" dirty="0" err="1"/>
              <a:t>center</a:t>
            </a:r>
            <a:r>
              <a:rPr lang="el-GR" sz="2800" b="1" dirty="0"/>
              <a:t>&gt;   …………&lt;/</a:t>
            </a:r>
            <a:r>
              <a:rPr lang="el-GR" sz="2800" b="1" dirty="0" err="1"/>
              <a:t>center</a:t>
            </a:r>
            <a:r>
              <a:rPr lang="el-GR" sz="2800" b="1" dirty="0"/>
              <a:t>&gt;</a:t>
            </a:r>
            <a:r>
              <a:rPr lang="el-GR" sz="2800" dirty="0"/>
              <a:t>  για κεντράρισμα του κειμένου που περιέχεται </a:t>
            </a:r>
          </a:p>
          <a:p>
            <a:r>
              <a:rPr lang="el-GR" sz="2800" b="1" dirty="0"/>
              <a:t>&lt;</a:t>
            </a:r>
            <a:r>
              <a:rPr lang="el-GR" sz="2800" b="1" dirty="0" err="1"/>
              <a:t>font</a:t>
            </a:r>
            <a:r>
              <a:rPr lang="el-GR" sz="2800" b="1" dirty="0"/>
              <a:t> </a:t>
            </a:r>
            <a:r>
              <a:rPr lang="el-GR" sz="2800" b="1" dirty="0" err="1"/>
              <a:t>size</a:t>
            </a:r>
            <a:r>
              <a:rPr lang="el-GR" sz="2800" b="1" dirty="0"/>
              <a:t>='+2' </a:t>
            </a:r>
            <a:r>
              <a:rPr lang="el-GR" sz="2800" b="1" dirty="0" err="1"/>
              <a:t>color</a:t>
            </a:r>
            <a:r>
              <a:rPr lang="el-GR" sz="2800" b="1" dirty="0"/>
              <a:t>='</a:t>
            </a:r>
            <a:r>
              <a:rPr lang="el-GR" sz="2800" b="1" dirty="0" err="1"/>
              <a:t>blue</a:t>
            </a:r>
            <a:r>
              <a:rPr lang="el-GR" sz="2800" b="1" dirty="0"/>
              <a:t>'&gt;….&lt;/</a:t>
            </a:r>
            <a:r>
              <a:rPr lang="el-GR" sz="2800" b="1" dirty="0" err="1"/>
              <a:t>font</a:t>
            </a:r>
            <a:r>
              <a:rPr lang="el-GR" sz="2800" b="1" dirty="0"/>
              <a:t>&gt; </a:t>
            </a:r>
            <a:r>
              <a:rPr lang="el-GR" sz="2800" dirty="0"/>
              <a:t>  για εφαρμογή </a:t>
            </a:r>
            <a:r>
              <a:rPr lang="el-GR" sz="2800" dirty="0" err="1"/>
              <a:t>font</a:t>
            </a:r>
            <a:r>
              <a:rPr lang="el-GR" sz="2800" dirty="0"/>
              <a:t>  στο κείμενο που περιέχεται</a:t>
            </a:r>
          </a:p>
          <a:p>
            <a:r>
              <a:rPr lang="el-GR" sz="2800" b="1" dirty="0"/>
              <a:t>&lt;</a:t>
            </a:r>
            <a:r>
              <a:rPr lang="en-US" sz="2800" b="1" dirty="0"/>
              <a:t>a </a:t>
            </a:r>
            <a:r>
              <a:rPr lang="en-US" sz="2800" b="1" dirty="0" err="1"/>
              <a:t>href</a:t>
            </a:r>
            <a:r>
              <a:rPr lang="el-GR" sz="2800" b="1" dirty="0"/>
              <a:t>='</a:t>
            </a:r>
            <a:r>
              <a:rPr lang="en-US" sz="2800" b="1" dirty="0" err="1"/>
              <a:t>helloworld</a:t>
            </a:r>
            <a:r>
              <a:rPr lang="el-GR" sz="2800" b="1" dirty="0"/>
              <a:t>.</a:t>
            </a:r>
            <a:r>
              <a:rPr lang="en-US" sz="2800" b="1" dirty="0"/>
              <a:t>html</a:t>
            </a:r>
            <a:r>
              <a:rPr lang="el-GR" sz="2800" b="1" dirty="0"/>
              <a:t>'&gt;  </a:t>
            </a:r>
            <a:r>
              <a:rPr lang="el-GR" sz="2800" i="1" dirty="0"/>
              <a:t>φωτεινή/υπογραμμισμένη λέξη στο έγγραφο</a:t>
            </a:r>
            <a:r>
              <a:rPr lang="el-GR" sz="2800" b="1" dirty="0"/>
              <a:t>  &lt;/</a:t>
            </a:r>
            <a:r>
              <a:rPr lang="en-US" sz="2800" b="1" dirty="0"/>
              <a:t>a</a:t>
            </a:r>
            <a:r>
              <a:rPr lang="el-GR" sz="2800" b="1" dirty="0"/>
              <a:t>&gt;</a:t>
            </a:r>
            <a:r>
              <a:rPr lang="el-GR" sz="2800" dirty="0"/>
              <a:t>  για αγκύρωση σε άλλο σύνδεσμο όταν επιλέξουμε  </a:t>
            </a:r>
            <a:r>
              <a:rPr lang="el-GR" sz="2800" i="1" dirty="0"/>
              <a:t>τη φωτεινή/υπογραμμισμένη λέξη του εγγράφου μας</a:t>
            </a:r>
            <a:r>
              <a:rPr lang="el-GR" sz="2800" dirty="0"/>
              <a:t> με την οποία συνδέεται το </a:t>
            </a:r>
            <a:r>
              <a:rPr lang="en-US" sz="2800" dirty="0"/>
              <a:t>URL</a:t>
            </a:r>
            <a:endParaRPr lang="el-GR" sz="2800" dirty="0"/>
          </a:p>
          <a:p>
            <a:r>
              <a:rPr lang="el-GR" sz="2800" dirty="0"/>
              <a:t>&lt;</a:t>
            </a:r>
            <a:r>
              <a:rPr lang="el-GR" sz="2800" dirty="0" err="1"/>
              <a:t>hr</a:t>
            </a:r>
            <a:r>
              <a:rPr lang="el-GR" sz="2800" dirty="0"/>
              <a:t>&gt; για διαχωριστικό περιεχομένου  (</a:t>
            </a:r>
            <a:r>
              <a:rPr lang="el-GR" sz="2800" b="1" dirty="0" err="1"/>
              <a:t>h</a:t>
            </a:r>
            <a:r>
              <a:rPr lang="el-GR" sz="2800" dirty="0" err="1"/>
              <a:t>orizontal</a:t>
            </a:r>
            <a:r>
              <a:rPr lang="el-GR" sz="2800" dirty="0"/>
              <a:t>  </a:t>
            </a:r>
            <a:r>
              <a:rPr lang="el-GR" sz="2800" b="1" dirty="0" err="1"/>
              <a:t>r</a:t>
            </a:r>
            <a:r>
              <a:rPr lang="el-GR" sz="2800" dirty="0" err="1"/>
              <a:t>ule</a:t>
            </a:r>
            <a:r>
              <a:rPr lang="el-GR" sz="2800" dirty="0"/>
              <a:t>)</a:t>
            </a:r>
          </a:p>
          <a:p>
            <a:r>
              <a:rPr lang="el-GR" sz="2800" dirty="0"/>
              <a:t>&lt;p&gt; για αλλαγή παραγράφου (</a:t>
            </a:r>
            <a:r>
              <a:rPr lang="el-GR" sz="2800" b="1" dirty="0" err="1"/>
              <a:t>p</a:t>
            </a:r>
            <a:r>
              <a:rPr lang="el-GR" sz="2800" dirty="0" err="1"/>
              <a:t>aragraph</a:t>
            </a:r>
            <a:r>
              <a:rPr lang="el-GR" sz="2800" dirty="0"/>
              <a:t>)</a:t>
            </a:r>
          </a:p>
          <a:p>
            <a:r>
              <a:rPr lang="el-GR" sz="2800" dirty="0"/>
              <a:t>&lt;</a:t>
            </a:r>
            <a:r>
              <a:rPr lang="en-US" sz="2800" dirty="0" err="1"/>
              <a:t>br</a:t>
            </a:r>
            <a:r>
              <a:rPr lang="el-GR" sz="2800" dirty="0"/>
              <a:t>&gt; για  εισαγωγή </a:t>
            </a:r>
            <a:r>
              <a:rPr lang="en-US" sz="2800" b="1" dirty="0"/>
              <a:t>br</a:t>
            </a:r>
            <a:r>
              <a:rPr lang="en-US" sz="2800" dirty="0"/>
              <a:t>eak</a:t>
            </a:r>
            <a:endParaRPr lang="el-GR" sz="2800" dirty="0"/>
          </a:p>
          <a:p>
            <a:pPr marL="0" indent="0">
              <a:buNone/>
            </a:pPr>
            <a:endParaRPr lang="en-US" sz="2800" b="1" u="sng" dirty="0" smtClean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4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251048"/>
            <a:ext cx="8229600" cy="45259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C00000"/>
                </a:solidFill>
              </a:rPr>
              <a:t>Ενιαίος </a:t>
            </a:r>
            <a:r>
              <a:rPr lang="el-GR" sz="2400" b="1" dirty="0" err="1">
                <a:solidFill>
                  <a:srgbClr val="C00000"/>
                </a:solidFill>
              </a:rPr>
              <a:t>Εντοπιστής</a:t>
            </a:r>
            <a:r>
              <a:rPr lang="el-GR" sz="2400" b="1" dirty="0">
                <a:solidFill>
                  <a:srgbClr val="C00000"/>
                </a:solidFill>
              </a:rPr>
              <a:t> Πόρων </a:t>
            </a:r>
            <a:r>
              <a:rPr lang="en-US" sz="2400" b="1" dirty="0" smtClean="0">
                <a:solidFill>
                  <a:srgbClr val="C00000"/>
                </a:solidFill>
              </a:rPr>
              <a:t>- URL</a:t>
            </a:r>
            <a:r>
              <a:rPr lang="el-GR" sz="2400" b="1" dirty="0" smtClean="0">
                <a:solidFill>
                  <a:srgbClr val="C00000"/>
                </a:solidFill>
              </a:rPr>
              <a:t>  </a:t>
            </a:r>
            <a:r>
              <a:rPr lang="el-GR" sz="2400" b="1" dirty="0">
                <a:solidFill>
                  <a:srgbClr val="C00000"/>
                </a:solidFill>
              </a:rPr>
              <a:t>(</a:t>
            </a:r>
            <a:r>
              <a:rPr lang="en-US" sz="2400" b="1" dirty="0">
                <a:solidFill>
                  <a:srgbClr val="C00000"/>
                </a:solidFill>
              </a:rPr>
              <a:t>Uniform Resource Locator</a:t>
            </a:r>
            <a:r>
              <a:rPr lang="el-GR" sz="2400" b="1" dirty="0">
                <a:solidFill>
                  <a:srgbClr val="C00000"/>
                </a:solidFill>
              </a:rPr>
              <a:t>) </a:t>
            </a:r>
          </a:p>
          <a:p>
            <a:pPr marL="0" indent="0">
              <a:buNone/>
            </a:pPr>
            <a:endParaRPr lang="el-GR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l-GR" sz="2400" dirty="0" smtClean="0"/>
              <a:t>Για </a:t>
            </a:r>
            <a:r>
              <a:rPr lang="el-GR" sz="2400" dirty="0"/>
              <a:t>τον εντοπισμό μιας ιστοσελίδας στον παγκόσμιο Ιστό, χρησιμοποιούμε την παρακάτω μορφή διεύθυνσης (</a:t>
            </a:r>
            <a:r>
              <a:rPr lang="en-US" sz="2400" dirty="0"/>
              <a:t>URL</a:t>
            </a:r>
            <a:r>
              <a:rPr lang="el-GR" sz="2400" dirty="0"/>
              <a:t>):</a:t>
            </a:r>
          </a:p>
          <a:p>
            <a:endParaRPr lang="el-GR" sz="2400" b="1" dirty="0" smtClean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524347"/>
              </p:ext>
            </p:extLst>
          </p:nvPr>
        </p:nvGraphicFramePr>
        <p:xfrm>
          <a:off x="611560" y="3514029"/>
          <a:ext cx="743014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014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</a:rPr>
                        <a:t>πρωτόκολλο://όνομα υπολογιστή: θύρα/όνομα εγγράφου? Παράμετροι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2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2510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Ενιαίος </a:t>
            </a:r>
            <a:r>
              <a:rPr lang="el-GR" sz="2400" b="1" dirty="0" err="1"/>
              <a:t>Εντοπιστής</a:t>
            </a:r>
            <a:r>
              <a:rPr lang="el-GR" sz="2400" b="1" dirty="0"/>
              <a:t> </a:t>
            </a:r>
            <a:r>
              <a:rPr lang="el-GR" sz="2400" b="1" dirty="0" smtClean="0"/>
              <a:t>Πόρων</a:t>
            </a:r>
            <a:r>
              <a:rPr lang="en-US" sz="2400" b="1" dirty="0" smtClean="0"/>
              <a:t> </a:t>
            </a:r>
            <a:r>
              <a:rPr lang="el-GR" altLang="el-G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/>
              <a:t>URL</a:t>
            </a:r>
            <a:r>
              <a:rPr lang="el-GR" sz="2400" b="1" dirty="0" smtClean="0"/>
              <a:t>  (</a:t>
            </a:r>
            <a:r>
              <a:rPr lang="en-US" sz="2400" b="1" dirty="0" smtClean="0"/>
              <a:t>Uniform </a:t>
            </a:r>
            <a:r>
              <a:rPr lang="en-US" sz="2400" b="1" dirty="0"/>
              <a:t>Resource Locator</a:t>
            </a:r>
            <a:r>
              <a:rPr lang="el-GR" sz="2400" b="1" dirty="0" smtClean="0"/>
              <a:t>)</a:t>
            </a:r>
            <a:r>
              <a:rPr lang="el-GR" sz="2400" b="1" dirty="0"/>
              <a:t> </a:t>
            </a:r>
            <a:endParaRPr lang="el-GR" sz="2400" b="1" dirty="0" smtClean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/>
          </p:nvPr>
        </p:nvGraphicFramePr>
        <p:xfrm>
          <a:off x="827584" y="3277616"/>
          <a:ext cx="7344816" cy="2723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515"/>
                <a:gridCol w="5881301"/>
              </a:tblGrid>
              <a:tr h="701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πρωτόκολλο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το όνομα του χρησιμοποιούμενου πρωτοκόλλου για την προσπέλαση του εγγράφου (</a:t>
                      </a:r>
                      <a:r>
                        <a:rPr lang="en-US" sz="1200" dirty="0">
                          <a:effectLst/>
                        </a:rPr>
                        <a:t>http</a:t>
                      </a:r>
                      <a:r>
                        <a:rPr lang="el-GR" sz="1200" dirty="0">
                          <a:effectLst/>
                        </a:rPr>
                        <a:t>://)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0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Όνομα υπολογιστή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Το όνομα περιοχής (</a:t>
                      </a:r>
                      <a:r>
                        <a:rPr lang="en-US" sz="1200">
                          <a:effectLst/>
                        </a:rPr>
                        <a:t>domain name</a:t>
                      </a:r>
                      <a:r>
                        <a:rPr lang="el-GR" sz="1200">
                          <a:effectLst/>
                        </a:rPr>
                        <a:t>) του Η/Υ στον οποίο βρίσκεται το έγγραφο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7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θύρα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προαιρετικός αριθμός θύρας πρωτοκόλλου</a:t>
                      </a:r>
                      <a:r>
                        <a:rPr lang="en-US" sz="1200" dirty="0">
                          <a:effectLst/>
                        </a:rPr>
                        <a:t> (80)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02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Όνομα εγγράφου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το όνομα του εγγράφου που επιθυμούμε να προσπελάσουμε στο συγκεκριμένο Η/Υ (</a:t>
                      </a:r>
                      <a:r>
                        <a:rPr lang="en-US" sz="1200">
                          <a:effectLst/>
                        </a:rPr>
                        <a:t>index</a:t>
                      </a:r>
                      <a:r>
                        <a:rPr lang="el-GR" sz="1200">
                          <a:effectLst/>
                        </a:rPr>
                        <a:t>.</a:t>
                      </a:r>
                      <a:r>
                        <a:rPr lang="en-US" sz="1200">
                          <a:effectLst/>
                        </a:rPr>
                        <a:t>html</a:t>
                      </a:r>
                      <a:r>
                        <a:rPr lang="el-GR" sz="1200">
                          <a:effectLst/>
                        </a:rPr>
                        <a:t>)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7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παράμετροι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>
                          <a:effectLst/>
                        </a:rPr>
                        <a:t>προαιρετικές παράμετροι για τη σελίδα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02018"/>
              </p:ext>
            </p:extLst>
          </p:nvPr>
        </p:nvGraphicFramePr>
        <p:xfrm>
          <a:off x="827584" y="2637632"/>
          <a:ext cx="73448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</a:rPr>
                        <a:t>πρωτόκολλο://όνομα υπολογιστή: θύρα/όνομα εγγράφου? παράμετροι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2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altLang="el-GR" sz="2400" b="1" dirty="0" err="1">
                <a:solidFill>
                  <a:srgbClr val="C00000"/>
                </a:solidFill>
              </a:rPr>
              <a:t>Φυλλομετρητής</a:t>
            </a:r>
            <a:r>
              <a:rPr lang="el-GR" altLang="el-GR" sz="2400" b="1" dirty="0">
                <a:solidFill>
                  <a:srgbClr val="C00000"/>
                </a:solidFill>
              </a:rPr>
              <a:t> </a:t>
            </a:r>
            <a:r>
              <a:rPr lang="en-US" altLang="el-GR" sz="2400" b="1" dirty="0">
                <a:solidFill>
                  <a:srgbClr val="C00000"/>
                </a:solidFill>
              </a:rPr>
              <a:t> </a:t>
            </a:r>
            <a:r>
              <a:rPr lang="de-CH" altLang="el-GR" sz="2400" b="1" dirty="0">
                <a:solidFill>
                  <a:srgbClr val="C00000"/>
                </a:solidFill>
              </a:rPr>
              <a:t>– WEB Browser</a:t>
            </a:r>
            <a:endParaRPr lang="el-GR" altLang="el-GR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l-GR" sz="2200" dirty="0" smtClean="0"/>
              <a:t>Για την αποστολή αιτήματος μεταφοράς </a:t>
            </a:r>
            <a:r>
              <a:rPr lang="el-GR" sz="2200" dirty="0"/>
              <a:t>δεδομένων μεταξύ </a:t>
            </a:r>
            <a:r>
              <a:rPr lang="el-GR" sz="2200" dirty="0" err="1"/>
              <a:t>φυλλομετρητή</a:t>
            </a:r>
            <a:r>
              <a:rPr lang="el-GR" sz="2200" dirty="0"/>
              <a:t> και </a:t>
            </a:r>
            <a:r>
              <a:rPr lang="el-GR" sz="2200" dirty="0" smtClean="0"/>
              <a:t>διακομιστή χρησιμοποιείται το </a:t>
            </a:r>
            <a:r>
              <a:rPr lang="de-CH" sz="2200" dirty="0" smtClean="0"/>
              <a:t>URL</a:t>
            </a:r>
            <a:endParaRPr lang="el-GR" sz="2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2852936"/>
            <a:ext cx="7077075" cy="3171825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4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WEB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600" b="1" dirty="0">
                <a:solidFill>
                  <a:srgbClr val="C00000"/>
                </a:solidFill>
              </a:rPr>
              <a:t>Πρωτόκολλο μεταφοράς υπερκειμένου </a:t>
            </a:r>
            <a:r>
              <a:rPr lang="el-GR" altLang="el-GR" sz="2600" b="1" dirty="0">
                <a:solidFill>
                  <a:srgbClr val="C00000"/>
                </a:solidFill>
              </a:rPr>
              <a:t>- </a:t>
            </a:r>
            <a:r>
              <a:rPr lang="de-CH" altLang="el-GR" sz="2600" b="1" dirty="0">
                <a:solidFill>
                  <a:srgbClr val="C00000"/>
                </a:solidFill>
              </a:rPr>
              <a:t>HTTP (</a:t>
            </a:r>
            <a:r>
              <a:rPr lang="en-US" sz="2600" b="1" dirty="0">
                <a:solidFill>
                  <a:srgbClr val="C00000"/>
                </a:solidFill>
              </a:rPr>
              <a:t>Hyper Text Transfer Protocol</a:t>
            </a:r>
            <a:r>
              <a:rPr lang="el-GR" sz="2600" b="1" dirty="0">
                <a:solidFill>
                  <a:srgbClr val="C00000"/>
                </a:solidFill>
              </a:rPr>
              <a:t>)</a:t>
            </a:r>
            <a:endParaRPr lang="en-US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l-GR" sz="2400" dirty="0" smtClean="0"/>
              <a:t>Για τη μεταφορά δεδομένων μεταξύ </a:t>
            </a:r>
            <a:r>
              <a:rPr lang="el-GR" sz="2400" dirty="0" err="1" smtClean="0"/>
              <a:t>φυλλομετρητή</a:t>
            </a:r>
            <a:r>
              <a:rPr lang="el-GR" sz="2400" dirty="0" smtClean="0"/>
              <a:t> και διακομιστή χρησιμοποιείται το πρωτόκολλο </a:t>
            </a:r>
            <a:r>
              <a:rPr lang="de-CH" alt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</a:t>
            </a:r>
            <a:r>
              <a:rPr lang="el-GR" alt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2400" dirty="0" smtClean="0"/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Οι βασικές εντολές (μέθοδοι) του πρωτοκόλλου HTTP είναι: </a:t>
            </a:r>
            <a:endParaRPr lang="el-GR" sz="2400" b="1" dirty="0"/>
          </a:p>
          <a:p>
            <a:r>
              <a:rPr lang="en-US" sz="2400" b="1" dirty="0"/>
              <a:t>GET</a:t>
            </a:r>
            <a:r>
              <a:rPr lang="el-GR" sz="2400" b="1" dirty="0"/>
              <a:t>: </a:t>
            </a:r>
            <a:r>
              <a:rPr lang="el-GR" sz="2400" dirty="0"/>
              <a:t>η εντολή με την οποία ο πελάτης ζητάει από το διακομιστή ένα συγκεκριμένο έγγραφο.</a:t>
            </a:r>
          </a:p>
          <a:p>
            <a:r>
              <a:rPr lang="en-US" sz="2400" b="1" dirty="0"/>
              <a:t>HEAD</a:t>
            </a:r>
            <a:r>
              <a:rPr lang="el-GR" sz="2400" dirty="0"/>
              <a:t>: η εντολή με την οποία ο πελάτης ζητάει πληροφορίες κατάστασης για ένα έγγραφο</a:t>
            </a:r>
          </a:p>
          <a:p>
            <a:r>
              <a:rPr lang="en-US" sz="2400" b="1" dirty="0"/>
              <a:t>PUT</a:t>
            </a:r>
            <a:r>
              <a:rPr lang="el-GR" sz="2400" dirty="0"/>
              <a:t>: η εντολή με την οποία στέλνονται δεδομένα στον διακομιστή.</a:t>
            </a:r>
          </a:p>
          <a:p>
            <a:r>
              <a:rPr lang="en-US" sz="2400" b="1" dirty="0"/>
              <a:t>POST</a:t>
            </a:r>
            <a:r>
              <a:rPr lang="el-GR" sz="2400" dirty="0"/>
              <a:t>: η εντολή με την οποία στέλνονται δεδομένα στον διακομιστή, για προσάρτηση.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Υπηρεσίες</a:t>
            </a:r>
            <a:r>
              <a:rPr lang="de-CH" dirty="0"/>
              <a:t> WEB &amp; DNS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b="1" dirty="0"/>
              <a:t>E</a:t>
            </a:r>
            <a:r>
              <a:rPr lang="el-GR" sz="2400" b="1" dirty="0" err="1" smtClean="0"/>
              <a:t>ργαστηριακή</a:t>
            </a:r>
            <a:r>
              <a:rPr lang="el-GR" sz="2400" b="1" dirty="0" smtClean="0"/>
              <a:t> άσκηση</a:t>
            </a:r>
            <a:r>
              <a:rPr lang="de-CH" sz="2400" b="1" dirty="0"/>
              <a:t>:</a:t>
            </a:r>
            <a:r>
              <a:rPr lang="de-CH" sz="2400" b="1" dirty="0" smtClean="0"/>
              <a:t> </a:t>
            </a:r>
            <a:r>
              <a:rPr lang="el-GR" sz="2400" b="1" dirty="0"/>
              <a:t>Υπηρεσίες</a:t>
            </a:r>
            <a:r>
              <a:rPr lang="de-CH" sz="2400" b="1" dirty="0"/>
              <a:t> WEB &amp; </a:t>
            </a:r>
            <a:r>
              <a:rPr lang="de-CH" sz="2400" b="1" dirty="0" smtClean="0"/>
              <a:t>DNS</a:t>
            </a:r>
            <a:endParaRPr lang="de-CH" sz="2400" b="1" dirty="0"/>
          </a:p>
          <a:p>
            <a:r>
              <a:rPr lang="el-GR" sz="2400" dirty="0"/>
              <a:t>Ζητείται να υλοποιήσουμε το εικονιζόμενο διαδίκτυο και να το διαμορφώσουμε  κατάλληλα ώστε σε όλους τους υπολογιστές του διαδικτύου να παρέχονται οι υπηρεσίες DNS &amp; WEB.</a:t>
            </a:r>
          </a:p>
          <a:p>
            <a:r>
              <a:rPr lang="el-GR" sz="2400" dirty="0"/>
              <a:t>Για την υλοποίηση του διαδικτύου θα ληφθούν υπόψιν όλα τα στοιχεία που ορίζονται πάνω στο </a:t>
            </a:r>
            <a:r>
              <a:rPr lang="el-GR" sz="2400" dirty="0" smtClean="0"/>
              <a:t>σχήμα</a:t>
            </a:r>
            <a:r>
              <a:rPr lang="de-CH" sz="2400" dirty="0" smtClean="0"/>
              <a:t>.</a:t>
            </a:r>
            <a:endParaRPr lang="el-GR" sz="2400" dirty="0"/>
          </a:p>
          <a:p>
            <a:pPr lvl="0"/>
            <a:r>
              <a:rPr lang="el-GR" sz="2400" dirty="0"/>
              <a:t>Η υλοποίηση του διαδικτύου θα γίνει με τη βοήθεια του </a:t>
            </a:r>
            <a:r>
              <a:rPr lang="de-CH" sz="2400" b="1" dirty="0"/>
              <a:t>Cisco </a:t>
            </a:r>
            <a:r>
              <a:rPr lang="en-US" sz="2400" b="1" dirty="0"/>
              <a:t>Packet tracer</a:t>
            </a:r>
            <a:endParaRPr lang="el-GR" sz="2400" dirty="0"/>
          </a:p>
          <a:p>
            <a:pPr lvl="0"/>
            <a:r>
              <a:rPr lang="el-GR" sz="2400" dirty="0"/>
              <a:t>Στους δρομολογητές του διαδικτύου θα εφαρμοστεί </a:t>
            </a:r>
            <a:r>
              <a:rPr lang="el-GR" sz="2400" b="1" dirty="0"/>
              <a:t>στατική δρομολόγηση </a:t>
            </a:r>
            <a:endParaRPr lang="el-GR" sz="24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25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Υπηρεσίες</a:t>
            </a:r>
            <a:r>
              <a:rPr lang="de-CH" dirty="0"/>
              <a:t> WEB &amp; DNS</a:t>
            </a:r>
            <a:endParaRPr lang="el-GR" dirty="0"/>
          </a:p>
        </p:txBody>
      </p:sp>
      <p:pic>
        <p:nvPicPr>
          <p:cNvPr id="5" name="Εικόνα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8280920" cy="48965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91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Υπηρεσίες</a:t>
            </a:r>
            <a:r>
              <a:rPr lang="de-CH" sz="4000" dirty="0" smtClean="0"/>
              <a:t> WEB &amp; DNS</a:t>
            </a:r>
            <a:endParaRPr lang="el-GR" sz="40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algn="ctr"/>
            <a:r>
              <a:rPr lang="el-GR" sz="2400" dirty="0" smtClean="0"/>
              <a:t>Υπηρεσία </a:t>
            </a:r>
            <a:r>
              <a:rPr lang="en-US" sz="2400" b="1" dirty="0" smtClean="0"/>
              <a:t>DNS</a:t>
            </a:r>
            <a:r>
              <a:rPr lang="el-GR" sz="2400" b="1" dirty="0" smtClean="0"/>
              <a:t> - </a:t>
            </a:r>
            <a:r>
              <a:rPr lang="el-GR" sz="2400" b="1" dirty="0" err="1"/>
              <a:t>Domain</a:t>
            </a:r>
            <a:r>
              <a:rPr lang="el-GR" sz="2400" b="1" dirty="0"/>
              <a:t> </a:t>
            </a:r>
            <a:r>
              <a:rPr lang="el-GR" sz="2400" b="1" dirty="0" err="1"/>
              <a:t>Name</a:t>
            </a:r>
            <a:r>
              <a:rPr lang="el-GR" sz="2400" b="1" dirty="0"/>
              <a:t> </a:t>
            </a:r>
            <a:r>
              <a:rPr lang="el-GR" sz="2400" b="1" dirty="0" err="1" smtClean="0"/>
              <a:t>System</a:t>
            </a:r>
            <a:endParaRPr lang="en-US" sz="2400" b="1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algn="ctr"/>
            <a:r>
              <a:rPr lang="el-GR" sz="2400" dirty="0" smtClean="0"/>
              <a:t>Υπηρεσία </a:t>
            </a:r>
            <a:r>
              <a:rPr lang="el-GR" sz="2400" b="1" dirty="0"/>
              <a:t>WWW</a:t>
            </a:r>
            <a:r>
              <a:rPr lang="el-GR" sz="2400" dirty="0"/>
              <a:t>- </a:t>
            </a:r>
            <a:r>
              <a:rPr lang="el-GR" sz="2400" b="1" dirty="0"/>
              <a:t>World </a:t>
            </a:r>
            <a:r>
              <a:rPr lang="el-GR" sz="2400" b="1" dirty="0" err="1"/>
              <a:t>Wide</a:t>
            </a:r>
            <a:r>
              <a:rPr lang="el-GR" sz="2400" b="1" dirty="0"/>
              <a:t> </a:t>
            </a:r>
            <a:r>
              <a:rPr lang="el-GR" sz="2400" b="1" dirty="0" smtClean="0"/>
              <a:t>Web</a:t>
            </a:r>
            <a:endParaRPr lang="el-GR" sz="2400" dirty="0" smtClean="0"/>
          </a:p>
          <a:p>
            <a:endParaRPr lang="el-GR" sz="2400" dirty="0"/>
          </a:p>
          <a:p>
            <a:pPr>
              <a:spcBef>
                <a:spcPts val="0"/>
              </a:spcBef>
            </a:pPr>
            <a:endParaRPr lang="el-GR" sz="2400" b="1" dirty="0" smtClean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08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</a:t>
            </a:r>
            <a:r>
              <a:rPr lang="el-GR" sz="2000" dirty="0" smtClean="0"/>
              <a:t>Υπηρεσίες </a:t>
            </a:r>
            <a:r>
              <a:rPr lang="en-US" sz="2000" dirty="0"/>
              <a:t>WEB </a:t>
            </a:r>
            <a:r>
              <a:rPr lang="el-GR" sz="2000" dirty="0"/>
              <a:t>και </a:t>
            </a:r>
            <a:r>
              <a:rPr lang="en-US" sz="2000" dirty="0"/>
              <a:t>DNS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471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2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551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Υπηρεσία</a:t>
            </a:r>
            <a:r>
              <a:rPr lang="de-CH" dirty="0" smtClean="0"/>
              <a:t> </a:t>
            </a:r>
            <a:r>
              <a:rPr lang="de-CH" dirty="0"/>
              <a:t>DNS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u="sng" dirty="0" smtClean="0"/>
          </a:p>
          <a:p>
            <a:pPr marL="0" indent="0">
              <a:buNone/>
            </a:pPr>
            <a:r>
              <a:rPr lang="el-GR" sz="2400" b="1" dirty="0" smtClean="0"/>
              <a:t>Υπηρεσία</a:t>
            </a:r>
            <a:r>
              <a:rPr lang="en-US" sz="2400" b="1" dirty="0" smtClean="0"/>
              <a:t> </a:t>
            </a:r>
            <a:r>
              <a:rPr lang="en-US" sz="2400" b="1" dirty="0"/>
              <a:t>DNS – Domain Name </a:t>
            </a:r>
            <a:r>
              <a:rPr lang="en-US" sz="2400" b="1" dirty="0" smtClean="0"/>
              <a:t>System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Η υπηρεσία </a:t>
            </a:r>
            <a:r>
              <a:rPr lang="de-CH" sz="2400" dirty="0"/>
              <a:t>DNS </a:t>
            </a:r>
            <a:r>
              <a:rPr lang="el-GR" sz="2400" dirty="0" smtClean="0"/>
              <a:t>παρέχεται από το </a:t>
            </a:r>
            <a:r>
              <a:rPr lang="el-GR" sz="2400" dirty="0"/>
              <a:t>Σύστημα Ονομάτων Περιοχών </a:t>
            </a:r>
            <a:r>
              <a:rPr lang="el-GR" sz="2400" dirty="0" smtClean="0"/>
              <a:t>–DNS και</a:t>
            </a:r>
            <a:r>
              <a:rPr lang="el-GR" sz="2400" b="1" dirty="0" smtClean="0"/>
              <a:t> </a:t>
            </a:r>
            <a:r>
              <a:rPr lang="el-GR" sz="2400" dirty="0" smtClean="0"/>
              <a:t> υποστηρίζεται </a:t>
            </a:r>
            <a:r>
              <a:rPr lang="el-GR" sz="2400" dirty="0"/>
              <a:t>από το πρωτόκολλο </a:t>
            </a:r>
            <a:r>
              <a:rPr lang="de-CH" sz="2400" dirty="0" smtClean="0"/>
              <a:t>DNS</a:t>
            </a:r>
            <a:r>
              <a:rPr lang="el-GR" sz="2400" dirty="0" smtClean="0"/>
              <a:t>.</a:t>
            </a:r>
            <a:r>
              <a:rPr lang="de-CH" sz="2400" dirty="0" smtClean="0"/>
              <a:t> </a:t>
            </a:r>
            <a:endParaRPr lang="el-GR" sz="2400" dirty="0"/>
          </a:p>
          <a:p>
            <a:r>
              <a:rPr lang="el-GR" sz="2400" dirty="0" smtClean="0"/>
              <a:t>Η υπηρεσία </a:t>
            </a:r>
            <a:r>
              <a:rPr lang="de-CH" sz="2400" dirty="0"/>
              <a:t>DNS </a:t>
            </a:r>
            <a:r>
              <a:rPr lang="el-GR" sz="2400" dirty="0" smtClean="0"/>
              <a:t>έχει </a:t>
            </a:r>
            <a:r>
              <a:rPr lang="el-GR" sz="2400" dirty="0"/>
              <a:t>πολλές χρήσεις με βασικότερη την αντιστοίχιση των ονομάτων των υπολογιστών σε διευθύνσεις </a:t>
            </a:r>
            <a:r>
              <a:rPr lang="de-CH" sz="2400" dirty="0"/>
              <a:t>IP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Η </a:t>
            </a:r>
            <a:r>
              <a:rPr lang="el-GR" sz="2400" dirty="0"/>
              <a:t>διαδικασία αναζήτησης </a:t>
            </a:r>
            <a:r>
              <a:rPr lang="de-CH" sz="2400" dirty="0"/>
              <a:t>IP</a:t>
            </a:r>
            <a:r>
              <a:rPr lang="el-GR" sz="2400" dirty="0"/>
              <a:t> διεύθυνσης που αντιστοιχεί σε </a:t>
            </a:r>
            <a:r>
              <a:rPr lang="el-GR" sz="2400" dirty="0" smtClean="0"/>
              <a:t>όνομα </a:t>
            </a:r>
            <a:r>
              <a:rPr lang="el-GR" sz="2400" dirty="0"/>
              <a:t>ονομάζεται </a:t>
            </a:r>
            <a:r>
              <a:rPr lang="el-GR" sz="2400" b="1" dirty="0">
                <a:solidFill>
                  <a:srgbClr val="C00000"/>
                </a:solidFill>
              </a:rPr>
              <a:t>ανάλυση ονόματος - </a:t>
            </a:r>
            <a:r>
              <a:rPr lang="de-CH" sz="2400" b="1" dirty="0" err="1">
                <a:solidFill>
                  <a:srgbClr val="C00000"/>
                </a:solidFill>
              </a:rPr>
              <a:t>name</a:t>
            </a:r>
            <a:r>
              <a:rPr lang="de-CH" sz="2400" b="1" dirty="0">
                <a:solidFill>
                  <a:srgbClr val="C00000"/>
                </a:solidFill>
              </a:rPr>
              <a:t> </a:t>
            </a:r>
            <a:r>
              <a:rPr lang="de-CH" sz="2400" b="1" dirty="0" err="1">
                <a:solidFill>
                  <a:srgbClr val="C00000"/>
                </a:solidFill>
              </a:rPr>
              <a:t>resolution</a:t>
            </a:r>
            <a:r>
              <a:rPr lang="el-GR" sz="2400" b="1" dirty="0">
                <a:solidFill>
                  <a:srgbClr val="C00000"/>
                </a:solidFill>
              </a:rPr>
              <a:t>.</a:t>
            </a:r>
          </a:p>
          <a:p>
            <a:endParaRPr lang="el-GR" sz="24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874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09401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Το </a:t>
            </a:r>
            <a:r>
              <a:rPr lang="el-GR" sz="2400" b="1" dirty="0">
                <a:solidFill>
                  <a:srgbClr val="C00000"/>
                </a:solidFill>
              </a:rPr>
              <a:t>Σύστημα Ονομάτων Περιοχών -DNS </a:t>
            </a:r>
            <a:r>
              <a:rPr lang="el-GR" sz="2400" dirty="0"/>
              <a:t>(ή  Σύστημα </a:t>
            </a:r>
            <a:r>
              <a:rPr lang="el-GR" sz="2400" dirty="0" err="1"/>
              <a:t>Ονοματοδοσίας</a:t>
            </a:r>
            <a:r>
              <a:rPr lang="el-GR" sz="2400" dirty="0"/>
              <a:t>) είναι ένα ιεραρχικό  </a:t>
            </a:r>
            <a:r>
              <a:rPr lang="el-GR" sz="2400" dirty="0" smtClean="0"/>
              <a:t>σύστημα, </a:t>
            </a:r>
            <a:r>
              <a:rPr lang="el-GR" sz="2400" dirty="0"/>
              <a:t>το οποίο βασίζεται σε περιοχές (</a:t>
            </a:r>
            <a:r>
              <a:rPr lang="el-GR" sz="2400" dirty="0" err="1"/>
              <a:t>Domain</a:t>
            </a:r>
            <a:r>
              <a:rPr lang="el-GR" sz="2400" dirty="0"/>
              <a:t>) και υλοποιείται με ένα κατανεμημένο σύστημα βάσεων δεδομένων (με κύριο κλειδί </a:t>
            </a:r>
            <a:r>
              <a:rPr lang="el-GR" sz="2400" dirty="0" smtClean="0"/>
              <a:t>αναζήτησης το </a:t>
            </a:r>
            <a:r>
              <a:rPr lang="el-GR" sz="2400" dirty="0"/>
              <a:t>όνομα περιοχής</a:t>
            </a:r>
            <a:r>
              <a:rPr lang="el-GR" sz="2400" dirty="0" smtClean="0"/>
              <a:t>)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2" descr="C:\nees_diktyakes_technologies\TANENBAUM\ΔΙΚΤΥΑ ΥΠΟΛΟΓΙΣΤΩΝ - 5η ΕΚΔΟΣΗ\FIGURES\07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12976"/>
            <a:ext cx="8025426" cy="313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4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330621" y="6495984"/>
            <a:ext cx="5935358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i="1" dirty="0">
                <a:ea typeface="Calibri"/>
                <a:cs typeface="Times New Roman"/>
              </a:rPr>
              <a:t>CN5E by Tanenbaum &amp; </a:t>
            </a:r>
            <a:r>
              <a:rPr lang="en-US" sz="1200" i="1" dirty="0" err="1">
                <a:ea typeface="Calibri"/>
                <a:cs typeface="Times New Roman"/>
              </a:rPr>
              <a:t>Wetherall</a:t>
            </a:r>
            <a:r>
              <a:rPr lang="en-US" sz="1200" i="1" dirty="0">
                <a:ea typeface="Calibri"/>
                <a:cs typeface="Times New Roman"/>
              </a:rPr>
              <a:t>, © Pearson Education-Prentice Hall and D. </a:t>
            </a:r>
            <a:r>
              <a:rPr lang="en-US" sz="1200" i="1" dirty="0" err="1">
                <a:ea typeface="Calibri"/>
                <a:cs typeface="Times New Roman"/>
              </a:rPr>
              <a:t>Wetherall</a:t>
            </a:r>
            <a:r>
              <a:rPr lang="en-US" sz="1200" i="1" dirty="0">
                <a:ea typeface="Calibri"/>
                <a:cs typeface="Times New Roman"/>
              </a:rPr>
              <a:t>, 2011</a:t>
            </a:r>
            <a:endParaRPr lang="el-GR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65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Από </a:t>
            </a:r>
            <a:r>
              <a:rPr lang="el-GR" sz="2400" dirty="0"/>
              <a:t>λογική άποψη, το Internet διαιρείται σε 250 περίπου περιοχές </a:t>
            </a:r>
            <a:r>
              <a:rPr lang="el-GR" sz="2400" dirty="0" err="1"/>
              <a:t>ανωτάτου</a:t>
            </a:r>
            <a:r>
              <a:rPr lang="el-GR" sz="2400" dirty="0"/>
              <a:t> επιπέδου (TLD-Top </a:t>
            </a:r>
            <a:r>
              <a:rPr lang="el-GR" sz="2400" dirty="0" err="1"/>
              <a:t>Level</a:t>
            </a:r>
            <a:r>
              <a:rPr lang="el-GR" sz="2400" dirty="0"/>
              <a:t> </a:t>
            </a:r>
            <a:r>
              <a:rPr lang="el-GR" sz="2400" dirty="0" err="1"/>
              <a:t>Domain</a:t>
            </a:r>
            <a:r>
              <a:rPr lang="el-GR" sz="2400" dirty="0"/>
              <a:t>) οι οποίες διαιρούνται σε </a:t>
            </a:r>
            <a:r>
              <a:rPr lang="el-GR" sz="2400" dirty="0" err="1"/>
              <a:t>υποπεριοχές</a:t>
            </a:r>
            <a:r>
              <a:rPr lang="el-GR" sz="2400" dirty="0"/>
              <a:t> και αυτές με τη σειρά τους σε άλλες </a:t>
            </a:r>
            <a:r>
              <a:rPr lang="el-GR" sz="2400" dirty="0" err="1"/>
              <a:t>υποπεριοχές</a:t>
            </a:r>
            <a:r>
              <a:rPr lang="el-GR" sz="2400" dirty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l-GR" sz="2400" dirty="0" smtClean="0"/>
              <a:t>Τα </a:t>
            </a:r>
            <a:r>
              <a:rPr lang="el-GR" sz="2400" dirty="0"/>
              <a:t>φύλλα του δένδρου μπορεί να αντιπροσωπεύουν έναν οργανισμό με πλήθος υπολογιστών  ή ένα όνομα υπολογιστή. Για παράδειγμα το όνομα περιοχής (</a:t>
            </a:r>
            <a:r>
              <a:rPr lang="el-GR" sz="2400" dirty="0" err="1"/>
              <a:t>domain</a:t>
            </a:r>
            <a:r>
              <a:rPr lang="el-GR" sz="2400" dirty="0"/>
              <a:t> </a:t>
            </a:r>
            <a:r>
              <a:rPr lang="el-GR" sz="2400" dirty="0" err="1"/>
              <a:t>name</a:t>
            </a:r>
            <a:r>
              <a:rPr lang="el-GR" sz="2400" dirty="0"/>
              <a:t>) του ΤΕΙ Αθήνας είναι teiath.gr, ενώ το όνομα του DNS εξυπηρετητή του ΤΕΙ Αθήνας είναι hermes.teiath.gr.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9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580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 </a:t>
            </a:r>
            <a:r>
              <a:rPr lang="el-GR" sz="2400" dirty="0"/>
              <a:t>χώρος ονομάτων του </a:t>
            </a:r>
            <a:r>
              <a:rPr lang="en-US" sz="2400" dirty="0"/>
              <a:t>DNS  </a:t>
            </a:r>
            <a:r>
              <a:rPr lang="el-GR" sz="2400" dirty="0"/>
              <a:t>χωρίζεται σε μη επικαλυπτόμενες </a:t>
            </a:r>
            <a:r>
              <a:rPr lang="el-GR" sz="2400" b="1" dirty="0" smtClean="0">
                <a:solidFill>
                  <a:srgbClr val="C00000"/>
                </a:solidFill>
              </a:rPr>
              <a:t>περιοχές </a:t>
            </a:r>
            <a:r>
              <a:rPr lang="el-GR" sz="2400" dirty="0"/>
              <a:t>(ή ζώνες). </a:t>
            </a:r>
          </a:p>
          <a:p>
            <a:r>
              <a:rPr lang="el-GR" sz="2400" dirty="0"/>
              <a:t>Κάθε </a:t>
            </a:r>
            <a:r>
              <a:rPr lang="el-GR" sz="2400" dirty="0" smtClean="0"/>
              <a:t>περιοχή συσχετίζεται </a:t>
            </a:r>
            <a:r>
              <a:rPr lang="el-GR" sz="2400" dirty="0"/>
              <a:t>με έναν ή περισσότερους </a:t>
            </a:r>
            <a:r>
              <a:rPr lang="el-GR" sz="2400" b="1" dirty="0">
                <a:solidFill>
                  <a:srgbClr val="C00000"/>
                </a:solidFill>
              </a:rPr>
              <a:t>διακομιστές </a:t>
            </a:r>
            <a:r>
              <a:rPr lang="el-GR" sz="2400" b="1" dirty="0" smtClean="0">
                <a:solidFill>
                  <a:srgbClr val="C00000"/>
                </a:solidFill>
              </a:rPr>
              <a:t>ονομάτων.</a:t>
            </a:r>
          </a:p>
          <a:p>
            <a:r>
              <a:rPr lang="el-GR" sz="2400" dirty="0"/>
              <a:t>!! </a:t>
            </a:r>
            <a:r>
              <a:rPr lang="el-GR" sz="2400" dirty="0" smtClean="0"/>
              <a:t>Κάθε </a:t>
            </a:r>
            <a:r>
              <a:rPr lang="el-GR" sz="2400" dirty="0"/>
              <a:t>περιοχή σχετίζεται επίσης με ένα πλήθος </a:t>
            </a:r>
            <a:r>
              <a:rPr lang="el-GR" sz="2400" b="1" dirty="0">
                <a:solidFill>
                  <a:srgbClr val="C00000"/>
                </a:solidFill>
              </a:rPr>
              <a:t>εγγραφών πόρων </a:t>
            </a:r>
            <a:r>
              <a:rPr lang="el-GR" sz="2400" dirty="0"/>
              <a:t>(</a:t>
            </a:r>
            <a:r>
              <a:rPr lang="el-GR" sz="2400" dirty="0" err="1"/>
              <a:t>resource</a:t>
            </a:r>
            <a:r>
              <a:rPr lang="el-GR" sz="2400" dirty="0"/>
              <a:t> </a:t>
            </a:r>
            <a:r>
              <a:rPr lang="el-GR" sz="2400" dirty="0" err="1"/>
              <a:t>records</a:t>
            </a:r>
            <a:r>
              <a:rPr lang="el-GR" sz="2400" dirty="0"/>
              <a:t>) οι οποίες είναι αποθηκευμένες στη Βάση Δεδομένων του διακομιστή ονομάτων της </a:t>
            </a:r>
            <a:r>
              <a:rPr lang="el-GR" sz="2400" dirty="0" smtClean="0"/>
              <a:t>περιοχής. </a:t>
            </a:r>
          </a:p>
          <a:p>
            <a:r>
              <a:rPr lang="el-GR" sz="2400" dirty="0"/>
              <a:t>Κάθε διακομιστής DNS περιέχει πληροφορίες που τον συνδέουν με άλλους διακομιστές ονομάτων περιοχών.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30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/>
          </p:nvPr>
        </p:nvGraphicFramePr>
        <p:xfrm>
          <a:off x="863797" y="2233473"/>
          <a:ext cx="7272809" cy="3710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1079915"/>
                <a:gridCol w="1765696"/>
                <a:gridCol w="3059046"/>
              </a:tblGrid>
              <a:tr h="432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Όνομα περιοχής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(</a:t>
                      </a:r>
                      <a:r>
                        <a:rPr lang="de-CH" sz="1100" dirty="0" err="1">
                          <a:effectLst/>
                        </a:rPr>
                        <a:t>domain</a:t>
                      </a:r>
                      <a:r>
                        <a:rPr lang="de-CH" sz="1100" dirty="0">
                          <a:effectLst/>
                        </a:rPr>
                        <a:t> </a:t>
                      </a:r>
                      <a:r>
                        <a:rPr lang="de-CH" sz="1100" dirty="0" err="1">
                          <a:effectLst/>
                        </a:rPr>
                        <a:t>name</a:t>
                      </a:r>
                      <a:r>
                        <a:rPr lang="el-GR" sz="1100" dirty="0">
                          <a:effectLst/>
                        </a:rPr>
                        <a:t>)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Τύπος εγγραφής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Σημασία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Τιμή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Όνομα περιοχής ονομάτων (ζώνη)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SOH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SOH – Start of Authority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( Έναρξη εξουσιοδότησης)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Παράμετροι για τη ζώνη αυτή: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1. Όνομα περιοχής κύριας πηγής πληροφοριών για τη ζώνη του διακομιστή ονομάτων (</a:t>
                      </a:r>
                      <a:r>
                        <a:rPr lang="de-CH" sz="1100" dirty="0" err="1">
                          <a:effectLst/>
                        </a:rPr>
                        <a:t>primary</a:t>
                      </a:r>
                      <a:r>
                        <a:rPr lang="de-CH" sz="1100" dirty="0">
                          <a:effectLst/>
                        </a:rPr>
                        <a:t> </a:t>
                      </a:r>
                      <a:r>
                        <a:rPr lang="de-CH" sz="1100" dirty="0" err="1">
                          <a:effectLst/>
                        </a:rPr>
                        <a:t>server</a:t>
                      </a:r>
                      <a:r>
                        <a:rPr lang="de-CH" sz="1100" dirty="0">
                          <a:effectLst/>
                        </a:rPr>
                        <a:t> </a:t>
                      </a:r>
                      <a:r>
                        <a:rPr lang="de-CH" sz="1100" dirty="0" err="1">
                          <a:effectLst/>
                        </a:rPr>
                        <a:t>name</a:t>
                      </a:r>
                      <a:r>
                        <a:rPr lang="el-GR" sz="11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2. </a:t>
                      </a:r>
                      <a:r>
                        <a:rPr lang="de-CH" sz="1100" dirty="0">
                          <a:effectLst/>
                        </a:rPr>
                        <a:t>email</a:t>
                      </a:r>
                      <a:r>
                        <a:rPr lang="el-GR" sz="1100" dirty="0">
                          <a:effectLst/>
                        </a:rPr>
                        <a:t> διαχειριστή ζώνης (</a:t>
                      </a:r>
                      <a:r>
                        <a:rPr lang="de-CH" sz="1100" dirty="0">
                          <a:effectLst/>
                        </a:rPr>
                        <a:t>mail box</a:t>
                      </a:r>
                      <a:r>
                        <a:rPr lang="el-GR" sz="11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3. </a:t>
                      </a:r>
                      <a:r>
                        <a:rPr lang="el-GR" sz="1100" dirty="0">
                          <a:effectLst/>
                        </a:rPr>
                        <a:t>χρονόμετρα</a:t>
                      </a:r>
                      <a:r>
                        <a:rPr lang="en-US" sz="1100" dirty="0">
                          <a:effectLst/>
                        </a:rPr>
                        <a:t> (Minimum TTL, Refresh time, retry time, expiry time</a:t>
                      </a:r>
                      <a:r>
                        <a:rPr lang="en-US" sz="1100" dirty="0" smtClean="0">
                          <a:effectLst/>
                        </a:rPr>
                        <a:t>) </a:t>
                      </a:r>
                      <a:r>
                        <a:rPr lang="el-GR" sz="1100" dirty="0" smtClean="0">
                          <a:effectLst/>
                        </a:rPr>
                        <a:t>περιοχής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Όνομα περιοχής ονομάτων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NS</a:t>
                      </a:r>
                      <a:r>
                        <a:rPr lang="el-GR" sz="1100" dirty="0">
                          <a:effectLst/>
                        </a:rPr>
                        <a:t> - </a:t>
                      </a:r>
                      <a:r>
                        <a:rPr lang="de-CH" sz="1100" dirty="0">
                          <a:effectLst/>
                        </a:rPr>
                        <a:t>Name Server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( Διακομιστής Ονομάτων</a:t>
                      </a:r>
                      <a:r>
                        <a:rPr lang="el-GR" sz="1100" dirty="0" smtClean="0">
                          <a:effectLst/>
                        </a:rPr>
                        <a:t>)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Όνομα αυθεντικού διακομιστή ονομάτων για την περιοχή αυτή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 smtClean="0">
                          <a:effectLst/>
                        </a:rPr>
                        <a:t>Όνομα περιοχής ονομάτων 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MX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MX- </a:t>
                      </a:r>
                      <a:r>
                        <a:rPr lang="el-GR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el-G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l-G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Σύστημα ανταλλαγής αλληλογραφίας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dirty="0" smtClean="0"/>
                        <a:t>όνομα ενός υπολογιστή υπηρεσίας που δέχεται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mail </a:t>
                      </a:r>
                      <a:r>
                        <a:rPr lang="el-GR" sz="1100" baseline="0" dirty="0" smtClean="0"/>
                        <a:t> για την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/>
                        <a:t>κατονομαζόμενη περιοχή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Όνομα υπολογιστή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Α - </a:t>
                      </a:r>
                      <a:r>
                        <a:rPr lang="de-CH" sz="1100">
                          <a:effectLst/>
                        </a:rPr>
                        <a:t>Address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 smtClean="0">
                          <a:effectLst/>
                        </a:rPr>
                        <a:t>IP </a:t>
                      </a:r>
                      <a:r>
                        <a:rPr lang="el-GR" sz="1100" dirty="0" smtClean="0">
                          <a:effectLst/>
                        </a:rPr>
                        <a:t>Διεύθυνση ενός </a:t>
                      </a:r>
                      <a:r>
                        <a:rPr lang="el-GR" sz="1100" dirty="0">
                          <a:effectLst/>
                        </a:rPr>
                        <a:t>υπολογιστή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Ψευδώνυμο υπολογιστή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CNAME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CNAME</a:t>
                      </a:r>
                      <a:r>
                        <a:rPr lang="el-GR" sz="1100">
                          <a:effectLst/>
                        </a:rPr>
                        <a:t> – </a:t>
                      </a:r>
                      <a:r>
                        <a:rPr lang="de-CH" sz="1100">
                          <a:effectLst/>
                        </a:rPr>
                        <a:t>Canonical Name 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Το κανονικό όνομα του υπολογιστή 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863797" y="1434344"/>
            <a:ext cx="7776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οι </a:t>
            </a:r>
            <a:r>
              <a:rPr lang="el-GR" sz="3200" dirty="0"/>
              <a:t>σημαντικότεροι τύποι εγγραφών πόρων</a:t>
            </a:r>
            <a:r>
              <a:rPr lang="el-GR" sz="3200" dirty="0" smtClean="0"/>
              <a:t>:</a:t>
            </a:r>
            <a:endParaRPr lang="el-GR" sz="32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2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338845" y="-2510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36834" y="228116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313253" y="1268760"/>
          <a:ext cx="5616624" cy="49682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92122"/>
                <a:gridCol w="895785"/>
                <a:gridCol w="1288458"/>
                <a:gridCol w="2340259"/>
              </a:tblGrid>
              <a:tr h="42429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/>
                        <a:t>όνομα περιοχής</a:t>
                      </a:r>
                      <a:endParaRPr lang="el-GR" sz="1600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/>
                        <a:t>κλάση</a:t>
                      </a:r>
                      <a:endParaRPr lang="el-GR" sz="1600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/>
                        <a:t>τύπος εγγραφής</a:t>
                      </a:r>
                      <a:endParaRPr lang="el-GR" sz="1600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/>
                        <a:t>τιμή</a:t>
                      </a:r>
                      <a:endParaRPr lang="el-GR" sz="1600" b="1" dirty="0"/>
                    </a:p>
                  </a:txBody>
                  <a:tcPr marL="6350" marR="6350" marT="0" marB="0" anchor="ctr"/>
                </a:tc>
              </a:tr>
              <a:tr h="58930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SOA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hermes.teiath.gr.</a:t>
                      </a:r>
                    </a:p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root.mail.teiath.gr (</a:t>
                      </a:r>
                    </a:p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2014051201   ; serial</a:t>
                      </a:r>
                    </a:p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28800              ; </a:t>
                      </a:r>
                      <a:r>
                        <a:rPr lang="en-US" sz="1400" baseline="0" dirty="0" smtClean="0"/>
                        <a:t> refresh</a:t>
                      </a:r>
                    </a:p>
                    <a:p>
                      <a:pPr marL="4318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lain" startAt="7200"/>
                      </a:pPr>
                      <a:r>
                        <a:rPr lang="en-US" sz="1400" baseline="0" dirty="0" smtClean="0"/>
                        <a:t>                ;  retry</a:t>
                      </a:r>
                    </a:p>
                    <a:p>
                      <a:pPr marL="8890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400" baseline="0" dirty="0" smtClean="0"/>
                        <a:t>1209600          ;  expire</a:t>
                      </a:r>
                    </a:p>
                    <a:p>
                      <a:pPr marL="8890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400" baseline="0" dirty="0" smtClean="0"/>
                        <a:t>86400              ;  minimum</a:t>
                      </a:r>
                      <a:r>
                        <a:rPr lang="en-US" sz="1400" dirty="0" smtClean="0"/>
                        <a:t>)   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</a:t>
                      </a:r>
                      <a:endParaRPr lang="el-GR" sz="140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hermes.teiath.gr.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</a:t>
                      </a:r>
                      <a:endParaRPr lang="el-GR" sz="140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athina.teiath.gr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</a:t>
                      </a:r>
                      <a:endParaRPr lang="el-GR" sz="140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athina.teiath.gr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IN</a:t>
                      </a:r>
                      <a:endParaRPr lang="el-GR" sz="140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sns1.grnet.gr.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 </a:t>
                      </a:r>
                      <a:r>
                        <a:rPr lang="en-US" sz="1400" dirty="0" smtClean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MX      80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bmx.teiath.gr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MX   120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bmx.teiath.gr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/>
                        <a:t>noc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hermes.teiath.gr.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7374"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athena.teiath.gr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ee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hermes.teiath.gr.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NS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athena.teiath.gr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……….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……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……………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/>
                        <a:t>dialogos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195.130.100.141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/>
                        <a:t>mmsch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A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195.130.100.146</a:t>
                      </a:r>
                      <a:endParaRPr lang="el-GR" sz="1400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400" dirty="0" err="1" smtClean="0"/>
                        <a:t>www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CNAME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web-libmain.noc.teiath.gr</a:t>
                      </a:r>
                      <a:endParaRPr lang="el-GR" sz="1400" dirty="0"/>
                    </a:p>
                  </a:txBody>
                  <a:tcPr marL="6350" marR="63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8845" y="2674243"/>
            <a:ext cx="16609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Μέρος εγγραφών </a:t>
            </a:r>
          </a:p>
          <a:p>
            <a:r>
              <a:rPr lang="el-GR" dirty="0" smtClean="0"/>
              <a:t>Συστήματος </a:t>
            </a:r>
          </a:p>
          <a:p>
            <a:r>
              <a:rPr lang="el-GR" dirty="0" smtClean="0"/>
              <a:t>Ονομάτων </a:t>
            </a:r>
            <a:endParaRPr lang="el-GR" dirty="0"/>
          </a:p>
          <a:p>
            <a:r>
              <a:rPr lang="el-GR" dirty="0"/>
              <a:t>γ</a:t>
            </a:r>
            <a:r>
              <a:rPr lang="el-GR" dirty="0" smtClean="0"/>
              <a:t>ια τη ζώνη </a:t>
            </a:r>
          </a:p>
          <a:p>
            <a:r>
              <a:rPr lang="de-CH" dirty="0" smtClean="0"/>
              <a:t>teiath.gr</a:t>
            </a:r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89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l-GR" dirty="0"/>
              <a:t>Υπηρεσία</a:t>
            </a:r>
            <a:r>
              <a:rPr lang="de-CH" dirty="0"/>
              <a:t> DNS</a:t>
            </a:r>
            <a:endParaRPr lang="el-GR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/>
          </p:nvPr>
        </p:nvGraphicFramePr>
        <p:xfrm>
          <a:off x="2591779" y="980728"/>
          <a:ext cx="5976666" cy="5425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08113"/>
                <a:gridCol w="792088"/>
                <a:gridCol w="576063"/>
                <a:gridCol w="1080121"/>
                <a:gridCol w="2520281"/>
              </a:tblGrid>
              <a:tr h="212149">
                <a:tc gridSpan="5"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; Authoritative data for </a:t>
                      </a:r>
                      <a:r>
                        <a:rPr lang="en-US" dirty="0" smtClean="0"/>
                        <a:t>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dirty="0"/>
                    </a:p>
                  </a:txBody>
                  <a:tcPr marL="6350" marR="6350" marT="0" marB="0" anchor="ctr"/>
                </a:tc>
              </a:tr>
              <a:tr h="42429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όνομα περιοχής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χρόνος</a:t>
                      </a:r>
                      <a:r>
                        <a:rPr lang="el-GR" b="1" baseline="0" dirty="0" smtClean="0"/>
                        <a:t> ζωής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κλάση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τύπος εγγραφής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τιμή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</a:tr>
              <a:tr h="58930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cs.vu.nl.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86400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SOA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 boss </a:t>
                      </a:r>
                      <a:r>
                        <a:rPr lang="en-US" sz="1600" dirty="0"/>
                        <a:t>(9527,7200,7200,241920,86400)</a:t>
                      </a:r>
                      <a:endParaRPr lang="el-GR" sz="1600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 zephyr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NS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130.37.56.205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130.37.20.10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top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130.37.20.11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WWW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star.cs.vu.nl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ftp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zephyr.cs.vu.nl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130.37.16.112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192.31.231.165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flits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zephyr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1214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laserjet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502410" algn="r"/>
                          <a:tab pos="1682750" algn="ctr"/>
                          <a:tab pos="3331210" algn="r"/>
                        </a:tabLst>
                      </a:pPr>
                      <a:r>
                        <a:rPr lang="en-US" dirty="0"/>
                        <a:t>192.31.231.216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Δεξιό βέλος 1"/>
          <p:cNvSpPr/>
          <p:nvPr/>
        </p:nvSpPr>
        <p:spPr>
          <a:xfrm flipH="1">
            <a:off x="7308304" y="2564904"/>
            <a:ext cx="86409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449238" y="1391287"/>
            <a:ext cx="18185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Μέρος μιας πιθανής βάσης δεδομένων </a:t>
            </a:r>
            <a:r>
              <a:rPr lang="de-CH" dirty="0"/>
              <a:t>DNS</a:t>
            </a:r>
            <a:r>
              <a:rPr lang="el-GR" dirty="0" smtClean="0"/>
              <a:t> για την περιοχή </a:t>
            </a:r>
          </a:p>
          <a:p>
            <a:r>
              <a:rPr lang="en-US" dirty="0"/>
              <a:t>cs.vu.nl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9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2627784" y="6453336"/>
            <a:ext cx="5935358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i="1" dirty="0">
                <a:ea typeface="Calibri"/>
                <a:cs typeface="Times New Roman"/>
              </a:rPr>
              <a:t>CN5E by Tanenbaum &amp; </a:t>
            </a:r>
            <a:r>
              <a:rPr lang="en-US" sz="1200" i="1" dirty="0" err="1">
                <a:ea typeface="Calibri"/>
                <a:cs typeface="Times New Roman"/>
              </a:rPr>
              <a:t>Wetherall</a:t>
            </a:r>
            <a:r>
              <a:rPr lang="en-US" sz="1200" i="1" dirty="0">
                <a:ea typeface="Calibri"/>
                <a:cs typeface="Times New Roman"/>
              </a:rPr>
              <a:t>, © Pearson Education-Prentice Hall and D. </a:t>
            </a:r>
            <a:r>
              <a:rPr lang="en-US" sz="1200" i="1" dirty="0" err="1">
                <a:ea typeface="Calibri"/>
                <a:cs typeface="Times New Roman"/>
              </a:rPr>
              <a:t>Wetherall</a:t>
            </a:r>
            <a:r>
              <a:rPr lang="en-US" sz="1200" i="1" dirty="0">
                <a:ea typeface="Calibri"/>
                <a:cs typeface="Times New Roman"/>
              </a:rPr>
              <a:t>, 2011</a:t>
            </a:r>
            <a:endParaRPr lang="el-GR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38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1903</Words>
  <Application>Microsoft Office PowerPoint</Application>
  <PresentationFormat>Προβολή στην οθόνη (4:3)</PresentationFormat>
  <Paragraphs>385</Paragraphs>
  <Slides>25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25</vt:i4>
      </vt:variant>
    </vt:vector>
  </HeadingPairs>
  <TitlesOfParts>
    <vt:vector size="28" baseType="lpstr">
      <vt:lpstr>Θέμα του Office</vt:lpstr>
      <vt:lpstr>1_OC_template_updated</vt:lpstr>
      <vt:lpstr>OC_template_updated</vt:lpstr>
      <vt:lpstr>Δίκτυα Υπολογιστών ΙΙ (Ε)</vt:lpstr>
      <vt:lpstr>Υπηρεσίες WEB &amp; DNS</vt:lpstr>
      <vt:lpstr>Υπηρεσία DNS</vt:lpstr>
      <vt:lpstr>Υπηρεσία DNS</vt:lpstr>
      <vt:lpstr>Υπηρεσία DNS</vt:lpstr>
      <vt:lpstr>Υπηρεσία DNS</vt:lpstr>
      <vt:lpstr>Υπηρεσία DNS</vt:lpstr>
      <vt:lpstr>Υπηρεσία DNS</vt:lpstr>
      <vt:lpstr>Υπηρεσία DNS</vt:lpstr>
      <vt:lpstr>Υπηρεσία WEB</vt:lpstr>
      <vt:lpstr>Υπηρεσία WEB</vt:lpstr>
      <vt:lpstr>Υπηρεσία WEB</vt:lpstr>
      <vt:lpstr>Υπηρεσία WEB</vt:lpstr>
      <vt:lpstr>Υπηρεσία WEB</vt:lpstr>
      <vt:lpstr>Υπηρεσία WEB</vt:lpstr>
      <vt:lpstr>Υπηρεσία WEB</vt:lpstr>
      <vt:lpstr>Υπηρεσίες WEB &amp; DNS</vt:lpstr>
      <vt:lpstr>Υπηρεσίες WEB &amp; DNS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εργαστηριακή άσκηση</dc:title>
  <dc:creator>opencourses</dc:creator>
  <cp:lastModifiedBy>edunet</cp:lastModifiedBy>
  <cp:revision>58</cp:revision>
  <cp:lastPrinted>2016-06-09T11:32:25Z</cp:lastPrinted>
  <dcterms:created xsi:type="dcterms:W3CDTF">2015-04-02T08:44:45Z</dcterms:created>
  <dcterms:modified xsi:type="dcterms:W3CDTF">2016-06-20T17:02:53Z</dcterms:modified>
</cp:coreProperties>
</file>