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25"/>
  </p:notesMasterIdLst>
  <p:handoutMasterIdLst>
    <p:handoutMasterId r:id="rId26"/>
  </p:handoutMasterIdLst>
  <p:sldIdLst>
    <p:sldId id="283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80" r:id="rId15"/>
    <p:sldId id="281" r:id="rId16"/>
    <p:sldId id="282" r:id="rId17"/>
    <p:sldId id="257" r:id="rId18"/>
    <p:sldId id="262" r:id="rId19"/>
    <p:sldId id="264" r:id="rId20"/>
    <p:sldId id="285" r:id="rId21"/>
    <p:sldId id="286" r:id="rId22"/>
    <p:sldId id="266" r:id="rId23"/>
    <p:sldId id="284" r:id="rId24"/>
  </p:sldIdLst>
  <p:sldSz cx="9144000" cy="6858000" type="screen4x3"/>
  <p:notesSz cx="7104063" cy="10234613"/>
  <p:custDataLst>
    <p:tags r:id="rId27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A82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660"/>
  </p:normalViewPr>
  <p:slideViewPr>
    <p:cSldViewPr>
      <p:cViewPr varScale="1">
        <p:scale>
          <a:sx n="107" d="100"/>
          <a:sy n="107" d="100"/>
        </p:scale>
        <p:origin x="-181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30/4/2015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30/4/2015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ommons.wikimedia.org/wiki/File:GLO1_Homo_sapiens_small_fast.gif" TargetMode="Externa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/3.0/deed.en" TargetMode="External"/><Relationship Id="rId4" Type="http://schemas.openxmlformats.org/officeDocument/2006/relationships/hyperlink" Target="http://commons.wikimedia.org/wiki/User:WillowW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smtClean="0">
                <a:solidFill>
                  <a:schemeClr val="tx1"/>
                </a:solidFill>
                <a:latin typeface="+mn-lt"/>
              </a:rPr>
              <a:t>Βιοχημεία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rmAutofit fontScale="92500"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800" b="1" dirty="0"/>
              <a:t>Ενότητα </a:t>
            </a:r>
            <a:r>
              <a:rPr lang="en-US" sz="2800" b="1" dirty="0"/>
              <a:t>10</a:t>
            </a:r>
            <a:r>
              <a:rPr lang="el-GR" sz="2800" dirty="0"/>
              <a:t>:</a:t>
            </a:r>
            <a:r>
              <a:rPr lang="en-US" sz="2800" dirty="0"/>
              <a:t> </a:t>
            </a:r>
            <a:r>
              <a:rPr lang="el-GR" sz="2800" dirty="0"/>
              <a:t>Ένζυμα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Δρ. Βασίλης Σπυρόπουλος</a:t>
            </a:r>
          </a:p>
          <a:p>
            <a:pPr>
              <a:spcBef>
                <a:spcPts val="0"/>
              </a:spcBef>
            </a:pPr>
            <a:r>
              <a:rPr lang="el-GR" sz="2800" dirty="0"/>
              <a:t>Τμήμα</a:t>
            </a:r>
            <a:r>
              <a:rPr lang="en-US" sz="2800" dirty="0"/>
              <a:t> </a:t>
            </a:r>
            <a:r>
              <a:rPr lang="el-GR" sz="2800" dirty="0"/>
              <a:t>Μηχανικών </a:t>
            </a:r>
            <a:r>
              <a:rPr lang="el-GR" sz="2800" dirty="0" err="1"/>
              <a:t>Βιοϊατρικής</a:t>
            </a:r>
            <a:r>
              <a:rPr lang="el-GR" sz="2800" dirty="0"/>
              <a:t> Τεχνολογίας</a:t>
            </a:r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242545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5682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Η ενεργός περιοχή (</a:t>
            </a:r>
            <a:r>
              <a:rPr lang="el-GR" dirty="0" err="1">
                <a:solidFill>
                  <a:srgbClr val="004A82"/>
                </a:solidFill>
              </a:rPr>
              <a:t>active</a:t>
            </a:r>
            <a:r>
              <a:rPr lang="el-GR" dirty="0">
                <a:solidFill>
                  <a:srgbClr val="004A82"/>
                </a:solidFill>
              </a:rPr>
              <a:t> </a:t>
            </a:r>
            <a:r>
              <a:rPr lang="el-GR" dirty="0" err="1">
                <a:solidFill>
                  <a:srgbClr val="004A82"/>
                </a:solidFill>
              </a:rPr>
              <a:t>site</a:t>
            </a:r>
            <a:r>
              <a:rPr lang="el-GR" dirty="0">
                <a:solidFill>
                  <a:srgbClr val="004A82"/>
                </a:solidFill>
              </a:rPr>
              <a:t>)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600" dirty="0"/>
              <a:t>Τα ένζυμα είναι </a:t>
            </a:r>
            <a:r>
              <a:rPr lang="el-GR" sz="2600" dirty="0" smtClean="0"/>
              <a:t>συνήθως</a:t>
            </a:r>
            <a:r>
              <a:rPr lang="en-US" sz="2600" dirty="0" smtClean="0"/>
              <a:t> </a:t>
            </a:r>
            <a:r>
              <a:rPr lang="el-GR" sz="2600" dirty="0" smtClean="0"/>
              <a:t>γιγάντιες </a:t>
            </a:r>
            <a:r>
              <a:rPr lang="el-GR" sz="2600" dirty="0" err="1"/>
              <a:t>πρωτεϊνες</a:t>
            </a:r>
            <a:r>
              <a:rPr lang="el-GR" sz="2600" dirty="0"/>
              <a:t>, </a:t>
            </a:r>
            <a:r>
              <a:rPr lang="el-GR" sz="2600" dirty="0" smtClean="0"/>
              <a:t>όμως</a:t>
            </a:r>
            <a:r>
              <a:rPr lang="en-US" sz="2600" dirty="0" smtClean="0"/>
              <a:t> </a:t>
            </a:r>
            <a:r>
              <a:rPr lang="el-GR" sz="2600" dirty="0" smtClean="0"/>
              <a:t>μόνον </a:t>
            </a:r>
            <a:r>
              <a:rPr lang="el-GR" sz="2600" dirty="0"/>
              <a:t>ένα μικρό </a:t>
            </a:r>
            <a:r>
              <a:rPr lang="el-GR" sz="2600" dirty="0" smtClean="0"/>
              <a:t>τους</a:t>
            </a:r>
            <a:r>
              <a:rPr lang="en-US" sz="2600" dirty="0" smtClean="0"/>
              <a:t> </a:t>
            </a:r>
            <a:r>
              <a:rPr lang="el-GR" sz="2600" dirty="0" smtClean="0"/>
              <a:t>μέρος </a:t>
            </a:r>
            <a:r>
              <a:rPr lang="el-GR" sz="2600" dirty="0"/>
              <a:t>εμπλέκεται </a:t>
            </a:r>
            <a:r>
              <a:rPr lang="el-GR" sz="2600" dirty="0" smtClean="0"/>
              <a:t>στην</a:t>
            </a:r>
            <a:r>
              <a:rPr lang="en-US" sz="2600" dirty="0" smtClean="0"/>
              <a:t> </a:t>
            </a:r>
            <a:r>
              <a:rPr lang="el-GR" sz="2600" dirty="0" smtClean="0"/>
              <a:t>αντίδραση</a:t>
            </a:r>
            <a:r>
              <a:rPr lang="el-GR" sz="2600" dirty="0"/>
              <a:t>.</a:t>
            </a:r>
          </a:p>
          <a:p>
            <a:r>
              <a:rPr lang="el-GR" sz="2600" dirty="0" smtClean="0"/>
              <a:t>Το </a:t>
            </a:r>
            <a:r>
              <a:rPr lang="el-GR" sz="2600" dirty="0"/>
              <a:t>ενεργό αυτό μέρος </a:t>
            </a:r>
            <a:r>
              <a:rPr lang="el-GR" sz="2600" dirty="0" smtClean="0"/>
              <a:t>έχει</a:t>
            </a:r>
            <a:r>
              <a:rPr lang="en-US" sz="2600" dirty="0" smtClean="0"/>
              <a:t> </a:t>
            </a:r>
            <a:r>
              <a:rPr lang="el-GR" sz="2600" dirty="0" smtClean="0"/>
              <a:t>δύο </a:t>
            </a:r>
            <a:r>
              <a:rPr lang="el-GR" sz="2600" dirty="0"/>
              <a:t>συνιστώσες:</a:t>
            </a:r>
          </a:p>
          <a:p>
            <a:pPr lvl="1"/>
            <a:r>
              <a:rPr lang="el-GR" sz="2600" b="1" dirty="0" smtClean="0">
                <a:solidFill>
                  <a:srgbClr val="004A82"/>
                </a:solidFill>
              </a:rPr>
              <a:t>Την </a:t>
            </a:r>
            <a:r>
              <a:rPr lang="el-GR" sz="2600" b="1" dirty="0">
                <a:solidFill>
                  <a:srgbClr val="004A82"/>
                </a:solidFill>
              </a:rPr>
              <a:t>καταλυτική περιοχή.</a:t>
            </a:r>
          </a:p>
          <a:p>
            <a:pPr lvl="1"/>
            <a:r>
              <a:rPr lang="el-GR" sz="2600" b="1" dirty="0" smtClean="0">
                <a:solidFill>
                  <a:srgbClr val="004A82"/>
                </a:solidFill>
              </a:rPr>
              <a:t>Την </a:t>
            </a:r>
            <a:r>
              <a:rPr lang="el-GR" sz="2600" b="1" dirty="0">
                <a:solidFill>
                  <a:srgbClr val="004A82"/>
                </a:solidFill>
              </a:rPr>
              <a:t>περιοχή σύνδεσης.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/>
          </a:p>
        </p:txBody>
      </p:sp>
      <p:pic>
        <p:nvPicPr>
          <p:cNvPr id="1026" name="Picture 2" descr="File:GLO1 Homo sapiens small fast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6798" y="2636912"/>
            <a:ext cx="3738875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7"/>
          <p:cNvSpPr/>
          <p:nvPr/>
        </p:nvSpPr>
        <p:spPr>
          <a:xfrm>
            <a:off x="5297618" y="5991671"/>
            <a:ext cx="28803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“</a:t>
            </a:r>
            <a:r>
              <a:rPr lang="pt-BR" sz="1200" dirty="0">
                <a:latin typeface="+mn-lt"/>
                <a:hlinkClick r:id="rId3"/>
              </a:rPr>
              <a:t>GLO1 Homo sapiens small </a:t>
            </a:r>
            <a:r>
              <a:rPr lang="pt-BR" sz="1200" dirty="0" smtClean="0">
                <a:latin typeface="+mn-lt"/>
                <a:hlinkClick r:id="rId3"/>
              </a:rPr>
              <a:t>fast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”,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από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n-US" sz="1200" dirty="0" err="1">
                <a:latin typeface="+mn-lt"/>
                <a:hlinkClick r:id="rId4" tooltip="User:WillowW"/>
              </a:rPr>
              <a:t>WillowW</a:t>
            </a:r>
            <a:r>
              <a:rPr lang="en-US" sz="1200" dirty="0" smtClean="0">
                <a:latin typeface="+mn-lt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sz="1200" dirty="0">
                <a:latin typeface="+mn-lt"/>
                <a:hlinkClick r:id="rId5"/>
              </a:rPr>
              <a:t>CC BY 3.0</a:t>
            </a:r>
            <a:endParaRPr lang="en-US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85564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Χαρακτηριστικά των ενεργών</a:t>
            </a:r>
            <a:br>
              <a:rPr lang="el-GR" dirty="0">
                <a:solidFill>
                  <a:srgbClr val="004A82"/>
                </a:solidFill>
              </a:rPr>
            </a:br>
            <a:r>
              <a:rPr lang="el-GR" dirty="0">
                <a:solidFill>
                  <a:srgbClr val="004A82"/>
                </a:solidFill>
              </a:rPr>
              <a:t>περιοχών των ενζύμων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5040560"/>
          </a:xfrm>
        </p:spPr>
        <p:txBody>
          <a:bodyPr>
            <a:normAutofit/>
          </a:bodyPr>
          <a:lstStyle/>
          <a:p>
            <a:r>
              <a:rPr lang="el-GR" sz="2400" dirty="0"/>
              <a:t>Η καταλυτική περιοχή είναι αυτή που συμβαίνει </a:t>
            </a:r>
            <a:r>
              <a:rPr lang="el-GR" sz="2400" dirty="0" smtClean="0"/>
              <a:t>στην</a:t>
            </a:r>
            <a:r>
              <a:rPr lang="en-US" sz="2400" dirty="0" smtClean="0"/>
              <a:t> </a:t>
            </a:r>
            <a:r>
              <a:rPr lang="el-GR" sz="2400" dirty="0" smtClean="0"/>
              <a:t>πραγματικότητα </a:t>
            </a:r>
            <a:r>
              <a:rPr lang="el-GR" sz="2400" dirty="0"/>
              <a:t>η αντίδραση.</a:t>
            </a:r>
          </a:p>
          <a:p>
            <a:r>
              <a:rPr lang="el-GR" sz="2400" dirty="0" smtClean="0"/>
              <a:t>Η </a:t>
            </a:r>
            <a:r>
              <a:rPr lang="el-GR" sz="2400" dirty="0"/>
              <a:t>περιοχή σύνδεσης συγκρατεί σε κατάλληλη θέση </a:t>
            </a:r>
            <a:r>
              <a:rPr lang="el-GR" sz="2400" dirty="0" smtClean="0"/>
              <a:t>το</a:t>
            </a:r>
            <a:r>
              <a:rPr lang="en-US" sz="2400" dirty="0" smtClean="0"/>
              <a:t> </a:t>
            </a:r>
            <a:r>
              <a:rPr lang="el-GR" sz="2400" dirty="0" smtClean="0"/>
              <a:t>υπόστρωμα</a:t>
            </a:r>
            <a:r>
              <a:rPr lang="el-GR" sz="2400" dirty="0"/>
              <a:t>.</a:t>
            </a:r>
          </a:p>
          <a:p>
            <a:r>
              <a:rPr lang="el-GR" sz="2400" dirty="0" smtClean="0"/>
              <a:t>Τα </a:t>
            </a:r>
            <a:r>
              <a:rPr lang="el-GR" sz="2400" dirty="0"/>
              <a:t>ένζυμα χρησιμοποιούν ασθενείς, μη </a:t>
            </a:r>
            <a:r>
              <a:rPr lang="el-GR" sz="2400" dirty="0" err="1" smtClean="0"/>
              <a:t>ετεροπολικές</a:t>
            </a:r>
            <a:r>
              <a:rPr lang="en-US" sz="2400" dirty="0" smtClean="0"/>
              <a:t> </a:t>
            </a:r>
            <a:r>
              <a:rPr lang="el-GR" sz="2400" dirty="0" smtClean="0"/>
              <a:t>αλληλεπιδράσεις</a:t>
            </a:r>
            <a:r>
              <a:rPr lang="el-GR" sz="2400" dirty="0"/>
              <a:t>, για να συγκρατεί σε κατάλληλη θέση </a:t>
            </a:r>
            <a:r>
              <a:rPr lang="el-GR" sz="2400" dirty="0" smtClean="0"/>
              <a:t>το</a:t>
            </a:r>
            <a:r>
              <a:rPr lang="en-US" sz="2400" dirty="0" smtClean="0"/>
              <a:t> </a:t>
            </a:r>
            <a:r>
              <a:rPr lang="el-GR" sz="2400" dirty="0" smtClean="0"/>
              <a:t>υπόστρωμα</a:t>
            </a:r>
            <a:r>
              <a:rPr lang="el-GR" sz="2400" dirty="0"/>
              <a:t>, που βασίζονται σε ομάδες </a:t>
            </a:r>
            <a:r>
              <a:rPr lang="el-GR" sz="2400" dirty="0" err="1"/>
              <a:t>Rτων</a:t>
            </a:r>
            <a:r>
              <a:rPr lang="el-GR" sz="2400" dirty="0"/>
              <a:t> αμινοξέων.</a:t>
            </a:r>
          </a:p>
          <a:p>
            <a:r>
              <a:rPr lang="el-GR" sz="2400" dirty="0" smtClean="0"/>
              <a:t>Η </a:t>
            </a:r>
            <a:r>
              <a:rPr lang="el-GR" sz="2400" dirty="0"/>
              <a:t>περιοχή σύνδεσης αποτελεί σχισμή ή εγκόλπωση </a:t>
            </a:r>
            <a:r>
              <a:rPr lang="el-GR" sz="2400" dirty="0" smtClean="0"/>
              <a:t>στην</a:t>
            </a:r>
            <a:r>
              <a:rPr lang="en-US" sz="2400" dirty="0" smtClean="0"/>
              <a:t> </a:t>
            </a:r>
            <a:r>
              <a:rPr lang="el-GR" sz="2400" dirty="0" smtClean="0"/>
              <a:t>επιφάνεια </a:t>
            </a:r>
            <a:r>
              <a:rPr lang="el-GR" sz="2400" dirty="0"/>
              <a:t>του ενζύμου.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2613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Τα βήματα σε μια </a:t>
            </a:r>
            <a:r>
              <a:rPr lang="el-GR" dirty="0" err="1">
                <a:solidFill>
                  <a:srgbClr val="004A82"/>
                </a:solidFill>
              </a:rPr>
              <a:t>ενζυμική</a:t>
            </a:r>
            <a:r>
              <a:rPr lang="el-GR" dirty="0">
                <a:solidFill>
                  <a:srgbClr val="004A82"/>
                </a:solidFill>
              </a:rPr>
              <a:t> αντίδραση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400" dirty="0"/>
              <a:t>Το ένζυμο και το υπόστρωμα συνδυάζονται για </a:t>
            </a:r>
            <a:r>
              <a:rPr lang="el-GR" sz="2400" dirty="0" smtClean="0"/>
              <a:t>να</a:t>
            </a:r>
            <a:r>
              <a:rPr lang="en-US" sz="2400" dirty="0" smtClean="0"/>
              <a:t> </a:t>
            </a:r>
            <a:r>
              <a:rPr lang="el-GR" sz="2400" dirty="0" smtClean="0"/>
              <a:t>διαμορφώσουν </a:t>
            </a:r>
            <a:r>
              <a:rPr lang="el-GR" sz="2400" dirty="0"/>
              <a:t>ένα </a:t>
            </a:r>
            <a:r>
              <a:rPr lang="el-GR" sz="2400" dirty="0" err="1"/>
              <a:t>σύμπλοκο</a:t>
            </a:r>
            <a:r>
              <a:rPr lang="el-GR" sz="2400" dirty="0"/>
              <a:t>.</a:t>
            </a:r>
          </a:p>
          <a:p>
            <a:r>
              <a:rPr lang="el-GR" sz="2400" dirty="0" smtClean="0"/>
              <a:t>Το </a:t>
            </a:r>
            <a:r>
              <a:rPr lang="el-GR" sz="2400" dirty="0" err="1"/>
              <a:t>σύμπλοκο</a:t>
            </a:r>
            <a:r>
              <a:rPr lang="el-GR" sz="2400" dirty="0"/>
              <a:t> διέρχεται μια μεταβατική </a:t>
            </a:r>
            <a:r>
              <a:rPr lang="el-GR" sz="2400" dirty="0" smtClean="0"/>
              <a:t>κατάσταση,</a:t>
            </a:r>
            <a:r>
              <a:rPr lang="en-US" sz="2400" dirty="0" smtClean="0"/>
              <a:t> </a:t>
            </a:r>
            <a:r>
              <a:rPr lang="el-GR" sz="2400" dirty="0" smtClean="0"/>
              <a:t>ούτε </a:t>
            </a:r>
            <a:r>
              <a:rPr lang="el-GR" sz="2400" dirty="0"/>
              <a:t>υπόστρωμα, ούτε προϊόν.</a:t>
            </a:r>
          </a:p>
          <a:p>
            <a:r>
              <a:rPr lang="el-GR" sz="2400" dirty="0" smtClean="0"/>
              <a:t>Παράγεται </a:t>
            </a:r>
            <a:r>
              <a:rPr lang="el-GR" sz="2400" dirty="0"/>
              <a:t>ένα </a:t>
            </a:r>
            <a:r>
              <a:rPr lang="el-GR" sz="2400" dirty="0" err="1"/>
              <a:t>σύμπλοκο</a:t>
            </a:r>
            <a:r>
              <a:rPr lang="el-GR" sz="2400" dirty="0"/>
              <a:t> του ενζύμου και </a:t>
            </a:r>
            <a:r>
              <a:rPr lang="el-GR" sz="2400" dirty="0" smtClean="0"/>
              <a:t>του</a:t>
            </a:r>
            <a:r>
              <a:rPr lang="en-US" sz="2400" dirty="0" smtClean="0"/>
              <a:t> </a:t>
            </a:r>
            <a:r>
              <a:rPr lang="el-GR" sz="2400" dirty="0" smtClean="0"/>
              <a:t>προϊόντος</a:t>
            </a:r>
            <a:r>
              <a:rPr lang="el-GR" sz="2400" dirty="0"/>
              <a:t>,</a:t>
            </a:r>
          </a:p>
          <a:p>
            <a:r>
              <a:rPr lang="el-GR" sz="2400" dirty="0" smtClean="0"/>
              <a:t>Τέλος, </a:t>
            </a:r>
            <a:r>
              <a:rPr lang="el-GR" sz="2400" dirty="0"/>
              <a:t>το ένζυμο και το προϊόν διαχωρίζονται.</a:t>
            </a:r>
          </a:p>
          <a:p>
            <a:r>
              <a:rPr lang="el-GR" sz="2400" dirty="0" smtClean="0"/>
              <a:t>Όλα </a:t>
            </a:r>
            <a:r>
              <a:rPr lang="el-GR" sz="2400" dirty="0"/>
              <a:t>αυτά τα βήματα αποτελούν </a:t>
            </a:r>
            <a:r>
              <a:rPr lang="el-GR" sz="2400" dirty="0" smtClean="0"/>
              <a:t>καταστάσεις</a:t>
            </a:r>
            <a:r>
              <a:rPr lang="en-US" sz="2400" dirty="0" smtClean="0"/>
              <a:t> </a:t>
            </a:r>
            <a:r>
              <a:rPr lang="el-GR" sz="2400" dirty="0" smtClean="0"/>
              <a:t>ισορροπίας</a:t>
            </a:r>
            <a:r>
              <a:rPr lang="el-GR" sz="2400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85929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Οι παράγοντες της αντίδρασης</a:t>
            </a: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8760"/>
            <a:ext cx="6192688" cy="4644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915816" y="5009564"/>
            <a:ext cx="1091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+mn-lt"/>
              </a:rPr>
              <a:t>Ενζυμο</a:t>
            </a:r>
          </a:p>
        </p:txBody>
      </p:sp>
      <p:sp>
        <p:nvSpPr>
          <p:cNvPr id="6" name="Ορθογώνιο 5"/>
          <p:cNvSpPr/>
          <p:nvPr/>
        </p:nvSpPr>
        <p:spPr>
          <a:xfrm>
            <a:off x="5148064" y="5030001"/>
            <a:ext cx="1716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+mn-lt"/>
              </a:rPr>
              <a:t>Υπόστρωμα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4283968" y="2348880"/>
            <a:ext cx="17281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004A82"/>
                </a:solidFill>
                <a:latin typeface="+mn-lt"/>
              </a:rPr>
              <a:t>Σημείο</a:t>
            </a:r>
            <a:r>
              <a:rPr lang="en-US" sz="2400" b="1" dirty="0" smtClean="0">
                <a:solidFill>
                  <a:srgbClr val="004A82"/>
                </a:solidFill>
                <a:latin typeface="+mn-lt"/>
              </a:rPr>
              <a:t> </a:t>
            </a:r>
            <a:r>
              <a:rPr lang="el-GR" sz="2400" b="1" dirty="0" smtClean="0">
                <a:solidFill>
                  <a:srgbClr val="004A82"/>
                </a:solidFill>
                <a:latin typeface="+mn-lt"/>
              </a:rPr>
              <a:t>Κατάλυσης</a:t>
            </a:r>
            <a:endParaRPr lang="el-GR" sz="2400" b="1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8" name="Ορθογώνιο 7"/>
          <p:cNvSpPr/>
          <p:nvPr/>
        </p:nvSpPr>
        <p:spPr>
          <a:xfrm>
            <a:off x="1259632" y="2618785"/>
            <a:ext cx="14115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 smtClean="0">
                <a:solidFill>
                  <a:srgbClr val="004A82"/>
                </a:solidFill>
                <a:latin typeface="+mn-lt"/>
              </a:rPr>
              <a:t>Σημεία</a:t>
            </a:r>
            <a:r>
              <a:rPr lang="en-US" sz="2400" b="1" dirty="0" smtClean="0">
                <a:solidFill>
                  <a:srgbClr val="004A82"/>
                </a:solidFill>
                <a:latin typeface="+mn-lt"/>
              </a:rPr>
              <a:t> </a:t>
            </a:r>
            <a:r>
              <a:rPr lang="el-GR" sz="2400" b="1" dirty="0" smtClean="0">
                <a:solidFill>
                  <a:srgbClr val="004A82"/>
                </a:solidFill>
                <a:latin typeface="+mn-lt"/>
              </a:rPr>
              <a:t>Σύνδεσης</a:t>
            </a:r>
            <a:endParaRPr lang="el-GR" sz="2400" b="1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86180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Διαμόρφωση του </a:t>
            </a:r>
            <a:r>
              <a:rPr lang="el-GR" dirty="0" err="1">
                <a:solidFill>
                  <a:srgbClr val="004A82"/>
                </a:solidFill>
              </a:rPr>
              <a:t>συμπλόκου</a:t>
            </a:r>
            <a:r>
              <a:rPr lang="el-GR" dirty="0">
                <a:solidFill>
                  <a:srgbClr val="004A82"/>
                </a:solidFill>
              </a:rPr>
              <a:t/>
            </a:r>
            <a:br>
              <a:rPr lang="el-GR" dirty="0">
                <a:solidFill>
                  <a:srgbClr val="004A82"/>
                </a:solidFill>
              </a:rPr>
            </a:br>
            <a:r>
              <a:rPr lang="el-GR" dirty="0">
                <a:solidFill>
                  <a:srgbClr val="004A82"/>
                </a:solidFill>
              </a:rPr>
              <a:t>Ενζύμου - Υποστρώματος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92896"/>
            <a:ext cx="6912768" cy="264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1907704" y="2420888"/>
            <a:ext cx="10911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+mn-lt"/>
              </a:rPr>
              <a:t>Ενζυμο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4002008" y="2420887"/>
            <a:ext cx="171604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+mn-lt"/>
              </a:rPr>
              <a:t>Υπόστρωμα</a:t>
            </a:r>
          </a:p>
        </p:txBody>
      </p:sp>
      <p:sp>
        <p:nvSpPr>
          <p:cNvPr id="8" name="Ορθογώνιο 7"/>
          <p:cNvSpPr/>
          <p:nvPr/>
        </p:nvSpPr>
        <p:spPr>
          <a:xfrm>
            <a:off x="6228184" y="2420888"/>
            <a:ext cx="14641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 err="1">
                <a:solidFill>
                  <a:srgbClr val="004A82"/>
                </a:solidFill>
                <a:latin typeface="+mn-lt"/>
              </a:rPr>
              <a:t>Σύμπλοκο</a:t>
            </a:r>
            <a:endParaRPr lang="el-GR" sz="2400" b="1" dirty="0">
              <a:solidFill>
                <a:srgbClr val="004A82"/>
              </a:solidFill>
              <a:latin typeface="+mn-lt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192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Διαμόρφωση της ενδιάμεσης κατάστασης</a:t>
            </a: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60848"/>
            <a:ext cx="6624736" cy="326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971600" y="1988839"/>
            <a:ext cx="285501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+mn-lt"/>
              </a:rPr>
              <a:t>Ενζυμο - Υπόστρωμα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4788024" y="2013718"/>
            <a:ext cx="3008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+mn-lt"/>
              </a:rPr>
              <a:t>Ενζυμο - Υπόστρωμα*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59032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Διαμόρφωση του </a:t>
            </a:r>
            <a:r>
              <a:rPr lang="el-GR" dirty="0" err="1">
                <a:solidFill>
                  <a:srgbClr val="004A82"/>
                </a:solidFill>
              </a:rPr>
              <a:t>συμπλόκου</a:t>
            </a:r>
            <a:r>
              <a:rPr lang="el-GR" dirty="0">
                <a:solidFill>
                  <a:srgbClr val="004A82"/>
                </a:solidFill>
              </a:rPr>
              <a:t> Ενζυμο - Προϊόν</a:t>
            </a: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916832"/>
            <a:ext cx="7200800" cy="35762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899592" y="2234159"/>
            <a:ext cx="30089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+mn-lt"/>
              </a:rPr>
              <a:t>Ενζυμο - Υπόστρωμα*</a:t>
            </a:r>
          </a:p>
        </p:txBody>
      </p:sp>
      <p:sp>
        <p:nvSpPr>
          <p:cNvPr id="7" name="Ορθογώνιο 6"/>
          <p:cNvSpPr/>
          <p:nvPr/>
        </p:nvSpPr>
        <p:spPr>
          <a:xfrm>
            <a:off x="5580112" y="2261992"/>
            <a:ext cx="224375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2400" b="1" dirty="0">
                <a:solidFill>
                  <a:srgbClr val="004A82"/>
                </a:solidFill>
                <a:latin typeface="+mn-lt"/>
              </a:rPr>
              <a:t>Ενζυμο - Προϊόν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6490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2" name="Group 1"/>
          <p:cNvGrpSpPr/>
          <p:nvPr/>
        </p:nvGrpSpPr>
        <p:grpSpPr>
          <a:xfrm>
            <a:off x="1767633" y="5833725"/>
            <a:ext cx="5608735" cy="847725"/>
            <a:chOff x="1838952" y="5833725"/>
            <a:chExt cx="5608735" cy="847725"/>
          </a:xfrm>
        </p:grpSpPr>
        <p:pic>
          <p:nvPicPr>
            <p:cNvPr id="6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38952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1" name="Picture 3" descr="Λογότυπο Επιχειρησιακού Προγράμματος Εκπαίδευση και Δια βίου Μάθηση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04387" y="5833725"/>
              <a:ext cx="3543300" cy="847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err="1" smtClean="0"/>
              <a:t>Copyright</a:t>
            </a:r>
            <a:r>
              <a:rPr lang="el-GR" sz="2000" dirty="0" smtClean="0"/>
              <a:t>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Βασίλης </a:t>
            </a:r>
            <a:r>
              <a:rPr lang="el-GR" sz="2000" dirty="0" smtClean="0"/>
              <a:t>Σπυρόπουλος</a:t>
            </a:r>
            <a:r>
              <a:rPr lang="en-US" sz="2000" dirty="0" smtClean="0"/>
              <a:t> </a:t>
            </a:r>
            <a:r>
              <a:rPr lang="el-GR" sz="2000" dirty="0" smtClean="0"/>
              <a:t>2014. </a:t>
            </a:r>
            <a:r>
              <a:rPr lang="el-GR" sz="2000" dirty="0"/>
              <a:t>Βασίλης Σπυρόπουλος. «Μαθήματα Βιοχημείας. </a:t>
            </a:r>
            <a:r>
              <a:rPr lang="el-GR" sz="2000" dirty="0" smtClean="0"/>
              <a:t>Ενότητα 1</a:t>
            </a:r>
            <a:r>
              <a:rPr lang="en-US" sz="2000" dirty="0" smtClean="0"/>
              <a:t>0:</a:t>
            </a:r>
            <a:r>
              <a:rPr lang="el-GR" sz="2000" dirty="0"/>
              <a:t> </a:t>
            </a:r>
            <a:r>
              <a:rPr lang="el-GR" sz="2000" dirty="0" smtClean="0"/>
              <a:t>Ένζυμα».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Ενζυμα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dirty="0"/>
              <a:t>Ονοματολογία και Ταξινόμηση.</a:t>
            </a:r>
          </a:p>
          <a:p>
            <a:r>
              <a:rPr lang="el-GR" sz="2600" dirty="0" smtClean="0"/>
              <a:t>Ενέργεια </a:t>
            </a:r>
            <a:r>
              <a:rPr lang="el-GR" sz="2600" dirty="0"/>
              <a:t>Ενεργοποίησης.</a:t>
            </a:r>
          </a:p>
          <a:p>
            <a:r>
              <a:rPr lang="el-GR" sz="2600" dirty="0" smtClean="0"/>
              <a:t>Αλληλεπίδραση </a:t>
            </a:r>
            <a:r>
              <a:rPr lang="el-GR" sz="2600" dirty="0"/>
              <a:t>Ενζύμου-Υποστρώματος.</a:t>
            </a:r>
          </a:p>
          <a:p>
            <a:r>
              <a:rPr lang="el-GR" sz="2600" dirty="0" err="1" smtClean="0"/>
              <a:t>Συμπαράγοντες</a:t>
            </a:r>
            <a:r>
              <a:rPr lang="el-GR" sz="2600" dirty="0" smtClean="0"/>
              <a:t> </a:t>
            </a:r>
            <a:r>
              <a:rPr lang="el-GR" sz="2600" dirty="0"/>
              <a:t>και Συνένζυμα.</a:t>
            </a:r>
          </a:p>
          <a:p>
            <a:r>
              <a:rPr lang="el-GR" sz="2600" dirty="0" smtClean="0"/>
              <a:t>Επίδραση </a:t>
            </a:r>
            <a:r>
              <a:rPr lang="el-GR" sz="2600" dirty="0"/>
              <a:t>του </a:t>
            </a:r>
            <a:r>
              <a:rPr lang="el-GR" sz="2600" dirty="0" err="1"/>
              <a:t>pH</a:t>
            </a:r>
            <a:r>
              <a:rPr lang="el-GR" sz="2600" dirty="0"/>
              <a:t> και της Θερμοκρασίας.</a:t>
            </a:r>
          </a:p>
          <a:p>
            <a:r>
              <a:rPr lang="el-GR" sz="2600" dirty="0" smtClean="0"/>
              <a:t>Ρύθμιση </a:t>
            </a:r>
            <a:r>
              <a:rPr lang="el-GR" sz="2600" dirty="0"/>
              <a:t>της </a:t>
            </a:r>
            <a:r>
              <a:rPr lang="el-GR" sz="2600" dirty="0" err="1"/>
              <a:t>Ενζυμικής</a:t>
            </a:r>
            <a:r>
              <a:rPr lang="el-GR" sz="2600" dirty="0"/>
              <a:t> </a:t>
            </a:r>
            <a:r>
              <a:rPr lang="el-GR" sz="2600" dirty="0" err="1"/>
              <a:t>Ενεργότητας</a:t>
            </a:r>
            <a:r>
              <a:rPr lang="el-GR" sz="2600" dirty="0"/>
              <a:t>.</a:t>
            </a:r>
          </a:p>
          <a:p>
            <a:r>
              <a:rPr lang="el-GR" sz="2600" dirty="0" smtClean="0"/>
              <a:t>Παραδείγματα Ενζύμων.</a:t>
            </a:r>
            <a:endParaRPr lang="el-GR" sz="2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5436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8143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96498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20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Βιολογικοί Καταλύτες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600" dirty="0"/>
              <a:t>Τυπικά </a:t>
            </a:r>
            <a:r>
              <a:rPr lang="el-GR" sz="2600" dirty="0" err="1"/>
              <a:t>μεγαλομοριακές</a:t>
            </a:r>
            <a:r>
              <a:rPr lang="el-GR" sz="2600" dirty="0"/>
              <a:t> </a:t>
            </a:r>
            <a:r>
              <a:rPr lang="el-GR" sz="2600" dirty="0" err="1"/>
              <a:t>πρωτεϊνες</a:t>
            </a:r>
            <a:r>
              <a:rPr lang="el-GR" sz="2600" dirty="0"/>
              <a:t>.</a:t>
            </a:r>
          </a:p>
          <a:p>
            <a:r>
              <a:rPr lang="el-GR" sz="2600" dirty="0" smtClean="0"/>
              <a:t>Επιτρέπουν </a:t>
            </a:r>
            <a:r>
              <a:rPr lang="el-GR" sz="2600" dirty="0"/>
              <a:t>αντιδράσεις να πραγματοποιηθούν </a:t>
            </a:r>
            <a:r>
              <a:rPr lang="el-GR" sz="2600" dirty="0" smtClean="0"/>
              <a:t>σε συνθήκες </a:t>
            </a:r>
            <a:r>
              <a:rPr lang="el-GR" sz="2600" dirty="0"/>
              <a:t>ανεκτές από το ανθρώπινο σώμα.</a:t>
            </a:r>
          </a:p>
          <a:p>
            <a:r>
              <a:rPr lang="el-GR" sz="2600" dirty="0" smtClean="0"/>
              <a:t>Μπορούν </a:t>
            </a:r>
            <a:r>
              <a:rPr lang="el-GR" sz="2600" dirty="0"/>
              <a:t>να επεξεργασθούν εκατομμύρια μορίων </a:t>
            </a:r>
            <a:r>
              <a:rPr lang="el-GR" sz="2600" dirty="0" smtClean="0"/>
              <a:t>ανά δευτερόλεπτο</a:t>
            </a:r>
            <a:r>
              <a:rPr lang="el-GR" sz="2600" dirty="0"/>
              <a:t>.</a:t>
            </a:r>
          </a:p>
          <a:p>
            <a:r>
              <a:rPr lang="el-GR" sz="2600" dirty="0" smtClean="0"/>
              <a:t>Είναι </a:t>
            </a:r>
            <a:r>
              <a:rPr lang="el-GR" sz="2600" dirty="0"/>
              <a:t>εξαιρετικά εξειδικευμένα και αντιδρούν </a:t>
            </a:r>
            <a:r>
              <a:rPr lang="el-GR" sz="2600" dirty="0" smtClean="0"/>
              <a:t>μόνον με </a:t>
            </a:r>
            <a:r>
              <a:rPr lang="el-GR" sz="2600" dirty="0"/>
              <a:t>έναν ή λίγους μόνον τύπους μορίων.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5033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>
                <a:solidFill>
                  <a:srgbClr val="004A82"/>
                </a:solidFill>
              </a:rPr>
              <a:t>Ονοματολογία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600" dirty="0"/>
              <a:t>Η ονοματολογία βασίζεται στα ακόλουθα:</a:t>
            </a:r>
          </a:p>
          <a:p>
            <a:pPr lvl="1"/>
            <a:r>
              <a:rPr lang="el-GR" sz="2600" b="1" dirty="0" smtClean="0">
                <a:solidFill>
                  <a:srgbClr val="004A82"/>
                </a:solidFill>
              </a:rPr>
              <a:t>Με </a:t>
            </a:r>
            <a:r>
              <a:rPr lang="el-GR" sz="2600" b="1" dirty="0">
                <a:solidFill>
                  <a:srgbClr val="004A82"/>
                </a:solidFill>
              </a:rPr>
              <a:t>τί αντιδρά το ένζυμο.</a:t>
            </a:r>
          </a:p>
          <a:p>
            <a:pPr lvl="1"/>
            <a:r>
              <a:rPr lang="el-GR" sz="2600" b="1" dirty="0" smtClean="0">
                <a:solidFill>
                  <a:srgbClr val="004A82"/>
                </a:solidFill>
              </a:rPr>
              <a:t>Πως </a:t>
            </a:r>
            <a:r>
              <a:rPr lang="el-GR" sz="2600" b="1" dirty="0" err="1">
                <a:solidFill>
                  <a:srgbClr val="004A82"/>
                </a:solidFill>
              </a:rPr>
              <a:t>αντιδρα</a:t>
            </a:r>
            <a:r>
              <a:rPr lang="el-GR" sz="2600" b="1" dirty="0">
                <a:solidFill>
                  <a:srgbClr val="004A82"/>
                </a:solidFill>
              </a:rPr>
              <a:t> το ένζυμο.</a:t>
            </a:r>
          </a:p>
          <a:p>
            <a:pPr lvl="1"/>
            <a:r>
              <a:rPr lang="el-GR" sz="2600" b="1" dirty="0" smtClean="0">
                <a:solidFill>
                  <a:srgbClr val="004A82"/>
                </a:solidFill>
              </a:rPr>
              <a:t>Την </a:t>
            </a:r>
            <a:r>
              <a:rPr lang="el-GR" sz="2600" b="1" dirty="0">
                <a:solidFill>
                  <a:srgbClr val="004A82"/>
                </a:solidFill>
              </a:rPr>
              <a:t>κατάληξη -</a:t>
            </a:r>
            <a:r>
              <a:rPr lang="el-GR" sz="2600" b="1" dirty="0" err="1">
                <a:solidFill>
                  <a:srgbClr val="004A82"/>
                </a:solidFill>
              </a:rPr>
              <a:t>άση</a:t>
            </a:r>
            <a:r>
              <a:rPr lang="el-GR" sz="2600" b="1" dirty="0">
                <a:solidFill>
                  <a:srgbClr val="004A82"/>
                </a:solidFill>
              </a:rPr>
              <a:t>.</a:t>
            </a:r>
          </a:p>
          <a:p>
            <a:r>
              <a:rPr lang="el-GR" sz="2600" dirty="0" smtClean="0"/>
              <a:t>Παράδειγμα</a:t>
            </a:r>
            <a:r>
              <a:rPr lang="el-GR" sz="2600" dirty="0"/>
              <a:t>: </a:t>
            </a:r>
            <a:r>
              <a:rPr lang="el-GR" sz="2600" b="1" dirty="0" err="1">
                <a:solidFill>
                  <a:srgbClr val="004A82"/>
                </a:solidFill>
              </a:rPr>
              <a:t>Λακτάση</a:t>
            </a:r>
            <a:r>
              <a:rPr lang="el-GR" sz="2600" b="1" dirty="0">
                <a:solidFill>
                  <a:srgbClr val="004A82"/>
                </a:solidFill>
              </a:rPr>
              <a:t>,</a:t>
            </a:r>
            <a:r>
              <a:rPr lang="el-GR" sz="2600" dirty="0"/>
              <a:t> ένα ένζυμο που αντιδρά </a:t>
            </a:r>
            <a:r>
              <a:rPr lang="el-GR" sz="2600" dirty="0" smtClean="0"/>
              <a:t>με την </a:t>
            </a:r>
            <a:r>
              <a:rPr lang="el-GR" sz="2600" dirty="0"/>
              <a:t>Λακτόζη.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4011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35496" y="116632"/>
            <a:ext cx="9108504" cy="1152128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Ταξινόμηση Ενζύμων σύμφωνα με τον τύπο </a:t>
            </a:r>
            <a:r>
              <a:rPr lang="el-GR" dirty="0" smtClean="0">
                <a:solidFill>
                  <a:srgbClr val="004A82"/>
                </a:solidFill>
              </a:rPr>
              <a:t>της αντίδρασης</a:t>
            </a:r>
            <a:endParaRPr lang="el-GR" dirty="0">
              <a:solidFill>
                <a:srgbClr val="004A82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680520"/>
          </a:xfrm>
        </p:spPr>
        <p:txBody>
          <a:bodyPr>
            <a:normAutofit/>
          </a:bodyPr>
          <a:lstStyle/>
          <a:p>
            <a:r>
              <a:rPr lang="el-GR" sz="2600" b="1" dirty="0">
                <a:solidFill>
                  <a:srgbClr val="004A82"/>
                </a:solidFill>
              </a:rPr>
              <a:t>Υπεροξειδάσες</a:t>
            </a:r>
            <a:r>
              <a:rPr lang="el-GR" sz="2600" b="1" dirty="0" smtClean="0">
                <a:solidFill>
                  <a:srgbClr val="004A82"/>
                </a:solidFill>
              </a:rPr>
              <a:t>: </a:t>
            </a:r>
            <a:r>
              <a:rPr lang="el-GR" sz="2600" dirty="0"/>
              <a:t>Καταλύουν αντιδράσεις οξειδοαναγωγής</a:t>
            </a:r>
            <a:r>
              <a:rPr lang="el-GR" sz="2600" dirty="0" smtClean="0"/>
              <a:t>.</a:t>
            </a:r>
            <a:endParaRPr lang="el-GR" sz="2600" dirty="0"/>
          </a:p>
          <a:p>
            <a:r>
              <a:rPr lang="el-GR" sz="2600" b="1" dirty="0" err="1" smtClean="0">
                <a:solidFill>
                  <a:srgbClr val="004A82"/>
                </a:solidFill>
              </a:rPr>
              <a:t>Τρανσφεράσες</a:t>
            </a:r>
            <a:r>
              <a:rPr lang="el-GR" sz="2600" b="1" dirty="0" smtClean="0">
                <a:solidFill>
                  <a:srgbClr val="004A82"/>
                </a:solidFill>
              </a:rPr>
              <a:t>: </a:t>
            </a:r>
            <a:r>
              <a:rPr lang="el-GR" sz="2600" dirty="0"/>
              <a:t>Μεταφέρουν λειτουργικές ομάδες.</a:t>
            </a:r>
          </a:p>
          <a:p>
            <a:r>
              <a:rPr lang="el-GR" sz="2600" b="1" dirty="0" err="1" smtClean="0">
                <a:solidFill>
                  <a:srgbClr val="004A82"/>
                </a:solidFill>
              </a:rPr>
              <a:t>Υδροξυλάσες</a:t>
            </a:r>
            <a:r>
              <a:rPr lang="el-GR" sz="2600" b="1" dirty="0" smtClean="0">
                <a:solidFill>
                  <a:srgbClr val="004A82"/>
                </a:solidFill>
              </a:rPr>
              <a:t>:</a:t>
            </a:r>
            <a:r>
              <a:rPr lang="el-GR" sz="2600" dirty="0" smtClean="0"/>
              <a:t> </a:t>
            </a:r>
            <a:r>
              <a:rPr lang="el-GR" sz="2600" dirty="0"/>
              <a:t>Προκαλούν υδρόλυση</a:t>
            </a:r>
            <a:r>
              <a:rPr lang="el-GR" sz="2600" dirty="0" smtClean="0"/>
              <a:t>.</a:t>
            </a:r>
            <a:endParaRPr lang="el-GR" sz="2600" dirty="0"/>
          </a:p>
          <a:p>
            <a:r>
              <a:rPr lang="el-GR" sz="2600" b="1" dirty="0" err="1" smtClean="0">
                <a:solidFill>
                  <a:srgbClr val="004A82"/>
                </a:solidFill>
              </a:rPr>
              <a:t>Λυάσες</a:t>
            </a:r>
            <a:r>
              <a:rPr lang="el-GR" sz="2600" b="1" dirty="0" smtClean="0">
                <a:solidFill>
                  <a:srgbClr val="004A82"/>
                </a:solidFill>
              </a:rPr>
              <a:t>:</a:t>
            </a:r>
            <a:r>
              <a:rPr lang="el-GR" sz="2600" dirty="0" smtClean="0"/>
              <a:t> </a:t>
            </a:r>
            <a:r>
              <a:rPr lang="el-GR" sz="2600" dirty="0"/>
              <a:t>Σπάζουν δεσμούς C - O, C - C ή C - N</a:t>
            </a:r>
            <a:r>
              <a:rPr lang="el-GR" sz="2600" dirty="0" smtClean="0"/>
              <a:t>.</a:t>
            </a:r>
            <a:endParaRPr lang="el-GR" sz="2600" dirty="0"/>
          </a:p>
          <a:p>
            <a:r>
              <a:rPr lang="el-GR" sz="2600" b="1" dirty="0" err="1" smtClean="0">
                <a:solidFill>
                  <a:srgbClr val="004A82"/>
                </a:solidFill>
              </a:rPr>
              <a:t>Ισομεράσες</a:t>
            </a:r>
            <a:r>
              <a:rPr lang="el-GR" sz="2600" b="1" dirty="0" smtClean="0">
                <a:solidFill>
                  <a:srgbClr val="004A82"/>
                </a:solidFill>
              </a:rPr>
              <a:t>: </a:t>
            </a:r>
            <a:r>
              <a:rPr lang="el-GR" sz="2600" dirty="0" smtClean="0"/>
              <a:t>Αναδιατάσσουν </a:t>
            </a:r>
            <a:r>
              <a:rPr lang="el-GR" sz="2600" dirty="0"/>
              <a:t>διάφορες λειτουργικές ομάδες</a:t>
            </a:r>
            <a:r>
              <a:rPr lang="el-GR" sz="2600" dirty="0" smtClean="0"/>
              <a:t>.</a:t>
            </a:r>
            <a:endParaRPr lang="el-GR" sz="2600" dirty="0"/>
          </a:p>
          <a:p>
            <a:r>
              <a:rPr lang="el-GR" sz="2600" b="1" dirty="0" err="1" smtClean="0">
                <a:solidFill>
                  <a:srgbClr val="004A82"/>
                </a:solidFill>
              </a:rPr>
              <a:t>Λιγκάσες</a:t>
            </a:r>
            <a:r>
              <a:rPr lang="el-GR" sz="2600" b="1" dirty="0" smtClean="0">
                <a:solidFill>
                  <a:srgbClr val="004A82"/>
                </a:solidFill>
              </a:rPr>
              <a:t>:</a:t>
            </a:r>
            <a:r>
              <a:rPr lang="el-GR" sz="2600" dirty="0" smtClean="0"/>
              <a:t> </a:t>
            </a:r>
            <a:r>
              <a:rPr lang="el-GR" sz="2600" dirty="0"/>
              <a:t>Συνδέουν δύο μόρια</a:t>
            </a:r>
            <a:r>
              <a:rPr lang="el-GR" sz="2600" dirty="0" smtClean="0"/>
              <a:t>.</a:t>
            </a:r>
            <a:endParaRPr lang="el-GR" sz="2600" dirty="0"/>
          </a:p>
          <a:p>
            <a:endParaRPr lang="el-GR" sz="2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28737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Επίδραση των ενζύμων στην ενέργεια</a:t>
            </a:r>
            <a:br>
              <a:rPr lang="el-GR" dirty="0">
                <a:solidFill>
                  <a:srgbClr val="004A82"/>
                </a:solidFill>
              </a:rPr>
            </a:br>
            <a:r>
              <a:rPr lang="el-GR" dirty="0">
                <a:solidFill>
                  <a:srgbClr val="004A82"/>
                </a:solidFill>
              </a:rPr>
              <a:t>ενεργοποίησης</a:t>
            </a: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56792"/>
            <a:ext cx="7056953" cy="4151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9891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52128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Αλλαγή του τρόπου αντίδρασης και μείωση </a:t>
            </a:r>
            <a:r>
              <a:rPr lang="el-GR" dirty="0" smtClean="0">
                <a:solidFill>
                  <a:srgbClr val="004A82"/>
                </a:solidFill>
              </a:rPr>
              <a:t>του ενεργειακού </a:t>
            </a:r>
            <a:r>
              <a:rPr lang="el-GR" dirty="0">
                <a:solidFill>
                  <a:srgbClr val="004A82"/>
                </a:solidFill>
              </a:rPr>
              <a:t>κατωφλίου</a:t>
            </a: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682222"/>
            <a:ext cx="6768752" cy="4069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672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224136"/>
          </a:xfrm>
        </p:spPr>
        <p:txBody>
          <a:bodyPr>
            <a:normAutofit fontScale="90000"/>
          </a:bodyPr>
          <a:lstStyle/>
          <a:p>
            <a:r>
              <a:rPr lang="el-GR" dirty="0">
                <a:solidFill>
                  <a:srgbClr val="004A82"/>
                </a:solidFill>
              </a:rPr>
              <a:t>Η επίδραση της συγκέντρωσης του υποστρώματος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Θέση περιεχομένου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28800"/>
                <a:ext cx="8229600" cy="4608512"/>
              </a:xfrm>
            </p:spPr>
            <p:txBody>
              <a:bodyPr>
                <a:normAutofit/>
              </a:bodyPr>
              <a:lstStyle/>
              <a:p>
                <a:r>
                  <a:rPr lang="el-GR" sz="2600" dirty="0" smtClean="0"/>
                  <a:t>Για </a:t>
                </a:r>
                <a:r>
                  <a:rPr lang="el-GR" sz="2600" dirty="0" err="1"/>
                  <a:t>μή</a:t>
                </a:r>
                <a:r>
                  <a:rPr lang="el-GR" sz="2600" dirty="0"/>
                  <a:t> </a:t>
                </a:r>
                <a:r>
                  <a:rPr lang="el-GR" sz="2600" dirty="0" err="1"/>
                  <a:t>καταλυόμενες</a:t>
                </a:r>
                <a:r>
                  <a:rPr lang="el-GR" sz="2600" dirty="0"/>
                  <a:t> αντιδράσεις ο </a:t>
                </a:r>
                <a:r>
                  <a:rPr lang="el-GR" sz="2600" b="1" dirty="0">
                    <a:solidFill>
                      <a:srgbClr val="004A82"/>
                    </a:solidFill>
                  </a:rPr>
                  <a:t>ρυθμός</a:t>
                </a:r>
                <a:r>
                  <a:rPr lang="el-GR" sz="2600" dirty="0"/>
                  <a:t> </a:t>
                </a:r>
                <a:r>
                  <a:rPr lang="el-GR" sz="2600" dirty="0" smtClean="0"/>
                  <a:t>της</a:t>
                </a:r>
                <a:r>
                  <a:rPr lang="en-US" sz="2600" dirty="0" smtClean="0"/>
                  <a:t> </a:t>
                </a:r>
                <a:r>
                  <a:rPr lang="el-GR" sz="2600" dirty="0" smtClean="0"/>
                  <a:t>αντίδρασης </a:t>
                </a:r>
                <a:r>
                  <a:rPr lang="el-GR" sz="2600" dirty="0"/>
                  <a:t>αυξάνεται με την </a:t>
                </a:r>
                <a:r>
                  <a:rPr lang="el-GR" sz="2600" b="1" dirty="0">
                    <a:solidFill>
                      <a:srgbClr val="004A82"/>
                    </a:solidFill>
                  </a:rPr>
                  <a:t>συγκέντρωση.</a:t>
                </a:r>
              </a:p>
              <a:p>
                <a:r>
                  <a:rPr lang="el-GR" sz="2600" dirty="0" smtClean="0"/>
                  <a:t>Για </a:t>
                </a:r>
                <a:r>
                  <a:rPr lang="el-GR" sz="2600" dirty="0" err="1"/>
                  <a:t>καταλυόμενες</a:t>
                </a:r>
                <a:r>
                  <a:rPr lang="el-GR" sz="2600" dirty="0"/>
                  <a:t> μέσω ενζύμων αντιδράσεις </a:t>
                </a:r>
                <a:r>
                  <a:rPr lang="el-GR" sz="2600" dirty="0" smtClean="0"/>
                  <a:t>ο</a:t>
                </a:r>
                <a:r>
                  <a:rPr lang="en-US" sz="2600" dirty="0" smtClean="0"/>
                  <a:t> </a:t>
                </a:r>
                <a:r>
                  <a:rPr lang="el-GR" sz="2600" dirty="0" smtClean="0"/>
                  <a:t>ρυθμός </a:t>
                </a:r>
                <a:r>
                  <a:rPr lang="el-GR" sz="2600" dirty="0"/>
                  <a:t>αντίδρασης επίσης αυξάνεται με </a:t>
                </a:r>
                <a:r>
                  <a:rPr lang="el-GR" sz="2600" dirty="0" smtClean="0"/>
                  <a:t>την</a:t>
                </a:r>
                <a:r>
                  <a:rPr lang="en-US" sz="2600" dirty="0" smtClean="0"/>
                  <a:t> </a:t>
                </a:r>
                <a:r>
                  <a:rPr lang="el-GR" sz="2600" dirty="0" smtClean="0"/>
                  <a:t>συγκέντρωση</a:t>
                </a:r>
                <a:r>
                  <a:rPr lang="el-GR" sz="2600" dirty="0"/>
                  <a:t>, αλλά μόνον μέχρι μια </a:t>
                </a:r>
                <a:r>
                  <a:rPr lang="el-GR" sz="2600" b="1" dirty="0">
                    <a:solidFill>
                      <a:srgbClr val="004A82"/>
                    </a:solidFill>
                  </a:rPr>
                  <a:t>μέγιστη τιμή</a:t>
                </a:r>
                <a:r>
                  <a:rPr lang="en-US" sz="2600" b="1" dirty="0" smtClean="0">
                    <a:solidFill>
                      <a:srgbClr val="004A82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600" b="1" i="1" dirty="0" smtClean="0">
                            <a:solidFill>
                              <a:srgbClr val="004A82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1" i="0" dirty="0" smtClean="0">
                            <a:solidFill>
                              <a:srgbClr val="004A82"/>
                            </a:solidFill>
                            <a:latin typeface="Cambria Math"/>
                          </a:rPr>
                          <m:t>𝐕</m:t>
                        </m:r>
                      </m:e>
                      <m:sub>
                        <m:r>
                          <a:rPr lang="en-US" sz="2600" b="1" i="1" dirty="0" smtClean="0">
                            <a:solidFill>
                              <a:srgbClr val="004A82"/>
                            </a:solidFill>
                            <a:latin typeface="Cambria Math"/>
                          </a:rPr>
                          <m:t>𝒎𝒂𝒙</m:t>
                        </m:r>
                      </m:sub>
                    </m:sSub>
                  </m:oMath>
                </a14:m>
                <a:r>
                  <a:rPr lang="el-GR" sz="2600" dirty="0"/>
                  <a:t>, στην οποία έχουμε και την βελτιστοποίηση </a:t>
                </a:r>
                <a:r>
                  <a:rPr lang="el-GR" sz="2600" dirty="0" smtClean="0"/>
                  <a:t>της</a:t>
                </a:r>
                <a:r>
                  <a:rPr lang="en-US" sz="2600" dirty="0" smtClean="0"/>
                  <a:t> </a:t>
                </a:r>
                <a:r>
                  <a:rPr lang="el-GR" sz="2600" dirty="0" smtClean="0"/>
                  <a:t>απόδοσης </a:t>
                </a:r>
                <a:r>
                  <a:rPr lang="el-GR" sz="2600" dirty="0"/>
                  <a:t>του ενζύμου.</a:t>
                </a:r>
              </a:p>
            </p:txBody>
          </p:sp>
        </mc:Choice>
        <mc:Fallback xmlns="">
          <p:sp>
            <p:nvSpPr>
              <p:cNvPr id="3" name="Θέση περιεχομένου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28800"/>
                <a:ext cx="8229600" cy="4608512"/>
              </a:xfrm>
              <a:blipFill rotWithShape="1">
                <a:blip r:embed="rId2"/>
                <a:stretch>
                  <a:fillRect l="-1111" t="-1058" r="-185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443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1224136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004A82"/>
                </a:solidFill>
              </a:rPr>
              <a:t>O </a:t>
            </a:r>
            <a:r>
              <a:rPr lang="el-GR" dirty="0" smtClean="0">
                <a:solidFill>
                  <a:srgbClr val="004A82"/>
                </a:solidFill>
              </a:rPr>
              <a:t>ρυθμός </a:t>
            </a:r>
            <a:r>
              <a:rPr lang="el-GR" dirty="0">
                <a:solidFill>
                  <a:srgbClr val="004A82"/>
                </a:solidFill>
              </a:rPr>
              <a:t>αντίδρασης περιορίζεται από </a:t>
            </a:r>
            <a:r>
              <a:rPr lang="el-GR" dirty="0" smtClean="0">
                <a:solidFill>
                  <a:srgbClr val="004A82"/>
                </a:solidFill>
              </a:rPr>
              <a:t>την</a:t>
            </a:r>
            <a:r>
              <a:rPr lang="en-US" dirty="0" smtClean="0">
                <a:solidFill>
                  <a:srgbClr val="004A82"/>
                </a:solidFill>
              </a:rPr>
              <a:t> </a:t>
            </a:r>
            <a:r>
              <a:rPr lang="el-GR" dirty="0" smtClean="0">
                <a:solidFill>
                  <a:srgbClr val="004A82"/>
                </a:solidFill>
              </a:rPr>
              <a:t>συγκέντρωση </a:t>
            </a:r>
            <a:r>
              <a:rPr lang="el-GR" dirty="0">
                <a:solidFill>
                  <a:srgbClr val="004A82"/>
                </a:solidFill>
              </a:rPr>
              <a:t>ενζύμου </a:t>
            </a:r>
            <a:r>
              <a:rPr lang="en-US" dirty="0">
                <a:solidFill>
                  <a:srgbClr val="004A82"/>
                </a:solidFill>
              </a:rPr>
              <a:t>-</a:t>
            </a:r>
            <a:r>
              <a:rPr lang="el-GR" dirty="0" smtClean="0">
                <a:solidFill>
                  <a:srgbClr val="004A82"/>
                </a:solidFill>
              </a:rPr>
              <a:t>υποστρώματος</a:t>
            </a:r>
            <a:endParaRPr lang="el-GR" dirty="0">
              <a:solidFill>
                <a:srgbClr val="004A82"/>
              </a:solidFill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556791"/>
            <a:ext cx="6336704" cy="4752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0570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5a57efc5f2d59952fa997195a5dd8d3e3bdba5"/>
  <p:tag name="ISPRING_RESOURCE_PATHS_HASH_PRESENTER" val="626483f17bba19e7dca5a3986ed187dbc7a3de34"/>
</p:tagLst>
</file>

<file path=ppt/theme/theme1.xml><?xml version="1.0" encoding="utf-8"?>
<a:theme xmlns:a="http://schemas.openxmlformats.org/drawingml/2006/main" name="OC_template_updated">
  <a:themeElements>
    <a:clrScheme name="Προσαρμοσμένο 8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</TotalTime>
  <Words>1053</Words>
  <Application>Microsoft Office PowerPoint</Application>
  <PresentationFormat>On-screen Show (4:3)</PresentationFormat>
  <Paragraphs>145</Paragraphs>
  <Slides>23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OC_template_updated</vt:lpstr>
      <vt:lpstr>Βιοχημεία</vt:lpstr>
      <vt:lpstr>Ενζυμα</vt:lpstr>
      <vt:lpstr>Βιολογικοί Καταλύτες</vt:lpstr>
      <vt:lpstr>Ονοματολογία</vt:lpstr>
      <vt:lpstr>Ταξινόμηση Ενζύμων σύμφωνα με τον τύπο της αντίδρασης</vt:lpstr>
      <vt:lpstr>Επίδραση των ενζύμων στην ενέργεια ενεργοποίησης</vt:lpstr>
      <vt:lpstr>Αλλαγή του τρόπου αντίδρασης και μείωση του ενεργειακού κατωφλίου</vt:lpstr>
      <vt:lpstr>Η επίδραση της συγκέντρωσης του υποστρώματος</vt:lpstr>
      <vt:lpstr>O ρυθμός αντίδρασης περιορίζεται από την συγκέντρωση ενζύμου -υποστρώματος</vt:lpstr>
      <vt:lpstr>Η ενεργός περιοχή (active site)</vt:lpstr>
      <vt:lpstr>Χαρακτηριστικά των ενεργών περιοχών των ενζύμων</vt:lpstr>
      <vt:lpstr>Τα βήματα σε μια ενζυμική αντίδραση</vt:lpstr>
      <vt:lpstr>Οι παράγοντες της αντίδρασης</vt:lpstr>
      <vt:lpstr>Διαμόρφωση του συμπλόκου Ενζύμου - Υποστρώματος</vt:lpstr>
      <vt:lpstr>Διαμόρφωση της ενδιάμεσης κατάστασης</vt:lpstr>
      <vt:lpstr>Διαμόρφωση του συμπλόκου Ενζυμο - Προϊόν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45</cp:revision>
  <dcterms:created xsi:type="dcterms:W3CDTF">2013-03-04T13:35:19Z</dcterms:created>
  <dcterms:modified xsi:type="dcterms:W3CDTF">2015-04-30T13:24:42Z</dcterms:modified>
</cp:coreProperties>
</file>