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9"/>
  </p:notesMasterIdLst>
  <p:handoutMasterIdLst>
    <p:handoutMasterId r:id="rId30"/>
  </p:handoutMasterIdLst>
  <p:sldIdLst>
    <p:sldId id="256" r:id="rId4"/>
    <p:sldId id="267" r:id="rId5"/>
    <p:sldId id="268" r:id="rId6"/>
    <p:sldId id="269" r:id="rId7"/>
    <p:sldId id="270"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57" r:id="rId22"/>
    <p:sldId id="262" r:id="rId23"/>
    <p:sldId id="264" r:id="rId24"/>
    <p:sldId id="286" r:id="rId25"/>
    <p:sldId id="287"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35050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57974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34082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19223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58691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58691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16827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532303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087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8793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002970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35205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43751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900466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517859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96764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213837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1461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4515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6001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9253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20822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03140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27542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06072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1004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77036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525244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1382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creativecommons.org/licenses/by-nc/2.0/deed.en" TargetMode="External"/><Relationship Id="rId3" Type="http://schemas.openxmlformats.org/officeDocument/2006/relationships/hyperlink" Target="http://en.wikipedia.org/wiki/File:MSMajestyOfTheSeasEdit1.JPG" TargetMode="External"/><Relationship Id="rId7" Type="http://schemas.openxmlformats.org/officeDocument/2006/relationships/hyperlink" Target="http://www.flickr.com/photos/kenjonbro/" TargetMode="External"/><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hyperlink" Target="http://www.flickr.com/photos/kenjonbro/3487438452/" TargetMode="External"/><Relationship Id="rId5" Type="http://schemas.openxmlformats.org/officeDocument/2006/relationships/image" Target="../media/image6.jpeg"/><Relationship Id="rId4" Type="http://schemas.openxmlformats.org/officeDocument/2006/relationships/hyperlink" Target="https://creativecommons.org/licenses/by-sa/3.0/deed.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Ship_Vinni.jpg" TargetMode="External"/><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hyperlink" Target="http://commons.wikimedia.org/wiki/User:Tvabutzku123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wirralwater/3745163923/" TargetMode="External"/><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hyperlink" Target="http://creativecommons.org/licenses/by/2.0/deed.en" TargetMode="External"/><Relationship Id="rId4" Type="http://schemas.openxmlformats.org/officeDocument/2006/relationships/hyperlink" Target="http://www.flickr.com/photos/wirralwat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klaus-ottes/4580612055/" TargetMode="External"/><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hyperlink" Target="http://creativecommons.org/licenses/by-nc-sa/2.0/deed.en" TargetMode="External"/><Relationship Id="rId4" Type="http://schemas.openxmlformats.org/officeDocument/2006/relationships/hyperlink" Target="http://www.flickr.com/photos/klaus-ott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mr_t_in_dc/6774164698/" TargetMode="External"/><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hyperlink" Target="http://creativecommons.org/licenses/by-nc-nd/2.0/deed.en" TargetMode="External"/><Relationship Id="rId4" Type="http://schemas.openxmlformats.org/officeDocument/2006/relationships/hyperlink" Target="http://www.flickr.com/photos/mr_t_in_d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Brosen_bulk_carrier_m_rataj.jpg" TargetMode="External"/><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Bros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Bridgeton_1993.jpg" TargetMode="External"/><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hyperlink" Target="http://commons.wikimedia.org/wiki/User:Dual_Freq"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LNG_Carrier.jpg" TargetMode="External"/><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ile_Upload_Bot_(Magnus_Mansk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l.wikipedia.org/wiki/%CE%9A.%CE%99.%CE%9D.%CE%9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el.wikipedia.org/wiki/%CE%9A.%CE%94.%CE%9D.%CE%94." TargetMode="External"/><Relationship Id="rId4" Type="http://schemas.openxmlformats.org/officeDocument/2006/relationships/hyperlink" Target="http://el.wikipedia.org/wiki/%CE%9A%CF%8C%CF%81%CE%BF%CF%8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el.wikipedia.org/wiki/%CE%9D%CE%B1%CF%85%CF%80%CE%B7%CE%B3%CE%B9%CE%BA%CE%A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el.wikipedia.org/wiki/%CE%9D%CE%B7%CE%BF%CE%B3%CE%BD%CF%8E%CE%BC%CE%BF%CE%BD%CE%B5%CF%82" TargetMode="External"/><Relationship Id="rId5" Type="http://schemas.openxmlformats.org/officeDocument/2006/relationships/hyperlink" Target="http://el.wikipedia.org/wiki/%CE%95%CF%80%CE%B9%CE%B8%CE%B5%CF%8E%CF%81%CE%B7%CF%83%CE%B7" TargetMode="External"/><Relationship Id="rId4" Type="http://schemas.openxmlformats.org/officeDocument/2006/relationships/hyperlink" Target="http://el.wikipedia.org/wiki/%CE%9D%CE%B1%CF%85%CF%84%CE%B9%CE%BB%CE%AF%CE%B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ndex.php?title=%CE%A0%CF%81%CF%8D%CE%BC%CE%B7&amp;action=edit"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el.wikipedia.org/w/index.php?title=%CE%95%CE%B8%CE%BD%CE%B9%CE%BA%CF%8C%CF%84%CE%B7%CF%84%CE%B1&amp;action=edi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el.wikipedia.org/wiki/%CE%9D%CE%B7%CE%BF%CE%BB%CF%8C%CE%B3%CE%B7%CF%83%CE%B7" TargetMode="External"/><Relationship Id="rId4" Type="http://schemas.openxmlformats.org/officeDocument/2006/relationships/hyperlink" Target="http://el.wikipedia.org/wiki/%CE%A3%CE%B7%CE%BC%CE%B1%CE%AF%CE%B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l.wikipedia.org/wiki/%CE%95%CF%80%CE%B9%CE%B8%CE%B5%CF%8E%CF%81%CE%B7%CF%83%CE%B7_%CE%95%CE%BC%CF%80%CE%BF%CF%81%CE%B9%CE%BA%CF%8E%CE%BD_%CE%A0%CE%BB%CE%BF%CE%AF%CF%89%CE%BD"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2</a:t>
            </a:r>
            <a:r>
              <a:rPr lang="el-GR" sz="2600" dirty="0" smtClean="0"/>
              <a:t>:</a:t>
            </a:r>
            <a:r>
              <a:rPr lang="en-US" sz="2600" dirty="0" smtClean="0"/>
              <a:t> </a:t>
            </a:r>
            <a:r>
              <a:rPr lang="el-GR" sz="2600" dirty="0" smtClean="0"/>
              <a:t>Ορισμοί – Γενικές Έννοιες</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467544" y="116632"/>
            <a:ext cx="8229600" cy="908720"/>
          </a:xfrm>
        </p:spPr>
        <p:txBody>
          <a:bodyPr>
            <a:normAutofit/>
          </a:bodyPr>
          <a:lstStyle/>
          <a:p>
            <a:pPr marL="0" indent="0">
              <a:defRPr/>
            </a:pPr>
            <a:r>
              <a:rPr lang="el-GR" dirty="0" smtClean="0">
                <a:solidFill>
                  <a:srgbClr val="004A82"/>
                </a:solidFill>
              </a:rPr>
              <a:t>Κατηγοριοποίηση πλοίων </a:t>
            </a:r>
            <a:r>
              <a:rPr lang="el-GR" sz="3200" b="0" dirty="0" smtClean="0">
                <a:solidFill>
                  <a:srgbClr val="004A82"/>
                </a:solidFill>
              </a:rPr>
              <a:t>(2 από 2)</a:t>
            </a:r>
            <a:endParaRPr lang="en-US" sz="3200" b="0" dirty="0">
              <a:solidFill>
                <a:srgbClr val="004A82"/>
              </a:solidFill>
            </a:endParaRPr>
          </a:p>
        </p:txBody>
      </p:sp>
      <p:sp>
        <p:nvSpPr>
          <p:cNvPr id="3" name="2 - Υπότιτλος"/>
          <p:cNvSpPr>
            <a:spLocks noGrp="1"/>
          </p:cNvSpPr>
          <p:nvPr>
            <p:ph idx="1"/>
          </p:nvPr>
        </p:nvSpPr>
        <p:spPr>
          <a:xfrm>
            <a:off x="323528" y="1097360"/>
            <a:ext cx="8496944" cy="5760640"/>
          </a:xfrm>
        </p:spPr>
        <p:txBody>
          <a:bodyPr>
            <a:noAutofit/>
          </a:bodyPr>
          <a:lstStyle/>
          <a:p>
            <a:pPr marL="0" indent="0">
              <a:spcBef>
                <a:spcPts val="1200"/>
              </a:spcBef>
              <a:buNone/>
            </a:pPr>
            <a:r>
              <a:rPr lang="el-GR" sz="2200" dirty="0" smtClean="0"/>
              <a:t>Η κατηγοριοποίηση των πλοίων , μπορεί επίσης να γίνει με αναφορά στη διαδικασία μελέτης.</a:t>
            </a:r>
            <a:r>
              <a:rPr lang="en-US" sz="2200" dirty="0" smtClean="0"/>
              <a:t> </a:t>
            </a:r>
            <a:endParaRPr lang="el-GR" sz="2200" dirty="0" smtClean="0"/>
          </a:p>
          <a:p>
            <a:pPr marL="0" indent="0">
              <a:spcBef>
                <a:spcPts val="1200"/>
              </a:spcBef>
              <a:buNone/>
            </a:pPr>
            <a:r>
              <a:rPr lang="el-GR" sz="2200" b="1" dirty="0" smtClean="0"/>
              <a:t>Πλοία κυβισμού</a:t>
            </a:r>
            <a:r>
              <a:rPr lang="el-GR" sz="2200" dirty="0" smtClean="0"/>
              <a:t>:  κύριο χαρακτηριστικό ο διαθέσιμος όγκος των κυτών (χώρων) φορτίου ανάλογα με το είδος του φορτίου.</a:t>
            </a:r>
            <a:endParaRPr lang="en-US" sz="2200" dirty="0" smtClean="0"/>
          </a:p>
          <a:p>
            <a:pPr marL="0" indent="0">
              <a:spcBef>
                <a:spcPts val="1200"/>
              </a:spcBef>
              <a:buNone/>
            </a:pPr>
            <a:r>
              <a:rPr lang="el-GR" sz="2200" b="1" dirty="0" smtClean="0"/>
              <a:t>Πλοία εκτοπίσματος</a:t>
            </a:r>
            <a:r>
              <a:rPr lang="el-GR" sz="2200" dirty="0" smtClean="0"/>
              <a:t>: κύριο χαρακτηριστικό το βάρος του μεταφερόμενου φορτίου που εκφράζεται με τον συντελεστή </a:t>
            </a:r>
            <a:r>
              <a:rPr lang="el-GR" sz="2200" dirty="0" err="1" smtClean="0"/>
              <a:t>στοιβασίας</a:t>
            </a:r>
            <a:r>
              <a:rPr lang="el-GR" sz="2200" dirty="0" smtClean="0"/>
              <a:t> (πλοία χύδην φορτίου , γενικού ξηρού φορτίου , υγρού φορτίου).</a:t>
            </a:r>
            <a:endParaRPr lang="en-US" sz="2200" dirty="0" smtClean="0"/>
          </a:p>
          <a:p>
            <a:pPr marL="0" indent="0">
              <a:spcBef>
                <a:spcPts val="1200"/>
              </a:spcBef>
              <a:buNone/>
            </a:pPr>
            <a:r>
              <a:rPr lang="el-GR" sz="2200" b="1" dirty="0" smtClean="0"/>
              <a:t>Πλοία γραμμικών διαστάσεων</a:t>
            </a:r>
            <a:r>
              <a:rPr lang="el-GR" sz="2200" dirty="0" smtClean="0"/>
              <a:t>: κύριο χαρακτηριστικό μια κύρια διάσταση του πλοίου (μήκος , πλάτος , ύψος κατασκευής , βύθισμα)  που σχετίζεται με εξωτερικούς παράγοντες (διέλευση από διώρυγες , μεταφορά τυποποιημένων εμπορευματοκιβωτίων κ.α.).</a:t>
            </a:r>
            <a:endParaRPr lang="en-US" sz="2200" dirty="0" smtClean="0"/>
          </a:p>
          <a:p>
            <a:pPr marL="0" indent="0">
              <a:spcBef>
                <a:spcPts val="1200"/>
              </a:spcBef>
              <a:buNone/>
            </a:pPr>
            <a:r>
              <a:rPr lang="el-GR" sz="2200" b="1" dirty="0" smtClean="0"/>
              <a:t>Πλοία ειδικών συνθηκών</a:t>
            </a:r>
            <a:r>
              <a:rPr lang="el-GR" sz="2200" dirty="0" smtClean="0"/>
              <a:t>: τα πλοία που δεν περιλαμβάνονται στις προαναφερόμενες κατηγορίες (ρυμουλκά , αλιευτικά , </a:t>
            </a:r>
            <a:r>
              <a:rPr lang="el-GR" sz="2200" dirty="0" err="1" smtClean="0"/>
              <a:t>δίγαστρα</a:t>
            </a:r>
            <a:r>
              <a:rPr lang="el-GR" sz="2200" dirty="0" smtClean="0"/>
              <a:t> (</a:t>
            </a:r>
            <a:r>
              <a:rPr lang="en-US" sz="2200" dirty="0" smtClean="0"/>
              <a:t>catamaran</a:t>
            </a:r>
            <a:r>
              <a:rPr lang="el-GR" sz="2200" dirty="0" smtClean="0"/>
              <a:t>), ταχύπλοα κ.α.).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54803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8784976" cy="908720"/>
          </a:xfrm>
        </p:spPr>
        <p:txBody>
          <a:bodyPr>
            <a:noAutofit/>
          </a:bodyPr>
          <a:lstStyle/>
          <a:p>
            <a:r>
              <a:rPr lang="el-GR" dirty="0" smtClean="0">
                <a:solidFill>
                  <a:srgbClr val="004A82"/>
                </a:solidFill>
              </a:rPr>
              <a:t>Επιβατηγά πλοία - κρουαζιερόπλοια</a:t>
            </a:r>
            <a:endParaRPr lang="el-GR" dirty="0">
              <a:solidFill>
                <a:srgbClr val="004A82"/>
              </a:solidFill>
            </a:endParaRPr>
          </a:p>
        </p:txBody>
      </p:sp>
      <p:sp>
        <p:nvSpPr>
          <p:cNvPr id="3" name="2 - Υπότιτλος"/>
          <p:cNvSpPr>
            <a:spLocks noGrp="1"/>
          </p:cNvSpPr>
          <p:nvPr>
            <p:ph idx="1"/>
          </p:nvPr>
        </p:nvSpPr>
        <p:spPr>
          <a:xfrm>
            <a:off x="385192" y="1124743"/>
            <a:ext cx="8229600" cy="4796079"/>
          </a:xfrm>
        </p:spPr>
        <p:txBody>
          <a:bodyPr>
            <a:normAutofit/>
          </a:bodyPr>
          <a:lstStyle/>
          <a:p>
            <a:pPr marL="0" indent="0">
              <a:buNone/>
            </a:pPr>
            <a:r>
              <a:rPr lang="el-GR" sz="2200" dirty="0" smtClean="0"/>
              <a:t>Τα </a:t>
            </a:r>
            <a:r>
              <a:rPr lang="el-GR" sz="2200" dirty="0"/>
              <a:t>επιβατηγά πλοία μεταφέρουν επιβάτες για σκοπούς κυρίως τουριστικούς. Είναι κατασκευασμένα με πολλά καταστρώματα στους χώρους των οποίων υπάρχουν θάλαμοι επιβατών (καμπίνες), κοινόχρηστοι χώροι (σαλόνια, τραπεζαρίες, χώροι υγιεινής), αλλά και χώροι για τη φόρτωση οχημάτων. Εκτός από τα επιβατηγά πλοία που καλύπτουν ανάγκες συγκοινωνίας, υπάρχουν και κρουαζιερόπλοια δηλαδή σύγχρονα και με  υπερπολυτελή ξενοδοχειακό εξοπλισμό πλοία, που κυρίως χρησιμοποιούνται από τους επιβάτες για διακοπές.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268081"/>
            <a:ext cx="3446336" cy="2016224"/>
          </a:xfrm>
          <a:prstGeom prst="rect">
            <a:avLst/>
          </a:prstGeom>
          <a:ln>
            <a:solidFill>
              <a:schemeClr val="tx1"/>
            </a:solidFill>
          </a:ln>
        </p:spPr>
      </p:pic>
      <p:sp>
        <p:nvSpPr>
          <p:cNvPr id="8" name="Rectangle 5"/>
          <p:cNvSpPr/>
          <p:nvPr/>
        </p:nvSpPr>
        <p:spPr>
          <a:xfrm>
            <a:off x="826689" y="6308078"/>
            <a:ext cx="301607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da-DK" sz="1200" dirty="0">
                <a:solidFill>
                  <a:prstClr val="black">
                    <a:lumMod val="75000"/>
                    <a:lumOff val="25000"/>
                  </a:prstClr>
                </a:solidFill>
                <a:latin typeface="+mn-lt"/>
                <a:hlinkClick r:id="rId3"/>
              </a:rPr>
              <a:t>MSMajestyOfTheSeasEdit1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a:solidFill>
                  <a:prstClr val="black">
                    <a:lumMod val="75000"/>
                    <a:lumOff val="25000"/>
                  </a:prstClr>
                </a:solidFill>
                <a:latin typeface="+mn-lt"/>
              </a:rPr>
              <a:t>JJ </a:t>
            </a:r>
            <a:r>
              <a:rPr lang="en-US" sz="1200" dirty="0" smtClean="0">
                <a:solidFill>
                  <a:prstClr val="black">
                    <a:lumMod val="75000"/>
                    <a:lumOff val="25000"/>
                  </a:prstClr>
                </a:solidFill>
                <a:latin typeface="+mn-lt"/>
              </a:rPr>
              <a:t>Harrison </a:t>
            </a:r>
            <a:r>
              <a:rPr lang="el-GR" sz="1200" dirty="0" smtClean="0">
                <a:solidFill>
                  <a:prstClr val="black">
                    <a:lumMod val="75000"/>
                    <a:lumOff val="25000"/>
                  </a:prstClr>
                </a:solidFill>
                <a:latin typeface="+mn-lt"/>
              </a:rPr>
              <a:t>διαθέσιμο με άδεια </a:t>
            </a:r>
            <a:r>
              <a:rPr lang="en-US" sz="1200" dirty="0" smtClean="0">
                <a:solidFill>
                  <a:prstClr val="black">
                    <a:lumMod val="75000"/>
                    <a:lumOff val="25000"/>
                  </a:prstClr>
                </a:solidFill>
                <a:latin typeface="+mn-lt"/>
                <a:hlinkClick r:id="rId4"/>
              </a:rPr>
              <a:t>CC </a:t>
            </a:r>
            <a:r>
              <a:rPr lang="en-US" sz="1200" dirty="0">
                <a:solidFill>
                  <a:prstClr val="black">
                    <a:lumMod val="75000"/>
                    <a:lumOff val="25000"/>
                  </a:prstClr>
                </a:solidFill>
                <a:latin typeface="+mn-lt"/>
                <a:hlinkClick r:id="rId4"/>
              </a:rPr>
              <a:t>BY-SA 3.0</a:t>
            </a:r>
            <a:endParaRPr lang="en-US" sz="1200" dirty="0">
              <a:solidFill>
                <a:prstClr val="black">
                  <a:lumMod val="75000"/>
                  <a:lumOff val="25000"/>
                </a:prstClr>
              </a:solidFill>
              <a:latin typeface="+mn-lt"/>
            </a:endParaRPr>
          </a:p>
        </p:txBody>
      </p:sp>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052" y="4286320"/>
            <a:ext cx="2664296" cy="2000690"/>
          </a:xfrm>
          <a:prstGeom prst="rect">
            <a:avLst/>
          </a:prstGeom>
          <a:ln>
            <a:solidFill>
              <a:schemeClr val="tx1"/>
            </a:solidFill>
          </a:ln>
        </p:spPr>
      </p:pic>
      <p:sp>
        <p:nvSpPr>
          <p:cNvPr id="10" name="Rectangle 5"/>
          <p:cNvSpPr/>
          <p:nvPr/>
        </p:nvSpPr>
        <p:spPr>
          <a:xfrm>
            <a:off x="5045161" y="6308078"/>
            <a:ext cx="301607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da-DK" sz="1200" dirty="0">
                <a:solidFill>
                  <a:prstClr val="black">
                    <a:lumMod val="75000"/>
                    <a:lumOff val="25000"/>
                  </a:prstClr>
                </a:solidFill>
                <a:latin typeface="+mn-lt"/>
                <a:hlinkClick r:id="rId6"/>
              </a:rPr>
              <a:t>Silver Cloud Cruise ship</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err="1">
                <a:solidFill>
                  <a:prstClr val="black">
                    <a:lumMod val="75000"/>
                    <a:lumOff val="25000"/>
                  </a:prstClr>
                </a:solidFill>
                <a:latin typeface="+mn-lt"/>
                <a:hlinkClick r:id="rId7"/>
              </a:rPr>
              <a:t>kenjonbro</a:t>
            </a:r>
            <a:r>
              <a:rPr lang="en-US" sz="1200" dirty="0">
                <a:solidFill>
                  <a:prstClr val="black">
                    <a:lumMod val="75000"/>
                    <a:lumOff val="25000"/>
                  </a:prstClr>
                </a:solidFill>
                <a:latin typeface="+mn-lt"/>
                <a:hlinkClick r:id="rId7"/>
              </a:rPr>
              <a:t> </a:t>
            </a:r>
            <a:r>
              <a:rPr lang="el-GR" sz="1200" dirty="0" smtClean="0">
                <a:solidFill>
                  <a:prstClr val="black">
                    <a:lumMod val="75000"/>
                    <a:lumOff val="25000"/>
                  </a:prstClr>
                </a:solidFill>
                <a:latin typeface="+mn-lt"/>
              </a:rPr>
              <a:t>διαθέσιμο με άδεια</a:t>
            </a:r>
            <a:r>
              <a:rPr lang="en-US" sz="1200" dirty="0" smtClean="0">
                <a:solidFill>
                  <a:prstClr val="black">
                    <a:lumMod val="75000"/>
                    <a:lumOff val="25000"/>
                  </a:prstClr>
                </a:solidFill>
                <a:latin typeface="+mn-lt"/>
              </a:rPr>
              <a:t> </a:t>
            </a:r>
            <a:r>
              <a:rPr lang="en-US" sz="1200" dirty="0">
                <a:solidFill>
                  <a:prstClr val="black">
                    <a:lumMod val="75000"/>
                    <a:lumOff val="25000"/>
                  </a:prstClr>
                </a:solidFill>
                <a:latin typeface="+mn-lt"/>
                <a:hlinkClick r:id="rId8"/>
              </a:rPr>
              <a:t>CC BY-NC 2.0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51321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n-GB" dirty="0">
                <a:solidFill>
                  <a:srgbClr val="004A82"/>
                </a:solidFill>
              </a:rPr>
              <a:t>ΠΛΟΙΑ ΤΥΠΟΥ </a:t>
            </a:r>
            <a:r>
              <a:rPr lang="en-US" dirty="0">
                <a:solidFill>
                  <a:srgbClr val="004A82"/>
                </a:solidFill>
              </a:rPr>
              <a:t>Ro – Ro </a:t>
            </a:r>
            <a:r>
              <a:rPr lang="en-US" sz="3200" dirty="0">
                <a:solidFill>
                  <a:srgbClr val="004A82"/>
                </a:solidFill>
              </a:rPr>
              <a:t>(Roll – on / Roll – off)</a:t>
            </a:r>
            <a:endParaRPr lang="el-GR" sz="3200" dirty="0">
              <a:solidFill>
                <a:srgbClr val="004A82"/>
              </a:solidFill>
            </a:endParaRPr>
          </a:p>
        </p:txBody>
      </p:sp>
      <p:sp>
        <p:nvSpPr>
          <p:cNvPr id="3" name="2 - Υπότιτλος"/>
          <p:cNvSpPr>
            <a:spLocks noGrp="1"/>
          </p:cNvSpPr>
          <p:nvPr>
            <p:ph idx="1"/>
          </p:nvPr>
        </p:nvSpPr>
        <p:spPr/>
        <p:txBody>
          <a:bodyPr>
            <a:normAutofit/>
          </a:bodyPr>
          <a:lstStyle/>
          <a:p>
            <a:pPr marL="0" indent="0">
              <a:buNone/>
            </a:pPr>
            <a:r>
              <a:rPr lang="el-GR" sz="2200" dirty="0" smtClean="0"/>
              <a:t>Τα </a:t>
            </a:r>
            <a:r>
              <a:rPr lang="el-GR" sz="2200" dirty="0"/>
              <a:t>πλοία αυτά μεταφέρουν διαφόρων τύπων τροχοφόρα φορτία, όπως φορτία σε φορτηγά και σε συρόμενα εμπορευματοκιβώτια. Η </a:t>
            </a:r>
            <a:r>
              <a:rPr lang="el-GR" sz="2200" dirty="0" err="1"/>
              <a:t>φορτο</a:t>
            </a:r>
            <a:r>
              <a:rPr lang="el-GR" sz="2200" dirty="0"/>
              <a:t> – εκφόρτωση επιτυγχάνεται με ειδικούς καταπέλτες (ράμπες) που τοποθετούνται στην πλώρη ή και στην πρύμνη του πλοίου.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053417"/>
            <a:ext cx="4266220" cy="3199665"/>
          </a:xfrm>
          <a:prstGeom prst="rect">
            <a:avLst/>
          </a:prstGeom>
          <a:ln>
            <a:solidFill>
              <a:schemeClr val="tx1"/>
            </a:solidFill>
          </a:ln>
        </p:spPr>
      </p:pic>
      <p:sp>
        <p:nvSpPr>
          <p:cNvPr id="7" name="Rectangle 5"/>
          <p:cNvSpPr/>
          <p:nvPr/>
        </p:nvSpPr>
        <p:spPr>
          <a:xfrm>
            <a:off x="2555776" y="6308079"/>
            <a:ext cx="426622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a-DK" sz="1200" dirty="0">
                <a:solidFill>
                  <a:prstClr val="black">
                    <a:lumMod val="75000"/>
                    <a:lumOff val="25000"/>
                  </a:prstClr>
                </a:solidFill>
                <a:latin typeface="Calibri"/>
                <a:hlinkClick r:id="rId3"/>
              </a:rPr>
              <a:t>Ship Vinni</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hlinkClick r:id="rId4"/>
              </a:rPr>
              <a:t>Tvabutzku1234</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08804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16632"/>
            <a:ext cx="8856984" cy="936104"/>
          </a:xfrm>
        </p:spPr>
        <p:txBody>
          <a:bodyPr>
            <a:noAutofit/>
          </a:bodyPr>
          <a:lstStyle/>
          <a:p>
            <a:r>
              <a:rPr lang="el-GR" dirty="0" smtClean="0">
                <a:solidFill>
                  <a:srgbClr val="004A82"/>
                </a:solidFill>
              </a:rPr>
              <a:t>Πλοία </a:t>
            </a:r>
            <a:r>
              <a:rPr lang="el-GR" dirty="0">
                <a:solidFill>
                  <a:srgbClr val="004A82"/>
                </a:solidFill>
              </a:rPr>
              <a:t>γενικού φορτίου  (</a:t>
            </a:r>
            <a:r>
              <a:rPr lang="en-US" dirty="0">
                <a:solidFill>
                  <a:srgbClr val="004A82"/>
                </a:solidFill>
              </a:rPr>
              <a:t>general cargo</a:t>
            </a:r>
            <a:r>
              <a:rPr lang="el-GR" dirty="0">
                <a:solidFill>
                  <a:srgbClr val="004A82"/>
                </a:solidFill>
              </a:rPr>
              <a:t>)</a:t>
            </a:r>
          </a:p>
        </p:txBody>
      </p:sp>
      <p:sp>
        <p:nvSpPr>
          <p:cNvPr id="3" name="2 - Υπότιτλος"/>
          <p:cNvSpPr>
            <a:spLocks noGrp="1"/>
          </p:cNvSpPr>
          <p:nvPr>
            <p:ph idx="1"/>
          </p:nvPr>
        </p:nvSpPr>
        <p:spPr>
          <a:xfrm>
            <a:off x="467544" y="1268760"/>
            <a:ext cx="8229600" cy="5040560"/>
          </a:xfrm>
        </p:spPr>
        <p:txBody>
          <a:bodyPr>
            <a:normAutofit/>
          </a:bodyPr>
          <a:lstStyle/>
          <a:p>
            <a:pPr marL="0" indent="0">
              <a:buNone/>
            </a:pPr>
            <a:r>
              <a:rPr lang="el-GR" sz="2400" dirty="0"/>
              <a:t>Τα πλοία γενικού φορτίου  (</a:t>
            </a:r>
            <a:r>
              <a:rPr lang="en-US" sz="2400" dirty="0"/>
              <a:t>general cargo</a:t>
            </a:r>
            <a:r>
              <a:rPr lang="el-GR" sz="2400" dirty="0"/>
              <a:t>) μεταφέρουν ποικιλία φορτίων, όπως ξηρά / υγρά φορτία σε σάκους και δοχεία, μηχανήματα, οικοδομικά υλικά .</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618401"/>
            <a:ext cx="4593704" cy="3445278"/>
          </a:xfrm>
          <a:prstGeom prst="rect">
            <a:avLst/>
          </a:prstGeom>
          <a:ln>
            <a:solidFill>
              <a:schemeClr val="tx1"/>
            </a:solidFill>
          </a:ln>
        </p:spPr>
      </p:pic>
      <p:sp>
        <p:nvSpPr>
          <p:cNvPr id="7" name="Rectangle 5"/>
          <p:cNvSpPr/>
          <p:nvPr/>
        </p:nvSpPr>
        <p:spPr>
          <a:xfrm>
            <a:off x="3059832" y="6135687"/>
            <a:ext cx="324036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a-DK" sz="1200" dirty="0">
                <a:solidFill>
                  <a:prstClr val="black">
                    <a:lumMod val="75000"/>
                    <a:lumOff val="25000"/>
                  </a:prstClr>
                </a:solidFill>
                <a:latin typeface="Calibri"/>
                <a:hlinkClick r:id="rId3"/>
              </a:rPr>
              <a:t>Bonasia at phu My</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err="1">
                <a:solidFill>
                  <a:prstClr val="black">
                    <a:lumMod val="75000"/>
                    <a:lumOff val="25000"/>
                  </a:prstClr>
                </a:solidFill>
                <a:latin typeface="Calibri"/>
                <a:hlinkClick r:id="rId4"/>
              </a:rPr>
              <a:t>pete</a:t>
            </a:r>
            <a:r>
              <a:rPr lang="en-US" sz="1200" dirty="0">
                <a:solidFill>
                  <a:prstClr val="black">
                    <a:lumMod val="75000"/>
                    <a:lumOff val="25000"/>
                  </a:prstClr>
                </a:solidFill>
                <a:latin typeface="Calibri"/>
                <a:hlinkClick r:id="rId4"/>
              </a:rPr>
              <a:t> </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 </a:t>
            </a:r>
            <a:r>
              <a:rPr lang="en-US" sz="1200" dirty="0" smtClean="0">
                <a:solidFill>
                  <a:prstClr val="black">
                    <a:lumMod val="75000"/>
                    <a:lumOff val="25000"/>
                  </a:prstClr>
                </a:solidFill>
                <a:latin typeface="Calibri"/>
                <a:hlinkClick r:id="rId5"/>
              </a:rPr>
              <a:t>2.0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411759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004A82"/>
                </a:solidFill>
              </a:rPr>
              <a:t>Πλοία ψυγεία</a:t>
            </a:r>
            <a:endParaRPr lang="el-GR" dirty="0">
              <a:solidFill>
                <a:srgbClr val="004A82"/>
              </a:solidFill>
            </a:endParaRPr>
          </a:p>
        </p:txBody>
      </p:sp>
      <p:sp>
        <p:nvSpPr>
          <p:cNvPr id="3" name="2 - Υπότιτλος"/>
          <p:cNvSpPr>
            <a:spLocks noGrp="1"/>
          </p:cNvSpPr>
          <p:nvPr>
            <p:ph idx="1"/>
          </p:nvPr>
        </p:nvSpPr>
        <p:spPr>
          <a:xfrm>
            <a:off x="323528" y="1124744"/>
            <a:ext cx="8530166" cy="2376264"/>
          </a:xfrm>
        </p:spPr>
        <p:txBody>
          <a:bodyPr>
            <a:normAutofit/>
          </a:bodyPr>
          <a:lstStyle/>
          <a:p>
            <a:pPr marL="0" indent="0">
              <a:buNone/>
            </a:pPr>
            <a:r>
              <a:rPr lang="el-GR" sz="2200" dirty="0" smtClean="0"/>
              <a:t>Τα </a:t>
            </a:r>
            <a:r>
              <a:rPr lang="el-GR" sz="2200" dirty="0"/>
              <a:t>πλοία αυτά είναι εξοπλισμένα με ψυκτικές εγκαταστάσεις σε θερμοκρασίες συντήρησης ή και κατάψυξης σε θερμοκρασίες -30 </a:t>
            </a:r>
            <a:r>
              <a:rPr lang="el-GR" sz="2200" baseline="30000" dirty="0"/>
              <a:t>0</a:t>
            </a:r>
            <a:r>
              <a:rPr lang="it-IT" sz="2200" dirty="0"/>
              <a:t>C</a:t>
            </a:r>
            <a:r>
              <a:rPr lang="el-GR" sz="2200" dirty="0"/>
              <a:t> έως 12 </a:t>
            </a:r>
            <a:r>
              <a:rPr lang="el-GR" sz="2200" baseline="30000" dirty="0"/>
              <a:t>0</a:t>
            </a:r>
            <a:r>
              <a:rPr lang="it-IT" sz="2200" dirty="0"/>
              <a:t>C</a:t>
            </a:r>
            <a:r>
              <a:rPr lang="el-GR" sz="2200" dirty="0"/>
              <a:t> για να μεταφέρουν κυρίως τρόφιμα σε συσκευασίες. Τέτοια φορτία μπορεί να είναι κατεψυγμένα ψάρια, κρέατα φρούτα. Τα πλοία είναι εξοπλισμένα με γερανούς και ανελκυστήρες, για την φορτοεκφόρτωση των φορτίων. </a:t>
            </a:r>
          </a:p>
        </p:txBody>
      </p:sp>
      <p:sp>
        <p:nvSpPr>
          <p:cNvPr id="5" name="Ορθογώνιο 4"/>
          <p:cNvSpPr/>
          <p:nvPr/>
        </p:nvSpPr>
        <p:spPr>
          <a:xfrm>
            <a:off x="323528" y="3408122"/>
            <a:ext cx="4464496" cy="2123658"/>
          </a:xfrm>
          <a:prstGeom prst="rect">
            <a:avLst/>
          </a:prstGeom>
        </p:spPr>
        <p:txBody>
          <a:bodyPr wrap="square">
            <a:spAutoFit/>
          </a:bodyPr>
          <a:lstStyle/>
          <a:p>
            <a:r>
              <a:rPr lang="el-GR" sz="2200" dirty="0">
                <a:solidFill>
                  <a:prstClr val="black"/>
                </a:solidFill>
                <a:latin typeface="Calibri"/>
              </a:rPr>
              <a:t>Στο κατάστρωμα του πλοίου υπάρχουν τα απαραίτητα ανοίγματα των κυτών φορτίου (αμπαριών), αντίστοιχα δε ανοίγματα υπάρχουν και στα  ενδιάμεσα καταστρώματα εάν το πλοίο διαθέτει.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070700"/>
            <a:ext cx="3777638" cy="2833229"/>
          </a:xfrm>
          <a:prstGeom prst="rect">
            <a:avLst/>
          </a:prstGeom>
          <a:ln>
            <a:solidFill>
              <a:schemeClr val="tx1"/>
            </a:solidFill>
          </a:ln>
        </p:spPr>
      </p:pic>
      <p:sp>
        <p:nvSpPr>
          <p:cNvPr id="8" name="Rectangle 5"/>
          <p:cNvSpPr/>
          <p:nvPr/>
        </p:nvSpPr>
        <p:spPr>
          <a:xfrm>
            <a:off x="5613334" y="5919663"/>
            <a:ext cx="324036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a-DK" sz="1200" dirty="0">
                <a:solidFill>
                  <a:prstClr val="black">
                    <a:lumMod val="75000"/>
                    <a:lumOff val="25000"/>
                  </a:prstClr>
                </a:solidFill>
                <a:latin typeface="Calibri"/>
                <a:hlinkClick r:id="rId3"/>
              </a:rPr>
              <a:t>Maestro Reefers Starboard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a:solidFill>
                  <a:prstClr val="black">
                    <a:lumMod val="75000"/>
                    <a:lumOff val="25000"/>
                  </a:prstClr>
                </a:solidFill>
                <a:latin typeface="Calibri"/>
                <a:hlinkClick r:id="rId4"/>
              </a:rPr>
              <a:t>Klaus </a:t>
            </a:r>
            <a:r>
              <a:rPr lang="en-US" sz="1200" dirty="0" err="1">
                <a:solidFill>
                  <a:prstClr val="black">
                    <a:lumMod val="75000"/>
                    <a:lumOff val="25000"/>
                  </a:prstClr>
                </a:solidFill>
                <a:latin typeface="Calibri"/>
                <a:hlinkClick r:id="rId4"/>
              </a:rPr>
              <a:t>Ottes</a:t>
            </a:r>
            <a:r>
              <a:rPr lang="en-US" sz="1200" dirty="0">
                <a:solidFill>
                  <a:prstClr val="black">
                    <a:lumMod val="75000"/>
                    <a:lumOff val="25000"/>
                  </a:prstClr>
                </a:solidFill>
                <a:latin typeface="Calibri"/>
                <a:hlinkClick r:id="rId4"/>
              </a:rPr>
              <a:t>  </a:t>
            </a:r>
            <a:r>
              <a:rPr lang="en-US"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BY-NC-SA 2.0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68896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6299" y="13393"/>
            <a:ext cx="8856984" cy="1080120"/>
          </a:xfrm>
        </p:spPr>
        <p:txBody>
          <a:bodyPr>
            <a:noAutofit/>
          </a:bodyPr>
          <a:lstStyle/>
          <a:p>
            <a:r>
              <a:rPr lang="el-GR" dirty="0" smtClean="0">
                <a:solidFill>
                  <a:srgbClr val="004A82"/>
                </a:solidFill>
              </a:rPr>
              <a:t>Πλοία μεταφοράς εμπορευματοκιβωτίων (</a:t>
            </a:r>
            <a:r>
              <a:rPr lang="en-US" dirty="0" smtClean="0">
                <a:solidFill>
                  <a:srgbClr val="004A82"/>
                </a:solidFill>
              </a:rPr>
              <a:t>container ships)</a:t>
            </a:r>
            <a:endParaRPr lang="el-GR" dirty="0">
              <a:solidFill>
                <a:srgbClr val="004A82"/>
              </a:solidFill>
            </a:endParaRPr>
          </a:p>
        </p:txBody>
      </p:sp>
      <p:sp>
        <p:nvSpPr>
          <p:cNvPr id="3" name="2 - Υπότιτλος"/>
          <p:cNvSpPr>
            <a:spLocks noGrp="1"/>
          </p:cNvSpPr>
          <p:nvPr>
            <p:ph idx="1"/>
          </p:nvPr>
        </p:nvSpPr>
        <p:spPr>
          <a:xfrm>
            <a:off x="467544" y="1484784"/>
            <a:ext cx="8229600" cy="4752528"/>
          </a:xfrm>
        </p:spPr>
        <p:txBody>
          <a:bodyPr>
            <a:normAutofit/>
          </a:bodyPr>
          <a:lstStyle/>
          <a:p>
            <a:pPr marL="0" indent="0">
              <a:buNone/>
            </a:pPr>
            <a:r>
              <a:rPr lang="el-GR" sz="2200" dirty="0" smtClean="0"/>
              <a:t>Τα </a:t>
            </a:r>
            <a:r>
              <a:rPr lang="el-GR" sz="2200" dirty="0"/>
              <a:t>πλοία αυτά μεταφέρουν εμπορευματοκιβώτια μέσα στο κύτος τους (αμπάρια) καθώς και στο κύριο κατάστρωμα. Τα κύτη έχουν ειδική κατασκευαστική διάταξη για την τοποθέτηση των κιβωτίων, επί του κυρίου καταστρώματος υπάρχει ειδική διάταξη για τη στήριξη αυτών. Η </a:t>
            </a:r>
            <a:r>
              <a:rPr lang="el-GR" sz="2200" dirty="0" err="1"/>
              <a:t>φορτο</a:t>
            </a:r>
            <a:r>
              <a:rPr lang="el-GR" sz="2200" dirty="0"/>
              <a:t>-εκφόρτωση των κιβωτίων πραγματοποιείται με γερανογέφυρες και μεγάλους γερανούς. Τα κιβώτια υπάρχουν σε συγκεκριμένες διαστάσεις και ανάλογα προσδιορίζεται το μέγεθος του πλοίου.  </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6444" y="4194730"/>
            <a:ext cx="3406080" cy="2186598"/>
          </a:xfrm>
          <a:prstGeom prst="rect">
            <a:avLst/>
          </a:prstGeom>
          <a:ln>
            <a:solidFill>
              <a:schemeClr val="tx1"/>
            </a:solidFill>
          </a:ln>
        </p:spPr>
      </p:pic>
      <p:sp>
        <p:nvSpPr>
          <p:cNvPr id="7" name="Rectangle 5"/>
          <p:cNvSpPr/>
          <p:nvPr/>
        </p:nvSpPr>
        <p:spPr>
          <a:xfrm>
            <a:off x="2992252" y="6384878"/>
            <a:ext cx="324036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a-DK" sz="1200" dirty="0">
                <a:solidFill>
                  <a:prstClr val="black">
                    <a:lumMod val="75000"/>
                    <a:lumOff val="25000"/>
                  </a:prstClr>
                </a:solidFill>
                <a:latin typeface="Calibri"/>
                <a:hlinkClick r:id="rId3"/>
              </a:rPr>
              <a:t>Container Ship MOL Paramount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a:solidFill>
                  <a:prstClr val="black">
                    <a:lumMod val="75000"/>
                    <a:lumOff val="25000"/>
                  </a:prstClr>
                </a:solidFill>
                <a:latin typeface="Calibri"/>
                <a:hlinkClick r:id="rId4"/>
              </a:rPr>
              <a:t>Mr. T in DC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BY-NC-ND 2.0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07078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smtClean="0">
                <a:solidFill>
                  <a:srgbClr val="004A82"/>
                </a:solidFill>
                <a:latin typeface="+mn-lt"/>
              </a:rPr>
              <a:t>Πλοία μεταφοράς </a:t>
            </a:r>
            <a:r>
              <a:rPr lang="el-GR" dirty="0" err="1" smtClean="0">
                <a:solidFill>
                  <a:srgbClr val="004A82"/>
                </a:solidFill>
                <a:latin typeface="+mn-lt"/>
              </a:rPr>
              <a:t>φωρτίων</a:t>
            </a:r>
            <a:r>
              <a:rPr lang="el-GR" dirty="0" smtClean="0">
                <a:solidFill>
                  <a:srgbClr val="004A82"/>
                </a:solidFill>
                <a:latin typeface="+mn-lt"/>
              </a:rPr>
              <a:t> ΧΥΔΗΝ </a:t>
            </a:r>
            <a:r>
              <a:rPr lang="el-GR" sz="3200" b="0" dirty="0" smtClean="0">
                <a:solidFill>
                  <a:srgbClr val="004A82"/>
                </a:solidFill>
                <a:latin typeface="+mn-lt"/>
              </a:rPr>
              <a:t>(</a:t>
            </a:r>
            <a:r>
              <a:rPr lang="en-US" sz="3200" b="0" dirty="0" smtClean="0">
                <a:solidFill>
                  <a:srgbClr val="004A82"/>
                </a:solidFill>
                <a:latin typeface="+mn-lt"/>
              </a:rPr>
              <a:t>bulkcarrier ships)</a:t>
            </a:r>
            <a:endParaRPr lang="el-GR" sz="3200" b="0" dirty="0">
              <a:solidFill>
                <a:srgbClr val="004A82"/>
              </a:solidFill>
              <a:latin typeface="+mn-lt"/>
            </a:endParaRPr>
          </a:p>
        </p:txBody>
      </p:sp>
      <p:sp>
        <p:nvSpPr>
          <p:cNvPr id="3" name="2 - Υπότιτλος"/>
          <p:cNvSpPr>
            <a:spLocks noGrp="1"/>
          </p:cNvSpPr>
          <p:nvPr>
            <p:ph idx="1"/>
          </p:nvPr>
        </p:nvSpPr>
        <p:spPr>
          <a:xfrm>
            <a:off x="457200" y="1484784"/>
            <a:ext cx="8229600" cy="4752528"/>
          </a:xfrm>
        </p:spPr>
        <p:txBody>
          <a:bodyPr>
            <a:normAutofit/>
          </a:bodyPr>
          <a:lstStyle/>
          <a:p>
            <a:pPr marL="0" indent="0">
              <a:buNone/>
            </a:pPr>
            <a:r>
              <a:rPr lang="el-GR" sz="2200" dirty="0" smtClean="0"/>
              <a:t>Η </a:t>
            </a:r>
            <a:r>
              <a:rPr lang="el-GR" sz="2200" dirty="0"/>
              <a:t>κατηγορία αυτών των πλοίων περιλαμβάνει πλοία που έχουν τη δυνατότητα να μεταφέρουν ξηρά κυρίως φορτία χύδην (χύμα) όπως σιτηρά, μεταλλεύματα, τσιμέντο, ζάχαρη, λιπάσματα, ζωοτροφές, κάρβουνο και άλλα.  Για τη </a:t>
            </a:r>
            <a:r>
              <a:rPr lang="el-GR" sz="2200" dirty="0" err="1"/>
              <a:t>φορτο</a:t>
            </a:r>
            <a:r>
              <a:rPr lang="el-GR" sz="2200" dirty="0"/>
              <a:t> – εκφόρτωση των φορτίων, χρησιμοποιούνται </a:t>
            </a:r>
            <a:r>
              <a:rPr lang="el-GR" sz="2200" dirty="0" err="1"/>
              <a:t>αντλητικά</a:t>
            </a:r>
            <a:r>
              <a:rPr lang="el-GR" sz="2200" dirty="0"/>
              <a:t> συστήματα ή κυλιόμενος μηχανισμός ανάλογα με το βάρος και το είδος του φορτίου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886406"/>
            <a:ext cx="3893840" cy="2350906"/>
          </a:xfrm>
          <a:prstGeom prst="rect">
            <a:avLst/>
          </a:prstGeom>
          <a:ln>
            <a:solidFill>
              <a:schemeClr val="tx1"/>
            </a:solidFill>
          </a:ln>
        </p:spPr>
      </p:pic>
      <p:sp>
        <p:nvSpPr>
          <p:cNvPr id="7" name="Rectangle 5"/>
          <p:cNvSpPr/>
          <p:nvPr/>
        </p:nvSpPr>
        <p:spPr>
          <a:xfrm>
            <a:off x="3170548" y="6308079"/>
            <a:ext cx="324036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a-DK" sz="1200" dirty="0">
                <a:solidFill>
                  <a:prstClr val="black">
                    <a:lumMod val="75000"/>
                    <a:lumOff val="25000"/>
                  </a:prstClr>
                </a:solidFill>
                <a:latin typeface="Calibri"/>
                <a:hlinkClick r:id="rId3"/>
              </a:rPr>
              <a:t>Brosen bulk carrier m rataj</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err="1" smtClean="0">
                <a:solidFill>
                  <a:prstClr val="black">
                    <a:lumMod val="75000"/>
                    <a:lumOff val="25000"/>
                  </a:prstClr>
                </a:solidFill>
                <a:latin typeface="Calibri"/>
                <a:hlinkClick r:id="rId4"/>
              </a:rPr>
              <a:t>Brosen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23457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004A82"/>
                </a:solidFill>
                <a:latin typeface="+mn-lt"/>
              </a:rPr>
              <a:t>Δ</a:t>
            </a:r>
            <a:r>
              <a:rPr lang="el-GR" dirty="0" smtClean="0">
                <a:solidFill>
                  <a:srgbClr val="004A82"/>
                </a:solidFill>
                <a:latin typeface="+mn-lt"/>
              </a:rPr>
              <a:t>εξαμενόπλοια</a:t>
            </a:r>
            <a:endParaRPr lang="el-GR" dirty="0">
              <a:solidFill>
                <a:srgbClr val="004A82"/>
              </a:solidFill>
              <a:latin typeface="+mn-lt"/>
            </a:endParaRPr>
          </a:p>
        </p:txBody>
      </p:sp>
      <p:sp>
        <p:nvSpPr>
          <p:cNvPr id="3" name="2 - Υπότιτλος"/>
          <p:cNvSpPr>
            <a:spLocks noGrp="1"/>
          </p:cNvSpPr>
          <p:nvPr>
            <p:ph idx="1"/>
          </p:nvPr>
        </p:nvSpPr>
        <p:spPr/>
        <p:txBody>
          <a:bodyPr>
            <a:normAutofit/>
          </a:bodyPr>
          <a:lstStyle/>
          <a:p>
            <a:pPr marL="0" indent="0">
              <a:buNone/>
            </a:pPr>
            <a:r>
              <a:rPr lang="el-GR" sz="2200" dirty="0" smtClean="0"/>
              <a:t>Τα πλοία αυτά είναι σχεδιασμένα να μεταφέρουν υγρά φορτία, όπως προϊόντα πετρελαίου, χημικά, μέσα σε δεξαμενές. Η μελέτη - σχεδίαση των δεξαμενόπλοιων, κυρίως σε ότι αφορά στη διάταξη των δεξαμενών φορτίου, γίνεται ακολουθώντας τη σχετική νομοθεσία για την προστασία του θαλάσσιου περιβάλλοντος. Η </a:t>
            </a:r>
            <a:r>
              <a:rPr lang="el-GR" sz="2200" dirty="0" err="1" smtClean="0"/>
              <a:t>φορτο</a:t>
            </a:r>
            <a:r>
              <a:rPr lang="el-GR" sz="2200" dirty="0" smtClean="0"/>
              <a:t>-εκφόρτωση γίνεται με αντλίες.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3440817"/>
            <a:ext cx="3754760" cy="3003808"/>
          </a:xfrm>
          <a:prstGeom prst="rect">
            <a:avLst/>
          </a:prstGeom>
          <a:ln>
            <a:solidFill>
              <a:schemeClr val="tx1"/>
            </a:solidFill>
          </a:ln>
        </p:spPr>
      </p:pic>
      <p:sp>
        <p:nvSpPr>
          <p:cNvPr id="7" name="Rectangle 5"/>
          <p:cNvSpPr/>
          <p:nvPr/>
        </p:nvSpPr>
        <p:spPr>
          <a:xfrm>
            <a:off x="2771800" y="6507243"/>
            <a:ext cx="432048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a-DK" sz="1200" dirty="0">
                <a:solidFill>
                  <a:prstClr val="black">
                    <a:lumMod val="75000"/>
                    <a:lumOff val="25000"/>
                  </a:prstClr>
                </a:solidFill>
                <a:latin typeface="Calibri"/>
                <a:hlinkClick r:id="rId3"/>
              </a:rPr>
              <a:t>Bridgeton 1993</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a:solidFill>
                  <a:prstClr val="black">
                    <a:lumMod val="75000"/>
                    <a:lumOff val="25000"/>
                  </a:prstClr>
                </a:solidFill>
                <a:latin typeface="Calibri"/>
                <a:hlinkClick r:id="rId4"/>
              </a:rPr>
              <a:t>Dual </a:t>
            </a:r>
            <a:r>
              <a:rPr lang="en-US" sz="1200" dirty="0" err="1">
                <a:solidFill>
                  <a:prstClr val="black">
                    <a:lumMod val="75000"/>
                    <a:lumOff val="25000"/>
                  </a:prstClr>
                </a:solidFill>
                <a:latin typeface="Calibri"/>
                <a:hlinkClick r:id="rId4"/>
              </a:rPr>
              <a:t>Freq</a:t>
            </a:r>
            <a:r>
              <a:rPr lang="en-US" sz="1200" dirty="0">
                <a:solidFill>
                  <a:prstClr val="black">
                    <a:lumMod val="75000"/>
                    <a:lumOff val="25000"/>
                  </a:prstClr>
                </a:solidFill>
                <a:latin typeface="Calibri"/>
                <a:hlinkClick r:id="rId4"/>
              </a:rPr>
              <a:t> </a:t>
            </a:r>
            <a:r>
              <a:rPr lang="el-GR" sz="1200" dirty="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48743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solidFill>
                  <a:srgbClr val="004A82"/>
                </a:solidFill>
              </a:rPr>
              <a:t>Πλοία μεταφοράς υγροποιημένων αερίων</a:t>
            </a:r>
            <a:endParaRPr lang="el-GR" dirty="0">
              <a:solidFill>
                <a:srgbClr val="004A82"/>
              </a:solidFill>
            </a:endParaRPr>
          </a:p>
        </p:txBody>
      </p:sp>
      <p:sp>
        <p:nvSpPr>
          <p:cNvPr id="3" name="2 - Υπότιτλος"/>
          <p:cNvSpPr>
            <a:spLocks noGrp="1"/>
          </p:cNvSpPr>
          <p:nvPr>
            <p:ph idx="1"/>
          </p:nvPr>
        </p:nvSpPr>
        <p:spPr/>
        <p:txBody>
          <a:bodyPr>
            <a:normAutofit/>
          </a:bodyPr>
          <a:lstStyle/>
          <a:p>
            <a:pPr marL="0" indent="0">
              <a:buNone/>
            </a:pPr>
            <a:r>
              <a:rPr lang="el-GR" sz="2400" dirty="0" smtClean="0"/>
              <a:t>Τα </a:t>
            </a:r>
            <a:r>
              <a:rPr lang="el-GR" sz="2400" dirty="0"/>
              <a:t>πλοία μεταφέρουν φυσικά αέρια για τις ανάγκες μεταφοράς τους, υγροποιούνται είτε με την αύξηση της πίεσης είτε με τη μείωση της θερμοκρασίας σε τιμές κάτω των </a:t>
            </a:r>
            <a:r>
              <a:rPr lang="el-GR" sz="2400" dirty="0" smtClean="0"/>
              <a:t>0</a:t>
            </a:r>
            <a:r>
              <a:rPr lang="el-GR" sz="2400" baseline="30000" dirty="0" smtClean="0"/>
              <a:t>ο</a:t>
            </a:r>
            <a:r>
              <a:rPr lang="it-IT" sz="2400" dirty="0" smtClean="0"/>
              <a:t>C</a:t>
            </a:r>
            <a:r>
              <a:rPr lang="el-GR" sz="2400" dirty="0"/>
              <a:t>. </a:t>
            </a:r>
            <a:endParaRPr lang="el-GR" sz="2400" dirty="0" smtClean="0"/>
          </a:p>
          <a:p>
            <a:pPr marL="0" indent="0">
              <a:buNone/>
            </a:pPr>
            <a:r>
              <a:rPr lang="el-GR" sz="2400" b="1" dirty="0" smtClean="0"/>
              <a:t>Πλοία </a:t>
            </a:r>
            <a:r>
              <a:rPr lang="en-US" sz="2400" b="1" dirty="0" smtClean="0"/>
              <a:t>L.P.G. </a:t>
            </a:r>
            <a:r>
              <a:rPr lang="en-US" sz="2400" dirty="0" smtClean="0"/>
              <a:t>(</a:t>
            </a:r>
            <a:r>
              <a:rPr lang="en-US" sz="2400" dirty="0" err="1" smtClean="0"/>
              <a:t>Liquified</a:t>
            </a:r>
            <a:r>
              <a:rPr lang="en-US" sz="2400" dirty="0" smtClean="0"/>
              <a:t> Petroleum Gas) </a:t>
            </a:r>
            <a:r>
              <a:rPr lang="el-GR" sz="2400" dirty="0" smtClean="0"/>
              <a:t>: μεταφορά υγροποιημένων αερίων προϊόντων πετρελαίου.</a:t>
            </a:r>
          </a:p>
          <a:p>
            <a:pPr marL="0" indent="0">
              <a:buNone/>
            </a:pPr>
            <a:r>
              <a:rPr lang="el-GR" sz="2400" b="1" dirty="0" smtClean="0"/>
              <a:t>Πλοία </a:t>
            </a:r>
            <a:r>
              <a:rPr lang="en-US" sz="2400" b="1" dirty="0" smtClean="0"/>
              <a:t>L.N.G. </a:t>
            </a:r>
            <a:r>
              <a:rPr lang="en-US" sz="2400" dirty="0" smtClean="0"/>
              <a:t>(</a:t>
            </a:r>
            <a:r>
              <a:rPr lang="en-US" sz="2400" dirty="0" err="1" smtClean="0"/>
              <a:t>Liquified</a:t>
            </a:r>
            <a:r>
              <a:rPr lang="en-US" sz="2400" dirty="0" smtClean="0"/>
              <a:t> Natural Gas) </a:t>
            </a:r>
            <a:r>
              <a:rPr lang="el-GR" sz="2400" dirty="0" smtClean="0"/>
              <a:t>: μεταφορά φυσικών υγροποιημένων αερίων.</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133408"/>
            <a:ext cx="6210300" cy="2044700"/>
          </a:xfrm>
          <a:prstGeom prst="rect">
            <a:avLst/>
          </a:prstGeom>
          <a:ln>
            <a:solidFill>
              <a:schemeClr val="tx1"/>
            </a:solidFill>
          </a:ln>
        </p:spPr>
      </p:pic>
      <p:sp>
        <p:nvSpPr>
          <p:cNvPr id="7" name="Rectangle 5"/>
          <p:cNvSpPr/>
          <p:nvPr/>
        </p:nvSpPr>
        <p:spPr>
          <a:xfrm>
            <a:off x="1619672" y="6207695"/>
            <a:ext cx="62103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da-DK" sz="1200" dirty="0">
                <a:solidFill>
                  <a:prstClr val="black">
                    <a:lumMod val="75000"/>
                    <a:lumOff val="25000"/>
                  </a:prstClr>
                </a:solidFill>
                <a:latin typeface="Calibri"/>
                <a:hlinkClick r:id="rId3"/>
              </a:rPr>
              <a:t>LNG Carrier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a:solidFill>
                  <a:prstClr val="black">
                    <a:lumMod val="75000"/>
                    <a:lumOff val="25000"/>
                  </a:prstClr>
                </a:solidFill>
                <a:latin typeface="Calibri"/>
                <a:hlinkClick r:id="rId4"/>
              </a:rPr>
              <a:t>Magnus </a:t>
            </a:r>
            <a:r>
              <a:rPr lang="en-US" sz="1200" dirty="0" err="1" smtClean="0">
                <a:solidFill>
                  <a:prstClr val="black">
                    <a:lumMod val="75000"/>
                    <a:lumOff val="25000"/>
                  </a:prstClr>
                </a:solidFill>
                <a:latin typeface="Calibri"/>
                <a:hlinkClick r:id="rId4"/>
              </a:rPr>
              <a:t>Manske</a:t>
            </a:r>
            <a:r>
              <a:rPr lang="en-US"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5"/>
              </a:rPr>
              <a:t>CC </a:t>
            </a:r>
            <a:r>
              <a:rPr lang="en-US" sz="1200" dirty="0">
                <a:solidFill>
                  <a:prstClr val="black">
                    <a:lumMod val="75000"/>
                    <a:lumOff val="25000"/>
                  </a:prstClr>
                </a:solidFill>
                <a:latin typeface="Calibri"/>
                <a:hlinkClick r:id="rId5"/>
              </a:rPr>
              <a:t>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26030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004A82"/>
                </a:solidFill>
              </a:rPr>
              <a:t>Πλοίο </a:t>
            </a:r>
            <a:r>
              <a:rPr lang="en-US" sz="3200" b="0" dirty="0" smtClean="0">
                <a:solidFill>
                  <a:srgbClr val="004A82"/>
                </a:solidFill>
              </a:rPr>
              <a:t>(</a:t>
            </a:r>
            <a:r>
              <a:rPr lang="el-GR" sz="3200" b="0" dirty="0" smtClean="0">
                <a:solidFill>
                  <a:srgbClr val="004A82"/>
                </a:solidFill>
              </a:rPr>
              <a:t>1 από 2</a:t>
            </a:r>
            <a:r>
              <a:rPr lang="en-US" sz="3200" b="0" dirty="0" smtClean="0">
                <a:solidFill>
                  <a:srgbClr val="004A82"/>
                </a:solidFill>
              </a:rPr>
              <a:t>)</a:t>
            </a:r>
            <a:endParaRPr lang="el-GR" sz="3200" b="0" dirty="0">
              <a:solidFill>
                <a:srgbClr val="004A82"/>
              </a:solidFill>
            </a:endParaRPr>
          </a:p>
        </p:txBody>
      </p:sp>
      <p:sp>
        <p:nvSpPr>
          <p:cNvPr id="3" name="2 - Υπότιτλος"/>
          <p:cNvSpPr>
            <a:spLocks noGrp="1"/>
          </p:cNvSpPr>
          <p:nvPr>
            <p:ph idx="1"/>
          </p:nvPr>
        </p:nvSpPr>
        <p:spPr>
          <a:xfrm>
            <a:off x="467544" y="980728"/>
            <a:ext cx="8229600" cy="5661248"/>
          </a:xfrm>
        </p:spPr>
        <p:txBody>
          <a:bodyPr>
            <a:noAutofit/>
          </a:bodyPr>
          <a:lstStyle/>
          <a:p>
            <a:pPr marL="0" indent="0">
              <a:spcBef>
                <a:spcPts val="1200"/>
              </a:spcBef>
              <a:buNone/>
            </a:pPr>
            <a:r>
              <a:rPr lang="el-GR" sz="2200" b="1" dirty="0" smtClean="0"/>
              <a:t>Πλοίο</a:t>
            </a:r>
            <a:r>
              <a:rPr lang="en-US" sz="2200" dirty="0" smtClean="0"/>
              <a:t> </a:t>
            </a:r>
            <a:r>
              <a:rPr lang="el-GR" sz="2200" dirty="0" smtClean="0"/>
              <a:t>είναι </a:t>
            </a:r>
            <a:r>
              <a:rPr lang="el-GR" sz="2200" dirty="0"/>
              <a:t>μια ειδική κατασκευή (ναυπήγημα), </a:t>
            </a:r>
            <a:r>
              <a:rPr lang="el-GR" sz="2200" dirty="0" smtClean="0"/>
              <a:t>σχεδιασμένη</a:t>
            </a:r>
          </a:p>
          <a:p>
            <a:pPr marL="0" indent="0">
              <a:spcBef>
                <a:spcPts val="1200"/>
              </a:spcBef>
              <a:buNone/>
            </a:pPr>
            <a:r>
              <a:rPr lang="el-GR" sz="2200" dirty="0" smtClean="0"/>
              <a:t>για </a:t>
            </a:r>
            <a:r>
              <a:rPr lang="el-GR" sz="2200" dirty="0"/>
              <a:t>να κινείται με ασφάλεια στο νερό</a:t>
            </a:r>
            <a:r>
              <a:rPr lang="el-GR" sz="2200" dirty="0" smtClean="0"/>
              <a:t>.</a:t>
            </a:r>
            <a:endParaRPr lang="en-US" sz="2200" b="1" u="sng" dirty="0" smtClean="0"/>
          </a:p>
          <a:p>
            <a:pPr marL="0" indent="0">
              <a:spcBef>
                <a:spcPts val="1200"/>
              </a:spcBef>
              <a:buNone/>
            </a:pPr>
            <a:r>
              <a:rPr lang="el-GR" sz="2200" b="1" dirty="0" smtClean="0"/>
              <a:t>Νομική έννοια πλοίου</a:t>
            </a:r>
            <a:r>
              <a:rPr lang="el-GR" sz="2200" dirty="0" smtClean="0"/>
              <a:t> προσδιορίζεται από :</a:t>
            </a:r>
          </a:p>
          <a:p>
            <a:pPr marL="457200" lvl="0" indent="-457200">
              <a:spcBef>
                <a:spcPts val="1200"/>
              </a:spcBef>
              <a:buFont typeface="+mj-lt"/>
              <a:buAutoNum type="arabicPeriod"/>
            </a:pPr>
            <a:r>
              <a:rPr lang="el-GR" sz="2200" b="1" dirty="0" smtClean="0"/>
              <a:t>Ναυτικό δίκαιο</a:t>
            </a:r>
            <a:r>
              <a:rPr lang="el-GR" sz="2200" dirty="0" smtClean="0"/>
              <a:t>  :</a:t>
            </a:r>
          </a:p>
          <a:p>
            <a:pPr marL="857250" lvl="1" indent="-457200">
              <a:spcBef>
                <a:spcPts val="1200"/>
              </a:spcBef>
              <a:buFont typeface="+mj-lt"/>
              <a:buAutoNum type="arabicPeriod"/>
            </a:pPr>
            <a:r>
              <a:rPr lang="el-GR" sz="2200" dirty="0" smtClean="0"/>
              <a:t>Ιδιωτικό ναυτικό δίκαιο (διατάξεις ενδοτικού δικαίου)</a:t>
            </a:r>
          </a:p>
          <a:p>
            <a:pPr marL="896938" lvl="1" indent="0">
              <a:spcBef>
                <a:spcPts val="1200"/>
              </a:spcBef>
              <a:buNone/>
            </a:pPr>
            <a:r>
              <a:rPr lang="el-GR" sz="2200" dirty="0" smtClean="0"/>
              <a:t>Κ.Ι.Ν.Δ : Κώδικας Ιδιωτικού Ναυτικού Δικαίου.</a:t>
            </a:r>
          </a:p>
          <a:p>
            <a:pPr marL="857250" lvl="1" indent="-457200">
              <a:spcBef>
                <a:spcPts val="1200"/>
              </a:spcBef>
              <a:buFont typeface="+mj-lt"/>
              <a:buAutoNum type="arabicPeriod" startAt="2"/>
            </a:pPr>
            <a:r>
              <a:rPr lang="el-GR" sz="2200" dirty="0" smtClean="0"/>
              <a:t>Δημόσιο ναυτικό   δίκαιο (διατάξεις αναγκαστικού δικαίου)</a:t>
            </a:r>
          </a:p>
          <a:p>
            <a:pPr marL="896938" lvl="1" indent="0">
              <a:spcBef>
                <a:spcPts val="1200"/>
              </a:spcBef>
              <a:buNone/>
            </a:pPr>
            <a:r>
              <a:rPr lang="el-GR" sz="2200" dirty="0" smtClean="0"/>
              <a:t>Κ.Δ.Ν.Δ  : Κώδικας  Δημοσίου  Ναυτικού Δικαίου.</a:t>
            </a:r>
          </a:p>
          <a:p>
            <a:pPr marL="457200" indent="-457200">
              <a:spcBef>
                <a:spcPts val="1200"/>
              </a:spcBef>
              <a:buFont typeface="+mj-lt"/>
              <a:buAutoNum type="arabicPeriod" startAt="2"/>
            </a:pPr>
            <a:r>
              <a:rPr lang="el-GR" sz="2200" b="1" dirty="0" smtClean="0"/>
              <a:t>Διεθνές ναυτικό δίκαιο</a:t>
            </a:r>
            <a:r>
              <a:rPr lang="el-GR" sz="2200" dirty="0" smtClean="0"/>
              <a:t>  :</a:t>
            </a:r>
          </a:p>
          <a:p>
            <a:pPr marL="857250" lvl="1" indent="-457200">
              <a:spcBef>
                <a:spcPts val="1200"/>
              </a:spcBef>
              <a:buFont typeface="+mj-lt"/>
              <a:buAutoNum type="arabicPeriod"/>
            </a:pPr>
            <a:r>
              <a:rPr lang="el-GR" sz="2200" dirty="0" smtClean="0"/>
              <a:t>Δημόσιο διεθνές ναυτικό δίκαιο.</a:t>
            </a:r>
          </a:p>
          <a:p>
            <a:pPr marL="857250" lvl="1" indent="-457200">
              <a:spcBef>
                <a:spcPts val="1200"/>
              </a:spcBef>
              <a:buFont typeface="+mj-lt"/>
              <a:buAutoNum type="arabicPeriod"/>
            </a:pPr>
            <a:r>
              <a:rPr lang="el-GR" sz="2200" dirty="0" smtClean="0"/>
              <a:t>Ιδιωτικό διεθνές ναυτικό δίκαιο.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846520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a:t>casd</a:t>
            </a:r>
            <a:r>
              <a:rPr lang="el-GR" sz="2000" dirty="0" smtClean="0"/>
              <a:t>. Ενότητα 2</a:t>
            </a:r>
            <a:r>
              <a:rPr lang="en-US" sz="2000" dirty="0" smtClean="0"/>
              <a:t>:</a:t>
            </a:r>
            <a:r>
              <a:rPr lang="el-GR" sz="2000" dirty="0"/>
              <a:t> Ορισμοί – Γενικές </a:t>
            </a:r>
            <a:r>
              <a:rPr lang="el-GR" sz="2000" dirty="0" smtClean="0"/>
              <a:t>Έννοιες».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68615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24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004A82"/>
                </a:solidFill>
              </a:rPr>
              <a:t>Πλοίο </a:t>
            </a:r>
            <a:r>
              <a:rPr lang="el-GR" sz="3200" b="0" dirty="0" smtClean="0">
                <a:solidFill>
                  <a:srgbClr val="004A82"/>
                </a:solidFill>
              </a:rPr>
              <a:t>(2 από 2)</a:t>
            </a:r>
            <a:endParaRPr lang="el-GR" sz="3200" b="0" dirty="0">
              <a:solidFill>
                <a:srgbClr val="004A82"/>
              </a:solidFill>
            </a:endParaRPr>
          </a:p>
        </p:txBody>
      </p:sp>
      <p:sp>
        <p:nvSpPr>
          <p:cNvPr id="3" name="2 - Υπότιτλος"/>
          <p:cNvSpPr>
            <a:spLocks noGrp="1"/>
          </p:cNvSpPr>
          <p:nvPr>
            <p:ph idx="1"/>
          </p:nvPr>
        </p:nvSpPr>
        <p:spPr>
          <a:xfrm>
            <a:off x="467544" y="1021406"/>
            <a:ext cx="8229600" cy="5832648"/>
          </a:xfrm>
        </p:spPr>
        <p:txBody>
          <a:bodyPr>
            <a:noAutofit/>
          </a:bodyPr>
          <a:lstStyle/>
          <a:p>
            <a:pPr>
              <a:lnSpc>
                <a:spcPct val="110000"/>
              </a:lnSpc>
            </a:pPr>
            <a:r>
              <a:rPr lang="el-GR" sz="2200" dirty="0" smtClean="0"/>
              <a:t>Κατά </a:t>
            </a:r>
            <a:r>
              <a:rPr lang="el-GR" sz="2200" dirty="0"/>
              <a:t>τον </a:t>
            </a:r>
            <a:r>
              <a:rPr lang="el-GR" sz="2200" u="sng" dirty="0" smtClean="0">
                <a:hlinkClick r:id="rId3" tooltip="Κ.Ι.Ν.Δ."/>
              </a:rPr>
              <a:t>Κ.Ι.Ν.Δ.</a:t>
            </a:r>
            <a:r>
              <a:rPr lang="el-GR" sz="2200" dirty="0" smtClean="0"/>
              <a:t> </a:t>
            </a:r>
            <a:r>
              <a:rPr lang="el-GR" sz="2200" dirty="0"/>
              <a:t>άρ.1 παρ.1 "Πλοίο είναι κάθε σκάφος καθαρής χωρητικότητας (δηλ. μεγίστης εκμεταλλεύσιμης) τουλάχιστον 10 </a:t>
            </a:r>
            <a:r>
              <a:rPr lang="el-GR" sz="2200" u="sng" dirty="0">
                <a:hlinkClick r:id="rId4" tooltip="Κόρος"/>
              </a:rPr>
              <a:t>κόρων</a:t>
            </a:r>
            <a:r>
              <a:rPr lang="el-GR" sz="2200" dirty="0"/>
              <a:t>, προορισμένο να κινείται αυτοδύναμα στη Θάλασσα</a:t>
            </a:r>
            <a:r>
              <a:rPr lang="el-GR" sz="2200" dirty="0" smtClean="0"/>
              <a:t>".</a:t>
            </a:r>
          </a:p>
          <a:p>
            <a:pPr marL="354013" indent="0">
              <a:lnSpc>
                <a:spcPct val="110000"/>
              </a:lnSpc>
              <a:buNone/>
            </a:pPr>
            <a:r>
              <a:rPr lang="el-GR" sz="2200" dirty="0" smtClean="0"/>
              <a:t>Σύμφωνα </a:t>
            </a:r>
            <a:r>
              <a:rPr lang="el-GR" sz="2200" dirty="0"/>
              <a:t>με τον παραπάνω ορισμό απαραίτητες προϋποθέσεις είναι 1ον να είναι </a:t>
            </a:r>
            <a:r>
              <a:rPr lang="el-GR" sz="2200" b="1" dirty="0"/>
              <a:t>σκάφος</a:t>
            </a:r>
            <a:r>
              <a:rPr lang="el-GR" sz="2200" dirty="0"/>
              <a:t>, 2ον να έχει καθαρή χωρητικότητα από </a:t>
            </a:r>
            <a:r>
              <a:rPr lang="el-GR" sz="2200" b="1" dirty="0"/>
              <a:t>10 κόρους</a:t>
            </a:r>
            <a:r>
              <a:rPr lang="el-GR" sz="2200" dirty="0"/>
              <a:t> και άνω και 3ον να έχει </a:t>
            </a:r>
            <a:r>
              <a:rPr lang="el-GR" sz="2200" b="1" dirty="0"/>
              <a:t>αυτοδύναμη</a:t>
            </a:r>
            <a:r>
              <a:rPr lang="el-GR" sz="2200" dirty="0"/>
              <a:t> κίνηση. </a:t>
            </a:r>
          </a:p>
          <a:p>
            <a:pPr>
              <a:lnSpc>
                <a:spcPct val="110000"/>
              </a:lnSpc>
              <a:spcBef>
                <a:spcPts val="1800"/>
              </a:spcBef>
            </a:pPr>
            <a:r>
              <a:rPr lang="el-GR" sz="2200" dirty="0" smtClean="0"/>
              <a:t>Κατά </a:t>
            </a:r>
            <a:r>
              <a:rPr lang="el-GR" sz="2200" dirty="0"/>
              <a:t>τον </a:t>
            </a:r>
            <a:r>
              <a:rPr lang="el-GR" sz="2200" u="sng" dirty="0">
                <a:hlinkClick r:id="rId5" tooltip="Κ.Δ.Ν.Δ."/>
              </a:rPr>
              <a:t>Κ.Δ.Ν.Δ.</a:t>
            </a:r>
            <a:r>
              <a:rPr lang="el-GR" sz="2200" dirty="0"/>
              <a:t> άρ.3 παρ.1 "Πλοίο είναι κάθε σκάφος προορισμένο να μετακινείται στο νερό για μεταφορά προσώπων, ή πραγμάτων, ρυμούλκηση, επιθαλάσσια αρωγή, αλιεία, αναψυχή, επιστημονικές έρευνες ή άλλο σκοπό.</a:t>
            </a:r>
          </a:p>
          <a:p>
            <a:pPr marL="354013" lvl="0" indent="0">
              <a:lnSpc>
                <a:spcPct val="110000"/>
              </a:lnSpc>
              <a:buNone/>
            </a:pPr>
            <a:r>
              <a:rPr lang="el-GR" sz="2200" dirty="0"/>
              <a:t>Σύμφωνα με τον παραπάνω ορισμό μοναδική βασική προϋπόθεση είναι: "να είναι </a:t>
            </a:r>
            <a:r>
              <a:rPr lang="el-GR" sz="2200" b="1" dirty="0"/>
              <a:t>σκάφος</a:t>
            </a:r>
            <a:r>
              <a:rPr lang="el-GR" sz="2200" dirty="0"/>
              <a:t> προορισμένο να μετακινείται στο νερό", ανεξάρτητα χωρητικότητας και αυτοδύναμης κίνησης.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63968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004A82"/>
                </a:solidFill>
              </a:rPr>
              <a:t>Ν</a:t>
            </a:r>
            <a:r>
              <a:rPr lang="el-GR" dirty="0" smtClean="0">
                <a:solidFill>
                  <a:srgbClr val="004A82"/>
                </a:solidFill>
              </a:rPr>
              <a:t>αυπηγήματα</a:t>
            </a:r>
            <a:endParaRPr lang="el-GR" dirty="0">
              <a:solidFill>
                <a:srgbClr val="004A82"/>
              </a:solidFill>
            </a:endParaRPr>
          </a:p>
        </p:txBody>
      </p:sp>
      <p:sp>
        <p:nvSpPr>
          <p:cNvPr id="3" name="2 - Υπότιτλος"/>
          <p:cNvSpPr>
            <a:spLocks noGrp="1"/>
          </p:cNvSpPr>
          <p:nvPr>
            <p:ph idx="1"/>
          </p:nvPr>
        </p:nvSpPr>
        <p:spPr>
          <a:xfrm>
            <a:off x="457200" y="1412776"/>
            <a:ext cx="8229600" cy="4824536"/>
          </a:xfrm>
        </p:spPr>
        <p:txBody>
          <a:bodyPr>
            <a:noAutofit/>
          </a:bodyPr>
          <a:lstStyle/>
          <a:p>
            <a:pPr>
              <a:lnSpc>
                <a:spcPct val="120000"/>
              </a:lnSpc>
            </a:pPr>
            <a:r>
              <a:rPr lang="el-GR" sz="2400" b="1" dirty="0" smtClean="0"/>
              <a:t>Πλοιάρια : </a:t>
            </a:r>
            <a:r>
              <a:rPr lang="el-GR" sz="2400" dirty="0" smtClean="0"/>
              <a:t>χαρακτηρίζονται  </a:t>
            </a:r>
            <a:r>
              <a:rPr lang="el-GR" sz="2400" b="1" dirty="0" smtClean="0"/>
              <a:t>τ</a:t>
            </a:r>
            <a:r>
              <a:rPr lang="el-GR" sz="2400" dirty="0" smtClean="0"/>
              <a:t>α </a:t>
            </a:r>
            <a:r>
              <a:rPr lang="el-GR" sz="2400" dirty="0"/>
              <a:t>ναυπηγήματα κάτω των 10 </a:t>
            </a:r>
            <a:r>
              <a:rPr lang="el-GR" sz="2400" dirty="0" smtClean="0"/>
              <a:t>     κόρων και </a:t>
            </a:r>
            <a:r>
              <a:rPr lang="el-GR" sz="2400" dirty="0"/>
              <a:t>είναι κυρίως σκάφη αγώνων (</a:t>
            </a:r>
            <a:r>
              <a:rPr lang="el-GR" sz="2400" dirty="0" err="1"/>
              <a:t>racing</a:t>
            </a:r>
            <a:r>
              <a:rPr lang="el-GR" sz="2400" dirty="0"/>
              <a:t> </a:t>
            </a:r>
            <a:r>
              <a:rPr lang="el-GR" sz="2400" dirty="0" err="1"/>
              <a:t>boats</a:t>
            </a:r>
            <a:r>
              <a:rPr lang="el-GR" sz="2400" dirty="0"/>
              <a:t>), αλιευτικά (</a:t>
            </a:r>
            <a:r>
              <a:rPr lang="el-GR" sz="2400" dirty="0" err="1"/>
              <a:t>fishing</a:t>
            </a:r>
            <a:r>
              <a:rPr lang="el-GR" sz="2400" dirty="0"/>
              <a:t> </a:t>
            </a:r>
            <a:r>
              <a:rPr lang="el-GR" sz="2400" dirty="0" err="1"/>
              <a:t>boats</a:t>
            </a:r>
            <a:r>
              <a:rPr lang="el-GR" sz="2400" dirty="0"/>
              <a:t>), βοηθητικών υπηρεσιών (</a:t>
            </a:r>
            <a:r>
              <a:rPr lang="el-GR" sz="2400" dirty="0" err="1"/>
              <a:t>service</a:t>
            </a:r>
            <a:r>
              <a:rPr lang="el-GR" sz="2400" dirty="0"/>
              <a:t> </a:t>
            </a:r>
            <a:r>
              <a:rPr lang="el-GR" sz="2400" dirty="0" err="1"/>
              <a:t>boats</a:t>
            </a:r>
            <a:r>
              <a:rPr lang="el-GR" sz="2400" dirty="0"/>
              <a:t>) κ.ά</a:t>
            </a:r>
            <a:r>
              <a:rPr lang="el-GR" sz="2400" dirty="0" smtClean="0"/>
              <a:t>.</a:t>
            </a:r>
          </a:p>
          <a:p>
            <a:pPr>
              <a:lnSpc>
                <a:spcPct val="120000"/>
              </a:lnSpc>
            </a:pPr>
            <a:endParaRPr lang="el-GR" sz="2400" dirty="0"/>
          </a:p>
          <a:p>
            <a:pPr>
              <a:lnSpc>
                <a:spcPct val="120000"/>
              </a:lnSpc>
            </a:pPr>
            <a:r>
              <a:rPr lang="el-GR" sz="2400" b="1" dirty="0" smtClean="0"/>
              <a:t>Βοηθητικό Ναυπήγημα </a:t>
            </a:r>
            <a:r>
              <a:rPr lang="el-GR" sz="2400" dirty="0" smtClean="0"/>
              <a:t>: προβλέπεται στον Κ.Δ.Ν.Δ. (</a:t>
            </a:r>
            <a:r>
              <a:rPr lang="el-GR" sz="2400" dirty="0" err="1" smtClean="0"/>
              <a:t>άρθ.1</a:t>
            </a:r>
            <a:r>
              <a:rPr lang="el-GR" sz="2400" dirty="0" smtClean="0"/>
              <a:t> παρ.1) και θεωρείται κάθε </a:t>
            </a:r>
            <a:r>
              <a:rPr lang="el-GR" sz="2400" dirty="0"/>
              <a:t>πλωτό ναυπήγημα ανεξαρτήτως </a:t>
            </a:r>
            <a:r>
              <a:rPr lang="el-GR" sz="2400" dirty="0" smtClean="0"/>
              <a:t>χωρητικότητας </a:t>
            </a:r>
            <a:r>
              <a:rPr lang="el-GR" sz="2400" dirty="0"/>
              <a:t>που προορίζεται να χρησιμοποιείται σε σταθερή παραμονή για βοηθητικούς σκοπούς εντός λιμένων και αλλού.</a:t>
            </a:r>
          </a:p>
          <a:p>
            <a:pPr marL="0" indent="0">
              <a:lnSpc>
                <a:spcPct val="120000"/>
              </a:lnSpc>
              <a:buNone/>
            </a:pPr>
            <a:r>
              <a:rPr lang="el-GR" sz="2400" dirty="0"/>
              <a:t/>
            </a:r>
            <a:br>
              <a:rPr lang="el-GR" sz="2400" dirty="0"/>
            </a:b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24608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004A82"/>
                </a:solidFill>
              </a:rPr>
              <a:t>Γενικά</a:t>
            </a:r>
            <a:endParaRPr lang="el-GR" dirty="0">
              <a:solidFill>
                <a:srgbClr val="004A82"/>
              </a:solidFill>
            </a:endParaRPr>
          </a:p>
        </p:txBody>
      </p:sp>
      <p:sp>
        <p:nvSpPr>
          <p:cNvPr id="3" name="2 - Υπότιτλος"/>
          <p:cNvSpPr>
            <a:spLocks noGrp="1"/>
          </p:cNvSpPr>
          <p:nvPr>
            <p:ph idx="1"/>
          </p:nvPr>
        </p:nvSpPr>
        <p:spPr>
          <a:xfrm>
            <a:off x="467544" y="1052736"/>
            <a:ext cx="8280920" cy="5040560"/>
          </a:xfrm>
        </p:spPr>
        <p:txBody>
          <a:bodyPr>
            <a:noAutofit/>
          </a:bodyPr>
          <a:lstStyle/>
          <a:p>
            <a:pPr marL="0" indent="0">
              <a:lnSpc>
                <a:spcPct val="120000"/>
              </a:lnSpc>
              <a:spcBef>
                <a:spcPts val="600"/>
              </a:spcBef>
              <a:buClr>
                <a:schemeClr val="tx1"/>
              </a:buClr>
              <a:buNone/>
            </a:pPr>
            <a:r>
              <a:rPr lang="el-GR" sz="2200" b="1" dirty="0" smtClean="0"/>
              <a:t>Κύριο αντικείμενο της </a:t>
            </a:r>
            <a:r>
              <a:rPr lang="el-GR" sz="2200" dirty="0" smtClean="0"/>
              <a:t>: </a:t>
            </a:r>
          </a:p>
          <a:p>
            <a:pPr marL="0" indent="0">
              <a:lnSpc>
                <a:spcPct val="120000"/>
              </a:lnSpc>
              <a:spcBef>
                <a:spcPts val="600"/>
              </a:spcBef>
              <a:buClr>
                <a:schemeClr val="tx1"/>
              </a:buClr>
              <a:buNone/>
            </a:pPr>
            <a:r>
              <a:rPr lang="el-GR" sz="2200" u="sng" dirty="0" smtClean="0">
                <a:hlinkClick r:id="rId3" tooltip="Ναυπηγική"/>
              </a:rPr>
              <a:t>Ναυπηγικής</a:t>
            </a:r>
            <a:r>
              <a:rPr lang="el-GR" sz="2200" dirty="0" smtClean="0"/>
              <a:t> (</a:t>
            </a:r>
            <a:r>
              <a:rPr lang="el-GR" sz="2200" dirty="0" err="1" smtClean="0"/>
              <a:t>Shipbuilding</a:t>
            </a:r>
            <a:r>
              <a:rPr lang="el-GR" sz="2200" dirty="0" smtClean="0"/>
              <a:t>) είναι η </a:t>
            </a:r>
            <a:r>
              <a:rPr lang="el-GR" sz="2200" dirty="0"/>
              <a:t>κατασκευή "</a:t>
            </a:r>
            <a:r>
              <a:rPr lang="el-GR" sz="2200" dirty="0" err="1"/>
              <a:t>Ναυπήγιση</a:t>
            </a:r>
            <a:r>
              <a:rPr lang="el-GR" sz="2200" dirty="0"/>
              <a:t>" των </a:t>
            </a:r>
            <a:r>
              <a:rPr lang="el-GR" sz="2200" dirty="0" smtClean="0"/>
              <a:t>πλοίων.  </a:t>
            </a:r>
            <a:endParaRPr lang="el-GR" sz="2200" dirty="0"/>
          </a:p>
          <a:p>
            <a:pPr marL="0" indent="0">
              <a:lnSpc>
                <a:spcPct val="120000"/>
              </a:lnSpc>
              <a:spcBef>
                <a:spcPts val="600"/>
              </a:spcBef>
              <a:buClr>
                <a:schemeClr val="tx1"/>
              </a:buClr>
              <a:buNone/>
            </a:pPr>
            <a:r>
              <a:rPr lang="el-GR" sz="2200" u="sng" dirty="0" smtClean="0">
                <a:hlinkClick r:id="rId4" tooltip="Ναυτιλία"/>
              </a:rPr>
              <a:t>Ναυτιλίας</a:t>
            </a:r>
            <a:r>
              <a:rPr lang="el-GR" sz="2200" dirty="0" smtClean="0"/>
              <a:t> - Ναυσιπλοΐας (</a:t>
            </a:r>
            <a:r>
              <a:rPr lang="el-GR" sz="2200" dirty="0" err="1" smtClean="0"/>
              <a:t>Navigation</a:t>
            </a:r>
            <a:r>
              <a:rPr lang="el-GR" sz="2200" dirty="0" smtClean="0"/>
              <a:t>) είναι η </a:t>
            </a:r>
            <a:r>
              <a:rPr lang="el-GR" sz="2200" dirty="0"/>
              <a:t>ασφαλής πλεύση του </a:t>
            </a:r>
            <a:r>
              <a:rPr lang="el-GR" sz="2200" dirty="0" smtClean="0"/>
              <a:t>πλοίου.</a:t>
            </a:r>
            <a:endParaRPr lang="el-GR" sz="2200" dirty="0"/>
          </a:p>
          <a:p>
            <a:pPr marL="0" indent="0">
              <a:lnSpc>
                <a:spcPct val="120000"/>
              </a:lnSpc>
              <a:spcBef>
                <a:spcPts val="600"/>
              </a:spcBef>
              <a:buClr>
                <a:schemeClr val="tx1"/>
              </a:buClr>
              <a:buNone/>
            </a:pPr>
            <a:r>
              <a:rPr lang="el-GR" sz="2200" b="1" dirty="0" smtClean="0">
                <a:solidFill>
                  <a:srgbClr val="004A82"/>
                </a:solidFill>
              </a:rPr>
              <a:t>Οικονομικής Ναυτιλίας </a:t>
            </a:r>
            <a:r>
              <a:rPr lang="el-GR" sz="2200" dirty="0" smtClean="0"/>
              <a:t>είναι η </a:t>
            </a:r>
            <a:r>
              <a:rPr lang="el-GR" sz="2200" dirty="0"/>
              <a:t>οικονομική εκμετάλλευση των </a:t>
            </a:r>
            <a:r>
              <a:rPr lang="el-GR" sz="2200" dirty="0" smtClean="0"/>
              <a:t>πλοίων.</a:t>
            </a:r>
            <a:endParaRPr lang="el-GR" sz="2200" dirty="0"/>
          </a:p>
          <a:p>
            <a:pPr marL="0" indent="0">
              <a:lnSpc>
                <a:spcPct val="120000"/>
              </a:lnSpc>
              <a:spcBef>
                <a:spcPts val="600"/>
              </a:spcBef>
              <a:buClr>
                <a:schemeClr val="tx1"/>
              </a:buClr>
              <a:buNone/>
            </a:pPr>
            <a:r>
              <a:rPr lang="el-GR" sz="2200" b="1" dirty="0" smtClean="0">
                <a:solidFill>
                  <a:srgbClr val="004A82"/>
                </a:solidFill>
              </a:rPr>
              <a:t>Ναυτολογίας</a:t>
            </a:r>
            <a:r>
              <a:rPr lang="el-GR" sz="2200" dirty="0" smtClean="0">
                <a:solidFill>
                  <a:schemeClr val="tx2">
                    <a:lumMod val="60000"/>
                    <a:lumOff val="40000"/>
                  </a:schemeClr>
                </a:solidFill>
              </a:rPr>
              <a:t> </a:t>
            </a:r>
            <a:r>
              <a:rPr lang="el-GR" sz="2200" dirty="0" smtClean="0"/>
              <a:t>είναι η </a:t>
            </a:r>
            <a:r>
              <a:rPr lang="el-GR" sz="2200" dirty="0"/>
              <a:t>ασφαλής </a:t>
            </a:r>
            <a:r>
              <a:rPr lang="el-GR" sz="2200" dirty="0" smtClean="0"/>
              <a:t>στελέχωση των </a:t>
            </a:r>
            <a:r>
              <a:rPr lang="el-GR" sz="2200" dirty="0"/>
              <a:t>πλοίων </a:t>
            </a:r>
            <a:r>
              <a:rPr lang="el-GR" sz="2200" dirty="0" smtClean="0"/>
              <a:t>.</a:t>
            </a:r>
            <a:endParaRPr lang="el-GR" sz="2200" dirty="0"/>
          </a:p>
          <a:p>
            <a:pPr marL="0" indent="0">
              <a:lnSpc>
                <a:spcPct val="120000"/>
              </a:lnSpc>
              <a:spcBef>
                <a:spcPts val="600"/>
              </a:spcBef>
              <a:buClr>
                <a:schemeClr val="tx1"/>
              </a:buClr>
              <a:buNone/>
            </a:pPr>
            <a:r>
              <a:rPr lang="el-GR" sz="2200" u="sng" dirty="0" smtClean="0">
                <a:solidFill>
                  <a:srgbClr val="004A82"/>
                </a:solidFill>
                <a:hlinkClick r:id="rId5" tooltip="Επιθεώρηση"/>
              </a:rPr>
              <a:t>Επιθεώρηση</a:t>
            </a:r>
            <a:r>
              <a:rPr lang="el-GR" sz="2200" u="sng" dirty="0" smtClean="0"/>
              <a:t>ς</a:t>
            </a:r>
            <a:r>
              <a:rPr lang="el-GR" sz="2200" b="1" u="sng" dirty="0" smtClean="0">
                <a:solidFill>
                  <a:srgbClr val="004A82"/>
                </a:solidFill>
              </a:rPr>
              <a:t> </a:t>
            </a:r>
            <a:r>
              <a:rPr lang="el-GR" sz="2200" u="sng" dirty="0" smtClean="0"/>
              <a:t>των πλοίων</a:t>
            </a:r>
            <a:r>
              <a:rPr lang="el-GR" sz="2200" dirty="0" smtClean="0"/>
              <a:t> δηλαδή ο </a:t>
            </a:r>
            <a:r>
              <a:rPr lang="el-GR" sz="2200" dirty="0"/>
              <a:t>τακτικός (περιοδικός) και έκτακτος έλεγχος - </a:t>
            </a:r>
            <a:r>
              <a:rPr lang="el-GR" sz="2200" dirty="0" smtClean="0"/>
              <a:t>των πλοίων , </a:t>
            </a:r>
            <a:r>
              <a:rPr lang="el-GR" sz="2200" dirty="0"/>
              <a:t>είναι αντικείμενο της Επιθεώρησης Εμπορικών Πλοίων (Ε.Ε.Π.), ειδική υπηρεσία του Υ.Ε.Ν., και των </a:t>
            </a:r>
            <a:r>
              <a:rPr lang="el-GR" sz="2200" u="sng" dirty="0">
                <a:hlinkClick r:id="rId6" tooltip="Νηογνώμονες"/>
              </a:rPr>
              <a:t>Νηογνωμόνων</a:t>
            </a:r>
            <a:r>
              <a:rPr lang="el-GR" sz="2200" dirty="0"/>
              <a:t> (</a:t>
            </a:r>
            <a:r>
              <a:rPr lang="el-GR" sz="2200" dirty="0" err="1"/>
              <a:t>Registers</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400197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004A82"/>
                </a:solidFill>
              </a:rPr>
              <a:t>Ταυτότητα πλοίου </a:t>
            </a:r>
            <a:r>
              <a:rPr lang="el-GR" sz="3200" b="0" dirty="0" smtClean="0">
                <a:solidFill>
                  <a:srgbClr val="004A82"/>
                </a:solidFill>
              </a:rPr>
              <a:t>(1 από 3)</a:t>
            </a:r>
            <a:endParaRPr lang="el-GR" sz="3200" b="0" dirty="0">
              <a:solidFill>
                <a:srgbClr val="004A82"/>
              </a:solidFill>
            </a:endParaRPr>
          </a:p>
        </p:txBody>
      </p:sp>
      <p:sp>
        <p:nvSpPr>
          <p:cNvPr id="3" name="2 - Υπότιτλος"/>
          <p:cNvSpPr>
            <a:spLocks noGrp="1"/>
          </p:cNvSpPr>
          <p:nvPr>
            <p:ph idx="1"/>
          </p:nvPr>
        </p:nvSpPr>
        <p:spPr>
          <a:xfrm>
            <a:off x="323528" y="1196752"/>
            <a:ext cx="8496944" cy="5040560"/>
          </a:xfrm>
        </p:spPr>
        <p:txBody>
          <a:bodyPr>
            <a:noAutofit/>
          </a:bodyPr>
          <a:lstStyle/>
          <a:p>
            <a:pPr marL="0" indent="0">
              <a:lnSpc>
                <a:spcPct val="120000"/>
              </a:lnSpc>
              <a:spcBef>
                <a:spcPts val="600"/>
              </a:spcBef>
              <a:buNone/>
            </a:pPr>
            <a:r>
              <a:rPr lang="el-GR" sz="2400" b="1" dirty="0" smtClean="0"/>
              <a:t>Κάθε πλοίο έχει δική του νομική ταυτότητα, στοιχεία της οποίας είναι: </a:t>
            </a:r>
            <a:endParaRPr lang="el-GR" sz="2400" b="1" dirty="0"/>
          </a:p>
          <a:p>
            <a:pPr marL="0" indent="0">
              <a:lnSpc>
                <a:spcPct val="120000"/>
              </a:lnSpc>
              <a:spcBef>
                <a:spcPts val="1800"/>
              </a:spcBef>
              <a:buNone/>
            </a:pPr>
            <a:r>
              <a:rPr lang="el-GR" sz="2400" dirty="0"/>
              <a:t> Το </a:t>
            </a:r>
            <a:r>
              <a:rPr lang="el-GR" sz="2400" b="1" dirty="0"/>
              <a:t>όνομα</a:t>
            </a:r>
            <a:r>
              <a:rPr lang="el-GR" sz="2400" dirty="0"/>
              <a:t> (που ορίζεται ελεύθερα από τον πλοιοκτήτη ή την υπηρεσία αν είναι κρατικό πχ πολεμικό, ακταιωρός κλπ) που αναγράφεται στη </a:t>
            </a:r>
            <a:r>
              <a:rPr lang="el-GR" sz="2400" u="sng" dirty="0" smtClean="0">
                <a:hlinkClick r:id="rId3" tooltip="Πρύμη"/>
              </a:rPr>
              <a:t>πρύμνη</a:t>
            </a:r>
            <a:r>
              <a:rPr lang="el-GR" sz="2400" dirty="0" smtClean="0"/>
              <a:t> </a:t>
            </a:r>
            <a:r>
              <a:rPr lang="el-GR" sz="2400" dirty="0"/>
              <a:t>και στις παρειές του σκάφους, ενώ τα </a:t>
            </a:r>
            <a:r>
              <a:rPr lang="el-GR" sz="2400" dirty="0" smtClean="0"/>
              <a:t>κρατικά φέρουν </a:t>
            </a:r>
            <a:r>
              <a:rPr lang="el-GR" sz="2400" dirty="0"/>
              <a:t>κωδικό αριθμό</a:t>
            </a:r>
            <a:r>
              <a:rPr lang="el-GR" sz="2400" dirty="0" smtClean="0"/>
              <a:t>.</a:t>
            </a:r>
            <a:endParaRPr lang="el-GR" sz="2400" dirty="0"/>
          </a:p>
          <a:p>
            <a:pPr marL="0" indent="0">
              <a:lnSpc>
                <a:spcPct val="120000"/>
              </a:lnSpc>
              <a:spcBef>
                <a:spcPts val="1800"/>
              </a:spcBef>
              <a:buNone/>
            </a:pPr>
            <a:r>
              <a:rPr lang="el-GR" sz="2400" dirty="0"/>
              <a:t>Η </a:t>
            </a:r>
            <a:r>
              <a:rPr lang="el-GR" sz="2400" b="1" dirty="0"/>
              <a:t>χωρητικότητα</a:t>
            </a:r>
            <a:r>
              <a:rPr lang="el-GR" sz="2400" dirty="0"/>
              <a:t> που υπολογίζεται σε κόρους (από ειδικούς φορείς) και διακρίνεται σε ολική (</a:t>
            </a:r>
            <a:r>
              <a:rPr lang="el-GR" sz="2400" dirty="0" err="1"/>
              <a:t>κ.ο.χ</a:t>
            </a:r>
            <a:r>
              <a:rPr lang="el-GR" sz="2400" dirty="0"/>
              <a:t>.) και καθαρή (</a:t>
            </a:r>
            <a:r>
              <a:rPr lang="el-GR" sz="2400" dirty="0" err="1"/>
              <a:t>κ.κ.χ</a:t>
            </a:r>
            <a:r>
              <a:rPr lang="el-GR" sz="2400" dirty="0"/>
              <a:t>.) </a:t>
            </a:r>
            <a:r>
              <a:rPr lang="en-US" sz="2400" dirty="0" smtClean="0"/>
              <a:t>   </a:t>
            </a:r>
            <a:endParaRPr lang="el-GR" sz="2400" dirty="0" smtClean="0"/>
          </a:p>
          <a:p>
            <a:pPr marL="0" indent="0">
              <a:lnSpc>
                <a:spcPct val="120000"/>
              </a:lnSpc>
              <a:spcBef>
                <a:spcPts val="1800"/>
              </a:spcBef>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08461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004A82"/>
                </a:solidFill>
              </a:rPr>
              <a:t>Ταυτότητα πλοίου </a:t>
            </a:r>
            <a:r>
              <a:rPr lang="el-GR" sz="3200" b="0" dirty="0" smtClean="0">
                <a:solidFill>
                  <a:srgbClr val="004A82"/>
                </a:solidFill>
              </a:rPr>
              <a:t>(2 από 3)</a:t>
            </a:r>
            <a:endParaRPr lang="el-GR" sz="3200" b="0" dirty="0">
              <a:solidFill>
                <a:srgbClr val="004A82"/>
              </a:solidFill>
            </a:endParaRPr>
          </a:p>
        </p:txBody>
      </p:sp>
      <p:sp>
        <p:nvSpPr>
          <p:cNvPr id="3" name="2 - Υπότιτλος"/>
          <p:cNvSpPr>
            <a:spLocks noGrp="1"/>
          </p:cNvSpPr>
          <p:nvPr>
            <p:ph idx="1"/>
          </p:nvPr>
        </p:nvSpPr>
        <p:spPr/>
        <p:txBody>
          <a:bodyPr>
            <a:noAutofit/>
          </a:bodyPr>
          <a:lstStyle/>
          <a:p>
            <a:pPr marL="0" indent="0">
              <a:lnSpc>
                <a:spcPct val="120000"/>
              </a:lnSpc>
              <a:buNone/>
            </a:pPr>
            <a:r>
              <a:rPr lang="el-GR" sz="2400" dirty="0" smtClean="0"/>
              <a:t>Το </a:t>
            </a:r>
            <a:r>
              <a:rPr lang="el-GR" sz="2400" b="1" dirty="0"/>
              <a:t>λιμάνι νηολόγησης</a:t>
            </a:r>
            <a:r>
              <a:rPr lang="el-GR" sz="2400" dirty="0"/>
              <a:t> (που είναι ελεύθερης επιλογής του </a:t>
            </a:r>
            <a:r>
              <a:rPr lang="el-GR" sz="2400" dirty="0" err="1"/>
              <a:t>πλοιοκτήτου</a:t>
            </a:r>
            <a:r>
              <a:rPr lang="el-GR" sz="2400" dirty="0"/>
              <a:t>) και ο </a:t>
            </a:r>
            <a:r>
              <a:rPr lang="el-GR" sz="2400" b="1" dirty="0"/>
              <a:t>αριθμός νηολογίου</a:t>
            </a:r>
            <a:r>
              <a:rPr lang="el-GR" sz="2400" dirty="0"/>
              <a:t>. Το πρώτο προσδιορίζει και την </a:t>
            </a:r>
            <a:r>
              <a:rPr lang="el-GR" sz="2400" u="sng" dirty="0">
                <a:hlinkClick r:id="rId3" tooltip="Εθνικότητα"/>
              </a:rPr>
              <a:t>εθνικότητα</a:t>
            </a:r>
            <a:r>
              <a:rPr lang="el-GR" sz="2400" dirty="0"/>
              <a:t> - </a:t>
            </a:r>
            <a:r>
              <a:rPr lang="el-GR" sz="2400" u="sng" dirty="0">
                <a:hlinkClick r:id="rId4" tooltip="Σημαία"/>
              </a:rPr>
              <a:t>σημαία</a:t>
            </a:r>
            <a:r>
              <a:rPr lang="el-GR" sz="2400" dirty="0"/>
              <a:t> του πλοίου και σημειώνεται στη πρύμη κάτω από το όνομα. (Δεν σημειώνεται στα κρατικά, αρκεί η επίδειξη της σημαίας</a:t>
            </a:r>
            <a:r>
              <a:rPr lang="el-GR" sz="2400" dirty="0" smtClean="0"/>
              <a:t>).</a:t>
            </a:r>
            <a:endParaRPr lang="en-US" sz="2400" dirty="0" smtClean="0"/>
          </a:p>
          <a:p>
            <a:pPr marL="0" indent="0">
              <a:lnSpc>
                <a:spcPct val="120000"/>
              </a:lnSpc>
              <a:spcBef>
                <a:spcPts val="1800"/>
              </a:spcBef>
              <a:buNone/>
            </a:pPr>
            <a:r>
              <a:rPr lang="el-GR" sz="2400" b="1" dirty="0" smtClean="0"/>
              <a:t>Σημείωση</a:t>
            </a:r>
            <a:r>
              <a:rPr lang="el-GR" sz="2400" b="1" dirty="0"/>
              <a:t>: </a:t>
            </a:r>
            <a:r>
              <a:rPr lang="el-GR" sz="2400" dirty="0"/>
              <a:t>Κάθε πλοίο είναι υπόχρεο σε </a:t>
            </a:r>
            <a:r>
              <a:rPr lang="el-GR" sz="2400" u="sng" dirty="0">
                <a:hlinkClick r:id="rId5" tooltip="Νηολόγηση"/>
              </a:rPr>
              <a:t>Νηολόγηση</a:t>
            </a:r>
            <a:r>
              <a:rPr lang="el-GR" sz="2400" dirty="0"/>
              <a:t> </a:t>
            </a:r>
            <a:r>
              <a:rPr lang="el-GR" sz="2400" dirty="0" smtClean="0"/>
              <a:t>ανεξάρτητα </a:t>
            </a:r>
            <a:r>
              <a:rPr lang="el-GR" sz="2400" dirty="0"/>
              <a:t>μεγέθους και τύπου, τα δε κρατικά νηολογούνται στο κυρίως λιμάνι της χώρας.</a:t>
            </a:r>
            <a:br>
              <a:rPr lang="el-GR" sz="2400" dirty="0"/>
            </a:br>
            <a:r>
              <a:rPr lang="el-GR" sz="2400" dirty="0"/>
              <a:t>Χώρες ηπειρωτικές, με διακρατικές συμβάσεις καθορίζουν ως λιμάνι </a:t>
            </a:r>
            <a:r>
              <a:rPr lang="el-GR" sz="2400" dirty="0" smtClean="0"/>
              <a:t>νηολόγησης </a:t>
            </a:r>
            <a:r>
              <a:rPr lang="el-GR" sz="2400" dirty="0"/>
              <a:t>των πλοίων τους λιμάνι όμορης ή άλλης </a:t>
            </a:r>
            <a:r>
              <a:rPr lang="el-GR" sz="2400" dirty="0" smtClean="0"/>
              <a:t>χώρας.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0003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004A82"/>
                </a:solidFill>
              </a:rPr>
              <a:t>Ταυτότητα </a:t>
            </a:r>
            <a:r>
              <a:rPr lang="el-GR" dirty="0" smtClean="0">
                <a:solidFill>
                  <a:srgbClr val="004A82"/>
                </a:solidFill>
              </a:rPr>
              <a:t>πλοίου</a:t>
            </a:r>
            <a:r>
              <a:rPr lang="en-US" dirty="0" smtClean="0">
                <a:solidFill>
                  <a:srgbClr val="004A82"/>
                </a:solidFill>
              </a:rPr>
              <a:t> </a:t>
            </a:r>
            <a:r>
              <a:rPr lang="el-GR" sz="3200" b="0" dirty="0" smtClean="0">
                <a:solidFill>
                  <a:srgbClr val="004A82"/>
                </a:solidFill>
              </a:rPr>
              <a:t>(</a:t>
            </a:r>
            <a:r>
              <a:rPr lang="el-GR" sz="3200" b="0" dirty="0">
                <a:solidFill>
                  <a:srgbClr val="004A82"/>
                </a:solidFill>
              </a:rPr>
              <a:t>3</a:t>
            </a:r>
            <a:r>
              <a:rPr lang="el-GR" sz="3200" b="0" dirty="0" smtClean="0">
                <a:solidFill>
                  <a:srgbClr val="004A82"/>
                </a:solidFill>
              </a:rPr>
              <a:t> από </a:t>
            </a:r>
            <a:r>
              <a:rPr lang="el-GR" sz="3200" b="0" dirty="0">
                <a:solidFill>
                  <a:srgbClr val="004A82"/>
                </a:solidFill>
              </a:rPr>
              <a:t>3</a:t>
            </a:r>
            <a:r>
              <a:rPr lang="el-GR" sz="3200" b="0" dirty="0" smtClean="0">
                <a:solidFill>
                  <a:srgbClr val="004A82"/>
                </a:solidFill>
              </a:rPr>
              <a:t>)</a:t>
            </a:r>
            <a:endParaRPr lang="el-GR" sz="3200" b="0" dirty="0">
              <a:solidFill>
                <a:srgbClr val="004A82"/>
              </a:solidFill>
            </a:endParaRPr>
          </a:p>
        </p:txBody>
      </p:sp>
      <p:sp>
        <p:nvSpPr>
          <p:cNvPr id="3" name="2 - Υπότιτλος"/>
          <p:cNvSpPr>
            <a:spLocks noGrp="1"/>
          </p:cNvSpPr>
          <p:nvPr>
            <p:ph idx="1"/>
          </p:nvPr>
        </p:nvSpPr>
        <p:spPr>
          <a:xfrm>
            <a:off x="395536" y="908720"/>
            <a:ext cx="8229600" cy="5760640"/>
          </a:xfrm>
        </p:spPr>
        <p:txBody>
          <a:bodyPr>
            <a:noAutofit/>
          </a:bodyPr>
          <a:lstStyle/>
          <a:p>
            <a:pPr marL="0" indent="0">
              <a:lnSpc>
                <a:spcPct val="120000"/>
              </a:lnSpc>
              <a:spcBef>
                <a:spcPts val="1200"/>
              </a:spcBef>
              <a:buNone/>
            </a:pPr>
            <a:r>
              <a:rPr lang="el-GR" sz="2200" dirty="0" smtClean="0"/>
              <a:t>Το διεθνές διακριτικό σήμα </a:t>
            </a:r>
            <a:r>
              <a:rPr lang="el-GR" sz="2200" b="1" dirty="0" smtClean="0"/>
              <a:t>Δ.Δ.Σ.</a:t>
            </a:r>
            <a:r>
              <a:rPr lang="el-GR" sz="2200" dirty="0" smtClean="0"/>
              <a:t> (που αποτελείται από συνδυασμό τεσσάρων γραμμάτων του λατινικού αλφαβήτου) δίνεται σε πλοία άνω των 30 κόρων καθαρής χωρητικότητας (</a:t>
            </a:r>
            <a:r>
              <a:rPr lang="el-GR" sz="2200" dirty="0" err="1" smtClean="0"/>
              <a:t>κ.κ.χ</a:t>
            </a:r>
            <a:r>
              <a:rPr lang="el-GR" sz="2200" dirty="0" smtClean="0"/>
              <a:t>.). Στην Ελλάδα έχουν παραχωρηθεί από SVAA μέχρι SZZZ, αρμόδιος φορέας διαχείρισης είναι η </a:t>
            </a:r>
            <a:r>
              <a:rPr lang="el-GR" sz="2200" u="sng" dirty="0" smtClean="0">
                <a:hlinkClick r:id="rId3" tooltip="Επιθεώρηση Εμπορικών Πλοίων"/>
              </a:rPr>
              <a:t>Επιθεώρηση Εμπορικών Πλοίων</a:t>
            </a:r>
            <a:r>
              <a:rPr lang="el-GR" sz="2200" dirty="0" smtClean="0"/>
              <a:t> (ΕΕΠ) του Υπουργείου Εμπορικής Ναυτιλίας (ΥΕΝ).</a:t>
            </a:r>
            <a:endParaRPr lang="en-US" sz="2200" dirty="0" smtClean="0"/>
          </a:p>
          <a:p>
            <a:pPr marL="0" indent="0">
              <a:lnSpc>
                <a:spcPct val="120000"/>
              </a:lnSpc>
              <a:spcBef>
                <a:spcPts val="1200"/>
              </a:spcBef>
              <a:buNone/>
            </a:pPr>
            <a:r>
              <a:rPr lang="el-GR" sz="2200" dirty="0" smtClean="0"/>
              <a:t>(</a:t>
            </a:r>
            <a:r>
              <a:rPr lang="el-GR" sz="2200" u="sng" dirty="0" smtClean="0"/>
              <a:t>Σημείωση</a:t>
            </a:r>
            <a:r>
              <a:rPr lang="el-GR" sz="2200" dirty="0" smtClean="0"/>
              <a:t>: Δ.Δ.Σ. λαμβάνουν και τα κρατικά πλοία. Μετά τη καταστροφή πλοίου ή διάλυσή του, το Δ.Δ.Σ. που είχε, δεν δίδεται σε άλλο πλοίο). </a:t>
            </a:r>
          </a:p>
          <a:p>
            <a:pPr marL="0" indent="0">
              <a:lnSpc>
                <a:spcPct val="120000"/>
              </a:lnSpc>
              <a:spcBef>
                <a:spcPts val="1200"/>
              </a:spcBef>
              <a:buNone/>
            </a:pPr>
            <a:r>
              <a:rPr lang="el-GR" sz="2200" dirty="0" smtClean="0"/>
              <a:t>Ευνόητο είναι ότι μετά τα παραπάνω αποκλείεται δύο πλοία να έχουν ίδια στοιχεία ταυτότητας έστω κι αν έχουν ίδιο όνομα, χωρητικότητα και λιμάνι νηολογίου αφού θα διαφέρουν στον αριθμό νηολόγησης και στο Δ.Δ.Σ.</a:t>
            </a:r>
          </a:p>
          <a:p>
            <a:pPr>
              <a:lnSpc>
                <a:spcPct val="120000"/>
              </a:lnSpc>
              <a:spcBef>
                <a:spcPts val="1200"/>
              </a:spcBef>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35215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marL="0" indent="0">
              <a:defRPr/>
            </a:pPr>
            <a:r>
              <a:rPr lang="el-GR" dirty="0" smtClean="0">
                <a:solidFill>
                  <a:srgbClr val="004A82"/>
                </a:solidFill>
              </a:rPr>
              <a:t>Κατηγοριοποίηση πλοίων </a:t>
            </a:r>
            <a:r>
              <a:rPr lang="el-GR" sz="3200" b="0" dirty="0" smtClean="0">
                <a:solidFill>
                  <a:srgbClr val="004A82"/>
                </a:solidFill>
              </a:rPr>
              <a:t>(1 από 2)</a:t>
            </a:r>
            <a:endParaRPr lang="en-US" sz="3200" b="0" dirty="0">
              <a:solidFill>
                <a:srgbClr val="004A82"/>
              </a:solidFill>
            </a:endParaRPr>
          </a:p>
        </p:txBody>
      </p:sp>
      <p:sp>
        <p:nvSpPr>
          <p:cNvPr id="3" name="2 - Υπότιτλος"/>
          <p:cNvSpPr>
            <a:spLocks noGrp="1"/>
          </p:cNvSpPr>
          <p:nvPr>
            <p:ph idx="1"/>
          </p:nvPr>
        </p:nvSpPr>
        <p:spPr>
          <a:xfrm>
            <a:off x="179512" y="1196752"/>
            <a:ext cx="8712968" cy="5040560"/>
          </a:xfrm>
        </p:spPr>
        <p:txBody>
          <a:bodyPr>
            <a:noAutofit/>
          </a:bodyPr>
          <a:lstStyle/>
          <a:p>
            <a:pPr marL="0" indent="0">
              <a:buNone/>
              <a:defRPr/>
            </a:pPr>
            <a:r>
              <a:rPr lang="el-GR" sz="2200" dirty="0" smtClean="0"/>
              <a:t>Η κατάταξη των πλοίων  γίνεται στις παρακάτω κατηγορίες , ανάλογα με :</a:t>
            </a:r>
          </a:p>
          <a:p>
            <a:pPr marL="571500" indent="-571500">
              <a:spcBef>
                <a:spcPts val="1200"/>
              </a:spcBef>
              <a:buFont typeface="+mj-lt"/>
              <a:buAutoNum type="romanUcPeriod"/>
              <a:defRPr/>
            </a:pPr>
            <a:r>
              <a:rPr lang="el-GR" sz="2200" b="1" dirty="0"/>
              <a:t>Π</a:t>
            </a:r>
            <a:r>
              <a:rPr lang="el-GR" sz="2200" b="1" dirty="0" smtClean="0"/>
              <a:t>ροορισμός</a:t>
            </a:r>
            <a:r>
              <a:rPr lang="el-GR" sz="2200" dirty="0" smtClean="0"/>
              <a:t> : </a:t>
            </a:r>
          </a:p>
          <a:p>
            <a:pPr marL="530225" indent="0">
              <a:spcBef>
                <a:spcPts val="1200"/>
              </a:spcBef>
              <a:buNone/>
              <a:defRPr/>
            </a:pPr>
            <a:r>
              <a:rPr lang="el-GR" sz="2200" dirty="0"/>
              <a:t>Ε</a:t>
            </a:r>
            <a:r>
              <a:rPr lang="el-GR" sz="2200" dirty="0" smtClean="0"/>
              <a:t>μπορικά – Πλοία ειδικών απόστολων – Πλωτά ναυπηγήματα – Πολεμικά.</a:t>
            </a:r>
          </a:p>
          <a:p>
            <a:pPr marL="571500" indent="-571500">
              <a:spcBef>
                <a:spcPts val="1200"/>
              </a:spcBef>
              <a:buFont typeface="+mj-lt"/>
              <a:buAutoNum type="romanUcPeriod" startAt="2"/>
              <a:defRPr/>
            </a:pPr>
            <a:r>
              <a:rPr lang="el-GR" sz="2200" b="1" dirty="0"/>
              <a:t>Θ</a:t>
            </a:r>
            <a:r>
              <a:rPr lang="el-GR" sz="2200" b="1" dirty="0" smtClean="0"/>
              <a:t>αλάσσια περιοχή απασχόλησης</a:t>
            </a:r>
          </a:p>
          <a:p>
            <a:pPr marL="530225" indent="0">
              <a:spcBef>
                <a:spcPts val="1200"/>
              </a:spcBef>
              <a:buNone/>
              <a:tabLst>
                <a:tab pos="722313" algn="l"/>
              </a:tabLst>
              <a:defRPr/>
            </a:pPr>
            <a:r>
              <a:rPr lang="el-GR" sz="2200" dirty="0" smtClean="0"/>
              <a:t>Διεθνών πλοίων –  Ακτοπλοΐας -  </a:t>
            </a:r>
            <a:r>
              <a:rPr lang="el-GR" sz="2200" dirty="0"/>
              <a:t>Ε</a:t>
            </a:r>
            <a:r>
              <a:rPr lang="el-GR" sz="2200" dirty="0" smtClean="0"/>
              <a:t>σωτερικών υδάτων.</a:t>
            </a:r>
          </a:p>
          <a:p>
            <a:pPr marL="571500" indent="-571500">
              <a:spcBef>
                <a:spcPts val="1200"/>
              </a:spcBef>
              <a:buFont typeface="+mj-lt"/>
              <a:buAutoNum type="romanUcPeriod" startAt="3"/>
              <a:defRPr/>
            </a:pPr>
            <a:r>
              <a:rPr lang="el-GR" sz="2200" b="1" dirty="0" smtClean="0"/>
              <a:t>Υλικό κατασκευής </a:t>
            </a:r>
          </a:p>
          <a:p>
            <a:pPr marL="530225" indent="0" defTabSz="811213">
              <a:spcBef>
                <a:spcPts val="1200"/>
              </a:spcBef>
              <a:buNone/>
              <a:defRPr/>
            </a:pPr>
            <a:r>
              <a:rPr lang="el-GR" sz="2200" dirty="0" smtClean="0"/>
              <a:t>Μεταλλικά – Ξύλινα –  Μεικτής κατασκευής – Σύνθετα υλικά.</a:t>
            </a:r>
          </a:p>
          <a:p>
            <a:pPr marL="571500" indent="-571500">
              <a:spcBef>
                <a:spcPts val="1200"/>
              </a:spcBef>
              <a:buFont typeface="+mj-lt"/>
              <a:buAutoNum type="romanUcPeriod" startAt="4"/>
              <a:defRPr/>
            </a:pPr>
            <a:r>
              <a:rPr lang="el-GR" sz="2200" b="1" dirty="0" smtClean="0"/>
              <a:t>Μέσο πρόωσης</a:t>
            </a:r>
          </a:p>
          <a:p>
            <a:pPr marL="530225" indent="0">
              <a:spcBef>
                <a:spcPts val="1200"/>
              </a:spcBef>
              <a:buNone/>
              <a:defRPr/>
            </a:pPr>
            <a:r>
              <a:rPr lang="el-GR" sz="2200" dirty="0" smtClean="0"/>
              <a:t>Μηχανοκίνητα  - Ιστιοφόρα.</a:t>
            </a:r>
            <a:endParaRPr lang="en-US" sz="2200" dirty="0" smtClean="0"/>
          </a:p>
          <a:p>
            <a:pPr marL="0" indent="0">
              <a:buNone/>
            </a:pP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804053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tepmlatenew</Template>
  <TotalTime>30</TotalTime>
  <Words>2012</Words>
  <Application>Microsoft Office PowerPoint</Application>
  <PresentationFormat>Προβολή στην οθόνη (4:3)</PresentationFormat>
  <Paragraphs>174</Paragraphs>
  <Slides>25</Slides>
  <Notes>14</Notes>
  <HiddenSlides>0</HiddenSlides>
  <MMClips>0</MMClips>
  <ScaleCrop>false</ScaleCrop>
  <HeadingPairs>
    <vt:vector size="4" baseType="variant">
      <vt:variant>
        <vt:lpstr>Θέμα</vt:lpstr>
      </vt:variant>
      <vt:variant>
        <vt:i4>3</vt:i4>
      </vt:variant>
      <vt:variant>
        <vt:lpstr>Τίτλοι διαφανειών</vt:lpstr>
      </vt:variant>
      <vt:variant>
        <vt:i4>25</vt:i4>
      </vt:variant>
    </vt:vector>
  </HeadingPairs>
  <TitlesOfParts>
    <vt:vector size="28" baseType="lpstr">
      <vt:lpstr>tepmlatenew</vt:lpstr>
      <vt:lpstr>OC_template_updated</vt:lpstr>
      <vt:lpstr>1_OC_template_updated</vt:lpstr>
      <vt:lpstr>Ναυπηγικό σχέδιο και αρχές casd</vt:lpstr>
      <vt:lpstr>Πλοίο (1 από 2)</vt:lpstr>
      <vt:lpstr>Πλοίο (2 από 2)</vt:lpstr>
      <vt:lpstr>Ναυπηγήματα</vt:lpstr>
      <vt:lpstr>Γενικά</vt:lpstr>
      <vt:lpstr>Ταυτότητα πλοίου (1 από 3)</vt:lpstr>
      <vt:lpstr>Ταυτότητα πλοίου (2 από 3)</vt:lpstr>
      <vt:lpstr>Ταυτότητα πλοίου (3 από 3)</vt:lpstr>
      <vt:lpstr>Κατηγοριοποίηση πλοίων (1 από 2)</vt:lpstr>
      <vt:lpstr>Κατηγοριοποίηση πλοίων (2 από 2)</vt:lpstr>
      <vt:lpstr>Επιβατηγά πλοία - κρουαζιερόπλοια</vt:lpstr>
      <vt:lpstr>ΠΛΟΙΑ ΤΥΠΟΥ Ro – Ro (Roll – on / Roll – off)</vt:lpstr>
      <vt:lpstr>Πλοία γενικού φορτίου  (general cargo)</vt:lpstr>
      <vt:lpstr>Πλοία ψυγεία</vt:lpstr>
      <vt:lpstr>Πλοία μεταφοράς εμπορευματοκιβωτίων (container ships)</vt:lpstr>
      <vt:lpstr>Πλοία μεταφοράς φωρτίων ΧΥΔΗΝ (bulkcarrier ships)</vt:lpstr>
      <vt:lpstr>Δεξαμενόπλοια</vt:lpstr>
      <vt:lpstr>Πλοία μεταφοράς υγροποιημένων αερίων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dc:title>
  <dc:creator>opencourses@teiath.gr</dc:creator>
  <cp:lastModifiedBy>fkaram2</cp:lastModifiedBy>
  <cp:revision>6</cp:revision>
  <dcterms:created xsi:type="dcterms:W3CDTF">2014-10-25T11:21:35Z</dcterms:created>
  <dcterms:modified xsi:type="dcterms:W3CDTF">2015-06-04T06:50:56Z</dcterms:modified>
</cp:coreProperties>
</file>